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A4F1-88F9-4CEF-A240-E2B3722BA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D1EA5-BC2D-4877-8AD0-F3ABA5D92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00B76-B822-4FA7-BADD-B01752E1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03E6-1AAF-425E-B24C-6BF23EAC1A82}" type="datetimeFigureOut">
              <a:rPr lang="en-ID" smtClean="0"/>
              <a:t>22/12/2021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9C2EF-A372-40DB-A19E-38DE9725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EE988-1D4B-4CEB-9414-BAA02B5D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53C1-E41A-4B54-B2A5-7CFCF6CE5A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395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03112-24ED-4705-A14D-62BFB447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F97DD-0332-4710-A4C8-60609AE6C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023E0-E9A9-490D-ACC2-D054A544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03E6-1AAF-425E-B24C-6BF23EAC1A82}" type="datetimeFigureOut">
              <a:rPr lang="en-ID" smtClean="0"/>
              <a:t>22/12/2021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4878B-6173-4C3A-904A-C34BB838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F5DD0-2883-4768-978F-51DEE36E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53C1-E41A-4B54-B2A5-7CFCF6CE5A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65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110CA1-5534-496A-BACC-B3153D7C8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1DEAE-72C0-40B8-BF63-E8DE01995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0CCD-C506-4949-9107-8B4797C7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03E6-1AAF-425E-B24C-6BF23EAC1A82}" type="datetimeFigureOut">
              <a:rPr lang="en-ID" smtClean="0"/>
              <a:t>22/12/2021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1E828-9E7E-4ACF-ABC1-FC1B5FB0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88776-32D2-4D59-AA39-68FA329C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53C1-E41A-4B54-B2A5-7CFCF6CE5A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9872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 Maryati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Kalkulus Terapan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FF66F-A724-4311-96F1-5F2B3084B6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5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0640-B4A4-48A7-8462-42BE11F2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01A0-260B-4372-8C31-2A5822E75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0A6E5-A148-47A1-B9B3-0F1B6024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03E6-1AAF-425E-B24C-6BF23EAC1A82}" type="datetimeFigureOut">
              <a:rPr lang="en-ID" smtClean="0"/>
              <a:t>22/12/2021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2AC8F-B61C-4BD2-9807-31ED1DCD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BF30B-47AA-431E-8F91-BF0EF948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53C1-E41A-4B54-B2A5-7CFCF6CE5A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139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24D7-C896-4595-93A7-A8955C92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285B3-22D0-4FF1-B8E4-122B752F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AD1BD-DC4C-43C3-B613-2C508283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03E6-1AAF-425E-B24C-6BF23EAC1A82}" type="datetimeFigureOut">
              <a:rPr lang="en-ID" smtClean="0"/>
              <a:t>22/12/2021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55ACD-3526-4468-89F3-5BA69D01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1CA50-7593-4814-9AB7-E6FCEC2A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53C1-E41A-4B54-B2A5-7CFCF6CE5A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374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D1FB-E211-4EB5-978B-3AD52900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90581-A6B4-4ECA-AE16-78B975ACB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5836E-168D-4E0A-BD2D-601699CAC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597FF-0AA8-4607-82E1-06987F8B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03E6-1AAF-425E-B24C-6BF23EAC1A82}" type="datetimeFigureOut">
              <a:rPr lang="en-ID" smtClean="0"/>
              <a:t>22/12/2021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9CD65-4839-4D5B-A4CC-85058DC7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3EFC1-1A2D-42BE-9498-411F588F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53C1-E41A-4B54-B2A5-7CFCF6CE5A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736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480F-7191-4107-8243-F37B4EAF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75CC6-20A1-431F-8408-D1456EB71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09D45-638F-498B-B61F-5C8972A8D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CE8FB-CC58-444C-BFB7-13CE8434E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22CF9-DBE4-404A-9192-E206D4BBE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AD17-814B-497E-B2D9-086DF1C3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03E6-1AAF-425E-B24C-6BF23EAC1A82}" type="datetimeFigureOut">
              <a:rPr lang="en-ID" smtClean="0"/>
              <a:t>22/12/2021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529DE-9E5F-4031-AC3A-806A604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160B75-ED9F-4870-8E9B-7C418D35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53C1-E41A-4B54-B2A5-7CFCF6CE5A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943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F8D6-BE50-447E-B5E1-4E7C05BE9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334C9-37C8-4CF4-AB77-930E858C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03E6-1AAF-425E-B24C-6BF23EAC1A82}" type="datetimeFigureOut">
              <a:rPr lang="en-ID" smtClean="0"/>
              <a:t>22/12/2021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5CF9-EC92-488B-9214-96C79A7BD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8613A-562F-4180-B68D-23272519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53C1-E41A-4B54-B2A5-7CFCF6CE5A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863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894882-A606-45AC-9F11-A5E506F8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03E6-1AAF-425E-B24C-6BF23EAC1A82}" type="datetimeFigureOut">
              <a:rPr lang="en-ID" smtClean="0"/>
              <a:t>22/12/2021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869EDD-8354-42C7-A64D-9FE1C6B0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6F5AD-4AF5-4D05-9115-08D7FFE3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53C1-E41A-4B54-B2A5-7CFCF6CE5A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309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D86D-77C5-420A-BCB3-082DDB210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4CF89-07D4-44E1-9131-DCF5569B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602FD-60D1-40A3-AA05-511C8F325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AAE3A-7B6D-46A1-9504-DF823E44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03E6-1AAF-425E-B24C-6BF23EAC1A82}" type="datetimeFigureOut">
              <a:rPr lang="en-ID" smtClean="0"/>
              <a:t>22/12/2021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790E1-C130-425C-8CE1-93B9B09E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0FC77-8FF0-403D-91B8-BCA72B48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53C1-E41A-4B54-B2A5-7CFCF6CE5A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425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D4EC-A2EE-48A4-A95E-8A5EC7DD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5F5EE-525D-42BC-A7BC-3EC5FB646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A088A-4BF7-40D2-B581-0741165CE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32E5D-B337-40D0-8EA2-A4576342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03E6-1AAF-425E-B24C-6BF23EAC1A82}" type="datetimeFigureOut">
              <a:rPr lang="en-ID" smtClean="0"/>
              <a:t>22/12/2021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5981E-E417-4BBC-9E31-657F52119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90249-88BE-4A3B-9969-58FAE1B0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53C1-E41A-4B54-B2A5-7CFCF6CE5A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837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60BFB-7DE5-4C43-BB6D-B5396572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50F43-42FF-40C4-9B87-42ECD58AE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2D0B-A59B-4089-B920-8D34AB395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103E6-1AAF-425E-B24C-6BF23EAC1A82}" type="datetimeFigureOut">
              <a:rPr lang="en-ID" smtClean="0"/>
              <a:t>22/12/2021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1AED1-2F70-4313-83EA-C2AC5F7C7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6D460-D0CE-4A20-A971-69EB61059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53C1-E41A-4B54-B2A5-7CFCF6CE5A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350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D2FD0-B909-45A8-B650-6F1214582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1851" y="2445067"/>
            <a:ext cx="4521421" cy="743903"/>
          </a:xfrm>
        </p:spPr>
        <p:txBody>
          <a:bodyPr>
            <a:noAutofit/>
          </a:bodyPr>
          <a:lstStyle/>
          <a:p>
            <a:pPr algn="l"/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</a:rPr>
              <a:t>Pertemuan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 12</a:t>
            </a:r>
            <a:endParaRPr lang="en-ID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52F28-C3D1-4BC8-BA1E-12D681903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2732" y="3205532"/>
            <a:ext cx="5455198" cy="1642395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</a:rPr>
              <a:t>Penerapan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Kalkulus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Differensial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dan</a:t>
            </a:r>
            <a:r>
              <a:rPr lang="en-US" sz="3200" dirty="0">
                <a:solidFill>
                  <a:srgbClr val="C00000"/>
                </a:solidFill>
              </a:rPr>
              <a:t> Integral di </a:t>
            </a:r>
            <a:r>
              <a:rPr lang="en-US" sz="3200" dirty="0" err="1">
                <a:solidFill>
                  <a:srgbClr val="C00000"/>
                </a:solidFill>
              </a:rPr>
              <a:t>Bidang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Ekonomi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Bisnis</a:t>
            </a:r>
            <a:endParaRPr lang="en-ID" sz="32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90C50-68AF-4F2E-A30F-8C67183449E4}"/>
              </a:ext>
            </a:extLst>
          </p:cNvPr>
          <p:cNvSpPr txBox="1"/>
          <p:nvPr/>
        </p:nvSpPr>
        <p:spPr>
          <a:xfrm>
            <a:off x="6326800" y="262890"/>
            <a:ext cx="330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Matematika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Ekonomi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47944D-2A2D-46C7-BA9C-D8AF9CA61002}"/>
              </a:ext>
            </a:extLst>
          </p:cNvPr>
          <p:cNvSpPr txBox="1"/>
          <p:nvPr/>
        </p:nvSpPr>
        <p:spPr>
          <a:xfrm>
            <a:off x="9631363" y="6151978"/>
            <a:ext cx="240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Kurniawan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CBBC3-8B07-473E-8A2F-7BB031F59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11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D93368A-25FB-44F4-88FD-7A5069C3BC83}"/>
              </a:ext>
            </a:extLst>
          </p:cNvPr>
          <p:cNvSpPr txBox="1"/>
          <p:nvPr/>
        </p:nvSpPr>
        <p:spPr>
          <a:xfrm>
            <a:off x="1420761" y="330930"/>
            <a:ext cx="200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omic Sans MS" panose="030F0702030302020204" pitchFamily="66" charset="0"/>
              </a:rPr>
              <a:t>Contoh</a:t>
            </a:r>
            <a:r>
              <a:rPr lang="en-US" sz="2000" b="1" dirty="0">
                <a:latin typeface="Comic Sans MS" panose="030F0702030302020204" pitchFamily="66" charset="0"/>
              </a:rPr>
              <a:t> 2</a:t>
            </a:r>
            <a:endParaRPr lang="en-ID" sz="2000" b="1" dirty="0">
              <a:latin typeface="Comic Sans MS" panose="030F0702030302020204" pitchFamily="66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EC0CBE-9E22-47D9-A448-009D94870B4E}"/>
              </a:ext>
            </a:extLst>
          </p:cNvPr>
          <p:cNvGrpSpPr/>
          <p:nvPr/>
        </p:nvGrpSpPr>
        <p:grpSpPr>
          <a:xfrm>
            <a:off x="1425677" y="731041"/>
            <a:ext cx="9345562" cy="4136382"/>
            <a:chOff x="1538748" y="871306"/>
            <a:chExt cx="9345562" cy="41435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6E29AB-EB0C-475E-AEEB-62F65C2E9351}"/>
                </a:ext>
              </a:extLst>
            </p:cNvPr>
            <p:cNvSpPr/>
            <p:nvPr/>
          </p:nvSpPr>
          <p:spPr>
            <a:xfrm>
              <a:off x="1538748" y="871306"/>
              <a:ext cx="9345562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ID" sz="2000" dirty="0" err="1">
                  <a:latin typeface="Comic Sans MS" panose="030F0702030302020204" pitchFamily="66" charset="0"/>
                </a:rPr>
                <a:t>Permintaan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suatu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barang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dicerminkan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oleh</a:t>
              </a:r>
              <a:r>
                <a:rPr lang="en-ID" sz="2000" dirty="0">
                  <a:latin typeface="Comic Sans MS" panose="030F0702030302020204" pitchFamily="66" charset="0"/>
                </a:rPr>
                <a:t> D = 4 –P, </a:t>
              </a:r>
              <a:r>
                <a:rPr lang="en-ID" sz="2000" dirty="0" err="1">
                  <a:latin typeface="Comic Sans MS" panose="030F0702030302020204" pitchFamily="66" charset="0"/>
                </a:rPr>
                <a:t>dimana</a:t>
              </a:r>
              <a:r>
                <a:rPr lang="en-ID" sz="2000" dirty="0">
                  <a:latin typeface="Comic Sans MS" panose="030F0702030302020204" pitchFamily="66" charset="0"/>
                </a:rPr>
                <a:t> D </a:t>
              </a:r>
              <a:r>
                <a:rPr lang="en-ID" sz="2000" dirty="0" err="1">
                  <a:latin typeface="Comic Sans MS" panose="030F0702030302020204" pitchFamily="66" charset="0"/>
                </a:rPr>
                <a:t>melambangkan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jumlah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barang</a:t>
              </a:r>
              <a:r>
                <a:rPr lang="en-ID" sz="2000" dirty="0">
                  <a:latin typeface="Comic Sans MS" panose="030F0702030302020204" pitchFamily="66" charset="0"/>
                </a:rPr>
                <a:t> yang </a:t>
              </a:r>
              <a:r>
                <a:rPr lang="en-ID" sz="2000" dirty="0" err="1">
                  <a:latin typeface="Comic Sans MS" panose="030F0702030302020204" pitchFamily="66" charset="0"/>
                </a:rPr>
                <a:t>diminta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dan</a:t>
              </a:r>
              <a:r>
                <a:rPr lang="en-ID" sz="2000" dirty="0">
                  <a:latin typeface="Comic Sans MS" panose="030F0702030302020204" pitchFamily="66" charset="0"/>
                </a:rPr>
                <a:t> P </a:t>
              </a:r>
              <a:r>
                <a:rPr lang="en-ID" sz="2000" dirty="0" err="1">
                  <a:latin typeface="Comic Sans MS" panose="030F0702030302020204" pitchFamily="66" charset="0"/>
                </a:rPr>
                <a:t>adalah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harga</a:t>
              </a:r>
              <a:r>
                <a:rPr lang="en-ID" sz="2000" dirty="0">
                  <a:latin typeface="Comic Sans MS" panose="030F0702030302020204" pitchFamily="66" charset="0"/>
                </a:rPr>
                <a:t> per unit. </a:t>
              </a:r>
            </a:p>
            <a:p>
              <a:pPr algn="just"/>
              <a:r>
                <a:rPr lang="en-ID" sz="2000" dirty="0" err="1">
                  <a:latin typeface="Comic Sans MS" panose="030F0702030302020204" pitchFamily="66" charset="0"/>
                </a:rPr>
                <a:t>Hitunglah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elastisitas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permintaannya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pada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tingkat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harga</a:t>
              </a:r>
              <a:r>
                <a:rPr lang="en-ID" sz="2000" dirty="0">
                  <a:latin typeface="Comic Sans MS" panose="030F0702030302020204" pitchFamily="66" charset="0"/>
                </a:rPr>
                <a:t> P = 3 </a:t>
              </a:r>
              <a:r>
                <a:rPr lang="en-ID" sz="2000" dirty="0" err="1">
                  <a:latin typeface="Comic Sans MS" panose="030F0702030302020204" pitchFamily="66" charset="0"/>
                </a:rPr>
                <a:t>dan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pada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tingkat</a:t>
              </a:r>
              <a:r>
                <a:rPr lang="en-ID" sz="2000" dirty="0">
                  <a:latin typeface="Comic Sans MS" panose="030F0702030302020204" pitchFamily="66" charset="0"/>
                </a:rPr>
                <a:t> </a:t>
              </a:r>
              <a:r>
                <a:rPr lang="en-ID" sz="2000" dirty="0" err="1">
                  <a:latin typeface="Comic Sans MS" panose="030F0702030302020204" pitchFamily="66" charset="0"/>
                </a:rPr>
                <a:t>permintaan</a:t>
              </a:r>
              <a:r>
                <a:rPr lang="en-ID" sz="2000" dirty="0">
                  <a:latin typeface="Comic Sans MS" panose="030F0702030302020204" pitchFamily="66" charset="0"/>
                </a:rPr>
                <a:t> D = 3. </a:t>
              </a:r>
            </a:p>
            <a:p>
              <a:pPr algn="just"/>
              <a:r>
                <a:rPr lang="en-ID" sz="2000" b="1" dirty="0" err="1">
                  <a:latin typeface="Comic Sans MS" panose="030F0702030302020204" pitchFamily="66" charset="0"/>
                </a:rPr>
                <a:t>Penyelesaian</a:t>
              </a:r>
              <a:r>
                <a:rPr lang="en-ID" sz="2000" b="1" dirty="0">
                  <a:latin typeface="Comic Sans MS" panose="030F0702030302020204" pitchFamily="66" charset="0"/>
                </a:rPr>
                <a:t> : </a:t>
              </a:r>
            </a:p>
            <a:p>
              <a:pPr algn="just"/>
              <a:r>
                <a:rPr lang="en-ID" sz="2000" dirty="0">
                  <a:latin typeface="Comic Sans MS" panose="030F0702030302020204" pitchFamily="66" charset="0"/>
                </a:rPr>
                <a:t>D = 4 – P </a:t>
              </a:r>
            </a:p>
            <a:p>
              <a:pPr algn="just"/>
              <a:r>
                <a:rPr lang="en-ID" sz="2000" dirty="0" err="1">
                  <a:latin typeface="Comic Sans MS" panose="030F0702030302020204" pitchFamily="66" charset="0"/>
                </a:rPr>
                <a:t>Maka</a:t>
              </a:r>
              <a:r>
                <a:rPr lang="en-ID" sz="2000" dirty="0">
                  <a:latin typeface="Comic Sans MS" panose="030F0702030302020204" pitchFamily="66" charset="0"/>
                </a:rPr>
                <a:t>   D’ =  </a:t>
              </a:r>
              <a:r>
                <a:rPr lang="en-ID" sz="2000" dirty="0" err="1">
                  <a:latin typeface="Comic Sans MS" panose="030F0702030302020204" pitchFamily="66" charset="0"/>
                </a:rPr>
                <a:t>Dd</a:t>
              </a:r>
              <a:r>
                <a:rPr lang="en-ID" sz="2000" dirty="0">
                  <a:latin typeface="Comic Sans MS" panose="030F0702030302020204" pitchFamily="66" charset="0"/>
                </a:rPr>
                <a:t>/</a:t>
              </a:r>
              <a:r>
                <a:rPr lang="en-ID" sz="2000" dirty="0" err="1">
                  <a:latin typeface="Comic Sans MS" panose="030F0702030302020204" pitchFamily="66" charset="0"/>
                </a:rPr>
                <a:t>Dp</a:t>
              </a:r>
              <a:r>
                <a:rPr lang="en-ID" sz="2000" dirty="0">
                  <a:latin typeface="Comic Sans MS" panose="030F0702030302020204" pitchFamily="66" charset="0"/>
                </a:rPr>
                <a:t> = -1 </a:t>
              </a:r>
            </a:p>
            <a:p>
              <a:pPr algn="just"/>
              <a:r>
                <a:rPr lang="en-ID" sz="2000" dirty="0" err="1">
                  <a:latin typeface="Comic Sans MS" panose="030F0702030302020204" pitchFamily="66" charset="0"/>
                </a:rPr>
                <a:t>Pada</a:t>
              </a:r>
              <a:r>
                <a:rPr lang="en-ID" sz="2000" dirty="0">
                  <a:latin typeface="Comic Sans MS" panose="030F0702030302020204" pitchFamily="66" charset="0"/>
                </a:rPr>
                <a:t>     P = 3,   </a:t>
              </a:r>
            </a:p>
            <a:p>
              <a:pPr algn="just"/>
              <a:r>
                <a:rPr lang="en-ID" sz="2000" dirty="0">
                  <a:latin typeface="Comic Sans MS" panose="030F0702030302020204" pitchFamily="66" charset="0"/>
                </a:rPr>
                <a:t>D = 4 − 3 </a:t>
              </a:r>
            </a:p>
            <a:p>
              <a:pPr algn="just"/>
              <a:r>
                <a:rPr lang="en-ID" sz="2000" dirty="0" err="1">
                  <a:latin typeface="Comic Sans MS" panose="030F0702030302020204" pitchFamily="66" charset="0"/>
                </a:rPr>
                <a:t>Maka</a:t>
              </a:r>
              <a:r>
                <a:rPr lang="en-ID" sz="2000" dirty="0">
                  <a:latin typeface="Comic Sans MS" panose="030F0702030302020204" pitchFamily="66" charset="0"/>
                </a:rPr>
                <a:t>: 𝜂𝑑 = 𝑑𝐷/𝑑𝑃       = −1 . 3 1 = −3 ( 𝐸𝑙𝑎𝑠𝑡𝑖𝑘 ) </a:t>
              </a:r>
            </a:p>
            <a:p>
              <a:pPr algn="just"/>
              <a:endParaRPr lang="en-ID" sz="2000" dirty="0">
                <a:latin typeface="Comic Sans MS" panose="030F0702030302020204" pitchFamily="66" charset="0"/>
              </a:endParaRPr>
            </a:p>
            <a:p>
              <a:pPr algn="just"/>
              <a:r>
                <a:rPr lang="en-ID" sz="2000" dirty="0" err="1">
                  <a:latin typeface="Comic Sans MS" panose="030F0702030302020204" pitchFamily="66" charset="0"/>
                </a:rPr>
                <a:t>Pada</a:t>
              </a:r>
              <a:r>
                <a:rPr lang="en-ID" sz="2000" dirty="0">
                  <a:latin typeface="Comic Sans MS" panose="030F0702030302020204" pitchFamily="66" charset="0"/>
                </a:rPr>
                <a:t> D = 3, P = 1 </a:t>
              </a:r>
            </a:p>
            <a:p>
              <a:pPr algn="just"/>
              <a:r>
                <a:rPr lang="en-ID" sz="2000" dirty="0" err="1">
                  <a:latin typeface="Comic Sans MS" panose="030F0702030302020204" pitchFamily="66" charset="0"/>
                </a:rPr>
                <a:t>Maka</a:t>
              </a:r>
              <a:r>
                <a:rPr lang="en-ID" sz="2000" dirty="0">
                  <a:latin typeface="Comic Sans MS" panose="030F0702030302020204" pitchFamily="66" charset="0"/>
                </a:rPr>
                <a:t> : 𝜂𝑑 = 𝑑𝐷 𝑑𝑃       = −1 . 1 3 = − 1 3 ( 𝐼𝑛𝑒𝑙𝑎𝑠𝑡𝑖𝑘 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EFEC576-5243-499C-80AE-1658B96B32BF}"/>
                    </a:ext>
                  </a:extLst>
                </p:cNvPr>
                <p:cNvSpPr/>
                <p:nvPr/>
              </p:nvSpPr>
              <p:spPr>
                <a:xfrm>
                  <a:off x="3705123" y="3432259"/>
                  <a:ext cx="590513" cy="7161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ID" sz="2800" dirty="0">
                      <a:solidFill>
                        <a:prstClr val="black"/>
                      </a:solidFill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ID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en-ID" sz="2800" dirty="0">
                      <a:solidFill>
                        <a:prstClr val="black"/>
                      </a:solidFill>
                    </a:rPr>
                    <a:t>  </a:t>
                  </a:r>
                  <a:endParaRPr lang="en-ID" sz="2000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EFEC576-5243-499C-80AE-1658B96B32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5123" y="3432259"/>
                  <a:ext cx="590513" cy="716158"/>
                </a:xfrm>
                <a:prstGeom prst="rect">
                  <a:avLst/>
                </a:prstGeom>
                <a:blipFill>
                  <a:blip r:embed="rId8"/>
                  <a:stretch>
                    <a:fillRect l="-20619" b="-4237"/>
                  </a:stretch>
                </a:blipFill>
              </p:spPr>
              <p:txBody>
                <a:bodyPr/>
                <a:lstStyle/>
                <a:p>
                  <a:r>
                    <a:rPr lang="en-I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FE32750-341D-4031-B54D-EA7511AAFCA0}"/>
                    </a:ext>
                  </a:extLst>
                </p:cNvPr>
                <p:cNvSpPr/>
                <p:nvPr/>
              </p:nvSpPr>
              <p:spPr>
                <a:xfrm>
                  <a:off x="3705123" y="4298655"/>
                  <a:ext cx="590513" cy="7161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ID" sz="2800" dirty="0">
                      <a:solidFill>
                        <a:prstClr val="black"/>
                      </a:solidFill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ID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en-ID" sz="2800" dirty="0">
                      <a:solidFill>
                        <a:prstClr val="black"/>
                      </a:solidFill>
                    </a:rPr>
                    <a:t>  </a:t>
                  </a:r>
                  <a:endParaRPr lang="en-ID" sz="2000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FE32750-341D-4031-B54D-EA7511AAFC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5123" y="4298655"/>
                  <a:ext cx="590513" cy="716158"/>
                </a:xfrm>
                <a:prstGeom prst="rect">
                  <a:avLst/>
                </a:prstGeom>
                <a:blipFill>
                  <a:blip r:embed="rId9"/>
                  <a:stretch>
                    <a:fillRect l="-20619" b="-5128"/>
                  </a:stretch>
                </a:blipFill>
              </p:spPr>
              <p:txBody>
                <a:bodyPr/>
                <a:lstStyle/>
                <a:p>
                  <a:r>
                    <a:rPr lang="en-ID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F0B9195-FE21-4BEF-9996-047AA75FF113}"/>
              </a:ext>
            </a:extLst>
          </p:cNvPr>
          <p:cNvSpPr/>
          <p:nvPr/>
        </p:nvSpPr>
        <p:spPr>
          <a:xfrm>
            <a:off x="769374" y="4967409"/>
            <a:ext cx="106532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solidFill>
                  <a:srgbClr val="C00000"/>
                </a:solidFill>
              </a:rPr>
              <a:t>Catatan</a:t>
            </a:r>
            <a:r>
              <a:rPr lang="en-ID" dirty="0">
                <a:solidFill>
                  <a:srgbClr val="C00000"/>
                </a:solidFill>
              </a:rPr>
              <a:t>: </a:t>
            </a:r>
            <a:r>
              <a:rPr lang="en-ID" dirty="0" err="1">
                <a:solidFill>
                  <a:srgbClr val="C00000"/>
                </a:solidFill>
              </a:rPr>
              <a:t>Pada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konsep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elastisitas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permintaan</a:t>
            </a:r>
            <a:r>
              <a:rPr lang="en-ID" dirty="0">
                <a:solidFill>
                  <a:srgbClr val="C00000"/>
                </a:solidFill>
              </a:rPr>
              <a:t>, yang </a:t>
            </a:r>
            <a:r>
              <a:rPr lang="en-ID" dirty="0" err="1">
                <a:solidFill>
                  <a:srgbClr val="C00000"/>
                </a:solidFill>
              </a:rPr>
              <a:t>dipentingkan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adalahbesarnya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angka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hasil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perhitungan</a:t>
            </a:r>
            <a:r>
              <a:rPr lang="en-ID" dirty="0">
                <a:solidFill>
                  <a:srgbClr val="C00000"/>
                </a:solidFill>
              </a:rPr>
              <a:t>; </a:t>
            </a:r>
            <a:r>
              <a:rPr lang="en-ID" dirty="0" err="1">
                <a:solidFill>
                  <a:srgbClr val="C00000"/>
                </a:solidFill>
              </a:rPr>
              <a:t>apakah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angka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tersebut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lebih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besar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dari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ataukah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sama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dengan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atau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lebih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kecil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dari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satu</a:t>
            </a:r>
            <a:r>
              <a:rPr lang="en-ID" dirty="0">
                <a:solidFill>
                  <a:srgbClr val="C00000"/>
                </a:solidFill>
              </a:rPr>
              <a:t>; </a:t>
            </a:r>
            <a:r>
              <a:rPr lang="en-ID" dirty="0" err="1">
                <a:solidFill>
                  <a:srgbClr val="C00000"/>
                </a:solidFill>
              </a:rPr>
              <a:t>yakni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untuk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menentukan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apakah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sifat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permintaannya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elastik</a:t>
            </a:r>
            <a:r>
              <a:rPr lang="en-ID" dirty="0">
                <a:solidFill>
                  <a:srgbClr val="C00000"/>
                </a:solidFill>
              </a:rPr>
              <a:t>, </a:t>
            </a:r>
            <a:r>
              <a:rPr lang="en-ID" dirty="0" err="1">
                <a:solidFill>
                  <a:srgbClr val="C00000"/>
                </a:solidFill>
              </a:rPr>
              <a:t>elastik-uniter</a:t>
            </a:r>
            <a:r>
              <a:rPr lang="en-ID" dirty="0">
                <a:solidFill>
                  <a:srgbClr val="C00000"/>
                </a:solidFill>
              </a:rPr>
              <a:t>, </a:t>
            </a:r>
            <a:r>
              <a:rPr lang="en-ID" dirty="0" err="1">
                <a:solidFill>
                  <a:srgbClr val="C00000"/>
                </a:solidFill>
              </a:rPr>
              <a:t>atau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inelastik</a:t>
            </a:r>
            <a:r>
              <a:rPr lang="en-ID" dirty="0">
                <a:solidFill>
                  <a:srgbClr val="C00000"/>
                </a:solidFill>
              </a:rPr>
              <a:t>. </a:t>
            </a:r>
            <a:r>
              <a:rPr lang="en-ID" dirty="0" err="1">
                <a:solidFill>
                  <a:srgbClr val="C00000"/>
                </a:solidFill>
              </a:rPr>
              <a:t>Sedangkan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tanda</a:t>
            </a:r>
            <a:r>
              <a:rPr lang="en-ID" dirty="0">
                <a:solidFill>
                  <a:srgbClr val="C00000"/>
                </a:solidFill>
              </a:rPr>
              <a:t> di </a:t>
            </a:r>
            <a:r>
              <a:rPr lang="en-ID" dirty="0" err="1">
                <a:solidFill>
                  <a:srgbClr val="C00000"/>
                </a:solidFill>
              </a:rPr>
              <a:t>depan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hasil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perhitungan</a:t>
            </a:r>
            <a:r>
              <a:rPr lang="en-ID" dirty="0">
                <a:solidFill>
                  <a:srgbClr val="C00000"/>
                </a:solidFill>
              </a:rPr>
              <a:t> (</a:t>
            </a:r>
            <a:r>
              <a:rPr lang="en-ID" dirty="0" err="1">
                <a:solidFill>
                  <a:srgbClr val="C00000"/>
                </a:solidFill>
              </a:rPr>
              <a:t>seandainya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negatif</a:t>
            </a:r>
            <a:r>
              <a:rPr lang="en-ID" dirty="0">
                <a:solidFill>
                  <a:srgbClr val="C00000"/>
                </a:solidFill>
              </a:rPr>
              <a:t>) </a:t>
            </a:r>
            <a:r>
              <a:rPr lang="en-ID" dirty="0" err="1">
                <a:solidFill>
                  <a:srgbClr val="C00000"/>
                </a:solidFill>
              </a:rPr>
              <a:t>dapat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diabaikan</a:t>
            </a:r>
            <a:r>
              <a:rPr lang="en-ID" dirty="0">
                <a:solidFill>
                  <a:srgbClr val="C00000"/>
                </a:solidFill>
              </a:rPr>
              <a:t>, </a:t>
            </a:r>
            <a:r>
              <a:rPr lang="en-ID" dirty="0" err="1">
                <a:solidFill>
                  <a:srgbClr val="C00000"/>
                </a:solidFill>
              </a:rPr>
              <a:t>karena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hal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itu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mencerminkan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berlakunya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hukum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permintaan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bahwa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jumlah</a:t>
            </a:r>
            <a:r>
              <a:rPr lang="en-ID" dirty="0">
                <a:solidFill>
                  <a:srgbClr val="C00000"/>
                </a:solidFill>
              </a:rPr>
              <a:t> yang </a:t>
            </a:r>
            <a:r>
              <a:rPr lang="en-ID" dirty="0" err="1">
                <a:solidFill>
                  <a:srgbClr val="C00000"/>
                </a:solidFill>
              </a:rPr>
              <a:t>diminta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bergerak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berlawanan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arah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dengan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harga</a:t>
            </a:r>
            <a:r>
              <a:rPr lang="en-ID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076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C6B379-FA4D-4347-8CFD-659273D1C495}"/>
              </a:ext>
            </a:extLst>
          </p:cNvPr>
          <p:cNvSpPr/>
          <p:nvPr/>
        </p:nvSpPr>
        <p:spPr>
          <a:xfrm>
            <a:off x="1294142" y="543337"/>
            <a:ext cx="3777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D" sz="2800" b="1" dirty="0">
                <a:solidFill>
                  <a:srgbClr val="C00000"/>
                </a:solidFill>
              </a:rPr>
              <a:t>B. </a:t>
            </a:r>
            <a:r>
              <a:rPr lang="en-ID" sz="2800" b="1" dirty="0" err="1">
                <a:solidFill>
                  <a:srgbClr val="C00000"/>
                </a:solidFill>
              </a:rPr>
              <a:t>Elastisitas</a:t>
            </a:r>
            <a:r>
              <a:rPr lang="en-ID" sz="2800" b="1" dirty="0">
                <a:solidFill>
                  <a:srgbClr val="C00000"/>
                </a:solidFill>
              </a:rPr>
              <a:t> </a:t>
            </a:r>
            <a:r>
              <a:rPr lang="en-ID" sz="2800" b="1" dirty="0" err="1">
                <a:solidFill>
                  <a:srgbClr val="C00000"/>
                </a:solidFill>
              </a:rPr>
              <a:t>Penawaran</a:t>
            </a:r>
            <a:endParaRPr lang="en-ID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C8C59-C31C-4C76-AB9E-C92A93340604}"/>
              </a:ext>
            </a:extLst>
          </p:cNvPr>
          <p:cNvSpPr/>
          <p:nvPr/>
        </p:nvSpPr>
        <p:spPr>
          <a:xfrm>
            <a:off x="1341077" y="1182231"/>
            <a:ext cx="95098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b="1" dirty="0" err="1">
                <a:latin typeface="Comic Sans MS" panose="030F0702030302020204" pitchFamily="66" charset="0"/>
              </a:rPr>
              <a:t>Elastisitas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penawaran</a:t>
            </a:r>
            <a:r>
              <a:rPr lang="en-ID" sz="2000" dirty="0">
                <a:latin typeface="Comic Sans MS" panose="030F0702030302020204" pitchFamily="66" charset="0"/>
              </a:rPr>
              <a:t> (</a:t>
            </a:r>
            <a:r>
              <a:rPr lang="en-ID" sz="2000" dirty="0" err="1">
                <a:latin typeface="Comic Sans MS" panose="030F0702030302020204" pitchFamily="66" charset="0"/>
              </a:rPr>
              <a:t>istilah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lengkap</a:t>
            </a:r>
            <a:r>
              <a:rPr lang="en-ID" sz="2000" dirty="0">
                <a:latin typeface="Comic Sans MS" panose="030F0702030302020204" pitchFamily="66" charset="0"/>
              </a:rPr>
              <a:t>: </a:t>
            </a:r>
            <a:r>
              <a:rPr lang="en-ID" sz="2000" dirty="0" err="1">
                <a:latin typeface="Comic Sans MS" panose="030F0702030302020204" pitchFamily="66" charset="0"/>
              </a:rPr>
              <a:t>elastisitas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harga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penawaran</a:t>
            </a:r>
            <a:r>
              <a:rPr lang="en-ID" sz="2000" dirty="0">
                <a:latin typeface="Comic Sans MS" panose="030F0702030302020204" pitchFamily="66" charset="0"/>
              </a:rPr>
              <a:t> / </a:t>
            </a:r>
            <a:r>
              <a:rPr lang="en-ID" sz="2000" i="1" dirty="0">
                <a:latin typeface="Comic Sans MS" panose="030F0702030302020204" pitchFamily="66" charset="0"/>
              </a:rPr>
              <a:t>price elasticity of supply</a:t>
            </a:r>
            <a:r>
              <a:rPr lang="en-ID" sz="2000" dirty="0">
                <a:latin typeface="Comic Sans MS" panose="030F0702030302020204" pitchFamily="66" charset="0"/>
              </a:rPr>
              <a:t>) </a:t>
            </a:r>
            <a:r>
              <a:rPr lang="en-ID" sz="2000" dirty="0" err="1">
                <a:latin typeface="Comic Sans MS" panose="030F0702030302020204" pitchFamily="66" charset="0"/>
              </a:rPr>
              <a:t>ialah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suatu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koefisien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menjelaskan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besarnya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perubahan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jumlah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barang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ditawarkan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berkenaan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adanya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perubahan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harga</a:t>
            </a:r>
            <a:r>
              <a:rPr lang="en-ID" sz="2000" dirty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en-ID" sz="2000" dirty="0" err="1">
                <a:latin typeface="Comic Sans MS" panose="030F0702030302020204" pitchFamily="66" charset="0"/>
              </a:rPr>
              <a:t>Jadi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merupakan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rasio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antara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persentase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perubahan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jumlah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barang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ditawarkan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terhadap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persentase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perubahan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harga</a:t>
            </a:r>
            <a:r>
              <a:rPr lang="en-ID" sz="2000" dirty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en-ID" sz="2000" dirty="0" err="1">
                <a:latin typeface="Comic Sans MS" panose="030F0702030302020204" pitchFamily="66" charset="0"/>
              </a:rPr>
              <a:t>Jika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penawaran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dinyatakan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dengan</a:t>
            </a:r>
            <a:r>
              <a:rPr lang="en-ID" sz="2000" dirty="0">
                <a:latin typeface="Comic Sans MS" panose="030F0702030302020204" pitchFamily="66" charset="0"/>
              </a:rPr>
              <a:t> = f(P), </a:t>
            </a:r>
            <a:r>
              <a:rPr lang="en-ID" sz="2000" dirty="0" err="1">
                <a:latin typeface="Comic Sans MS" panose="030F0702030302020204" pitchFamily="66" charset="0"/>
              </a:rPr>
              <a:t>maka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elastisitas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penawarannya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adalah</a:t>
            </a:r>
            <a:r>
              <a:rPr lang="en-ID" sz="2000" dirty="0">
                <a:latin typeface="Comic Sans MS" panose="030F0702030302020204" pitchFamily="66" charset="0"/>
              </a:rPr>
              <a:t>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A4DF8F-12F1-40EC-AB95-930021D43FA6}"/>
                  </a:ext>
                </a:extLst>
              </p:cNvPr>
              <p:cNvSpPr/>
              <p:nvPr/>
            </p:nvSpPr>
            <p:spPr>
              <a:xfrm>
                <a:off x="2325858" y="3710745"/>
                <a:ext cx="7540283" cy="753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D" sz="2400" dirty="0"/>
                  <a:t>𝜼𝒅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400" dirty="0"/>
                          <m:t>%</m:t>
                        </m:r>
                        <m:r>
                          <m:rPr>
                            <m:nor/>
                          </m:rPr>
                          <a:rPr lang="en-ID" sz="2400" dirty="0"/>
                          <m:t>𝚫</m:t>
                        </m:r>
                        <m:r>
                          <m:rPr>
                            <m:nor/>
                          </m:rPr>
                          <a:rPr lang="en-ID" sz="2400" dirty="0"/>
                          <m:t>𝑸𝒔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400" dirty="0"/>
                          <m:t>%</m:t>
                        </m:r>
                        <m:r>
                          <m:rPr>
                            <m:nor/>
                          </m:rPr>
                          <a:rPr lang="en-ID" sz="2400" dirty="0"/>
                          <m:t>𝚫</m:t>
                        </m:r>
                        <m:r>
                          <m:rPr>
                            <m:nor/>
                          </m:rPr>
                          <a:rPr lang="en-ID" sz="2400" dirty="0"/>
                          <m:t>𝐩</m:t>
                        </m:r>
                      </m:den>
                    </m:f>
                  </m:oMath>
                </a14:m>
                <a:r>
                  <a:rPr lang="en-ID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400" dirty="0"/>
                          <m:t>𝑬𝑸𝒔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400" dirty="0"/>
                          <m:t>𝚫</m:t>
                        </m:r>
                        <m:r>
                          <m:rPr>
                            <m:nor/>
                          </m:rPr>
                          <a:rPr lang="en-ID" sz="2400" dirty="0"/>
                          <m:t>𝑷</m:t>
                        </m:r>
                      </m:den>
                    </m:f>
                  </m:oMath>
                </a14:m>
                <a:r>
                  <a:rPr lang="en-ID" sz="2400" dirty="0"/>
                  <a:t> = 𝒍𝒊𝒎∆𝑷→𝟎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400" dirty="0"/>
                          <m:t>(∆</m:t>
                        </m:r>
                        <m:r>
                          <m:rPr>
                            <m:nor/>
                          </m:rPr>
                          <a:rPr lang="en-ID" sz="2400" dirty="0"/>
                          <m:t>𝐐𝐬</m:t>
                        </m:r>
                        <m:r>
                          <m:rPr>
                            <m:nor/>
                          </m:rPr>
                          <a:rPr lang="en-ID" sz="2400" dirty="0"/>
                          <m:t>/</m:t>
                        </m:r>
                        <m:r>
                          <m:rPr>
                            <m:nor/>
                          </m:rPr>
                          <a:rPr lang="en-ID" sz="2400" dirty="0"/>
                          <m:t>𝐐𝐬</m:t>
                        </m:r>
                        <m:r>
                          <m:rPr>
                            <m:nor/>
                          </m:rPr>
                          <a:rPr lang="en-ID" sz="2400" dirty="0"/>
                          <m:t> )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400" dirty="0"/>
                          <m:t>(∆</m:t>
                        </m:r>
                        <m:r>
                          <m:rPr>
                            <m:nor/>
                          </m:rPr>
                          <a:rPr lang="en-ID" sz="2400" dirty="0"/>
                          <m:t>𝐏</m:t>
                        </m:r>
                        <m:r>
                          <m:rPr>
                            <m:nor/>
                          </m:rPr>
                          <a:rPr lang="en-ID" sz="2400" dirty="0"/>
                          <m:t>/</m:t>
                        </m:r>
                        <m:r>
                          <m:rPr>
                            <m:nor/>
                          </m:rPr>
                          <a:rPr lang="en-ID" sz="2400" dirty="0"/>
                          <m:t>𝐏</m:t>
                        </m:r>
                        <m:r>
                          <m:rPr>
                            <m:nor/>
                          </m:rPr>
                          <a:rPr lang="en-ID" sz="2400" dirty="0"/>
                          <m:t>)</m:t>
                        </m:r>
                      </m:den>
                    </m:f>
                  </m:oMath>
                </a14:m>
                <a:r>
                  <a:rPr lang="en-ID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D" sz="2800" b="1" i="1" smtClean="0"/>
                            </m:ctrlPr>
                          </m:sSubPr>
                          <m:e>
                            <m:r>
                              <a:rPr lang="en-US" sz="2800" b="1" i="1" smtClean="0"/>
                              <m:t>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800" b="1" i="1" smtClean="0"/>
                              <m:t>𝒅𝒔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ID" sz="2800" dirty="0"/>
                          <m:t>𝒅𝑷</m:t>
                        </m:r>
                      </m:den>
                    </m:f>
                  </m:oMath>
                </a14:m>
                <a:r>
                  <a:rPr lang="en-ID" sz="2400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400" dirty="0"/>
                          <m:t>𝑷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400" dirty="0"/>
                          <m:t>𝑸</m:t>
                        </m:r>
                      </m:den>
                    </m:f>
                  </m:oMath>
                </a14:m>
                <a:endParaRPr lang="en-ID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A4DF8F-12F1-40EC-AB95-930021D43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858" y="3710745"/>
                <a:ext cx="7540283" cy="753476"/>
              </a:xfrm>
              <a:prstGeom prst="rect">
                <a:avLst/>
              </a:prstGeom>
              <a:blipFill>
                <a:blip r:embed="rId2"/>
                <a:stretch>
                  <a:fillRect l="-129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1F10D48-49DD-4CAA-B299-4C4F9D71F71B}"/>
              </a:ext>
            </a:extLst>
          </p:cNvPr>
          <p:cNvSpPr txBox="1"/>
          <p:nvPr/>
        </p:nvSpPr>
        <p:spPr>
          <a:xfrm>
            <a:off x="5641144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6EBC91-BD16-4ED0-9061-B4F068B0BD32}"/>
                  </a:ext>
                </a:extLst>
              </p:cNvPr>
              <p:cNvSpPr/>
              <p:nvPr/>
            </p:nvSpPr>
            <p:spPr>
              <a:xfrm>
                <a:off x="2325858" y="5031334"/>
                <a:ext cx="5000728" cy="535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D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Dimana,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𝑑𝑄𝑠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𝑑𝑃</m:t>
                        </m:r>
                      </m:den>
                    </m:f>
                  </m:oMath>
                </a14:m>
                <a:r>
                  <a:rPr lang="en-ID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tak</a:t>
                </a:r>
                <a:r>
                  <a:rPr lang="en-ID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lain </a:t>
                </a:r>
                <a:r>
                  <a:rPr lang="en-ID" sz="20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adalah</a:t>
                </a:r>
                <a:r>
                  <a:rPr lang="en-ID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𝑄′𝑆 </a:t>
                </a:r>
                <a:r>
                  <a:rPr lang="en-ID" sz="20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atau</a:t>
                </a:r>
                <a:r>
                  <a:rPr lang="en-ID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f’(P)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6EBC91-BD16-4ED0-9061-B4F068B0B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858" y="5031334"/>
                <a:ext cx="5000728" cy="535659"/>
              </a:xfrm>
              <a:prstGeom prst="rect">
                <a:avLst/>
              </a:prstGeom>
              <a:blipFill>
                <a:blip r:embed="rId3"/>
                <a:stretch>
                  <a:fillRect l="-1341" b="-681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54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25AF7A-C1DE-4323-A6EE-F3193537EFFB}"/>
              </a:ext>
            </a:extLst>
          </p:cNvPr>
          <p:cNvSpPr/>
          <p:nvPr/>
        </p:nvSpPr>
        <p:spPr>
          <a:xfrm>
            <a:off x="1838178" y="1535709"/>
            <a:ext cx="85156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32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</a:t>
            </a:r>
            <a:r>
              <a:rPr lang="en-ID" sz="2400" dirty="0" err="1">
                <a:latin typeface="Comic Sans MS" panose="030F0702030302020204" pitchFamily="66" charset="0"/>
              </a:rPr>
              <a:t>enawaran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akan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suatu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barang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dapat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disimpulkan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sbb</a:t>
            </a:r>
            <a:r>
              <a:rPr lang="en-ID" sz="2400" dirty="0">
                <a:latin typeface="Comic Sans MS" panose="030F0702030302020204" pitchFamily="66" charset="0"/>
              </a:rPr>
              <a:t> ;</a:t>
            </a:r>
            <a:r>
              <a:rPr lang="en-ID" sz="2400" b="1" dirty="0">
                <a:latin typeface="Comic Sans MS" panose="030F0702030302020204" pitchFamily="66" charset="0"/>
              </a:rPr>
              <a:t> </a:t>
            </a:r>
          </a:p>
          <a:p>
            <a:pPr lvl="2" algn="just"/>
            <a:r>
              <a:rPr lang="en-ID" sz="2400" b="1" dirty="0">
                <a:latin typeface="Comic Sans MS" panose="030F0702030302020204" pitchFamily="66" charset="0"/>
              </a:rPr>
              <a:t>𝜂𝑠 &gt; 1  </a:t>
            </a:r>
            <a:r>
              <a:rPr lang="en-ID" sz="2400" b="1" dirty="0" err="1">
                <a:latin typeface="Comic Sans MS" panose="030F0702030302020204" pitchFamily="66" charset="0"/>
              </a:rPr>
              <a:t>Elastik</a:t>
            </a:r>
            <a:endParaRPr lang="en-ID" sz="2400" b="1" dirty="0">
              <a:latin typeface="Comic Sans MS" panose="030F0702030302020204" pitchFamily="66" charset="0"/>
            </a:endParaRPr>
          </a:p>
          <a:p>
            <a:pPr lvl="2" algn="just"/>
            <a:r>
              <a:rPr lang="en-ID" sz="2400" b="1" dirty="0">
                <a:latin typeface="Comic Sans MS" panose="030F0702030302020204" pitchFamily="66" charset="0"/>
              </a:rPr>
              <a:t>𝜂𝑠 = 1  </a:t>
            </a:r>
            <a:r>
              <a:rPr lang="en-ID" sz="2400" b="1" dirty="0" err="1">
                <a:latin typeface="Comic Sans MS" panose="030F0702030302020204" pitchFamily="66" charset="0"/>
              </a:rPr>
              <a:t>Elastik-uniter</a:t>
            </a:r>
            <a:endParaRPr lang="en-ID" sz="2400" b="1" dirty="0">
              <a:latin typeface="Comic Sans MS" panose="030F0702030302020204" pitchFamily="66" charset="0"/>
            </a:endParaRPr>
          </a:p>
          <a:p>
            <a:pPr lvl="2" algn="just"/>
            <a:r>
              <a:rPr lang="en-ID" sz="2400" b="1" dirty="0">
                <a:latin typeface="Comic Sans MS" panose="030F0702030302020204" pitchFamily="66" charset="0"/>
              </a:rPr>
              <a:t>𝜂𝑠 &lt; 1  </a:t>
            </a:r>
            <a:r>
              <a:rPr lang="en-ID" sz="2400" b="1" dirty="0" err="1">
                <a:latin typeface="Comic Sans MS" panose="030F0702030302020204" pitchFamily="66" charset="0"/>
              </a:rPr>
              <a:t>Inelastik</a:t>
            </a:r>
            <a:r>
              <a:rPr lang="en-ID" sz="2400" b="1" dirty="0">
                <a:latin typeface="Comic Sans MS" panose="030F0702030302020204" pitchFamily="66" charset="0"/>
              </a:rPr>
              <a:t>. </a:t>
            </a:r>
          </a:p>
          <a:p>
            <a:pPr algn="just"/>
            <a:endParaRPr lang="en-ID" sz="2400" b="1" dirty="0">
              <a:latin typeface="Comic Sans MS" panose="030F0702030302020204" pitchFamily="66" charset="0"/>
            </a:endParaRPr>
          </a:p>
          <a:p>
            <a:pPr algn="just"/>
            <a:r>
              <a:rPr lang="en-ID" sz="2400" dirty="0" err="1">
                <a:latin typeface="Comic Sans MS" panose="030F0702030302020204" pitchFamily="66" charset="0"/>
              </a:rPr>
              <a:t>Barang</a:t>
            </a:r>
            <a:r>
              <a:rPr lang="en-ID" sz="2400" dirty="0">
                <a:latin typeface="Comic Sans MS" panose="030F0702030302020204" pitchFamily="66" charset="0"/>
              </a:rPr>
              <a:t> yang </a:t>
            </a:r>
            <a:r>
              <a:rPr lang="en-ID" sz="2400" dirty="0" err="1">
                <a:latin typeface="Comic Sans MS" panose="030F0702030302020204" pitchFamily="66" charset="0"/>
              </a:rPr>
              <a:t>penawarannya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inelastis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mengisyaratkan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bahwa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jika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harga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barang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tersebut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berubah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sebesar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persentase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tertentu</a:t>
            </a:r>
            <a:r>
              <a:rPr lang="en-ID" sz="2400" dirty="0">
                <a:latin typeface="Comic Sans MS" panose="030F0702030302020204" pitchFamily="66" charset="0"/>
              </a:rPr>
              <a:t>, </a:t>
            </a:r>
            <a:r>
              <a:rPr lang="en-ID" sz="2400" dirty="0" err="1">
                <a:latin typeface="Comic Sans MS" panose="030F0702030302020204" pitchFamily="66" charset="0"/>
              </a:rPr>
              <a:t>maka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penawarannya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berubah</a:t>
            </a:r>
            <a:r>
              <a:rPr lang="en-ID" sz="2400" dirty="0">
                <a:latin typeface="Comic Sans MS" panose="030F0702030302020204" pitchFamily="66" charset="0"/>
              </a:rPr>
              <a:t> (</a:t>
            </a:r>
            <a:r>
              <a:rPr lang="en-ID" sz="2400" dirty="0" err="1">
                <a:latin typeface="Comic Sans MS" panose="030F0702030302020204" pitchFamily="66" charset="0"/>
              </a:rPr>
              <a:t>secara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searah</a:t>
            </a:r>
            <a:r>
              <a:rPr lang="en-ID" sz="2400" dirty="0">
                <a:latin typeface="Comic Sans MS" panose="030F0702030302020204" pitchFamily="66" charset="0"/>
              </a:rPr>
              <a:t>) </a:t>
            </a:r>
            <a:r>
              <a:rPr lang="en-ID" sz="2400" dirty="0" err="1">
                <a:latin typeface="Comic Sans MS" panose="030F0702030302020204" pitchFamily="66" charset="0"/>
              </a:rPr>
              <a:t>dengan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persentase</a:t>
            </a:r>
            <a:r>
              <a:rPr lang="en-ID" sz="2400" dirty="0">
                <a:latin typeface="Comic Sans MS" panose="030F0702030302020204" pitchFamily="66" charset="0"/>
              </a:rPr>
              <a:t> yang </a:t>
            </a:r>
            <a:r>
              <a:rPr lang="en-ID" sz="2400" dirty="0" err="1">
                <a:latin typeface="Comic Sans MS" panose="030F0702030302020204" pitchFamily="66" charset="0"/>
              </a:rPr>
              <a:t>lebih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kecil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daripada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persentase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perubahan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harganya</a:t>
            </a:r>
            <a:endParaRPr lang="en-ID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8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C4487C-C2A6-4CA3-B559-F90A31B15FBA}"/>
                  </a:ext>
                </a:extLst>
              </p:cNvPr>
              <p:cNvSpPr/>
              <p:nvPr/>
            </p:nvSpPr>
            <p:spPr>
              <a:xfrm>
                <a:off x="1944443" y="613211"/>
                <a:ext cx="8539089" cy="4575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D" sz="2400" b="1" dirty="0">
                    <a:latin typeface="Comic Sans MS" panose="030F0702030302020204" pitchFamily="66" charset="0"/>
                  </a:rPr>
                  <a:t>Contoh : </a:t>
                </a:r>
              </a:p>
              <a:p>
                <a:endParaRPr lang="en-ID" sz="2000" b="1" dirty="0">
                  <a:latin typeface="Comic Sans MS" panose="030F0702030302020204" pitchFamily="66" charset="0"/>
                </a:endParaRPr>
              </a:p>
              <a:p>
                <a:r>
                  <a:rPr lang="en-ID" sz="2000" dirty="0" err="1">
                    <a:latin typeface="Comic Sans MS" panose="030F0702030302020204" pitchFamily="66" charset="0"/>
                  </a:rPr>
                  <a:t>Fungsi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penawaran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suatu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barang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dicerminkan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oleh</a:t>
                </a:r>
                <a:r>
                  <a:rPr lang="en-ID" sz="2000" dirty="0">
                    <a:latin typeface="Comic Sans MS" panose="030F0702030302020204" pitchFamily="66" charset="0"/>
                  </a:rPr>
                  <a:t> 𝑄𝑠 = −200 + 7𝑃². </a:t>
                </a:r>
              </a:p>
              <a:p>
                <a:r>
                  <a:rPr lang="en-ID" sz="2000" dirty="0" err="1">
                    <a:latin typeface="Comic Sans MS" panose="030F0702030302020204" pitchFamily="66" charset="0"/>
                  </a:rPr>
                  <a:t>Berapa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elastisitas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penawarannya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pada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tingkat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harga</a:t>
                </a:r>
                <a:r>
                  <a:rPr lang="en-ID" sz="2000" dirty="0">
                    <a:latin typeface="Comic Sans MS" panose="030F0702030302020204" pitchFamily="66" charset="0"/>
                  </a:rPr>
                  <a:t> P = 10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dan</a:t>
                </a:r>
                <a:r>
                  <a:rPr lang="en-ID" sz="2000" dirty="0">
                    <a:latin typeface="Comic Sans MS" panose="030F0702030302020204" pitchFamily="66" charset="0"/>
                  </a:rPr>
                  <a:t> P = 15? </a:t>
                </a:r>
              </a:p>
              <a:p>
                <a:endParaRPr lang="en-ID" sz="2000" dirty="0">
                  <a:latin typeface="Comic Sans MS" panose="030F0702030302020204" pitchFamily="66" charset="0"/>
                </a:endParaRPr>
              </a:p>
              <a:p>
                <a:r>
                  <a:rPr lang="en-ID" sz="2000" dirty="0" err="1">
                    <a:latin typeface="Comic Sans MS" panose="030F0702030302020204" pitchFamily="66" charset="0"/>
                  </a:rPr>
                  <a:t>Penyelesaian</a:t>
                </a:r>
                <a:r>
                  <a:rPr lang="en-ID" sz="2000" dirty="0">
                    <a:latin typeface="Comic Sans MS" panose="030F0702030302020204" pitchFamily="66" charset="0"/>
                  </a:rPr>
                  <a:t> : </a:t>
                </a:r>
              </a:p>
              <a:p>
                <a:endParaRPr lang="en-ID" sz="2000" dirty="0">
                  <a:latin typeface="Comic Sans MS" panose="030F0702030302020204" pitchFamily="66" charset="0"/>
                </a:endParaRPr>
              </a:p>
              <a:p>
                <a:r>
                  <a:rPr lang="en-ID" sz="2000" dirty="0">
                    <a:latin typeface="Comic Sans MS" panose="030F0702030302020204" pitchFamily="66" charset="0"/>
                  </a:rPr>
                  <a:t>𝑸𝒔 = −𝟐𝟎𝟎 + 𝟕𝑷²</a:t>
                </a:r>
              </a:p>
              <a:p>
                <a:endParaRPr lang="en-ID" sz="2000" dirty="0">
                  <a:latin typeface="Comic Sans MS" panose="030F0702030302020204" pitchFamily="66" charset="0"/>
                </a:endParaRPr>
              </a:p>
              <a:p>
                <a:r>
                  <a:rPr lang="en-ID" sz="2000" dirty="0">
                    <a:latin typeface="Comic Sans MS" panose="030F0702030302020204" pitchFamily="66" charset="0"/>
                  </a:rPr>
                  <a:t>𝜼𝒔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𝒅𝑸𝒔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𝒅𝑷</m:t>
                        </m:r>
                      </m:den>
                    </m:f>
                  </m:oMath>
                </a14:m>
                <a:r>
                  <a:rPr lang="en-ID" sz="2000" dirty="0">
                    <a:latin typeface="Comic Sans MS" panose="030F0702030302020204" pitchFamily="66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𝑷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𝑸𝑺</m:t>
                        </m:r>
                      </m:den>
                    </m:f>
                  </m:oMath>
                </a14:m>
                <a:r>
                  <a:rPr lang="en-ID" sz="2000" dirty="0">
                    <a:latin typeface="Comic Sans MS" panose="030F0702030302020204" pitchFamily="66" charset="0"/>
                  </a:rPr>
                  <a:t>  = 𝟏𝟒𝑷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𝑷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𝟐𝟎𝟎</m:t>
                        </m:r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𝑷</m:t>
                        </m:r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²</m:t>
                        </m:r>
                      </m:den>
                    </m:f>
                  </m:oMath>
                </a14:m>
                <a:endParaRPr lang="en-ID" sz="2000" dirty="0">
                  <a:latin typeface="Comic Sans MS" panose="030F0702030302020204" pitchFamily="66" charset="0"/>
                </a:endParaRPr>
              </a:p>
              <a:p>
                <a:endParaRPr lang="en-ID" sz="2000" dirty="0">
                  <a:latin typeface="Comic Sans MS" panose="030F0702030302020204" pitchFamily="66" charset="0"/>
                </a:endParaRPr>
              </a:p>
              <a:p>
                <a:r>
                  <a:rPr lang="en-ID" sz="2000" dirty="0">
                    <a:latin typeface="Comic Sans MS" panose="030F0702030302020204" pitchFamily="66" charset="0"/>
                  </a:rPr>
                  <a:t>𝑸′𝑺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𝒅𝑸𝒔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𝒅𝑷</m:t>
                        </m:r>
                      </m:den>
                    </m:f>
                  </m:oMath>
                </a14:m>
                <a:r>
                  <a:rPr lang="en-ID" sz="2000" dirty="0">
                    <a:latin typeface="Comic Sans MS" panose="030F0702030302020204" pitchFamily="66" charset="0"/>
                  </a:rPr>
                  <a:t>  =  𝟏𝟒𝑷 </a:t>
                </a:r>
              </a:p>
              <a:p>
                <a:endParaRPr lang="en-ID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C4487C-C2A6-4CA3-B559-F90A31B15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43" y="613211"/>
                <a:ext cx="8539089" cy="4575483"/>
              </a:xfrm>
              <a:prstGeom prst="rect">
                <a:avLst/>
              </a:prstGeom>
              <a:blipFill>
                <a:blip r:embed="rId2"/>
                <a:stretch>
                  <a:fillRect l="-1142" t="-1067" r="-28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C9F1AE-1442-4ADD-A7AB-4C8C5E6B871F}"/>
                  </a:ext>
                </a:extLst>
              </p:cNvPr>
              <p:cNvSpPr/>
              <p:nvPr/>
            </p:nvSpPr>
            <p:spPr>
              <a:xfrm>
                <a:off x="6953675" y="2870175"/>
                <a:ext cx="3869070" cy="2706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D" sz="2000" b="1" dirty="0" err="1">
                    <a:latin typeface="Comic Sans MS" panose="030F0702030302020204" pitchFamily="66" charset="0"/>
                  </a:rPr>
                  <a:t>Pada</a:t>
                </a:r>
                <a:r>
                  <a:rPr lang="en-ID" sz="2000" b="1" dirty="0">
                    <a:latin typeface="Comic Sans MS" panose="030F0702030302020204" pitchFamily="66" charset="0"/>
                  </a:rPr>
                  <a:t> P = 10 </a:t>
                </a:r>
              </a:p>
              <a:p>
                <a:endParaRPr lang="en-ID" sz="2000" dirty="0">
                  <a:latin typeface="Comic Sans MS" panose="030F0702030302020204" pitchFamily="66" charset="0"/>
                </a:endParaRPr>
              </a:p>
              <a:p>
                <a:r>
                  <a:rPr lang="en-ID" sz="2000" dirty="0">
                    <a:latin typeface="Comic Sans MS" panose="030F0702030302020204" pitchFamily="66" charset="0"/>
                  </a:rPr>
                  <a:t>𝜂𝑠 = 140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0" smtClean="0">
                            <a:latin typeface="Comic Sans MS" panose="030F0702030302020204" pitchFamily="66" charset="0"/>
                          </a:rPr>
                          <m:t>-</m:t>
                        </m:r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200 + 700</m:t>
                        </m:r>
                      </m:den>
                    </m:f>
                  </m:oMath>
                </a14:m>
                <a:r>
                  <a:rPr lang="en-ID" sz="2000" dirty="0">
                    <a:latin typeface="Comic Sans MS" panose="030F0702030302020204" pitchFamily="66" charset="0"/>
                  </a:rPr>
                  <a:t>  =  </a:t>
                </a:r>
                <a:r>
                  <a:rPr lang="en-ID" sz="2000" b="1" dirty="0">
                    <a:latin typeface="Comic Sans MS" panose="030F0702030302020204" pitchFamily="66" charset="0"/>
                  </a:rPr>
                  <a:t>2,8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</a:p>
              <a:p>
                <a:endParaRPr lang="en-ID" sz="2000" dirty="0">
                  <a:latin typeface="Comic Sans MS" panose="030F0702030302020204" pitchFamily="66" charset="0"/>
                </a:endParaRPr>
              </a:p>
              <a:p>
                <a:r>
                  <a:rPr lang="en-ID" sz="2000" b="1" dirty="0" err="1">
                    <a:latin typeface="Comic Sans MS" panose="030F0702030302020204" pitchFamily="66" charset="0"/>
                  </a:rPr>
                  <a:t>Pada</a:t>
                </a:r>
                <a:r>
                  <a:rPr lang="en-ID" sz="2000" b="1" dirty="0">
                    <a:latin typeface="Comic Sans MS" panose="030F0702030302020204" pitchFamily="66" charset="0"/>
                  </a:rPr>
                  <a:t> P = 15 </a:t>
                </a:r>
              </a:p>
              <a:p>
                <a:endParaRPr lang="en-ID" sz="2000" dirty="0">
                  <a:latin typeface="Comic Sans MS" panose="030F0702030302020204" pitchFamily="66" charset="0"/>
                </a:endParaRPr>
              </a:p>
              <a:p>
                <a:r>
                  <a:rPr lang="en-ID" sz="2000" dirty="0">
                    <a:latin typeface="Comic Sans MS" panose="030F0702030302020204" pitchFamily="66" charset="0"/>
                  </a:rPr>
                  <a:t>𝜂𝑠 = 210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−200 + 700</m:t>
                        </m:r>
                      </m:den>
                    </m:f>
                  </m:oMath>
                </a14:m>
                <a:r>
                  <a:rPr lang="en-ID" sz="2000" dirty="0">
                    <a:latin typeface="Comic Sans MS" panose="030F0702030302020204" pitchFamily="66" charset="0"/>
                  </a:rPr>
                  <a:t>  =  </a:t>
                </a:r>
                <a:r>
                  <a:rPr lang="en-ID" sz="2000" b="1" dirty="0">
                    <a:latin typeface="Comic Sans MS" panose="030F0702030302020204" pitchFamily="66" charset="0"/>
                  </a:rPr>
                  <a:t>2,3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C9F1AE-1442-4ADD-A7AB-4C8C5E6B8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675" y="2870175"/>
                <a:ext cx="3869070" cy="2706895"/>
              </a:xfrm>
              <a:prstGeom prst="rect">
                <a:avLst/>
              </a:prstGeom>
              <a:blipFill>
                <a:blip r:embed="rId3"/>
                <a:stretch>
                  <a:fillRect l="-1735" t="-13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22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BEE786-5FD1-4B12-B5A8-C8D48D2E9A4E}"/>
              </a:ext>
            </a:extLst>
          </p:cNvPr>
          <p:cNvSpPr/>
          <p:nvPr/>
        </p:nvSpPr>
        <p:spPr>
          <a:xfrm>
            <a:off x="1651500" y="766606"/>
            <a:ext cx="3393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>
                <a:solidFill>
                  <a:srgbClr val="C00000"/>
                </a:solidFill>
              </a:rPr>
              <a:t>C. </a:t>
            </a:r>
            <a:r>
              <a:rPr lang="en-ID" sz="2800" b="1" dirty="0" err="1">
                <a:solidFill>
                  <a:srgbClr val="C00000"/>
                </a:solidFill>
              </a:rPr>
              <a:t>Elastisitas</a:t>
            </a:r>
            <a:r>
              <a:rPr lang="en-ID" sz="2800" b="1" dirty="0">
                <a:solidFill>
                  <a:srgbClr val="C00000"/>
                </a:solidFill>
              </a:rPr>
              <a:t> </a:t>
            </a:r>
            <a:r>
              <a:rPr lang="en-ID" sz="2800" b="1" dirty="0" err="1">
                <a:solidFill>
                  <a:srgbClr val="C00000"/>
                </a:solidFill>
              </a:rPr>
              <a:t>Produksi</a:t>
            </a:r>
            <a:endParaRPr lang="en-ID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68B329-BE87-4457-97CC-DD3E3C0472ED}"/>
              </a:ext>
            </a:extLst>
          </p:cNvPr>
          <p:cNvSpPr/>
          <p:nvPr/>
        </p:nvSpPr>
        <p:spPr>
          <a:xfrm>
            <a:off x="1651500" y="1516230"/>
            <a:ext cx="8908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b="1" dirty="0" err="1">
                <a:latin typeface="Comic Sans MS" panose="030F0702030302020204" pitchFamily="66" charset="0"/>
              </a:rPr>
              <a:t>Elastisitas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produksi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ialah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suatu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koefisien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menjelaskan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besarnya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perubahan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jumlah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keluaran</a:t>
            </a:r>
            <a:r>
              <a:rPr lang="en-ID" sz="2000" dirty="0">
                <a:latin typeface="Comic Sans MS" panose="030F0702030302020204" pitchFamily="66" charset="0"/>
              </a:rPr>
              <a:t> (output) yang </a:t>
            </a:r>
            <a:r>
              <a:rPr lang="en-ID" sz="2000" dirty="0" err="1">
                <a:latin typeface="Comic Sans MS" panose="030F0702030302020204" pitchFamily="66" charset="0"/>
              </a:rPr>
              <a:t>dihasilkan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akibat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adanya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perubahan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jumlah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masukan</a:t>
            </a:r>
            <a:r>
              <a:rPr lang="en-ID" sz="2000" dirty="0">
                <a:latin typeface="Comic Sans MS" panose="030F0702030302020204" pitchFamily="66" charset="0"/>
              </a:rPr>
              <a:t> (input) yang </a:t>
            </a:r>
            <a:r>
              <a:rPr lang="en-ID" sz="2000" dirty="0" err="1">
                <a:latin typeface="Comic Sans MS" panose="030F0702030302020204" pitchFamily="66" charset="0"/>
              </a:rPr>
              <a:t>digunakan</a:t>
            </a:r>
            <a:r>
              <a:rPr lang="en-ID" sz="2000" dirty="0">
                <a:latin typeface="Comic Sans MS" panose="030F0702030302020204" pitchFamily="66" charset="0"/>
              </a:rPr>
              <a:t>. </a:t>
            </a:r>
            <a:r>
              <a:rPr lang="en-ID" sz="2000" dirty="0" err="1">
                <a:latin typeface="Comic Sans MS" panose="030F0702030302020204" pitchFamily="66" charset="0"/>
              </a:rPr>
              <a:t>Jadi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merupakan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rasio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antara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persentase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perubahan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jumlah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keluaran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terhadap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persentase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perubahan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jumlah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masukan</a:t>
            </a:r>
            <a:r>
              <a:rPr lang="en-ID" sz="2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5964E-FED8-43CE-B57C-A370ADC379A0}"/>
              </a:ext>
            </a:extLst>
          </p:cNvPr>
          <p:cNvSpPr/>
          <p:nvPr/>
        </p:nvSpPr>
        <p:spPr>
          <a:xfrm>
            <a:off x="1651501" y="3147446"/>
            <a:ext cx="8908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latin typeface="Comic Sans MS" panose="030F0702030302020204" pitchFamily="66" charset="0"/>
              </a:rPr>
              <a:t>Jika</a:t>
            </a:r>
            <a:r>
              <a:rPr lang="en-ID" sz="2000" dirty="0">
                <a:latin typeface="Comic Sans MS" panose="030F0702030302020204" pitchFamily="66" charset="0"/>
              </a:rPr>
              <a:t> P </a:t>
            </a:r>
            <a:r>
              <a:rPr lang="en-ID" sz="2000" dirty="0" err="1">
                <a:latin typeface="Comic Sans MS" panose="030F0702030302020204" pitchFamily="66" charset="0"/>
              </a:rPr>
              <a:t>melambangkan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jumlah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dihasilkan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sedangkan</a:t>
            </a:r>
            <a:r>
              <a:rPr lang="en-ID" sz="2000" dirty="0">
                <a:latin typeface="Comic Sans MS" panose="030F0702030302020204" pitchFamily="66" charset="0"/>
              </a:rPr>
              <a:t> X </a:t>
            </a:r>
            <a:r>
              <a:rPr lang="en-ID" sz="2000" dirty="0" err="1">
                <a:latin typeface="Comic Sans MS" panose="030F0702030302020204" pitchFamily="66" charset="0"/>
              </a:rPr>
              <a:t>melambangkan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jumlah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faktor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produksi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digunakan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dan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dinyatakan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dengan</a:t>
            </a:r>
            <a:r>
              <a:rPr lang="en-ID" sz="2000" dirty="0">
                <a:latin typeface="Comic Sans MS" panose="030F0702030302020204" pitchFamily="66" charset="0"/>
              </a:rPr>
              <a:t> P = f(X), </a:t>
            </a:r>
            <a:r>
              <a:rPr lang="en-ID" sz="2000" dirty="0" err="1">
                <a:latin typeface="Comic Sans MS" panose="030F0702030302020204" pitchFamily="66" charset="0"/>
              </a:rPr>
              <a:t>maka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elastisitas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produksinya</a:t>
            </a:r>
            <a:r>
              <a:rPr lang="en-ID" sz="2000" dirty="0">
                <a:latin typeface="Comic Sans MS" panose="030F0702030302020204" pitchFamily="66" charset="0"/>
              </a:rPr>
              <a:t>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B9BE08-FF89-4667-917C-B6B96B2337CD}"/>
                  </a:ext>
                </a:extLst>
              </p:cNvPr>
              <p:cNvSpPr/>
              <p:nvPr/>
            </p:nvSpPr>
            <p:spPr>
              <a:xfrm>
                <a:off x="2944762" y="4698452"/>
                <a:ext cx="5904270" cy="643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D" sz="2000" dirty="0"/>
                  <a:t>𝜼𝑷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/>
                          <m:t>%</m:t>
                        </m:r>
                        <m:r>
                          <m:rPr>
                            <m:nor/>
                          </m:rPr>
                          <a:rPr lang="en-ID" sz="2000" dirty="0"/>
                          <m:t>𝚫</m:t>
                        </m:r>
                        <m:r>
                          <m:rPr>
                            <m:nor/>
                          </m:rPr>
                          <a:rPr lang="en-ID" sz="2000" dirty="0"/>
                          <m:t>𝑷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/>
                          <m:t>%</m:t>
                        </m:r>
                        <m:r>
                          <m:rPr>
                            <m:nor/>
                          </m:rPr>
                          <a:rPr lang="en-ID" sz="2000" dirty="0"/>
                          <m:t>𝚫</m:t>
                        </m:r>
                        <m:r>
                          <m:rPr>
                            <m:nor/>
                          </m:rPr>
                          <a:rPr lang="en-ID" sz="2000" dirty="0"/>
                          <m:t>𝐗</m:t>
                        </m:r>
                      </m:den>
                    </m:f>
                  </m:oMath>
                </a14:m>
                <a:r>
                  <a:rPr lang="en-ID" sz="2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/>
                          <m:t>𝑬𝑷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/>
                          <m:t>𝚫</m:t>
                        </m:r>
                        <m:r>
                          <m:rPr>
                            <m:nor/>
                          </m:rPr>
                          <a:rPr lang="en-ID" sz="2000" dirty="0"/>
                          <m:t>𝑿</m:t>
                        </m:r>
                      </m:den>
                    </m:f>
                  </m:oMath>
                </a14:m>
                <a:r>
                  <a:rPr lang="en-ID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D" sz="2000" dirty="0"/>
                          <m:t>𝒍𝒊𝒎</m:t>
                        </m:r>
                      </m:e>
                      <m:sub>
                        <m:r>
                          <a:rPr lang="en-ID" sz="2000" i="1" dirty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ID" sz="2000" i="1" dirty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D" sz="2000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ID" sz="2000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D" sz="20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D" sz="2000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ID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20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/>
                          <m:t>(∆</m:t>
                        </m:r>
                        <m:r>
                          <m:rPr>
                            <m:nor/>
                          </m:rPr>
                          <a:rPr lang="en-ID" sz="2000" dirty="0"/>
                          <m:t>𝐏</m:t>
                        </m:r>
                        <m:r>
                          <m:rPr>
                            <m:nor/>
                          </m:rPr>
                          <a:rPr lang="en-ID" sz="2000" dirty="0"/>
                          <m:t>/</m:t>
                        </m:r>
                        <m:r>
                          <m:rPr>
                            <m:nor/>
                          </m:rPr>
                          <a:rPr lang="en-ID" sz="2000" dirty="0"/>
                          <m:t>𝐏</m:t>
                        </m:r>
                        <m:r>
                          <m:rPr>
                            <m:nor/>
                          </m:rPr>
                          <a:rPr lang="en-ID" sz="20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/>
                          <m:t>(∆</m:t>
                        </m:r>
                        <m:r>
                          <m:rPr>
                            <m:nor/>
                          </m:rPr>
                          <a:rPr lang="en-ID" sz="2000" dirty="0"/>
                          <m:t>𝐗</m:t>
                        </m:r>
                        <m:r>
                          <m:rPr>
                            <m:nor/>
                          </m:rPr>
                          <a:rPr lang="en-ID" sz="2000" dirty="0"/>
                          <m:t>/</m:t>
                        </m:r>
                        <m:r>
                          <m:rPr>
                            <m:nor/>
                          </m:rPr>
                          <a:rPr lang="en-ID" sz="2000" dirty="0"/>
                          <m:t>𝐗</m:t>
                        </m:r>
                        <m:r>
                          <m:rPr>
                            <m:nor/>
                          </m:rPr>
                          <a:rPr lang="en-ID" sz="2000" dirty="0"/>
                          <m:t>)</m:t>
                        </m:r>
                      </m:den>
                    </m:f>
                  </m:oMath>
                </a14:m>
                <a:r>
                  <a:rPr lang="en-ID" sz="2000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/>
                          <m:t>𝒅𝑷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/>
                          <m:t>𝒅𝑿</m:t>
                        </m:r>
                      </m:den>
                    </m:f>
                  </m:oMath>
                </a14:m>
                <a:r>
                  <a:rPr lang="en-ID" sz="2000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/>
                          <m:t>𝑿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/>
                          <m:t>𝐏</m:t>
                        </m:r>
                      </m:den>
                    </m:f>
                  </m:oMath>
                </a14:m>
                <a:endParaRPr lang="en-ID" sz="20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B9BE08-FF89-4667-917C-B6B96B233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762" y="4698452"/>
                <a:ext cx="5904270" cy="643318"/>
              </a:xfrm>
              <a:prstGeom prst="rect">
                <a:avLst/>
              </a:prstGeom>
              <a:blipFill>
                <a:blip r:embed="rId2"/>
                <a:stretch>
                  <a:fillRect l="-103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48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500BABA-9BA5-4D77-BFD8-22B920E10A49}"/>
                  </a:ext>
                </a:extLst>
              </p:cNvPr>
              <p:cNvSpPr/>
              <p:nvPr/>
            </p:nvSpPr>
            <p:spPr>
              <a:xfrm>
                <a:off x="1331741" y="415727"/>
                <a:ext cx="9880209" cy="5493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ID" sz="2400" b="1" dirty="0">
                    <a:latin typeface="Comic Sans MS" panose="030F0702030302020204" pitchFamily="66" charset="0"/>
                  </a:rPr>
                  <a:t>Contoh : </a:t>
                </a:r>
              </a:p>
              <a:p>
                <a:pPr algn="just"/>
                <a:endParaRPr lang="en-ID" sz="2400" b="1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ID" sz="2000" dirty="0" err="1">
                    <a:latin typeface="Comic Sans MS" panose="030F0702030302020204" pitchFamily="66" charset="0"/>
                  </a:rPr>
                  <a:t>Fungsi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produksi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suatu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barang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ditunjukkan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oleh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persamaan</a:t>
                </a:r>
                <a:r>
                  <a:rPr lang="en-ID" sz="2000" dirty="0">
                    <a:latin typeface="Comic Sans MS" panose="030F0702030302020204" pitchFamily="66" charset="0"/>
                  </a:rPr>
                  <a:t> P = 6X2 – X 3 . </a:t>
                </a:r>
              </a:p>
              <a:p>
                <a:pPr algn="just"/>
                <a:r>
                  <a:rPr lang="en-ID" sz="2000" dirty="0" err="1">
                    <a:latin typeface="Comic Sans MS" panose="030F0702030302020204" pitchFamily="66" charset="0"/>
                  </a:rPr>
                  <a:t>Hitunglah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elastisitas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produksinya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pada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tingkat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penggunaan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faktor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produksi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sebanyak</a:t>
                </a:r>
                <a:r>
                  <a:rPr lang="en-ID" sz="2000" dirty="0">
                    <a:latin typeface="Comic Sans MS" panose="030F0702030302020204" pitchFamily="66" charset="0"/>
                  </a:rPr>
                  <a:t> 3 unit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dan</a:t>
                </a:r>
                <a:r>
                  <a:rPr lang="en-ID" sz="2000" dirty="0">
                    <a:latin typeface="Comic Sans MS" panose="030F0702030302020204" pitchFamily="66" charset="0"/>
                  </a:rPr>
                  <a:t> 7 unit. </a:t>
                </a:r>
              </a:p>
              <a:p>
                <a:pPr algn="just"/>
                <a:endParaRPr lang="en-ID" sz="20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ID" sz="2000" dirty="0" err="1">
                    <a:latin typeface="Comic Sans MS" panose="030F0702030302020204" pitchFamily="66" charset="0"/>
                  </a:rPr>
                  <a:t>Penyelesaian</a:t>
                </a:r>
                <a:r>
                  <a:rPr lang="en-ID" sz="2000" dirty="0">
                    <a:latin typeface="Comic Sans MS" panose="030F0702030302020204" pitchFamily="66" charset="0"/>
                  </a:rPr>
                  <a:t> : </a:t>
                </a:r>
              </a:p>
              <a:p>
                <a:pPr algn="just"/>
                <a:endParaRPr lang="en-ID" sz="20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ID" sz="2000" dirty="0">
                    <a:latin typeface="Comic Sans MS" panose="030F0702030302020204" pitchFamily="66" charset="0"/>
                  </a:rPr>
                  <a:t>P = 6𝑋</a:t>
                </a:r>
                <a14:m>
                  <m:oMath xmlns:m="http://schemas.openxmlformats.org/officeDocument/2006/math">
                    <m:r>
                      <a:rPr lang="en-ID" sz="2000" i="1" dirty="0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ID" sz="2000" dirty="0">
                    <a:latin typeface="Comic Sans MS" panose="030F0702030302020204" pitchFamily="66" charset="0"/>
                  </a:rPr>
                  <a:t>− 𝑋³ , </a:t>
                </a:r>
              </a:p>
              <a:p>
                <a:pPr algn="just"/>
                <a:endParaRPr lang="en-ID" sz="20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ID" sz="2000" dirty="0" err="1">
                    <a:latin typeface="Comic Sans MS" panose="030F0702030302020204" pitchFamily="66" charset="0"/>
                  </a:rPr>
                  <a:t>maka</a:t>
                </a:r>
                <a:r>
                  <a:rPr lang="en-ID" sz="2000" dirty="0">
                    <a:latin typeface="Comic Sans MS" panose="030F0702030302020204" pitchFamily="66" charset="0"/>
                  </a:rPr>
                  <a:t> P’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𝑑𝑃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𝑑𝑋</m:t>
                        </m:r>
                      </m:den>
                    </m:f>
                  </m:oMath>
                </a14:m>
                <a:r>
                  <a:rPr lang="en-ID" sz="2000" dirty="0">
                    <a:latin typeface="Comic Sans MS" panose="030F0702030302020204" pitchFamily="66" charset="0"/>
                  </a:rPr>
                  <a:t> = 12𝑋 − 3𝑋²</a:t>
                </a:r>
              </a:p>
              <a:p>
                <a:pPr algn="just"/>
                <a:endParaRPr lang="en-ID" sz="20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ID" sz="2000" dirty="0">
                    <a:latin typeface="Comic Sans MS" panose="030F0702030302020204" pitchFamily="66" charset="0"/>
                  </a:rPr>
                  <a:t>𝜂𝑃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𝑑𝑃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𝑑𝑋</m:t>
                        </m:r>
                      </m:den>
                    </m:f>
                  </m:oMath>
                </a14:m>
                <a:r>
                  <a:rPr lang="en-ID" sz="2000" dirty="0">
                    <a:latin typeface="Comic Sans MS" panose="030F0702030302020204" pitchFamily="66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𝑋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𝑃</m:t>
                        </m:r>
                      </m:den>
                    </m:f>
                    <m:r>
                      <a:rPr lang="en-ID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</a:p>
              <a:p>
                <a:pPr algn="just"/>
                <a:r>
                  <a:rPr lang="en-ID" sz="2000" dirty="0">
                    <a:latin typeface="Comic Sans MS" panose="030F0702030302020204" pitchFamily="66" charset="0"/>
                  </a:rPr>
                  <a:t>     = ( 12X - 3𝑋</a:t>
                </a:r>
                <a14:m>
                  <m:oMath xmlns:m="http://schemas.openxmlformats.org/officeDocument/2006/math">
                    <m:r>
                      <a:rPr lang="en-ID" sz="2000" i="1" dirty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ID" sz="2000" dirty="0">
                    <a:latin typeface="Comic Sans MS" panose="030F0702030302020204" pitchFamily="66" charset="0"/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(6</m:t>
                        </m:r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X</m:t>
                        </m:r>
                        <m:r>
                          <a:rPr lang="en-ID" sz="2000" i="1" dirty="0" smtClean="0">
                            <a:latin typeface="Comic Sans MS" panose="030F0702030302020204" pitchFamily="66" charset="0"/>
                          </a:rPr>
                          <m:t>²</m:t>
                        </m:r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X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³</m:t>
                        </m:r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)</m:t>
                        </m:r>
                      </m:den>
                    </m:f>
                  </m:oMath>
                </a14:m>
                <a:endParaRPr lang="en-ID" sz="2000" dirty="0">
                  <a:latin typeface="Comic Sans MS" panose="030F0702030302020204" pitchFamily="66" charset="0"/>
                </a:endParaRPr>
              </a:p>
              <a:p>
                <a:pPr algn="just"/>
                <a:endParaRPr lang="en-ID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500BABA-9BA5-4D77-BFD8-22B920E10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41" y="415727"/>
                <a:ext cx="9880209" cy="5493555"/>
              </a:xfrm>
              <a:prstGeom prst="rect">
                <a:avLst/>
              </a:prstGeom>
              <a:blipFill>
                <a:blip r:embed="rId2"/>
                <a:stretch>
                  <a:fillRect l="-925" t="-888" r="-67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9569FD6-3E97-4199-8748-E6D628B55FF0}"/>
                  </a:ext>
                </a:extLst>
              </p:cNvPr>
              <p:cNvSpPr/>
              <p:nvPr/>
            </p:nvSpPr>
            <p:spPr>
              <a:xfrm>
                <a:off x="6096000" y="2652596"/>
                <a:ext cx="4764259" cy="2802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ID" sz="2000" b="1" dirty="0" err="1">
                    <a:latin typeface="Comic Sans MS" panose="030F0702030302020204" pitchFamily="66" charset="0"/>
                  </a:rPr>
                  <a:t>Pada</a:t>
                </a:r>
                <a:r>
                  <a:rPr lang="en-ID" sz="2000" b="1" dirty="0">
                    <a:latin typeface="Comic Sans MS" panose="030F0702030302020204" pitchFamily="66" charset="0"/>
                  </a:rPr>
                  <a:t> X = 3 </a:t>
                </a:r>
              </a:p>
              <a:p>
                <a:pPr algn="just"/>
                <a:endParaRPr lang="en-ID" sz="20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l-GR" sz="2000" dirty="0">
                    <a:latin typeface="Comic Sans MS" panose="030F0702030302020204" pitchFamily="66" charset="0"/>
                  </a:rPr>
                  <a:t>η</a:t>
                </a:r>
                <a:r>
                  <a:rPr lang="en-ID" sz="2000" dirty="0">
                    <a:latin typeface="Comic Sans MS" panose="030F0702030302020204" pitchFamily="66" charset="0"/>
                  </a:rPr>
                  <a:t>P = (36−37)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(54 + 27)</m:t>
                        </m:r>
                      </m:den>
                    </m:f>
                  </m:oMath>
                </a14:m>
                <a:r>
                  <a:rPr lang="en-ID" sz="2000" dirty="0">
                    <a:latin typeface="Comic Sans MS" panose="030F0702030302020204" pitchFamily="66" charset="0"/>
                  </a:rPr>
                  <a:t> = </a:t>
                </a:r>
                <a:r>
                  <a:rPr lang="en-ID" sz="2000" b="1" dirty="0">
                    <a:latin typeface="Comic Sans MS" panose="030F0702030302020204" pitchFamily="66" charset="0"/>
                  </a:rPr>
                  <a:t>1 </a:t>
                </a:r>
              </a:p>
              <a:p>
                <a:pPr algn="just"/>
                <a:endParaRPr lang="en-ID" sz="20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ID" sz="2000" b="1" dirty="0" err="1">
                    <a:latin typeface="Comic Sans MS" panose="030F0702030302020204" pitchFamily="66" charset="0"/>
                  </a:rPr>
                  <a:t>Pada</a:t>
                </a:r>
                <a:r>
                  <a:rPr lang="en-ID" sz="2000" b="1" dirty="0">
                    <a:latin typeface="Comic Sans MS" panose="030F0702030302020204" pitchFamily="66" charset="0"/>
                  </a:rPr>
                  <a:t> X = 7 </a:t>
                </a:r>
              </a:p>
              <a:p>
                <a:pPr algn="just"/>
                <a:endParaRPr lang="en-ID" sz="20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l-GR" sz="2000" dirty="0">
                    <a:latin typeface="Comic Sans MS" panose="030F0702030302020204" pitchFamily="66" charset="0"/>
                  </a:rPr>
                  <a:t>η</a:t>
                </a:r>
                <a:r>
                  <a:rPr lang="en-ID" sz="2000" dirty="0">
                    <a:latin typeface="Comic Sans MS" panose="030F0702030302020204" pitchFamily="66" charset="0"/>
                  </a:rPr>
                  <a:t>P = (84−147) .</a:t>
                </a:r>
                <a:r>
                  <a:rPr lang="en-ID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latin typeface="Comic Sans MS" panose="030F0702030302020204" pitchFamily="66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latin typeface="Comic Sans MS" panose="030F0702030302020204" pitchFamily="66" charset="0"/>
                          </a:rPr>
                          <m:t>294</m:t>
                        </m:r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latin typeface="Comic Sans MS" panose="030F0702030302020204" pitchFamily="66" charset="0"/>
                          </a:rPr>
                          <m:t>343</m:t>
                        </m:r>
                        <m:r>
                          <m:rPr>
                            <m:nor/>
                          </m:rPr>
                          <a:rPr lang="en-ID" sz="2000" dirty="0">
                            <a:latin typeface="Comic Sans MS" panose="030F0702030302020204" pitchFamily="66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D" sz="2000" dirty="0">
                    <a:latin typeface="Comic Sans MS" panose="030F0702030302020204" pitchFamily="66" charset="0"/>
                  </a:rPr>
                  <a:t>  =  </a:t>
                </a:r>
                <a:r>
                  <a:rPr lang="en-ID" sz="2000" b="1" dirty="0">
                    <a:latin typeface="Comic Sans MS" panose="030F0702030302020204" pitchFamily="66" charset="0"/>
                  </a:rPr>
                  <a:t>9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9569FD6-3E97-4199-8748-E6D628B55F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52596"/>
                <a:ext cx="4764259" cy="2802947"/>
              </a:xfrm>
              <a:prstGeom prst="rect">
                <a:avLst/>
              </a:prstGeom>
              <a:blipFill>
                <a:blip r:embed="rId3"/>
                <a:stretch>
                  <a:fillRect l="-1279" t="-108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458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D73245-E899-41F6-BF76-F56CE2B66DD4}"/>
              </a:ext>
            </a:extLst>
          </p:cNvPr>
          <p:cNvSpPr/>
          <p:nvPr/>
        </p:nvSpPr>
        <p:spPr>
          <a:xfrm>
            <a:off x="1579344" y="627743"/>
            <a:ext cx="161935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ID" sz="3200" b="1" dirty="0" err="1">
                <a:solidFill>
                  <a:srgbClr val="C00000"/>
                </a:solidFill>
              </a:rPr>
              <a:t>Marjinal</a:t>
            </a:r>
            <a:endParaRPr lang="en-ID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236ED2-850A-4B7C-8996-E38C83F714B0}"/>
              </a:ext>
            </a:extLst>
          </p:cNvPr>
          <p:cNvSpPr/>
          <p:nvPr/>
        </p:nvSpPr>
        <p:spPr>
          <a:xfrm>
            <a:off x="1579344" y="1415534"/>
            <a:ext cx="2727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>
                <a:solidFill>
                  <a:srgbClr val="C00000"/>
                </a:solidFill>
              </a:rPr>
              <a:t>A. </a:t>
            </a:r>
            <a:r>
              <a:rPr lang="en-ID" sz="2800" b="1" dirty="0" err="1">
                <a:solidFill>
                  <a:srgbClr val="C00000"/>
                </a:solidFill>
              </a:rPr>
              <a:t>Biaya</a:t>
            </a:r>
            <a:r>
              <a:rPr lang="en-ID" sz="2800" b="1" dirty="0">
                <a:solidFill>
                  <a:srgbClr val="C00000"/>
                </a:solidFill>
              </a:rPr>
              <a:t> </a:t>
            </a:r>
            <a:r>
              <a:rPr lang="en-ID" sz="2800" b="1" dirty="0" err="1">
                <a:solidFill>
                  <a:srgbClr val="C00000"/>
                </a:solidFill>
              </a:rPr>
              <a:t>Marjinal</a:t>
            </a:r>
            <a:endParaRPr lang="en-ID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EF9DB0-1E7D-415B-82A1-3BB973FE3EB9}"/>
              </a:ext>
            </a:extLst>
          </p:cNvPr>
          <p:cNvSpPr/>
          <p:nvPr/>
        </p:nvSpPr>
        <p:spPr>
          <a:xfrm>
            <a:off x="1579344" y="2141770"/>
            <a:ext cx="89292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b="1" dirty="0" err="1">
                <a:latin typeface="Comic Sans MS" panose="030F0702030302020204" pitchFamily="66" charset="0"/>
              </a:rPr>
              <a:t>Biaya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marjinal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dirty="0">
                <a:latin typeface="Comic Sans MS" panose="030F0702030302020204" pitchFamily="66" charset="0"/>
              </a:rPr>
              <a:t>(Marginal Cost / MC) </a:t>
            </a:r>
            <a:r>
              <a:rPr lang="en-ID" sz="2000" dirty="0" err="1">
                <a:latin typeface="Comic Sans MS" panose="030F0702030302020204" pitchFamily="66" charset="0"/>
              </a:rPr>
              <a:t>ialah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biaya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tambahan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dikeluarkan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untuk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menghasilkan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satu</a:t>
            </a:r>
            <a:r>
              <a:rPr lang="en-ID" sz="2000" dirty="0">
                <a:latin typeface="Comic Sans MS" panose="030F0702030302020204" pitchFamily="66" charset="0"/>
              </a:rPr>
              <a:t> unit </a:t>
            </a:r>
            <a:r>
              <a:rPr lang="en-ID" sz="2000" dirty="0" err="1">
                <a:latin typeface="Comic Sans MS" panose="030F0702030302020204" pitchFamily="66" charset="0"/>
              </a:rPr>
              <a:t>tambahan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. </a:t>
            </a:r>
            <a:r>
              <a:rPr lang="en-ID" sz="2000" b="1" dirty="0" err="1">
                <a:latin typeface="Comic Sans MS" panose="030F0702030302020204" pitchFamily="66" charset="0"/>
              </a:rPr>
              <a:t>Secara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matematik</a:t>
            </a:r>
            <a:r>
              <a:rPr lang="en-ID" sz="2000" b="1" dirty="0">
                <a:latin typeface="Comic Sans MS" panose="030F0702030302020204" pitchFamily="66" charset="0"/>
              </a:rPr>
              <a:t>, </a:t>
            </a:r>
            <a:r>
              <a:rPr lang="en-ID" sz="2000" b="1" dirty="0" err="1">
                <a:latin typeface="Comic Sans MS" panose="030F0702030302020204" pitchFamily="66" charset="0"/>
              </a:rPr>
              <a:t>fungsi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biaya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marjinal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merupakan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derivatif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pertama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dari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fungsi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biaya</a:t>
            </a:r>
            <a:r>
              <a:rPr lang="en-ID" sz="2000" b="1" dirty="0">
                <a:latin typeface="Comic Sans MS" panose="030F0702030302020204" pitchFamily="66" charset="0"/>
              </a:rPr>
              <a:t> total</a:t>
            </a:r>
            <a:r>
              <a:rPr lang="en-ID" sz="2000" dirty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n-ID" sz="2000" dirty="0">
              <a:latin typeface="Comic Sans MS" panose="030F0702030302020204" pitchFamily="66" charset="0"/>
            </a:endParaRPr>
          </a:p>
          <a:p>
            <a:pPr algn="just"/>
            <a:r>
              <a:rPr lang="en-ID" sz="2000" dirty="0" err="1">
                <a:latin typeface="Comic Sans MS" panose="030F0702030302020204" pitchFamily="66" charset="0"/>
              </a:rPr>
              <a:t>Jika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biaya</a:t>
            </a:r>
            <a:r>
              <a:rPr lang="en-ID" sz="2000" dirty="0">
                <a:latin typeface="Comic Sans MS" panose="030F0702030302020204" pitchFamily="66" charset="0"/>
              </a:rPr>
              <a:t> total </a:t>
            </a:r>
            <a:r>
              <a:rPr lang="en-ID" sz="2000" dirty="0" err="1">
                <a:latin typeface="Comic Sans MS" panose="030F0702030302020204" pitchFamily="66" charset="0"/>
              </a:rPr>
              <a:t>dinyatakan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dengan</a:t>
            </a:r>
            <a:r>
              <a:rPr lang="en-ID" sz="2000" dirty="0">
                <a:latin typeface="Comic Sans MS" panose="030F0702030302020204" pitchFamily="66" charset="0"/>
              </a:rPr>
              <a:t> C = f(Q) di mana C </a:t>
            </a:r>
            <a:r>
              <a:rPr lang="en-ID" sz="2000" dirty="0" err="1">
                <a:latin typeface="Comic Sans MS" panose="030F0702030302020204" pitchFamily="66" charset="0"/>
              </a:rPr>
              <a:t>adalah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biaya</a:t>
            </a:r>
            <a:r>
              <a:rPr lang="en-ID" sz="2000" dirty="0">
                <a:latin typeface="Comic Sans MS" panose="030F0702030302020204" pitchFamily="66" charset="0"/>
              </a:rPr>
              <a:t> total </a:t>
            </a:r>
            <a:r>
              <a:rPr lang="en-ID" sz="2000" dirty="0" err="1">
                <a:latin typeface="Comic Sans MS" panose="030F0702030302020204" pitchFamily="66" charset="0"/>
              </a:rPr>
              <a:t>dan</a:t>
            </a:r>
            <a:r>
              <a:rPr lang="en-ID" sz="2000" dirty="0">
                <a:latin typeface="Comic Sans MS" panose="030F0702030302020204" pitchFamily="66" charset="0"/>
              </a:rPr>
              <a:t> Q </a:t>
            </a:r>
            <a:r>
              <a:rPr lang="en-ID" sz="2000" dirty="0" err="1">
                <a:latin typeface="Comic Sans MS" panose="030F0702030302020204" pitchFamily="66" charset="0"/>
              </a:rPr>
              <a:t>melambangkan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jumlah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maka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biaya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marjinalnya</a:t>
            </a:r>
            <a:r>
              <a:rPr lang="en-ID" sz="2000" dirty="0">
                <a:latin typeface="Comic Sans MS" panose="030F0702030302020204" pitchFamily="66" charset="0"/>
              </a:rPr>
              <a:t>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5A1066-5135-4E5F-BD4C-85B12D9061CE}"/>
                  </a:ext>
                </a:extLst>
              </p:cNvPr>
              <p:cNvSpPr/>
              <p:nvPr/>
            </p:nvSpPr>
            <p:spPr>
              <a:xfrm>
                <a:off x="4514176" y="4633177"/>
                <a:ext cx="2034724" cy="7471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D" sz="2400" dirty="0">
                    <a:latin typeface="Comic Sans MS" panose="030F0702030302020204" pitchFamily="66" charset="0"/>
                  </a:rPr>
                  <a:t>𝑀𝐶 = 𝐶 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400" dirty="0">
                            <a:latin typeface="Comic Sans MS" panose="030F0702030302020204" pitchFamily="66" charset="0"/>
                          </a:rPr>
                          <m:t>𝑑𝐶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400" dirty="0">
                            <a:latin typeface="Comic Sans MS" panose="030F0702030302020204" pitchFamily="66" charset="0"/>
                          </a:rPr>
                          <m:t>𝑑𝑄</m:t>
                        </m:r>
                      </m:den>
                    </m:f>
                  </m:oMath>
                </a14:m>
                <a:endParaRPr lang="en-ID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5A1066-5135-4E5F-BD4C-85B12D906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176" y="4633177"/>
                <a:ext cx="2034724" cy="747128"/>
              </a:xfrm>
              <a:prstGeom prst="rect">
                <a:avLst/>
              </a:prstGeom>
              <a:blipFill>
                <a:blip r:embed="rId2"/>
                <a:stretch>
                  <a:fillRect l="-48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7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FA282F-EF50-4AD6-979E-4CFC7360CA79}"/>
              </a:ext>
            </a:extLst>
          </p:cNvPr>
          <p:cNvSpPr/>
          <p:nvPr/>
        </p:nvSpPr>
        <p:spPr>
          <a:xfrm>
            <a:off x="2063262" y="629921"/>
            <a:ext cx="73480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err="1">
                <a:latin typeface="Comic Sans MS" panose="030F0702030302020204" pitchFamily="66" charset="0"/>
              </a:rPr>
              <a:t>Contoh</a:t>
            </a:r>
            <a:r>
              <a:rPr lang="en-ID" sz="2400" b="1" dirty="0">
                <a:latin typeface="Comic Sans MS" panose="030F0702030302020204" pitchFamily="66" charset="0"/>
              </a:rPr>
              <a:t> : </a:t>
            </a:r>
          </a:p>
          <a:p>
            <a:endParaRPr lang="en-ID" sz="2000" dirty="0">
              <a:latin typeface="Comic Sans MS" panose="030F0702030302020204" pitchFamily="66" charset="0"/>
            </a:endParaRPr>
          </a:p>
          <a:p>
            <a:r>
              <a:rPr lang="en-ID" sz="2000" dirty="0" err="1">
                <a:latin typeface="Comic Sans MS" panose="030F0702030302020204" pitchFamily="66" charset="0"/>
              </a:rPr>
              <a:t>Biaya</a:t>
            </a:r>
            <a:r>
              <a:rPr lang="en-ID" sz="2000" dirty="0">
                <a:latin typeface="Comic Sans MS" panose="030F0702030302020204" pitchFamily="66" charset="0"/>
              </a:rPr>
              <a:t> total	:  C   =  f(Q) =  Q³– 3Q² + 4Q + 4 </a:t>
            </a:r>
          </a:p>
          <a:p>
            <a:r>
              <a:rPr lang="en-ID" sz="2000" dirty="0" err="1">
                <a:latin typeface="Comic Sans MS" panose="030F0702030302020204" pitchFamily="66" charset="0"/>
              </a:rPr>
              <a:t>Biaya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</a:t>
            </a:r>
            <a:r>
              <a:rPr lang="en-ID" sz="2000" dirty="0">
                <a:latin typeface="Comic Sans MS" panose="030F0702030302020204" pitchFamily="66" charset="0"/>
              </a:rPr>
              <a:t> :  MC =  C’  =  </a:t>
            </a:r>
            <a:r>
              <a:rPr lang="en-ID" sz="2000" dirty="0" err="1">
                <a:latin typeface="Comic Sans MS" panose="030F0702030302020204" pitchFamily="66" charset="0"/>
              </a:rPr>
              <a:t>dC</a:t>
            </a:r>
            <a:r>
              <a:rPr lang="en-ID" sz="2000" dirty="0">
                <a:latin typeface="Comic Sans MS" panose="030F0702030302020204" pitchFamily="66" charset="0"/>
              </a:rPr>
              <a:t>/</a:t>
            </a:r>
            <a:r>
              <a:rPr lang="en-ID" sz="2000" dirty="0" err="1">
                <a:latin typeface="Comic Sans MS" panose="030F0702030302020204" pitchFamily="66" charset="0"/>
              </a:rPr>
              <a:t>dQ</a:t>
            </a:r>
            <a:r>
              <a:rPr lang="en-ID" sz="2000" dirty="0">
                <a:latin typeface="Comic Sans MS" panose="030F0702030302020204" pitchFamily="66" charset="0"/>
              </a:rPr>
              <a:t>  </a:t>
            </a:r>
          </a:p>
          <a:p>
            <a:r>
              <a:rPr lang="en-ID" sz="2000" dirty="0">
                <a:latin typeface="Comic Sans MS" panose="030F0702030302020204" pitchFamily="66" charset="0"/>
              </a:rPr>
              <a:t>			    = </a:t>
            </a:r>
            <a:r>
              <a:rPr lang="en-ID" sz="2000" b="1" dirty="0">
                <a:latin typeface="Comic Sans MS" panose="030F0702030302020204" pitchFamily="66" charset="0"/>
              </a:rPr>
              <a:t>3Q²– 6Q + 4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FD02B-6777-4949-A634-4F4222AC54F0}"/>
              </a:ext>
            </a:extLst>
          </p:cNvPr>
          <p:cNvSpPr/>
          <p:nvPr/>
        </p:nvSpPr>
        <p:spPr>
          <a:xfrm>
            <a:off x="6563032" y="2543918"/>
            <a:ext cx="42917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latin typeface="Comic Sans MS" panose="030F0702030302020204" pitchFamily="66" charset="0"/>
              </a:rPr>
              <a:t>Pada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umumnya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biaya</a:t>
            </a:r>
            <a:r>
              <a:rPr lang="en-ID" sz="2000" dirty="0">
                <a:latin typeface="Comic Sans MS" panose="030F0702030302020204" pitchFamily="66" charset="0"/>
              </a:rPr>
              <a:t> total yang non-linear </a:t>
            </a:r>
            <a:r>
              <a:rPr lang="en-ID" sz="2000" dirty="0" err="1">
                <a:latin typeface="Comic Sans MS" panose="030F0702030302020204" pitchFamily="66" charset="0"/>
              </a:rPr>
              <a:t>berbentuk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kubik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sehingga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biaya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berbentuk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kuadrat</a:t>
            </a:r>
            <a:r>
              <a:rPr lang="en-ID" sz="2000" dirty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en-ID" sz="2000" dirty="0" err="1">
                <a:latin typeface="Comic Sans MS" panose="030F0702030302020204" pitchFamily="66" charset="0"/>
              </a:rPr>
              <a:t>Dalam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hal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demikian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kurva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biaya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</a:t>
            </a:r>
            <a:r>
              <a:rPr lang="en-ID" sz="2000" dirty="0">
                <a:latin typeface="Comic Sans MS" panose="030F0702030302020204" pitchFamily="66" charset="0"/>
              </a:rPr>
              <a:t> (MC) </a:t>
            </a:r>
            <a:r>
              <a:rPr lang="en-ID" sz="2000" dirty="0" err="1">
                <a:latin typeface="Comic Sans MS" panose="030F0702030302020204" pitchFamily="66" charset="0"/>
              </a:rPr>
              <a:t>selalu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mencapai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minimumnya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tepat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saat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kurva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biaya</a:t>
            </a:r>
            <a:r>
              <a:rPr lang="en-ID" sz="2000" dirty="0">
                <a:latin typeface="Comic Sans MS" panose="030F0702030302020204" pitchFamily="66" charset="0"/>
              </a:rPr>
              <a:t> total (C) </a:t>
            </a:r>
            <a:r>
              <a:rPr lang="en-ID" sz="2000" dirty="0" err="1">
                <a:latin typeface="Comic Sans MS" panose="030F0702030302020204" pitchFamily="66" charset="0"/>
              </a:rPr>
              <a:t>berada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posisi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titik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beloknya</a:t>
            </a:r>
            <a:r>
              <a:rPr lang="en-ID" sz="2000" dirty="0">
                <a:latin typeface="Comic Sans MS" panose="030F0702030302020204" pitchFamily="66" charset="0"/>
              </a:rPr>
              <a:t>. (</a:t>
            </a:r>
            <a:r>
              <a:rPr lang="en-ID" sz="2000" dirty="0" err="1">
                <a:latin typeface="Comic Sans MS" panose="030F0702030302020204" pitchFamily="66" charset="0"/>
              </a:rPr>
              <a:t>Pelajari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Titik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Ekstrim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Titik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Belok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Kubik</a:t>
            </a:r>
            <a:r>
              <a:rPr lang="en-ID" sz="2000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DCD99-BC1D-406B-9930-BC4A988ED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1" t="38154" r="27937" b="22666"/>
          <a:stretch/>
        </p:blipFill>
        <p:spPr>
          <a:xfrm>
            <a:off x="1769806" y="2411812"/>
            <a:ext cx="4124557" cy="32856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B089F1-F5AC-4162-9383-04077B853BFD}"/>
              </a:ext>
            </a:extLst>
          </p:cNvPr>
          <p:cNvSpPr/>
          <p:nvPr/>
        </p:nvSpPr>
        <p:spPr>
          <a:xfrm>
            <a:off x="1769805" y="5786535"/>
            <a:ext cx="4124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atin typeface="Comic Sans MS" panose="030F0702030302020204" pitchFamily="66" charset="0"/>
              </a:rPr>
              <a:t>Grafik</a:t>
            </a:r>
            <a:r>
              <a:rPr lang="en-ID" dirty="0">
                <a:latin typeface="Comic Sans MS" panose="030F0702030302020204" pitchFamily="66" charset="0"/>
              </a:rPr>
              <a:t>. </a:t>
            </a:r>
            <a:r>
              <a:rPr lang="en-ID" dirty="0" err="1">
                <a:latin typeface="Comic Sans MS" panose="030F0702030302020204" pitchFamily="66" charset="0"/>
              </a:rPr>
              <a:t>fungsi</a:t>
            </a:r>
            <a:r>
              <a:rPr lang="en-ID" dirty="0">
                <a:latin typeface="Comic Sans MS" panose="030F0702030302020204" pitchFamily="66" charset="0"/>
              </a:rPr>
              <a:t> MC =3Q2 – 6Q + 4 </a:t>
            </a:r>
            <a:r>
              <a:rPr lang="en-ID" dirty="0" err="1">
                <a:latin typeface="Comic Sans MS" panose="030F0702030302020204" pitchFamily="66" charset="0"/>
              </a:rPr>
              <a:t>dan</a:t>
            </a:r>
            <a:r>
              <a:rPr lang="en-ID" dirty="0">
                <a:latin typeface="Comic Sans MS" panose="030F0702030302020204" pitchFamily="66" charset="0"/>
              </a:rPr>
              <a:t> </a:t>
            </a:r>
          </a:p>
          <a:p>
            <a:r>
              <a:rPr lang="en-ID" dirty="0">
                <a:latin typeface="Comic Sans MS" panose="030F0702030302020204" pitchFamily="66" charset="0"/>
              </a:rPr>
              <a:t>C = Q3 – 3Q2 + 4Q + 4</a:t>
            </a:r>
          </a:p>
        </p:txBody>
      </p:sp>
    </p:spTree>
    <p:extLst>
      <p:ext uri="{BB962C8B-B14F-4D97-AF65-F5344CB8AC3E}">
        <p14:creationId xmlns:p14="http://schemas.microsoft.com/office/powerpoint/2010/main" val="233005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16ABC5-930F-4E4C-8649-B4037D34B852}"/>
              </a:ext>
            </a:extLst>
          </p:cNvPr>
          <p:cNvSpPr/>
          <p:nvPr/>
        </p:nvSpPr>
        <p:spPr>
          <a:xfrm>
            <a:off x="1402215" y="515202"/>
            <a:ext cx="3700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>
                <a:solidFill>
                  <a:srgbClr val="C00000"/>
                </a:solidFill>
              </a:rPr>
              <a:t>B. </a:t>
            </a:r>
            <a:r>
              <a:rPr lang="en-ID" sz="2800" b="1" dirty="0" err="1">
                <a:solidFill>
                  <a:srgbClr val="C00000"/>
                </a:solidFill>
              </a:rPr>
              <a:t>Penerimaan</a:t>
            </a:r>
            <a:r>
              <a:rPr lang="en-ID" sz="2800" b="1" dirty="0">
                <a:solidFill>
                  <a:srgbClr val="C00000"/>
                </a:solidFill>
              </a:rPr>
              <a:t> </a:t>
            </a:r>
            <a:r>
              <a:rPr lang="en-ID" sz="2800" b="1" dirty="0" err="1">
                <a:solidFill>
                  <a:srgbClr val="C00000"/>
                </a:solidFill>
              </a:rPr>
              <a:t>Marjinal</a:t>
            </a:r>
            <a:endParaRPr lang="en-ID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9BEAC6-74AA-4B3D-81CC-1FABD0079743}"/>
              </a:ext>
            </a:extLst>
          </p:cNvPr>
          <p:cNvSpPr/>
          <p:nvPr/>
        </p:nvSpPr>
        <p:spPr>
          <a:xfrm>
            <a:off x="1402215" y="1179098"/>
            <a:ext cx="9050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b="1" dirty="0" err="1">
                <a:latin typeface="Comic Sans MS" panose="030F0702030302020204" pitchFamily="66" charset="0"/>
              </a:rPr>
              <a:t>Penerimaan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marjinal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dirty="0">
                <a:latin typeface="Comic Sans MS" panose="030F0702030302020204" pitchFamily="66" charset="0"/>
              </a:rPr>
              <a:t>(Marginal Revenue/MR) </a:t>
            </a:r>
            <a:r>
              <a:rPr lang="en-ID" sz="2000" dirty="0" err="1">
                <a:latin typeface="Comic Sans MS" panose="030F0702030302020204" pitchFamily="66" charset="0"/>
              </a:rPr>
              <a:t>ialah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penerimaan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tambahan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diperoleh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berkenaan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dengan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bertambahnya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satu</a:t>
            </a:r>
            <a:r>
              <a:rPr lang="en-ID" sz="2000" dirty="0">
                <a:latin typeface="Comic Sans MS" panose="030F0702030302020204" pitchFamily="66" charset="0"/>
              </a:rPr>
              <a:t> unit </a:t>
            </a:r>
            <a:r>
              <a:rPr lang="en-ID" sz="2000" dirty="0" err="1">
                <a:latin typeface="Comic Sans MS" panose="030F0702030302020204" pitchFamily="66" charset="0"/>
              </a:rPr>
              <a:t>keluaran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diproduksi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atau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terjual</a:t>
            </a:r>
            <a:r>
              <a:rPr lang="en-ID" sz="2000" dirty="0">
                <a:latin typeface="Comic Sans MS" panose="030F0702030302020204" pitchFamily="66" charset="0"/>
              </a:rPr>
              <a:t>. </a:t>
            </a:r>
            <a:r>
              <a:rPr lang="en-ID" sz="2000" dirty="0" err="1">
                <a:latin typeface="Comic Sans MS" panose="030F0702030302020204" pitchFamily="66" charset="0"/>
              </a:rPr>
              <a:t>Secara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matematik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b="1" dirty="0" err="1">
                <a:latin typeface="Comic Sans MS" panose="030F0702030302020204" pitchFamily="66" charset="0"/>
              </a:rPr>
              <a:t>fungsi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penerimaan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marjinal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merupakan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derivatif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pertama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dari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fungsi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penerimaan</a:t>
            </a:r>
            <a:r>
              <a:rPr lang="en-ID" sz="2000" b="1" dirty="0">
                <a:latin typeface="Comic Sans MS" panose="030F0702030302020204" pitchFamily="66" charset="0"/>
              </a:rPr>
              <a:t> total</a:t>
            </a:r>
            <a:r>
              <a:rPr lang="en-ID" sz="2000" dirty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en-ID" sz="2000" dirty="0" err="1">
                <a:latin typeface="Comic Sans MS" panose="030F0702030302020204" pitchFamily="66" charset="0"/>
              </a:rPr>
              <a:t>Jika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penerimaan</a:t>
            </a:r>
            <a:r>
              <a:rPr lang="en-ID" sz="2000" dirty="0">
                <a:latin typeface="Comic Sans MS" panose="030F0702030302020204" pitchFamily="66" charset="0"/>
              </a:rPr>
              <a:t> total </a:t>
            </a:r>
            <a:r>
              <a:rPr lang="en-ID" sz="2000" dirty="0" err="1">
                <a:latin typeface="Comic Sans MS" panose="030F0702030302020204" pitchFamily="66" charset="0"/>
              </a:rPr>
              <a:t>dinyatakan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dengan</a:t>
            </a:r>
            <a:r>
              <a:rPr lang="en-ID" sz="2000" dirty="0">
                <a:latin typeface="Comic Sans MS" panose="030F0702030302020204" pitchFamily="66" charset="0"/>
              </a:rPr>
              <a:t> R = f(Q) di mana R </a:t>
            </a:r>
            <a:r>
              <a:rPr lang="en-ID" sz="2000" dirty="0" err="1">
                <a:latin typeface="Comic Sans MS" panose="030F0702030302020204" pitchFamily="66" charset="0"/>
              </a:rPr>
              <a:t>melambangkan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penerimaan</a:t>
            </a:r>
            <a:r>
              <a:rPr lang="en-ID" sz="2000" dirty="0">
                <a:latin typeface="Comic Sans MS" panose="030F0702030302020204" pitchFamily="66" charset="0"/>
              </a:rPr>
              <a:t> total </a:t>
            </a:r>
            <a:r>
              <a:rPr lang="en-ID" sz="2000" dirty="0" err="1">
                <a:latin typeface="Comic Sans MS" panose="030F0702030302020204" pitchFamily="66" charset="0"/>
              </a:rPr>
              <a:t>dan</a:t>
            </a:r>
            <a:r>
              <a:rPr lang="en-ID" sz="2000" dirty="0">
                <a:latin typeface="Comic Sans MS" panose="030F0702030302020204" pitchFamily="66" charset="0"/>
              </a:rPr>
              <a:t> Q </a:t>
            </a:r>
            <a:r>
              <a:rPr lang="en-ID" sz="2000" dirty="0" err="1">
                <a:latin typeface="Comic Sans MS" panose="030F0702030302020204" pitchFamily="66" charset="0"/>
              </a:rPr>
              <a:t>adalah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jumlah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keluaran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maka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penerimaan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marjinalnya</a:t>
            </a:r>
            <a:r>
              <a:rPr lang="en-ID" sz="2000" dirty="0">
                <a:latin typeface="Comic Sans MS" panose="030F0702030302020204" pitchFamily="66" charset="0"/>
              </a:rPr>
              <a:t>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2608BC-6BAF-4FDE-84CB-2ECE2AFD1411}"/>
                  </a:ext>
                </a:extLst>
              </p:cNvPr>
              <p:cNvSpPr/>
              <p:nvPr/>
            </p:nvSpPr>
            <p:spPr>
              <a:xfrm>
                <a:off x="4514176" y="3718777"/>
                <a:ext cx="2044342" cy="7471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D" sz="2400" dirty="0">
                    <a:latin typeface="Comic Sans MS" panose="030F0702030302020204" pitchFamily="66" charset="0"/>
                  </a:rPr>
                  <a:t>𝑀R = 𝐶 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400" dirty="0">
                            <a:latin typeface="Comic Sans MS" panose="030F0702030302020204" pitchFamily="66" charset="0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400" dirty="0">
                            <a:latin typeface="Comic Sans MS" panose="030F0702030302020204" pitchFamily="66" charset="0"/>
                          </a:rPr>
                          <m:t>𝑑𝑄</m:t>
                        </m:r>
                      </m:den>
                    </m:f>
                  </m:oMath>
                </a14:m>
                <a:endParaRPr lang="en-ID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2608BC-6BAF-4FDE-84CB-2ECE2AFD1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176" y="3718777"/>
                <a:ext cx="2044342" cy="747128"/>
              </a:xfrm>
              <a:prstGeom prst="rect">
                <a:avLst/>
              </a:prstGeom>
              <a:blipFill>
                <a:blip r:embed="rId2"/>
                <a:stretch>
                  <a:fillRect l="-477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D51EB01-6A4C-460A-91C8-48F9EAF16883}"/>
              </a:ext>
            </a:extLst>
          </p:cNvPr>
          <p:cNvSpPr/>
          <p:nvPr/>
        </p:nvSpPr>
        <p:spPr>
          <a:xfrm>
            <a:off x="1402215" y="4663239"/>
            <a:ext cx="9050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dirty="0">
                <a:latin typeface="Comic Sans MS" panose="030F0702030302020204" pitchFamily="66" charset="0"/>
              </a:rPr>
              <a:t>Karena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penerimaan</a:t>
            </a:r>
            <a:r>
              <a:rPr lang="en-ID" sz="2000" dirty="0">
                <a:latin typeface="Comic Sans MS" panose="030F0702030302020204" pitchFamily="66" charset="0"/>
              </a:rPr>
              <a:t> total yang non-linear </a:t>
            </a:r>
            <a:r>
              <a:rPr lang="en-ID" sz="2000" dirty="0" err="1">
                <a:latin typeface="Comic Sans MS" panose="030F0702030302020204" pitchFamily="66" charset="0"/>
              </a:rPr>
              <a:t>pada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umumnya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berbentuk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kuadrat</a:t>
            </a:r>
            <a:r>
              <a:rPr lang="en-ID" sz="2000" dirty="0">
                <a:latin typeface="Comic Sans MS" panose="030F0702030302020204" pitchFamily="66" charset="0"/>
              </a:rPr>
              <a:t> (</a:t>
            </a:r>
            <a:r>
              <a:rPr lang="en-ID" sz="2000" dirty="0" err="1">
                <a:latin typeface="Comic Sans MS" panose="030F0702030302020204" pitchFamily="66" charset="0"/>
              </a:rPr>
              <a:t>parabolik</a:t>
            </a:r>
            <a:r>
              <a:rPr lang="en-ID" sz="2000" dirty="0">
                <a:latin typeface="Comic Sans MS" panose="030F0702030302020204" pitchFamily="66" charset="0"/>
              </a:rPr>
              <a:t>),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penerimaan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berbentuk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linear</a:t>
            </a:r>
          </a:p>
        </p:txBody>
      </p:sp>
    </p:spTree>
    <p:extLst>
      <p:ext uri="{BB962C8B-B14F-4D97-AF65-F5344CB8AC3E}">
        <p14:creationId xmlns:p14="http://schemas.microsoft.com/office/powerpoint/2010/main" val="105934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10FB10-3C8A-4CF4-9309-4155479D3339}"/>
              </a:ext>
            </a:extLst>
          </p:cNvPr>
          <p:cNvSpPr/>
          <p:nvPr/>
        </p:nvSpPr>
        <p:spPr>
          <a:xfrm>
            <a:off x="1087900" y="543402"/>
            <a:ext cx="10480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latin typeface="Comic Sans MS" panose="030F0702030302020204" pitchFamily="66" charset="0"/>
              </a:rPr>
              <a:t>Kurva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penerimaan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</a:t>
            </a:r>
            <a:r>
              <a:rPr lang="en-ID" sz="2000" dirty="0">
                <a:latin typeface="Comic Sans MS" panose="030F0702030302020204" pitchFamily="66" charset="0"/>
              </a:rPr>
              <a:t> (MR) </a:t>
            </a:r>
            <a:r>
              <a:rPr lang="en-ID" sz="2000" dirty="0" err="1">
                <a:latin typeface="Comic Sans MS" panose="030F0702030302020204" pitchFamily="66" charset="0"/>
              </a:rPr>
              <a:t>selalu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mencapai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nol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tepat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saat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kurva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penerimaan</a:t>
            </a:r>
            <a:r>
              <a:rPr lang="en-ID" sz="2000" dirty="0">
                <a:latin typeface="Comic Sans MS" panose="030F0702030302020204" pitchFamily="66" charset="0"/>
              </a:rPr>
              <a:t> total (R) </a:t>
            </a:r>
            <a:r>
              <a:rPr lang="en-ID" sz="2000" dirty="0" err="1">
                <a:latin typeface="Comic Sans MS" panose="030F0702030302020204" pitchFamily="66" charset="0"/>
              </a:rPr>
              <a:t>berada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posisi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puncaknya</a:t>
            </a:r>
            <a:r>
              <a:rPr lang="en-ID" sz="2000" dirty="0">
                <a:latin typeface="Comic Sans MS" panose="030F0702030302020204" pitchFamily="66" charset="0"/>
              </a:rPr>
              <a:t>. (</a:t>
            </a:r>
            <a:r>
              <a:rPr lang="en-ID" sz="2000" dirty="0" err="1">
                <a:latin typeface="Comic Sans MS" panose="030F0702030302020204" pitchFamily="66" charset="0"/>
              </a:rPr>
              <a:t>Pelajari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Titik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Ekstrim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Parabolik</a:t>
            </a:r>
            <a:r>
              <a:rPr lang="en-ID" sz="2000" dirty="0">
                <a:latin typeface="Comic Sans MS" panose="030F0702030302020204" pitchFamily="66" charset="0"/>
              </a:rPr>
              <a:t>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518D7-91E3-4E75-A0F7-4F6CE21FCE37}"/>
              </a:ext>
            </a:extLst>
          </p:cNvPr>
          <p:cNvSpPr/>
          <p:nvPr/>
        </p:nvSpPr>
        <p:spPr>
          <a:xfrm>
            <a:off x="1289537" y="1369750"/>
            <a:ext cx="9176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b="1" dirty="0" err="1">
                <a:latin typeface="Comic Sans MS" panose="030F0702030302020204" pitchFamily="66" charset="0"/>
              </a:rPr>
              <a:t>Contoh</a:t>
            </a:r>
            <a:r>
              <a:rPr lang="en-ID" sz="2000" b="1" dirty="0">
                <a:latin typeface="Comic Sans MS" panose="030F0702030302020204" pitchFamily="66" charset="0"/>
              </a:rPr>
              <a:t> : </a:t>
            </a:r>
          </a:p>
          <a:p>
            <a:r>
              <a:rPr lang="en-ID" sz="2000" dirty="0" err="1">
                <a:latin typeface="Comic Sans MS" panose="030F0702030302020204" pitchFamily="66" charset="0"/>
              </a:rPr>
              <a:t>Andaikan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permintaan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suatu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barang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ditunjukkan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oleh</a:t>
            </a:r>
            <a:r>
              <a:rPr lang="en-ID" sz="2000" dirty="0">
                <a:latin typeface="Comic Sans MS" panose="030F0702030302020204" pitchFamily="66" charset="0"/>
              </a:rPr>
              <a:t> P = 16 - 2Q. </a:t>
            </a:r>
          </a:p>
          <a:p>
            <a:r>
              <a:rPr lang="en-ID" sz="2000" dirty="0" err="1">
                <a:latin typeface="Comic Sans MS" panose="030F0702030302020204" pitchFamily="66" charset="0"/>
              </a:rPr>
              <a:t>Tentukan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besarnya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penerimaan</a:t>
            </a:r>
            <a:r>
              <a:rPr lang="en-ID" sz="2000" dirty="0">
                <a:latin typeface="Comic Sans MS" panose="030F0702030302020204" pitchFamily="66" charset="0"/>
              </a:rPr>
              <a:t> total </a:t>
            </a:r>
            <a:r>
              <a:rPr lang="en-ID" sz="2000" dirty="0" err="1">
                <a:latin typeface="Comic Sans MS" panose="030F0702030302020204" pitchFamily="66" charset="0"/>
              </a:rPr>
              <a:t>maksimum</a:t>
            </a:r>
            <a:r>
              <a:rPr lang="en-ID" sz="2000" dirty="0">
                <a:latin typeface="Comic Sans MS" panose="030F0702030302020204" pitchFamily="66" charset="0"/>
              </a:rPr>
              <a:t>! </a:t>
            </a:r>
            <a:r>
              <a:rPr lang="en-ID" sz="2000" dirty="0" err="1">
                <a:latin typeface="Comic Sans MS" panose="030F0702030302020204" pitchFamily="66" charset="0"/>
              </a:rPr>
              <a:t>Penyelesaian</a:t>
            </a:r>
            <a:r>
              <a:rPr lang="en-ID" sz="2000" dirty="0">
                <a:latin typeface="Comic Sans MS" panose="030F0702030302020204" pitchFamily="66" charset="0"/>
              </a:rPr>
              <a:t>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2D49E-CB05-41E6-98A4-40F902671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30" t="32049" r="15356" b="23897"/>
          <a:stretch/>
        </p:blipFill>
        <p:spPr>
          <a:xfrm>
            <a:off x="365760" y="2467029"/>
            <a:ext cx="5598942" cy="40744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8F46A5-CFB1-45E3-BC10-9C721D7E1780}"/>
              </a:ext>
            </a:extLst>
          </p:cNvPr>
          <p:cNvSpPr/>
          <p:nvPr/>
        </p:nvSpPr>
        <p:spPr>
          <a:xfrm>
            <a:off x="6328115" y="2708408"/>
            <a:ext cx="5863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anose="030F0702030302020204" pitchFamily="66" charset="0"/>
              </a:rPr>
              <a:t>Grafik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fungsi</a:t>
            </a:r>
            <a:r>
              <a:rPr lang="en-US" sz="2000" dirty="0">
                <a:latin typeface="Comic Sans MS" panose="030F0702030302020204" pitchFamily="66" charset="0"/>
              </a:rPr>
              <a:t> MR = 16 – 4Q </a:t>
            </a:r>
          </a:p>
          <a:p>
            <a:r>
              <a:rPr lang="en-US" sz="2000" dirty="0" err="1">
                <a:latin typeface="Comic Sans MS" panose="030F0702030302020204" pitchFamily="66" charset="0"/>
              </a:rPr>
              <a:t>Penerimaan</a:t>
            </a:r>
            <a:r>
              <a:rPr lang="en-US" sz="2000" dirty="0">
                <a:latin typeface="Comic Sans MS" panose="030F0702030302020204" pitchFamily="66" charset="0"/>
              </a:rPr>
              <a:t> total : R = P.Q = f(Q) = 16Q – 2Q2 </a:t>
            </a:r>
            <a:r>
              <a:rPr lang="en-US" sz="2000" dirty="0" err="1">
                <a:latin typeface="Comic Sans MS" panose="030F0702030302020204" pitchFamily="66" charset="0"/>
              </a:rPr>
              <a:t>Penerimaan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marjinal</a:t>
            </a:r>
            <a:r>
              <a:rPr lang="en-US" sz="2000" dirty="0">
                <a:latin typeface="Comic Sans MS" panose="030F0702030302020204" pitchFamily="66" charset="0"/>
              </a:rPr>
              <a:t> : MR = R’ = 16 – 4Q</a:t>
            </a:r>
            <a:endParaRPr lang="en-ID" sz="2000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D25253-6FC8-42C5-9B86-DD4C86259AFE}"/>
              </a:ext>
            </a:extLst>
          </p:cNvPr>
          <p:cNvSpPr/>
          <p:nvPr/>
        </p:nvSpPr>
        <p:spPr>
          <a:xfrm>
            <a:off x="6328115" y="4077254"/>
            <a:ext cx="35654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omic Sans MS" panose="030F0702030302020204" pitchFamily="66" charset="0"/>
              </a:rPr>
              <a:t>Pada MR = 0, </a:t>
            </a:r>
          </a:p>
          <a:p>
            <a:r>
              <a:rPr lang="pt-BR" sz="2000" dirty="0">
                <a:latin typeface="Comic Sans MS" panose="030F0702030302020204" pitchFamily="66" charset="0"/>
              </a:rPr>
              <a:t>16 – 4Q = 0 diperoleh Q = 4 </a:t>
            </a:r>
          </a:p>
          <a:p>
            <a:r>
              <a:rPr lang="pt-BR" sz="2000" dirty="0">
                <a:latin typeface="Comic Sans MS" panose="030F0702030302020204" pitchFamily="66" charset="0"/>
              </a:rPr>
              <a:t>R = 16(4) – 2(4)2 </a:t>
            </a:r>
          </a:p>
          <a:p>
            <a:r>
              <a:rPr lang="pt-BR" sz="2000" dirty="0">
                <a:latin typeface="Comic Sans MS" panose="030F0702030302020204" pitchFamily="66" charset="0"/>
              </a:rPr>
              <a:t>   = 32 </a:t>
            </a:r>
            <a:endParaRPr lang="en-ID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5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79DC97-A77E-4985-990C-65FAECA67393}"/>
              </a:ext>
            </a:extLst>
          </p:cNvPr>
          <p:cNvSpPr/>
          <p:nvPr/>
        </p:nvSpPr>
        <p:spPr>
          <a:xfrm>
            <a:off x="1749552" y="1474619"/>
            <a:ext cx="8692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3200" b="0" i="0" dirty="0" err="1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D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alam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ilmu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ekonomi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dikenal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adanya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suatu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keseimbangan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atas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suatu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kondisi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ekonomi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,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baik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itu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keseimbangan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pasar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tertutup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(</a:t>
            </a:r>
            <a:r>
              <a:rPr lang="en-ID" sz="2400" b="0" i="1" dirty="0">
                <a:effectLst/>
                <a:latin typeface="Comic Sans MS" panose="030F0702030302020204" pitchFamily="66" charset="0"/>
              </a:rPr>
              <a:t>price equilibrium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 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dan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 </a:t>
            </a:r>
            <a:r>
              <a:rPr lang="en-ID" sz="2400" b="0" i="1" dirty="0">
                <a:effectLst/>
                <a:latin typeface="Comic Sans MS" panose="030F0702030302020204" pitchFamily="66" charset="0"/>
              </a:rPr>
              <a:t>quantity equilibrium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),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keseimbangan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pendapatan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nasional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,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atau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kasus-kasus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keseimbangan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lainnya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en-ID" sz="2400" b="0" i="0" dirty="0" err="1">
                <a:effectLst/>
                <a:latin typeface="Comic Sans MS" panose="030F0702030302020204" pitchFamily="66" charset="0"/>
              </a:rPr>
              <a:t>Keseimbangan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suatu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kondisi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ekonomi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tentunya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senantiasa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tidak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akan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berada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pada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satu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titik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.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Ia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akan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berubah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seiring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dengan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adanya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perubahan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atas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variabel-variabel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yang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mempengaruhinya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,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baik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itu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variabel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dalam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model (endogen)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atau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variabel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luar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model (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eksogen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).</a:t>
            </a:r>
            <a:endParaRPr lang="en-ID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38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DF605E-2AD9-4F3B-8F70-24F23F44B8A9}"/>
              </a:ext>
            </a:extLst>
          </p:cNvPr>
          <p:cNvSpPr/>
          <p:nvPr/>
        </p:nvSpPr>
        <p:spPr>
          <a:xfrm>
            <a:off x="1276922" y="669946"/>
            <a:ext cx="2959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>
                <a:solidFill>
                  <a:srgbClr val="C00000"/>
                </a:solidFill>
              </a:rPr>
              <a:t>C. </a:t>
            </a:r>
            <a:r>
              <a:rPr lang="en-ID" sz="2800" b="1" dirty="0" err="1">
                <a:solidFill>
                  <a:srgbClr val="C00000"/>
                </a:solidFill>
              </a:rPr>
              <a:t>Utilitas</a:t>
            </a:r>
            <a:r>
              <a:rPr lang="en-ID" sz="2800" b="1" dirty="0">
                <a:solidFill>
                  <a:srgbClr val="C00000"/>
                </a:solidFill>
              </a:rPr>
              <a:t> </a:t>
            </a:r>
            <a:r>
              <a:rPr lang="en-ID" sz="2800" b="1" dirty="0" err="1">
                <a:solidFill>
                  <a:srgbClr val="C00000"/>
                </a:solidFill>
              </a:rPr>
              <a:t>Marjinal</a:t>
            </a:r>
            <a:endParaRPr lang="en-ID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202B9-35CC-41F1-AA57-2E48DA807919}"/>
              </a:ext>
            </a:extLst>
          </p:cNvPr>
          <p:cNvSpPr/>
          <p:nvPr/>
        </p:nvSpPr>
        <p:spPr>
          <a:xfrm>
            <a:off x="1276923" y="1309526"/>
            <a:ext cx="9583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b="1" dirty="0" err="1">
                <a:latin typeface="Comic Sans MS" panose="030F0702030302020204" pitchFamily="66" charset="0"/>
              </a:rPr>
              <a:t>Utilitas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marjinal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dirty="0">
                <a:latin typeface="Comic Sans MS" panose="030F0702030302020204" pitchFamily="66" charset="0"/>
              </a:rPr>
              <a:t>(Marginal Utility, MU) </a:t>
            </a:r>
            <a:r>
              <a:rPr lang="en-ID" sz="2000" dirty="0" err="1">
                <a:latin typeface="Comic Sans MS" panose="030F0702030302020204" pitchFamily="66" charset="0"/>
              </a:rPr>
              <a:t>ialah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utilitas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tambahan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diperoleh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konsumen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berkenaan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satu</a:t>
            </a:r>
            <a:r>
              <a:rPr lang="en-ID" sz="2000" dirty="0">
                <a:latin typeface="Comic Sans MS" panose="030F0702030302020204" pitchFamily="66" charset="0"/>
              </a:rPr>
              <a:t> unit </a:t>
            </a:r>
            <a:r>
              <a:rPr lang="en-ID" sz="2000" dirty="0" err="1">
                <a:latin typeface="Comic Sans MS" panose="030F0702030302020204" pitchFamily="66" charset="0"/>
              </a:rPr>
              <a:t>tambahan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barang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dikonsumsinya</a:t>
            </a:r>
            <a:r>
              <a:rPr lang="en-ID" sz="2000" dirty="0">
                <a:latin typeface="Comic Sans MS" panose="030F0702030302020204" pitchFamily="66" charset="0"/>
              </a:rPr>
              <a:t>. </a:t>
            </a:r>
            <a:r>
              <a:rPr lang="en-ID" sz="2000" b="1" dirty="0" err="1">
                <a:latin typeface="Comic Sans MS" panose="030F0702030302020204" pitchFamily="66" charset="0"/>
              </a:rPr>
              <a:t>Secara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matematik</a:t>
            </a:r>
            <a:r>
              <a:rPr lang="en-ID" sz="2000" b="1" dirty="0">
                <a:latin typeface="Comic Sans MS" panose="030F0702030302020204" pitchFamily="66" charset="0"/>
              </a:rPr>
              <a:t>, </a:t>
            </a:r>
            <a:r>
              <a:rPr lang="en-ID" sz="2000" b="1" dirty="0" err="1">
                <a:latin typeface="Comic Sans MS" panose="030F0702030302020204" pitchFamily="66" charset="0"/>
              </a:rPr>
              <a:t>fungsi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utilitas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marjinal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merupakan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derivatif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pertama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dari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fungsi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utilitas</a:t>
            </a:r>
            <a:r>
              <a:rPr lang="en-ID" sz="2000" b="1" dirty="0">
                <a:latin typeface="Comic Sans MS" panose="030F0702030302020204" pitchFamily="66" charset="0"/>
              </a:rPr>
              <a:t> total</a:t>
            </a:r>
            <a:r>
              <a:rPr lang="en-ID" sz="2000" dirty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en-ID" sz="2000" dirty="0" err="1">
                <a:latin typeface="Comic Sans MS" panose="030F0702030302020204" pitchFamily="66" charset="0"/>
              </a:rPr>
              <a:t>Jika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utilitas</a:t>
            </a:r>
            <a:r>
              <a:rPr lang="en-ID" sz="2000" dirty="0">
                <a:latin typeface="Comic Sans MS" panose="030F0702030302020204" pitchFamily="66" charset="0"/>
              </a:rPr>
              <a:t> total </a:t>
            </a:r>
            <a:r>
              <a:rPr lang="en-ID" sz="2000" dirty="0" err="1">
                <a:latin typeface="Comic Sans MS" panose="030F0702030302020204" pitchFamily="66" charset="0"/>
              </a:rPr>
              <a:t>dinyatakan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dengan</a:t>
            </a:r>
            <a:r>
              <a:rPr lang="en-ID" sz="2000" dirty="0">
                <a:latin typeface="Comic Sans MS" panose="030F0702030302020204" pitchFamily="66" charset="0"/>
              </a:rPr>
              <a:t> U = f(Q) di mana U </a:t>
            </a:r>
            <a:r>
              <a:rPr lang="en-ID" sz="2000" dirty="0" err="1">
                <a:latin typeface="Comic Sans MS" panose="030F0702030302020204" pitchFamily="66" charset="0"/>
              </a:rPr>
              <a:t>melambangkan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utilitas</a:t>
            </a:r>
            <a:r>
              <a:rPr lang="en-ID" sz="2000" dirty="0">
                <a:latin typeface="Comic Sans MS" panose="030F0702030302020204" pitchFamily="66" charset="0"/>
              </a:rPr>
              <a:t> total </a:t>
            </a:r>
            <a:r>
              <a:rPr lang="en-ID" sz="2000" dirty="0" err="1">
                <a:latin typeface="Comic Sans MS" panose="030F0702030302020204" pitchFamily="66" charset="0"/>
              </a:rPr>
              <a:t>dan</a:t>
            </a:r>
            <a:r>
              <a:rPr lang="en-ID" sz="2000" dirty="0">
                <a:latin typeface="Comic Sans MS" panose="030F0702030302020204" pitchFamily="66" charset="0"/>
              </a:rPr>
              <a:t> Q </a:t>
            </a:r>
            <a:r>
              <a:rPr lang="en-ID" sz="2000" dirty="0" err="1">
                <a:latin typeface="Comic Sans MS" panose="030F0702030302020204" pitchFamily="66" charset="0"/>
              </a:rPr>
              <a:t>adalah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jumlah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barang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dikonsumsi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maka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utilitas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marjinalnya</a:t>
            </a:r>
            <a:r>
              <a:rPr lang="en-ID" sz="2000" dirty="0">
                <a:latin typeface="Comic Sans MS" panose="030F0702030302020204" pitchFamily="66" charset="0"/>
              </a:rPr>
              <a:t> 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CAA262-DB22-4DE3-A25F-41BDEACCE5DA}"/>
                  </a:ext>
                </a:extLst>
              </p:cNvPr>
              <p:cNvSpPr/>
              <p:nvPr/>
            </p:nvSpPr>
            <p:spPr>
              <a:xfrm>
                <a:off x="4255548" y="3556295"/>
                <a:ext cx="1982787" cy="729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D" sz="2400" dirty="0"/>
                  <a:t>𝑀𝑈 = 𝑈 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400" dirty="0"/>
                          <m:t>𝑑𝑈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400" dirty="0"/>
                          <m:t>𝑑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ID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CAA262-DB22-4DE3-A25F-41BDEACCE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548" y="3556295"/>
                <a:ext cx="1982787" cy="729880"/>
              </a:xfrm>
              <a:prstGeom prst="rect">
                <a:avLst/>
              </a:prstGeom>
              <a:blipFill>
                <a:blip r:embed="rId2"/>
                <a:stretch>
                  <a:fillRect l="-4615" b="-25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D04CD70-D55A-4C35-BC03-5C524F1720DE}"/>
              </a:ext>
            </a:extLst>
          </p:cNvPr>
          <p:cNvSpPr/>
          <p:nvPr/>
        </p:nvSpPr>
        <p:spPr>
          <a:xfrm>
            <a:off x="1276922" y="4710726"/>
            <a:ext cx="9583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dirty="0">
                <a:latin typeface="Comic Sans MS" panose="030F0702030302020204" pitchFamily="66" charset="0"/>
              </a:rPr>
              <a:t>Karena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utilitas</a:t>
            </a:r>
            <a:r>
              <a:rPr lang="en-ID" sz="2000" dirty="0">
                <a:latin typeface="Comic Sans MS" panose="030F0702030302020204" pitchFamily="66" charset="0"/>
              </a:rPr>
              <a:t> total yang non-linear </a:t>
            </a:r>
            <a:r>
              <a:rPr lang="en-ID" sz="2000" dirty="0" err="1">
                <a:latin typeface="Comic Sans MS" panose="030F0702030302020204" pitchFamily="66" charset="0"/>
              </a:rPr>
              <a:t>pada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umumnya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berbentuk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kuadrat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utilitas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berbentuk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linear.Kurva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utilitas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marjinalnya</a:t>
            </a:r>
            <a:r>
              <a:rPr lang="en-ID" sz="2000" dirty="0">
                <a:latin typeface="Comic Sans MS" panose="030F0702030302020204" pitchFamily="66" charset="0"/>
              </a:rPr>
              <a:t> (MU) </a:t>
            </a:r>
            <a:r>
              <a:rPr lang="en-ID" sz="2000" dirty="0" err="1">
                <a:latin typeface="Comic Sans MS" panose="030F0702030302020204" pitchFamily="66" charset="0"/>
              </a:rPr>
              <a:t>selalu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mencapai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nol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tepat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saat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kurva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utilitas</a:t>
            </a:r>
            <a:r>
              <a:rPr lang="en-ID" sz="2000" dirty="0">
                <a:latin typeface="Comic Sans MS" panose="030F0702030302020204" pitchFamily="66" charset="0"/>
              </a:rPr>
              <a:t> total (U) </a:t>
            </a:r>
            <a:r>
              <a:rPr lang="en-ID" sz="2000" dirty="0" err="1">
                <a:latin typeface="Comic Sans MS" panose="030F0702030302020204" pitchFamily="66" charset="0"/>
              </a:rPr>
              <a:t>berada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posisi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puncaknya</a:t>
            </a:r>
            <a:r>
              <a:rPr lang="en-ID" sz="200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736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0C82E0-0EFD-4699-8851-2FB75C16E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7" t="29539" r="8245" b="21641"/>
          <a:stretch/>
        </p:blipFill>
        <p:spPr>
          <a:xfrm>
            <a:off x="1539050" y="488797"/>
            <a:ext cx="5495931" cy="53368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05A169-33A9-4A03-8910-E23757E17615}"/>
              </a:ext>
            </a:extLst>
          </p:cNvPr>
          <p:cNvSpPr/>
          <p:nvPr/>
        </p:nvSpPr>
        <p:spPr>
          <a:xfrm>
            <a:off x="1539050" y="5999871"/>
            <a:ext cx="5339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 err="1">
                <a:latin typeface="Comic Sans MS" panose="030F0702030302020204" pitchFamily="66" charset="0"/>
              </a:rPr>
              <a:t>Grafik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fungsi</a:t>
            </a:r>
            <a:r>
              <a:rPr lang="en-ID" dirty="0">
                <a:latin typeface="Comic Sans MS" panose="030F0702030302020204" pitchFamily="66" charset="0"/>
              </a:rPr>
              <a:t> MU = 90 -10Q </a:t>
            </a:r>
            <a:r>
              <a:rPr lang="en-ID" dirty="0" err="1">
                <a:latin typeface="Comic Sans MS" panose="030F0702030302020204" pitchFamily="66" charset="0"/>
              </a:rPr>
              <a:t>dan</a:t>
            </a:r>
            <a:r>
              <a:rPr lang="en-ID" dirty="0">
                <a:latin typeface="Comic Sans MS" panose="030F0702030302020204" pitchFamily="66" charset="0"/>
              </a:rPr>
              <a:t> U = 90Q – 5Q²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B22DC-5920-4526-8164-31FCB6ABB2B4}"/>
              </a:ext>
            </a:extLst>
          </p:cNvPr>
          <p:cNvSpPr/>
          <p:nvPr/>
        </p:nvSpPr>
        <p:spPr>
          <a:xfrm>
            <a:off x="7350922" y="1030923"/>
            <a:ext cx="4064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Comic Sans MS" panose="030F0702030302020204" pitchFamily="66" charset="0"/>
              </a:rPr>
              <a:t>U = f(Q) = 90Q – 5Q²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pl-PL" sz="2000" dirty="0">
                <a:latin typeface="Comic Sans MS" panose="030F0702030302020204" pitchFamily="66" charset="0"/>
              </a:rPr>
              <a:t>MU = U’ = 90 – 10Q 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pl-PL" sz="2000" dirty="0">
                <a:latin typeface="Comic Sans MS" panose="030F0702030302020204" pitchFamily="66" charset="0"/>
              </a:rPr>
              <a:t>U maksimum pada titik : MU = 0, maka 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pl-PL" sz="2000" dirty="0">
                <a:latin typeface="Comic Sans MS" panose="030F0702030302020204" pitchFamily="66" charset="0"/>
              </a:rPr>
              <a:t>Q = 9 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    </a:t>
            </a:r>
            <a:r>
              <a:rPr lang="pl-PL" sz="2000" dirty="0">
                <a:latin typeface="Comic Sans MS" panose="030F0702030302020204" pitchFamily="66" charset="0"/>
              </a:rPr>
              <a:t>= 90(9) – 5(9)2 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    </a:t>
            </a:r>
            <a:r>
              <a:rPr lang="pl-PL" sz="2000" dirty="0">
                <a:latin typeface="Comic Sans MS" panose="030F0702030302020204" pitchFamily="66" charset="0"/>
              </a:rPr>
              <a:t>= 810 – 405 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    </a:t>
            </a:r>
            <a:r>
              <a:rPr lang="pl-PL" sz="2000" dirty="0">
                <a:latin typeface="Comic Sans MS" panose="030F0702030302020204" pitchFamily="66" charset="0"/>
              </a:rPr>
              <a:t>= </a:t>
            </a:r>
            <a:r>
              <a:rPr lang="pl-PL" sz="2000" b="1" dirty="0">
                <a:latin typeface="Comic Sans MS" panose="030F0702030302020204" pitchFamily="66" charset="0"/>
              </a:rPr>
              <a:t>405</a:t>
            </a:r>
            <a:r>
              <a:rPr lang="pl-PL" sz="2000" dirty="0">
                <a:latin typeface="Comic Sans MS" panose="030F0702030302020204" pitchFamily="66" charset="0"/>
              </a:rPr>
              <a:t> </a:t>
            </a:r>
            <a:endParaRPr lang="en-ID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74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5A61EA-B3BE-4794-8408-93CFB00F3705}"/>
              </a:ext>
            </a:extLst>
          </p:cNvPr>
          <p:cNvSpPr/>
          <p:nvPr/>
        </p:nvSpPr>
        <p:spPr>
          <a:xfrm>
            <a:off x="1257707" y="582251"/>
            <a:ext cx="2985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>
                <a:solidFill>
                  <a:srgbClr val="C00000"/>
                </a:solidFill>
              </a:rPr>
              <a:t>D. </a:t>
            </a:r>
            <a:r>
              <a:rPr lang="en-ID" sz="2800" b="1" dirty="0" err="1">
                <a:solidFill>
                  <a:srgbClr val="C00000"/>
                </a:solidFill>
              </a:rPr>
              <a:t>Produk</a:t>
            </a:r>
            <a:r>
              <a:rPr lang="en-ID" sz="2800" b="1" dirty="0">
                <a:solidFill>
                  <a:srgbClr val="C00000"/>
                </a:solidFill>
              </a:rPr>
              <a:t> </a:t>
            </a:r>
            <a:r>
              <a:rPr lang="en-ID" sz="2800" b="1" dirty="0" err="1">
                <a:solidFill>
                  <a:srgbClr val="C00000"/>
                </a:solidFill>
              </a:rPr>
              <a:t>Marjinal</a:t>
            </a:r>
            <a:endParaRPr lang="en-ID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54690-E08C-4D36-AE2D-CA708B678B62}"/>
              </a:ext>
            </a:extLst>
          </p:cNvPr>
          <p:cNvSpPr/>
          <p:nvPr/>
        </p:nvSpPr>
        <p:spPr>
          <a:xfrm>
            <a:off x="1449436" y="1262964"/>
            <a:ext cx="98035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b="1" dirty="0" err="1">
                <a:latin typeface="Comic Sans MS" panose="030F0702030302020204" pitchFamily="66" charset="0"/>
              </a:rPr>
              <a:t>Produk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marjinal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dirty="0">
                <a:latin typeface="Comic Sans MS" panose="030F0702030302020204" pitchFamily="66" charset="0"/>
              </a:rPr>
              <a:t>(Marginal Product, MP) </a:t>
            </a:r>
            <a:r>
              <a:rPr lang="en-ID" sz="2000" dirty="0" err="1">
                <a:latin typeface="Comic Sans MS" panose="030F0702030302020204" pitchFamily="66" charset="0"/>
              </a:rPr>
              <a:t>ialah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tambahan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dihasilkan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dari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satu</a:t>
            </a:r>
            <a:r>
              <a:rPr lang="en-ID" sz="2000" dirty="0">
                <a:latin typeface="Comic Sans MS" panose="030F0702030302020204" pitchFamily="66" charset="0"/>
              </a:rPr>
              <a:t> unit </a:t>
            </a:r>
            <a:r>
              <a:rPr lang="en-ID" sz="2000" dirty="0" err="1">
                <a:latin typeface="Comic Sans MS" panose="030F0702030302020204" pitchFamily="66" charset="0"/>
              </a:rPr>
              <a:t>tambahan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faktor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produksi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digunakan</a:t>
            </a:r>
            <a:r>
              <a:rPr lang="en-ID" sz="2000" dirty="0">
                <a:latin typeface="Comic Sans MS" panose="030F0702030302020204" pitchFamily="66" charset="0"/>
              </a:rPr>
              <a:t>. </a:t>
            </a:r>
            <a:r>
              <a:rPr lang="en-ID" sz="2000" b="1" dirty="0" err="1">
                <a:latin typeface="Comic Sans MS" panose="030F0702030302020204" pitchFamily="66" charset="0"/>
              </a:rPr>
              <a:t>Secara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matematik</a:t>
            </a:r>
            <a:r>
              <a:rPr lang="en-ID" sz="2000" b="1" dirty="0">
                <a:latin typeface="Comic Sans MS" panose="030F0702030302020204" pitchFamily="66" charset="0"/>
              </a:rPr>
              <a:t>, </a:t>
            </a:r>
            <a:r>
              <a:rPr lang="en-ID" sz="2000" b="1" dirty="0" err="1">
                <a:latin typeface="Comic Sans MS" panose="030F0702030302020204" pitchFamily="66" charset="0"/>
              </a:rPr>
              <a:t>fungsi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produk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marjinal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merupakan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derivatif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pertama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dari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fungsi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produk</a:t>
            </a:r>
            <a:r>
              <a:rPr lang="en-ID" sz="2000" b="1" dirty="0">
                <a:latin typeface="Comic Sans MS" panose="030F0702030302020204" pitchFamily="66" charset="0"/>
              </a:rPr>
              <a:t> total</a:t>
            </a:r>
            <a:r>
              <a:rPr lang="en-ID" sz="2000" dirty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en-ID" sz="2000" dirty="0" err="1">
                <a:latin typeface="Comic Sans MS" panose="030F0702030302020204" pitchFamily="66" charset="0"/>
              </a:rPr>
              <a:t>Jika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total </a:t>
            </a:r>
            <a:r>
              <a:rPr lang="en-ID" sz="2000" dirty="0" err="1">
                <a:latin typeface="Comic Sans MS" panose="030F0702030302020204" pitchFamily="66" charset="0"/>
              </a:rPr>
              <a:t>dinyatakan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dengan</a:t>
            </a:r>
            <a:r>
              <a:rPr lang="en-ID" sz="2000" dirty="0">
                <a:latin typeface="Comic Sans MS" panose="030F0702030302020204" pitchFamily="66" charset="0"/>
              </a:rPr>
              <a:t> P = f(X) di mana P </a:t>
            </a:r>
            <a:r>
              <a:rPr lang="en-ID" sz="2000" dirty="0" err="1">
                <a:latin typeface="Comic Sans MS" panose="030F0702030302020204" pitchFamily="66" charset="0"/>
              </a:rPr>
              <a:t>melambangkan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jumlah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total </a:t>
            </a:r>
            <a:r>
              <a:rPr lang="en-ID" sz="2000" dirty="0" err="1">
                <a:latin typeface="Comic Sans MS" panose="030F0702030302020204" pitchFamily="66" charset="0"/>
              </a:rPr>
              <a:t>dan</a:t>
            </a:r>
            <a:r>
              <a:rPr lang="en-ID" sz="2000" dirty="0">
                <a:latin typeface="Comic Sans MS" panose="030F0702030302020204" pitchFamily="66" charset="0"/>
              </a:rPr>
              <a:t> X </a:t>
            </a:r>
            <a:r>
              <a:rPr lang="en-ID" sz="2000" dirty="0" err="1">
                <a:latin typeface="Comic Sans MS" panose="030F0702030302020204" pitchFamily="66" charset="0"/>
              </a:rPr>
              <a:t>adalah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jumlah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masukan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maka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marjinalnya</a:t>
            </a:r>
            <a:r>
              <a:rPr lang="en-ID" sz="2000" dirty="0">
                <a:latin typeface="Comic Sans MS" panose="030F0702030302020204" pitchFamily="66" charset="0"/>
              </a:rPr>
              <a:t>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80B6B1-7E1D-4729-8676-CF2C6836639E}"/>
                  </a:ext>
                </a:extLst>
              </p:cNvPr>
              <p:cNvSpPr/>
              <p:nvPr/>
            </p:nvSpPr>
            <p:spPr>
              <a:xfrm>
                <a:off x="4520848" y="3271708"/>
                <a:ext cx="1998304" cy="692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D" sz="2400" dirty="0"/>
                  <a:t>𝑀𝑃 = 𝑃 ′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D" sz="2400" dirty="0"/>
                          <m:t>𝑑𝑃</m:t>
                        </m:r>
                      </m:num>
                      <m:den>
                        <m:r>
                          <m:rPr>
                            <m:nor/>
                          </m:rPr>
                          <a:rPr lang="en-ID" sz="2400" dirty="0"/>
                          <m:t>𝑑𝑋</m:t>
                        </m:r>
                      </m:den>
                    </m:f>
                  </m:oMath>
                </a14:m>
                <a:endParaRPr lang="en-ID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80B6B1-7E1D-4729-8676-CF2C68366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848" y="3271708"/>
                <a:ext cx="1998304" cy="692113"/>
              </a:xfrm>
              <a:prstGeom prst="rect">
                <a:avLst/>
              </a:prstGeom>
              <a:blipFill>
                <a:blip r:embed="rId2"/>
                <a:stretch>
                  <a:fillRect l="-4893" b="-885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CF6FEAF-1B53-4644-810F-EBD0A8AE5B87}"/>
              </a:ext>
            </a:extLst>
          </p:cNvPr>
          <p:cNvSpPr/>
          <p:nvPr/>
        </p:nvSpPr>
        <p:spPr>
          <a:xfrm>
            <a:off x="1449437" y="4134872"/>
            <a:ext cx="98035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dirty="0">
                <a:latin typeface="Comic Sans MS" panose="030F0702030302020204" pitchFamily="66" charset="0"/>
              </a:rPr>
              <a:t>Karena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total yang non-linear </a:t>
            </a:r>
            <a:r>
              <a:rPr lang="en-ID" sz="2000" dirty="0" err="1">
                <a:latin typeface="Comic Sans MS" panose="030F0702030302020204" pitchFamily="66" charset="0"/>
              </a:rPr>
              <a:t>pada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umumnya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berbentuk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kubik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berbentuk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kuadrat</a:t>
            </a:r>
            <a:r>
              <a:rPr lang="en-ID" sz="2000" dirty="0">
                <a:latin typeface="Comic Sans MS" panose="030F0702030302020204" pitchFamily="66" charset="0"/>
              </a:rPr>
              <a:t> (</a:t>
            </a:r>
            <a:r>
              <a:rPr lang="en-ID" sz="2000" dirty="0" err="1">
                <a:latin typeface="Comic Sans MS" panose="030F0702030302020204" pitchFamily="66" charset="0"/>
              </a:rPr>
              <a:t>parabolik</a:t>
            </a:r>
            <a:r>
              <a:rPr lang="en-ID" sz="2000" dirty="0">
                <a:latin typeface="Comic Sans MS" panose="030F0702030302020204" pitchFamily="66" charset="0"/>
              </a:rPr>
              <a:t>). </a:t>
            </a:r>
          </a:p>
          <a:p>
            <a:pPr algn="just"/>
            <a:r>
              <a:rPr lang="en-ID" sz="2000" dirty="0" err="1">
                <a:latin typeface="Comic Sans MS" panose="030F0702030302020204" pitchFamily="66" charset="0"/>
              </a:rPr>
              <a:t>Kurva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</a:t>
            </a:r>
            <a:r>
              <a:rPr lang="en-ID" sz="2000" dirty="0">
                <a:latin typeface="Comic Sans MS" panose="030F0702030302020204" pitchFamily="66" charset="0"/>
              </a:rPr>
              <a:t> (MP) </a:t>
            </a:r>
            <a:r>
              <a:rPr lang="en-ID" sz="2000" dirty="0" err="1">
                <a:latin typeface="Comic Sans MS" panose="030F0702030302020204" pitchFamily="66" charset="0"/>
              </a:rPr>
              <a:t>selalu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mencapai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nilai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ekstrimnya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dalam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hal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ini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nilai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maksimum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tepat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saat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kurva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total (P) </a:t>
            </a:r>
            <a:r>
              <a:rPr lang="en-ID" sz="2000" dirty="0" err="1">
                <a:latin typeface="Comic Sans MS" panose="030F0702030302020204" pitchFamily="66" charset="0"/>
              </a:rPr>
              <a:t>berada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pada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posisi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titik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beloknya</a:t>
            </a:r>
            <a:r>
              <a:rPr lang="en-ID" sz="2000" dirty="0">
                <a:latin typeface="Comic Sans MS" panose="030F0702030302020204" pitchFamily="66" charset="0"/>
              </a:rPr>
              <a:t>; </a:t>
            </a:r>
            <a:r>
              <a:rPr lang="en-ID" sz="2000" dirty="0" err="1">
                <a:latin typeface="Comic Sans MS" panose="030F0702030302020204" pitchFamily="66" charset="0"/>
              </a:rPr>
              <a:t>kedudukan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ini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mencerminkan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berlakunya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hukum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tambahan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hasil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semakin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berkurang</a:t>
            </a:r>
            <a:r>
              <a:rPr lang="en-ID" sz="2000" dirty="0">
                <a:latin typeface="Comic Sans MS" panose="030F0702030302020204" pitchFamily="66" charset="0"/>
              </a:rPr>
              <a:t> (the law of </a:t>
            </a:r>
            <a:r>
              <a:rPr lang="en-ID" sz="2000" dirty="0" err="1">
                <a:latin typeface="Comic Sans MS" panose="030F0702030302020204" pitchFamily="66" charset="0"/>
              </a:rPr>
              <a:t>thediminishing</a:t>
            </a:r>
            <a:r>
              <a:rPr lang="en-ID" sz="2000" dirty="0">
                <a:latin typeface="Comic Sans MS" panose="030F0702030302020204" pitchFamily="66" charset="0"/>
              </a:rPr>
              <a:t> return)</a:t>
            </a:r>
          </a:p>
        </p:txBody>
      </p:sp>
    </p:spTree>
    <p:extLst>
      <p:ext uri="{BB962C8B-B14F-4D97-AF65-F5344CB8AC3E}">
        <p14:creationId xmlns:p14="http://schemas.microsoft.com/office/powerpoint/2010/main" val="3552719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1FF90-C4C0-4DC4-BD69-5F3AC7470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7" t="29538" r="6877" b="20822"/>
          <a:stretch/>
        </p:blipFill>
        <p:spPr>
          <a:xfrm>
            <a:off x="6367977" y="1016391"/>
            <a:ext cx="4745499" cy="45614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29705B-A8B2-49DF-88EB-0293619A8688}"/>
              </a:ext>
            </a:extLst>
          </p:cNvPr>
          <p:cNvSpPr/>
          <p:nvPr/>
        </p:nvSpPr>
        <p:spPr>
          <a:xfrm>
            <a:off x="712762" y="1016391"/>
            <a:ext cx="51112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total </a:t>
            </a:r>
            <a:r>
              <a:rPr lang="en-ID" sz="2000" dirty="0" err="1">
                <a:latin typeface="Comic Sans MS" panose="030F0702030302020204" pitchFamily="66" charset="0"/>
              </a:rPr>
              <a:t>mencapai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puncaknya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ketika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marjinalnya</a:t>
            </a:r>
            <a:r>
              <a:rPr lang="en-ID" sz="2000" dirty="0">
                <a:latin typeface="Comic Sans MS" panose="030F0702030302020204" pitchFamily="66" charset="0"/>
              </a:rPr>
              <a:t> nol.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D" sz="2000" dirty="0" err="1">
                <a:latin typeface="Comic Sans MS" panose="030F0702030302020204" pitchFamily="66" charset="0"/>
              </a:rPr>
              <a:t>Kemudian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total </a:t>
            </a:r>
            <a:r>
              <a:rPr lang="en-ID" sz="2000" dirty="0" err="1">
                <a:latin typeface="Comic Sans MS" panose="030F0702030302020204" pitchFamily="66" charset="0"/>
              </a:rPr>
              <a:t>menurun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bersamaan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dengan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menjadi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negatif</a:t>
            </a:r>
            <a:r>
              <a:rPr lang="en-ID" sz="2000" dirty="0">
                <a:latin typeface="Comic Sans MS" panose="030F0702030302020204" pitchFamily="66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D" sz="2000" dirty="0">
                <a:latin typeface="Comic Sans MS" panose="030F0702030302020204" pitchFamily="66" charset="0"/>
              </a:rPr>
              <a:t>Area di mana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marjinal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negatif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menunjukkan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bahwa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penambahan</a:t>
            </a:r>
            <a:r>
              <a:rPr lang="en-ID" sz="2000" dirty="0">
                <a:latin typeface="Comic Sans MS" panose="030F0702030302020204" pitchFamily="66" charset="0"/>
              </a:rPr>
              <a:t> /</a:t>
            </a:r>
            <a:r>
              <a:rPr lang="en-ID" sz="2000" dirty="0" err="1">
                <a:latin typeface="Comic Sans MS" panose="030F0702030302020204" pitchFamily="66" charset="0"/>
              </a:rPr>
              <a:t>masukkan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justru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mengurangi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jumlah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total, </a:t>
            </a:r>
            <a:r>
              <a:rPr lang="en-ID" sz="2000" dirty="0" err="1">
                <a:latin typeface="Comic Sans MS" panose="030F0702030302020204" pitchFamily="66" charset="0"/>
              </a:rPr>
              <a:t>mengisyaratkan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terjadinya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disefisiensi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dalam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kegiatan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produksi</a:t>
            </a:r>
            <a:r>
              <a:rPr lang="en-ID" sz="2000" dirty="0">
                <a:latin typeface="Comic Sans MS" panose="030F0702030302020204" pitchFamily="66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D" sz="2000" dirty="0" err="1">
                <a:latin typeface="Comic Sans MS" panose="030F0702030302020204" pitchFamily="66" charset="0"/>
              </a:rPr>
              <a:t>Pada</a:t>
            </a:r>
            <a:r>
              <a:rPr lang="en-ID" sz="2000" dirty="0">
                <a:latin typeface="Comic Sans MS" panose="030F0702030302020204" pitchFamily="66" charset="0"/>
              </a:rPr>
              <a:t> area </a:t>
            </a:r>
            <a:r>
              <a:rPr lang="en-ID" sz="2000" dirty="0" err="1">
                <a:latin typeface="Comic Sans MS" panose="030F0702030302020204" pitchFamily="66" charset="0"/>
              </a:rPr>
              <a:t>ini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jika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produk</a:t>
            </a:r>
            <a:r>
              <a:rPr lang="en-ID" sz="2000" dirty="0">
                <a:latin typeface="Comic Sans MS" panose="030F0702030302020204" pitchFamily="66" charset="0"/>
              </a:rPr>
              <a:t> total </a:t>
            </a:r>
            <a:r>
              <a:rPr lang="en-ID" sz="2000" dirty="0" err="1">
                <a:latin typeface="Comic Sans MS" panose="030F0702030302020204" pitchFamily="66" charset="0"/>
              </a:rPr>
              <a:t>hendak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ditingkatkan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jumlah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masukkan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digunakan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harus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dikurangi</a:t>
            </a:r>
            <a:r>
              <a:rPr lang="en-ID" sz="2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31192-1629-4F42-880E-9BADB3639A11}"/>
              </a:ext>
            </a:extLst>
          </p:cNvPr>
          <p:cNvSpPr/>
          <p:nvPr/>
        </p:nvSpPr>
        <p:spPr>
          <a:xfrm>
            <a:off x="6367978" y="5713017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 err="1">
                <a:latin typeface="Comic Sans MS" panose="030F0702030302020204" pitchFamily="66" charset="0"/>
              </a:rPr>
              <a:t>Grafik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fungsi</a:t>
            </a:r>
            <a:r>
              <a:rPr lang="en-ID" dirty="0">
                <a:latin typeface="Comic Sans MS" panose="030F0702030302020204" pitchFamily="66" charset="0"/>
              </a:rPr>
              <a:t> MP = 18X – 13X²</a:t>
            </a:r>
          </a:p>
        </p:txBody>
      </p:sp>
    </p:spTree>
    <p:extLst>
      <p:ext uri="{BB962C8B-B14F-4D97-AF65-F5344CB8AC3E}">
        <p14:creationId xmlns:p14="http://schemas.microsoft.com/office/powerpoint/2010/main" val="1234669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B25F645-A74C-41C0-8973-87EB3AA7B64D}"/>
                  </a:ext>
                </a:extLst>
              </p:cNvPr>
              <p:cNvSpPr/>
              <p:nvPr/>
            </p:nvSpPr>
            <p:spPr>
              <a:xfrm>
                <a:off x="1936652" y="4485849"/>
                <a:ext cx="8318695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D" sz="2000" dirty="0" err="1">
                    <a:latin typeface="Comic Sans MS" panose="030F0702030302020204" pitchFamily="66" charset="0"/>
                  </a:rPr>
                  <a:t>Produksi</a:t>
                </a:r>
                <a:r>
                  <a:rPr lang="en-ID" sz="2000" dirty="0">
                    <a:latin typeface="Comic Sans MS" panose="030F0702030302020204" pitchFamily="66" charset="0"/>
                  </a:rPr>
                  <a:t> total : P = f(X) = 9X</a:t>
                </a:r>
                <a14:m>
                  <m:oMath xmlns:m="http://schemas.openxmlformats.org/officeDocument/2006/math">
                    <m:r>
                      <a:rPr lang="en-ID" sz="2000" i="1" dirty="0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ID" sz="2000" dirty="0">
                    <a:latin typeface="Comic Sans MS" panose="030F0702030302020204" pitchFamily="66" charset="0"/>
                  </a:rPr>
                  <a:t>– X³</a:t>
                </a:r>
              </a:p>
              <a:p>
                <a:r>
                  <a:rPr lang="en-ID" sz="2000" dirty="0" err="1">
                    <a:latin typeface="Comic Sans MS" panose="030F0702030302020204" pitchFamily="66" charset="0"/>
                  </a:rPr>
                  <a:t>Produk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Marjinal</a:t>
                </a:r>
                <a:r>
                  <a:rPr lang="en-ID" sz="2000" dirty="0">
                    <a:latin typeface="Comic Sans MS" panose="030F0702030302020204" pitchFamily="66" charset="0"/>
                  </a:rPr>
                  <a:t> : MP = P’ = 18X – 13X² </a:t>
                </a:r>
              </a:p>
              <a:p>
                <a:r>
                  <a:rPr lang="en-ID" sz="2000" dirty="0">
                    <a:latin typeface="Comic Sans MS" panose="030F0702030302020204" pitchFamily="66" charset="0"/>
                  </a:rPr>
                  <a:t>P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maksimum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pada</a:t>
                </a:r>
                <a:r>
                  <a:rPr lang="en-ID" sz="2000" dirty="0">
                    <a:latin typeface="Comic Sans MS" panose="030F0702030302020204" pitchFamily="66" charset="0"/>
                  </a:rPr>
                  <a:t> P’ = 0;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yakni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pada</a:t>
                </a:r>
                <a:r>
                  <a:rPr lang="en-ID" sz="2000" dirty="0">
                    <a:latin typeface="Comic Sans MS" panose="030F0702030302020204" pitchFamily="66" charset="0"/>
                  </a:rPr>
                  <a:t> X = 6,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dengan</a:t>
                </a:r>
                <a:r>
                  <a:rPr lang="en-ID" sz="2000" dirty="0">
                    <a:latin typeface="Comic Sans MS" panose="030F0702030302020204" pitchFamily="66" charset="0"/>
                  </a:rPr>
                  <a:t> P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maksimum</a:t>
                </a:r>
                <a:r>
                  <a:rPr lang="en-ID" sz="2000" dirty="0">
                    <a:latin typeface="Comic Sans MS" panose="030F0702030302020204" pitchFamily="66" charset="0"/>
                  </a:rPr>
                  <a:t> = 108. </a:t>
                </a:r>
              </a:p>
              <a:p>
                <a:r>
                  <a:rPr lang="en-ID" sz="2000" dirty="0">
                    <a:latin typeface="Comic Sans MS" panose="030F0702030302020204" pitchFamily="66" charset="0"/>
                  </a:rPr>
                  <a:t>P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berada</a:t>
                </a:r>
                <a:r>
                  <a:rPr lang="en-ID" sz="2000" dirty="0">
                    <a:latin typeface="Comic Sans MS" panose="030F0702030302020204" pitchFamily="66" charset="0"/>
                  </a:rPr>
                  <a:t> di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titik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belok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dan</a:t>
                </a:r>
                <a:r>
                  <a:rPr lang="en-ID" sz="2000" dirty="0">
                    <a:latin typeface="Comic Sans MS" panose="030F0702030302020204" pitchFamily="66" charset="0"/>
                  </a:rPr>
                  <a:t> MP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maksimum</a:t>
                </a:r>
                <a:r>
                  <a:rPr lang="en-ID" sz="2000" dirty="0">
                    <a:latin typeface="Comic Sans MS" panose="030F0702030302020204" pitchFamily="66" charset="0"/>
                  </a:rPr>
                  <a:t>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pada</a:t>
                </a:r>
                <a:r>
                  <a:rPr lang="en-ID" sz="2000" dirty="0">
                    <a:latin typeface="Comic Sans MS" panose="030F0702030302020204" pitchFamily="66" charset="0"/>
                  </a:rPr>
                  <a:t> P’ = (MP)’ = 0;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yakni</a:t>
                </a:r>
                <a:r>
                  <a:rPr lang="en-ID" sz="2000" dirty="0">
                    <a:latin typeface="Comic Sans MS" panose="030F0702030302020204" pitchFamily="66" charset="0"/>
                  </a:rPr>
                  <a:t>, </a:t>
                </a:r>
                <a:r>
                  <a:rPr lang="en-ID" sz="2000" dirty="0" err="1">
                    <a:latin typeface="Comic Sans MS" panose="030F0702030302020204" pitchFamily="66" charset="0"/>
                  </a:rPr>
                  <a:t>pada</a:t>
                </a:r>
                <a:r>
                  <a:rPr lang="en-ID" sz="2000" dirty="0">
                    <a:latin typeface="Comic Sans MS" panose="030F0702030302020204" pitchFamily="66" charset="0"/>
                  </a:rPr>
                  <a:t> X = 3.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B25F645-A74C-41C0-8973-87EB3AA7B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52" y="4485849"/>
                <a:ext cx="8318695" cy="1631216"/>
              </a:xfrm>
              <a:prstGeom prst="rect">
                <a:avLst/>
              </a:prstGeom>
              <a:blipFill>
                <a:blip r:embed="rId2"/>
                <a:stretch>
                  <a:fillRect l="-806" t="-2247" b="-599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91C3534-1564-4644-83D8-3EF7FA64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758" y="740935"/>
            <a:ext cx="5025653" cy="33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97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11D7-8DE4-438E-8894-A617A8AA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628" y="2531550"/>
            <a:ext cx="1975338" cy="1325563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Sekian</a:t>
            </a:r>
            <a:endParaRPr lang="en-ID" sz="4800" b="1" dirty="0"/>
          </a:p>
        </p:txBody>
      </p:sp>
    </p:spTree>
    <p:extLst>
      <p:ext uri="{BB962C8B-B14F-4D97-AF65-F5344CB8AC3E}">
        <p14:creationId xmlns:p14="http://schemas.microsoft.com/office/powerpoint/2010/main" val="361427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EBEA08-7AAF-44D6-BAA1-8B24AC09E38B}"/>
              </a:ext>
            </a:extLst>
          </p:cNvPr>
          <p:cNvSpPr/>
          <p:nvPr/>
        </p:nvSpPr>
        <p:spPr>
          <a:xfrm>
            <a:off x="1713914" y="1856214"/>
            <a:ext cx="87641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D" sz="3200" b="0" i="0" dirty="0" err="1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D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alam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sebuah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model (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persamaan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),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adanya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perubahan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nilai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atas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suatu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variabel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tentunya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akan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mempengaruhi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nilai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dari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variabel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lainnya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3200" b="0" i="0" dirty="0" err="1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S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eberapa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besar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tingkat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perubahan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(</a:t>
            </a:r>
            <a:r>
              <a:rPr lang="en-ID" sz="2400" b="0" i="1" dirty="0">
                <a:effectLst/>
                <a:latin typeface="Comic Sans MS" panose="030F0702030302020204" pitchFamily="66" charset="0"/>
              </a:rPr>
              <a:t>rate of change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)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suatu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variabel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akan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mempengaruhi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tingkat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perubahan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variabel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lainnya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sering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diselesaikan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dengan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1" i="0" dirty="0" err="1">
                <a:effectLst/>
                <a:latin typeface="Comic Sans MS" panose="030F0702030302020204" pitchFamily="66" charset="0"/>
              </a:rPr>
              <a:t>pendekatan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1" i="0" dirty="0" err="1">
                <a:effectLst/>
                <a:latin typeface="Comic Sans MS" panose="030F0702030302020204" pitchFamily="66" charset="0"/>
              </a:rPr>
              <a:t>diferensial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.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Secara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umum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diferensial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membahas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tentang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pengaruh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perubahan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suatu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variabel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terhadap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variabel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lainnya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dalam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suatu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persamaan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ID" sz="2400" b="0" i="0" dirty="0" err="1">
                <a:effectLst/>
                <a:latin typeface="Comic Sans MS" panose="030F0702030302020204" pitchFamily="66" charset="0"/>
              </a:rPr>
              <a:t>matematika</a:t>
            </a:r>
            <a:r>
              <a:rPr lang="en-ID" sz="2400" b="0" i="0" dirty="0">
                <a:effectLst/>
                <a:latin typeface="Comic Sans MS" panose="030F0702030302020204" pitchFamily="66" charset="0"/>
              </a:rPr>
              <a:t>.</a:t>
            </a:r>
            <a:endParaRPr lang="en-ID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63DBB-B878-440E-9A0B-6FB44670C571}"/>
              </a:ext>
            </a:extLst>
          </p:cNvPr>
          <p:cNvSpPr txBox="1"/>
          <p:nvPr/>
        </p:nvSpPr>
        <p:spPr>
          <a:xfrm>
            <a:off x="2642382" y="631359"/>
            <a:ext cx="690723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</a:rPr>
              <a:t>Penerapan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Kalkulus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Diferrensial</a:t>
            </a:r>
            <a:endParaRPr lang="en-ID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7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9E12CA-7FFB-451A-A2EE-61CEBBE53A42}"/>
              </a:ext>
            </a:extLst>
          </p:cNvPr>
          <p:cNvSpPr/>
          <p:nvPr/>
        </p:nvSpPr>
        <p:spPr>
          <a:xfrm>
            <a:off x="1624779" y="765671"/>
            <a:ext cx="926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ID" sz="2800" b="1" dirty="0" err="1">
                <a:latin typeface="Comic Sans MS" panose="030F0702030302020204" pitchFamily="66" charset="0"/>
              </a:rPr>
              <a:t>Pengertian</a:t>
            </a:r>
            <a:r>
              <a:rPr lang="en-ID" sz="2800" b="1" dirty="0">
                <a:latin typeface="Comic Sans MS" panose="030F0702030302020204" pitchFamily="66" charset="0"/>
              </a:rPr>
              <a:t> :</a:t>
            </a:r>
          </a:p>
          <a:p>
            <a:pPr algn="just" fontAlgn="base"/>
            <a:endParaRPr lang="en-ID" sz="2800" dirty="0">
              <a:latin typeface="Comic Sans MS" panose="030F0702030302020204" pitchFamily="66" charset="0"/>
            </a:endParaRPr>
          </a:p>
          <a:p>
            <a:pPr algn="just" fontAlgn="base"/>
            <a:r>
              <a:rPr lang="en-ID" sz="2800" dirty="0" err="1">
                <a:latin typeface="Comic Sans MS" panose="030F0702030302020204" pitchFamily="66" charset="0"/>
              </a:rPr>
              <a:t>Diferensial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dapat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diartikan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sebagai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tingkat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perubahan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suatu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fungsi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atas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adanya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perubahan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variabel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bebas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dari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fungsi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tersebut</a:t>
            </a:r>
            <a:r>
              <a:rPr lang="en-ID" sz="2800" dirty="0">
                <a:latin typeface="Comic Sans MS" panose="030F0702030302020204" pitchFamily="66" charset="0"/>
              </a:rPr>
              <a:t>.</a:t>
            </a:r>
          </a:p>
          <a:p>
            <a:pPr algn="just" fontAlgn="base"/>
            <a:r>
              <a:rPr lang="en-ID" sz="2800" dirty="0" err="1">
                <a:latin typeface="Comic Sans MS" panose="030F0702030302020204" pitchFamily="66" charset="0"/>
              </a:rPr>
              <a:t>Misalkan</a:t>
            </a:r>
            <a:r>
              <a:rPr lang="en-ID" sz="2800" dirty="0">
                <a:latin typeface="Comic Sans MS" panose="030F0702030302020204" pitchFamily="66" charset="0"/>
              </a:rPr>
              <a:t> </a:t>
            </a:r>
            <a:r>
              <a:rPr lang="en-ID" sz="2800" dirty="0" err="1">
                <a:latin typeface="Comic Sans MS" panose="030F0702030302020204" pitchFamily="66" charset="0"/>
              </a:rPr>
              <a:t>fungsi</a:t>
            </a:r>
            <a:r>
              <a:rPr lang="en-ID" sz="2800" dirty="0">
                <a:latin typeface="Comic Sans MS" panose="030F0702030302020204" pitchFamily="66" charset="0"/>
              </a:rPr>
              <a:t> :</a:t>
            </a:r>
            <a:endParaRPr lang="en-ID" sz="2800" b="0" i="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87572-7AA6-4BC0-A18F-25BAE6404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428" y="3443327"/>
            <a:ext cx="2673144" cy="8849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38A941-144A-4EC9-92B1-75409D2072E0}"/>
              </a:ext>
            </a:extLst>
          </p:cNvPr>
          <p:cNvSpPr/>
          <p:nvPr/>
        </p:nvSpPr>
        <p:spPr>
          <a:xfrm>
            <a:off x="1624779" y="4919887"/>
            <a:ext cx="9266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dirty="0">
                <a:latin typeface="Comic Sans MS" panose="030F0702030302020204" pitchFamily="66" charset="0"/>
              </a:rPr>
              <a:t>(</a:t>
            </a:r>
            <a:r>
              <a:rPr lang="en-ID" sz="2000" dirty="0" err="1">
                <a:latin typeface="Comic Sans MS" panose="030F0702030302020204" pitchFamily="66" charset="0"/>
              </a:rPr>
              <a:t>dengan</a:t>
            </a:r>
            <a:r>
              <a:rPr lang="en-ID" sz="2000" dirty="0">
                <a:latin typeface="Comic Sans MS" panose="030F0702030302020204" pitchFamily="66" charset="0"/>
              </a:rPr>
              <a:t> </a:t>
            </a:r>
            <a:r>
              <a:rPr lang="en-ID" sz="2000" i="1" dirty="0">
                <a:latin typeface="Comic Sans MS" panose="030F0702030302020204" pitchFamily="66" charset="0"/>
              </a:rPr>
              <a:t>y</a:t>
            </a:r>
            <a:r>
              <a:rPr lang="en-ID" sz="2000" dirty="0">
                <a:latin typeface="Comic Sans MS" panose="030F0702030302020204" pitchFamily="66" charset="0"/>
              </a:rPr>
              <a:t> </a:t>
            </a:r>
            <a:r>
              <a:rPr lang="en-ID" sz="2000" dirty="0" err="1">
                <a:latin typeface="Comic Sans MS" panose="030F0702030302020204" pitchFamily="66" charset="0"/>
              </a:rPr>
              <a:t>sebagai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variabel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terikat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dan</a:t>
            </a:r>
            <a:r>
              <a:rPr lang="en-ID" sz="2000" dirty="0">
                <a:latin typeface="Comic Sans MS" panose="030F0702030302020204" pitchFamily="66" charset="0"/>
              </a:rPr>
              <a:t> </a:t>
            </a:r>
            <a:r>
              <a:rPr lang="en-ID" sz="2000" i="1" dirty="0">
                <a:latin typeface="Comic Sans MS" panose="030F0702030302020204" pitchFamily="66" charset="0"/>
              </a:rPr>
              <a:t>x </a:t>
            </a:r>
            <a:r>
              <a:rPr lang="en-ID" sz="2000" dirty="0" err="1">
                <a:latin typeface="Comic Sans MS" panose="030F0702030302020204" pitchFamily="66" charset="0"/>
              </a:rPr>
              <a:t>sebagai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variabel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bebasnya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artinya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nilai</a:t>
            </a:r>
            <a:r>
              <a:rPr lang="en-ID" sz="2000" dirty="0">
                <a:latin typeface="Comic Sans MS" panose="030F0702030302020204" pitchFamily="66" charset="0"/>
              </a:rPr>
              <a:t> </a:t>
            </a:r>
            <a:r>
              <a:rPr lang="en-ID" sz="2000" i="1" dirty="0">
                <a:latin typeface="Comic Sans MS" panose="030F0702030302020204" pitchFamily="66" charset="0"/>
              </a:rPr>
              <a:t>y </a:t>
            </a:r>
            <a:r>
              <a:rPr lang="en-ID" sz="2000" dirty="0" err="1">
                <a:latin typeface="Comic Sans MS" panose="030F0702030302020204" pitchFamily="66" charset="0"/>
              </a:rPr>
              <a:t>dipengaruhi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oleh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nilai</a:t>
            </a:r>
            <a:r>
              <a:rPr lang="en-ID" sz="2000" dirty="0">
                <a:latin typeface="Comic Sans MS" panose="030F0702030302020204" pitchFamily="66" charset="0"/>
              </a:rPr>
              <a:t> </a:t>
            </a:r>
            <a:r>
              <a:rPr lang="en-ID" sz="2000" i="1" dirty="0">
                <a:latin typeface="Comic Sans MS" panose="030F0702030302020204" pitchFamily="66" charset="0"/>
              </a:rPr>
              <a:t>x</a:t>
            </a:r>
            <a:r>
              <a:rPr lang="en-ID" sz="2000" dirty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477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243D91-68D6-4073-AEAC-268CE89F3FA6}"/>
              </a:ext>
            </a:extLst>
          </p:cNvPr>
          <p:cNvSpPr/>
          <p:nvPr/>
        </p:nvSpPr>
        <p:spPr>
          <a:xfrm>
            <a:off x="1514167" y="717728"/>
            <a:ext cx="9340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latin typeface="Comic Sans MS" panose="030F0702030302020204" pitchFamily="66" charset="0"/>
              </a:rPr>
              <a:t>Maka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diferensial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dapat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diartikan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sebagai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tingkat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perubahan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dari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setiap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variabel</a:t>
            </a:r>
            <a:r>
              <a:rPr lang="en-ID" sz="2400" dirty="0">
                <a:latin typeface="Comic Sans MS" panose="030F0702030302020204" pitchFamily="66" charset="0"/>
              </a:rPr>
              <a:t> </a:t>
            </a:r>
            <a:r>
              <a:rPr lang="en-ID" sz="2400" i="1" dirty="0">
                <a:latin typeface="Comic Sans MS" panose="030F0702030302020204" pitchFamily="66" charset="0"/>
              </a:rPr>
              <a:t>y</a:t>
            </a:r>
            <a:r>
              <a:rPr lang="en-ID" sz="2400" dirty="0">
                <a:latin typeface="Comic Sans MS" panose="030F0702030302020204" pitchFamily="66" charset="0"/>
              </a:rPr>
              <a:t> </a:t>
            </a:r>
            <a:r>
              <a:rPr lang="en-ID" sz="2400" dirty="0" err="1">
                <a:latin typeface="Comic Sans MS" panose="030F0702030302020204" pitchFamily="66" charset="0"/>
              </a:rPr>
              <a:t>sebagai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tanggapan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terhadap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suatu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perubahan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dalam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variabel</a:t>
            </a:r>
            <a:r>
              <a:rPr lang="en-ID" sz="2400" dirty="0">
                <a:latin typeface="Comic Sans MS" panose="030F0702030302020204" pitchFamily="66" charset="0"/>
              </a:rPr>
              <a:t> </a:t>
            </a:r>
            <a:r>
              <a:rPr lang="en-ID" sz="2400" i="1" dirty="0">
                <a:latin typeface="Comic Sans MS" panose="030F0702030302020204" pitchFamily="66" charset="0"/>
              </a:rPr>
              <a:t>x</a:t>
            </a:r>
            <a:r>
              <a:rPr lang="en-ID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D361F-0CEF-4873-A449-D8C63F717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344" y="2040452"/>
            <a:ext cx="3865311" cy="9516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BF92A-717A-4AEC-B00D-945377B68E71}"/>
              </a:ext>
            </a:extLst>
          </p:cNvPr>
          <p:cNvSpPr/>
          <p:nvPr/>
        </p:nvSpPr>
        <p:spPr>
          <a:xfrm>
            <a:off x="1514167" y="3236851"/>
            <a:ext cx="9340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ID" sz="2400" dirty="0" err="1">
                <a:latin typeface="Comic Sans MS" panose="030F0702030302020204" pitchFamily="66" charset="0"/>
              </a:rPr>
              <a:t>Dalam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kasus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ekonomi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dapat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dicontohkan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sebagai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berikut</a:t>
            </a:r>
            <a:r>
              <a:rPr lang="en-ID" sz="2400" dirty="0">
                <a:latin typeface="Comic Sans MS" panose="030F0702030302020204" pitchFamily="66" charset="0"/>
              </a:rPr>
              <a:t>:</a:t>
            </a:r>
          </a:p>
          <a:p>
            <a:pPr marL="342900" indent="-342900" algn="just" fontAlgn="base">
              <a:buFont typeface="Wingdings" panose="05000000000000000000" pitchFamily="2" charset="2"/>
              <a:buChar char="§"/>
            </a:pPr>
            <a:r>
              <a:rPr lang="en-ID" sz="2400" dirty="0" err="1">
                <a:latin typeface="Comic Sans MS" panose="030F0702030302020204" pitchFamily="66" charset="0"/>
              </a:rPr>
              <a:t>Misalkan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pada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fungsi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permintaan</a:t>
            </a:r>
            <a:r>
              <a:rPr lang="en-ID" sz="2400" dirty="0">
                <a:latin typeface="Comic Sans MS" panose="030F0702030302020204" pitchFamily="66" charset="0"/>
              </a:rPr>
              <a:t>, </a:t>
            </a:r>
            <a:r>
              <a:rPr lang="en-ID" sz="2400" dirty="0" err="1">
                <a:latin typeface="Comic Sans MS" panose="030F0702030302020204" pitchFamily="66" charset="0"/>
              </a:rPr>
              <a:t>hubungan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antara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jumlah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barang</a:t>
            </a:r>
            <a:r>
              <a:rPr lang="en-ID" sz="2400" dirty="0">
                <a:latin typeface="Comic Sans MS" panose="030F0702030302020204" pitchFamily="66" charset="0"/>
              </a:rPr>
              <a:t> yang </a:t>
            </a:r>
            <a:r>
              <a:rPr lang="en-ID" sz="2400" dirty="0" err="1">
                <a:latin typeface="Comic Sans MS" panose="030F0702030302020204" pitchFamily="66" charset="0"/>
              </a:rPr>
              <a:t>diminta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dengan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tingkat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harga</a:t>
            </a:r>
            <a:r>
              <a:rPr lang="en-ID" sz="2400" dirty="0">
                <a:latin typeface="Comic Sans MS" panose="030F0702030302020204" pitchFamily="66" charset="0"/>
              </a:rPr>
              <a:t>. </a:t>
            </a:r>
            <a:r>
              <a:rPr lang="en-ID" sz="2400" dirty="0" err="1">
                <a:latin typeface="Comic Sans MS" panose="030F0702030302020204" pitchFamily="66" charset="0"/>
              </a:rPr>
              <a:t>Adanya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perubahan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tingkat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harga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pada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suatu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titik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tertentu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akan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mempengaruhi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jumlah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barang</a:t>
            </a:r>
            <a:r>
              <a:rPr lang="en-ID" sz="2400" dirty="0">
                <a:latin typeface="Comic Sans MS" panose="030F0702030302020204" pitchFamily="66" charset="0"/>
              </a:rPr>
              <a:t> yang </a:t>
            </a:r>
            <a:r>
              <a:rPr lang="en-ID" sz="2400" dirty="0" err="1">
                <a:latin typeface="Comic Sans MS" panose="030F0702030302020204" pitchFamily="66" charset="0"/>
              </a:rPr>
              <a:t>diminta</a:t>
            </a:r>
            <a:r>
              <a:rPr lang="en-ID" sz="2400" dirty="0">
                <a:latin typeface="Comic Sans MS" panose="030F0702030302020204" pitchFamily="66" charset="0"/>
              </a:rPr>
              <a:t>. </a:t>
            </a:r>
          </a:p>
          <a:p>
            <a:pPr marL="342900" indent="-342900" algn="just" fontAlgn="base">
              <a:buFont typeface="Wingdings" panose="05000000000000000000" pitchFamily="2" charset="2"/>
              <a:buChar char="§"/>
            </a:pPr>
            <a:r>
              <a:rPr lang="en-ID" sz="2400" dirty="0" err="1">
                <a:latin typeface="Comic Sans MS" panose="030F0702030302020204" pitchFamily="66" charset="0"/>
              </a:rPr>
              <a:t>Pada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setiap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kasus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dan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setiap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titik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bisa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sama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ataupun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berbeda</a:t>
            </a:r>
            <a:r>
              <a:rPr lang="en-ID" sz="2400" dirty="0">
                <a:latin typeface="Comic Sans MS" panose="030F0702030302020204" pitchFamily="66" charset="0"/>
              </a:rPr>
              <a:t>, </a:t>
            </a:r>
            <a:r>
              <a:rPr lang="en-ID" sz="2400" dirty="0" err="1">
                <a:latin typeface="Comic Sans MS" panose="030F0702030302020204" pitchFamily="66" charset="0"/>
              </a:rPr>
              <a:t>bergantung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terhadap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jenis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fungsi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permintaannya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itu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sendiri</a:t>
            </a:r>
            <a:r>
              <a:rPr lang="en-ID" sz="24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98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9482A8-5E4B-455B-A32E-023887CB6C0F}"/>
              </a:ext>
            </a:extLst>
          </p:cNvPr>
          <p:cNvSpPr/>
          <p:nvPr/>
        </p:nvSpPr>
        <p:spPr>
          <a:xfrm>
            <a:off x="1930085" y="332322"/>
            <a:ext cx="863742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ID" sz="3600" dirty="0" err="1">
                <a:solidFill>
                  <a:srgbClr val="C00000"/>
                </a:solidFill>
              </a:rPr>
              <a:t>Elastisitas</a:t>
            </a:r>
            <a:r>
              <a:rPr lang="en-ID" sz="3600" dirty="0">
                <a:solidFill>
                  <a:srgbClr val="C00000"/>
                </a:solidFill>
              </a:rPr>
              <a:t>: </a:t>
            </a:r>
            <a:r>
              <a:rPr lang="en-ID" sz="3600" dirty="0" err="1">
                <a:solidFill>
                  <a:srgbClr val="C00000"/>
                </a:solidFill>
              </a:rPr>
              <a:t>Permintaan</a:t>
            </a:r>
            <a:r>
              <a:rPr lang="en-ID" sz="3600" dirty="0">
                <a:solidFill>
                  <a:srgbClr val="C00000"/>
                </a:solidFill>
              </a:rPr>
              <a:t>, </a:t>
            </a:r>
            <a:r>
              <a:rPr lang="en-ID" sz="3600" dirty="0" err="1">
                <a:solidFill>
                  <a:srgbClr val="C00000"/>
                </a:solidFill>
              </a:rPr>
              <a:t>Penawaran</a:t>
            </a:r>
            <a:r>
              <a:rPr lang="en-ID" sz="3600" dirty="0">
                <a:solidFill>
                  <a:srgbClr val="C00000"/>
                </a:solidFill>
              </a:rPr>
              <a:t>, </a:t>
            </a:r>
            <a:r>
              <a:rPr lang="en-ID" sz="3600" dirty="0" err="1">
                <a:solidFill>
                  <a:srgbClr val="C00000"/>
                </a:solidFill>
              </a:rPr>
              <a:t>Produksi</a:t>
            </a:r>
            <a:r>
              <a:rPr lang="en-ID" sz="3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13BA06-05A6-4CCF-A4E1-956AB49CABA5}"/>
              </a:ext>
            </a:extLst>
          </p:cNvPr>
          <p:cNvSpPr/>
          <p:nvPr/>
        </p:nvSpPr>
        <p:spPr>
          <a:xfrm>
            <a:off x="1249486" y="1277384"/>
            <a:ext cx="3869008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28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Elastisitas</a:t>
            </a:r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Permintaan</a:t>
            </a:r>
            <a:r>
              <a:rPr lang="en-US" sz="24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24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1839AD-275F-4DAE-806C-E7FE05A89A79}"/>
              </a:ext>
            </a:extLst>
          </p:cNvPr>
          <p:cNvSpPr/>
          <p:nvPr/>
        </p:nvSpPr>
        <p:spPr>
          <a:xfrm>
            <a:off x="1613094" y="2142337"/>
            <a:ext cx="89544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Elastisitas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harga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permintaan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adalah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derajat</a:t>
            </a:r>
            <a:r>
              <a:rPr lang="en-US" sz="20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kepekaan</a:t>
            </a:r>
            <a:r>
              <a:rPr lang="en-US" sz="20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atau</a:t>
            </a:r>
            <a:r>
              <a:rPr lang="en-US" sz="20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respon</a:t>
            </a:r>
            <a:r>
              <a:rPr lang="en-US" sz="20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jumlah</a:t>
            </a:r>
            <a:r>
              <a:rPr lang="en-US" sz="20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permintaan</a:t>
            </a:r>
            <a:r>
              <a:rPr lang="en-US" sz="20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akibat</a:t>
            </a:r>
            <a:r>
              <a:rPr lang="en-US" sz="20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berubahan</a:t>
            </a:r>
            <a:r>
              <a:rPr lang="en-US" sz="20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harga</a:t>
            </a:r>
            <a:r>
              <a:rPr lang="en-US" sz="20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barang</a:t>
            </a:r>
            <a:r>
              <a:rPr lang="en-US" sz="20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atau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kata lain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merupakan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perbandingan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dari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pada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presentasi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perubahan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jumlah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barang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diminta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persentase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perubahan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harga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dipasar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sesuai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hukum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permintaan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dimana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jika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harga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naik,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maka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kuantitas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barang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turun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sebaliknya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en-ID" sz="3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35AFF2-7F9F-4908-9E97-5673FAEE4858}"/>
              </a:ext>
            </a:extLst>
          </p:cNvPr>
          <p:cNvSpPr/>
          <p:nvPr/>
        </p:nvSpPr>
        <p:spPr>
          <a:xfrm>
            <a:off x="1613094" y="4258645"/>
            <a:ext cx="8954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Dalam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analisis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elastisitas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harga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permintaan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sering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kali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dinyatakan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sebagai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elastisitas</a:t>
            </a:r>
            <a:r>
              <a:rPr lang="en-US" sz="20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permintaan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. Nilai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perbandingan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antara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persentase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perubahan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jumlah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diminta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persentase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perubahan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harga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disebut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koefisien</a:t>
            </a:r>
            <a:r>
              <a:rPr lang="en-US" sz="20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elastisitas</a:t>
            </a:r>
            <a:r>
              <a:rPr lang="en-US" sz="20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permintaan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en-ID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2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8AE860-B02D-4718-8E0E-6549D2490968}"/>
              </a:ext>
            </a:extLst>
          </p:cNvPr>
          <p:cNvSpPr/>
          <p:nvPr/>
        </p:nvSpPr>
        <p:spPr>
          <a:xfrm>
            <a:off x="3005796" y="857181"/>
            <a:ext cx="68275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dirty="0" err="1">
                <a:latin typeface="Comic Sans MS" panose="030F0702030302020204" pitchFamily="66" charset="0"/>
              </a:rPr>
              <a:t>Diferensial</a:t>
            </a:r>
            <a:r>
              <a:rPr lang="en-ID" sz="2000" dirty="0">
                <a:latin typeface="Comic Sans MS" panose="030F0702030302020204" pitchFamily="66" charset="0"/>
              </a:rPr>
              <a:t> (</a:t>
            </a:r>
            <a:r>
              <a:rPr lang="en-ID" sz="2000" dirty="0" err="1">
                <a:latin typeface="Comic Sans MS" panose="030F0702030302020204" pitchFamily="66" charset="0"/>
              </a:rPr>
              <a:t>turunan</a:t>
            </a:r>
            <a:r>
              <a:rPr lang="en-ID" sz="2000" dirty="0">
                <a:latin typeface="Comic Sans MS" panose="030F0702030302020204" pitchFamily="66" charset="0"/>
              </a:rPr>
              <a:t>) </a:t>
            </a:r>
            <a:r>
              <a:rPr lang="en-ID" sz="2000" dirty="0" err="1">
                <a:latin typeface="Comic Sans MS" panose="030F0702030302020204" pitchFamily="66" charset="0"/>
              </a:rPr>
              <a:t>fungsi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dapat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dinotasikan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sebagai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berikut</a:t>
            </a:r>
            <a:r>
              <a:rPr lang="en-ID" sz="2000" dirty="0">
                <a:latin typeface="Comic Sans MS" panose="030F0702030302020204" pitchFamily="66" charset="0"/>
              </a:rPr>
              <a:t>:</a:t>
            </a:r>
          </a:p>
          <a:p>
            <a:endParaRPr lang="en-ID" sz="2000" dirty="0">
              <a:latin typeface="Comic Sans MS" panose="030F0702030302020204" pitchFamily="66" charset="0"/>
            </a:endParaRPr>
          </a:p>
          <a:p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b="1" dirty="0">
                <a:latin typeface="Comic Sans MS" panose="030F0702030302020204" pitchFamily="66" charset="0"/>
              </a:rPr>
              <a:t>Y = f(X) </a:t>
            </a:r>
            <a:r>
              <a:rPr lang="en-ID" sz="2400" b="1" dirty="0" err="1">
                <a:latin typeface="Comic Sans MS" panose="030F0702030302020204" pitchFamily="66" charset="0"/>
              </a:rPr>
              <a:t>Fungsi</a:t>
            </a:r>
            <a:r>
              <a:rPr lang="en-ID" sz="2400" b="1" dirty="0"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latin typeface="Comic Sans MS" panose="030F0702030302020204" pitchFamily="66" charset="0"/>
              </a:rPr>
              <a:t>asal</a:t>
            </a:r>
            <a:r>
              <a:rPr lang="en-ID" sz="2400" b="1" dirty="0">
                <a:latin typeface="Comic Sans MS" panose="030F0702030302020204" pitchFamily="66" charset="0"/>
              </a:rPr>
              <a:t> </a:t>
            </a:r>
          </a:p>
          <a:p>
            <a:endParaRPr lang="en-ID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ID" sz="2000" dirty="0">
              <a:latin typeface="Comic Sans MS" panose="030F0702030302020204" pitchFamily="66" charset="0"/>
            </a:endParaRPr>
          </a:p>
          <a:p>
            <a:r>
              <a:rPr lang="en-ID" sz="2400" b="1" dirty="0" err="1">
                <a:latin typeface="Comic Sans MS" panose="030F0702030302020204" pitchFamily="66" charset="0"/>
              </a:rPr>
              <a:t>dy</a:t>
            </a:r>
            <a:r>
              <a:rPr lang="en-ID" sz="2400" b="1" dirty="0">
                <a:latin typeface="Comic Sans MS" panose="030F0702030302020204" pitchFamily="66" charset="0"/>
              </a:rPr>
              <a:t>/dx, Yᶦ, fᶦ(X) </a:t>
            </a:r>
            <a:r>
              <a:rPr lang="en-ID" sz="2400" b="1" dirty="0" err="1">
                <a:latin typeface="Comic Sans MS" panose="030F0702030302020204" pitchFamily="66" charset="0"/>
              </a:rPr>
              <a:t>Turunan</a:t>
            </a:r>
            <a:r>
              <a:rPr lang="en-ID" sz="2400" b="1" dirty="0">
                <a:latin typeface="Comic Sans MS" panose="030F0702030302020204" pitchFamily="66" charset="0"/>
              </a:rPr>
              <a:t> I </a:t>
            </a:r>
          </a:p>
          <a:p>
            <a:endParaRPr lang="en-ID" sz="2000" dirty="0">
              <a:latin typeface="Comic Sans MS" panose="030F0702030302020204" pitchFamily="66" charset="0"/>
            </a:endParaRPr>
          </a:p>
          <a:p>
            <a:endParaRPr lang="en-ID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ID" sz="2000" dirty="0">
              <a:latin typeface="Comic Sans MS" panose="030F0702030302020204" pitchFamily="66" charset="0"/>
            </a:endParaRPr>
          </a:p>
          <a:p>
            <a:endParaRPr lang="en-ID" sz="2000" dirty="0">
              <a:latin typeface="Comic Sans MS" panose="030F0702030302020204" pitchFamily="66" charset="0"/>
            </a:endParaRPr>
          </a:p>
          <a:p>
            <a:r>
              <a:rPr lang="en-ID" sz="2400" b="1" dirty="0">
                <a:latin typeface="Comic Sans MS" panose="030F0702030302020204" pitchFamily="66" charset="0"/>
              </a:rPr>
              <a:t>d 2y/dx2 ,Yᶦᶦ, fᶦᶦ(X) </a:t>
            </a:r>
            <a:r>
              <a:rPr lang="en-ID" sz="2400" b="1" dirty="0" err="1">
                <a:latin typeface="Comic Sans MS" panose="030F0702030302020204" pitchFamily="66" charset="0"/>
              </a:rPr>
              <a:t>Tuturunan</a:t>
            </a:r>
            <a:r>
              <a:rPr lang="en-ID" sz="2400" b="1" dirty="0">
                <a:latin typeface="Comic Sans MS" panose="030F0702030302020204" pitchFamily="66" charset="0"/>
              </a:rPr>
              <a:t> II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364F313-527F-4AF6-A6EB-4DE2B1F99B68}"/>
              </a:ext>
            </a:extLst>
          </p:cNvPr>
          <p:cNvSpPr/>
          <p:nvPr/>
        </p:nvSpPr>
        <p:spPr>
          <a:xfrm>
            <a:off x="4529797" y="2363372"/>
            <a:ext cx="211015" cy="942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69F60-9C03-4963-967D-A82CC86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797" y="4049790"/>
            <a:ext cx="24995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1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993468-F848-400F-AAF1-25845290A385}"/>
              </a:ext>
            </a:extLst>
          </p:cNvPr>
          <p:cNvSpPr/>
          <p:nvPr/>
        </p:nvSpPr>
        <p:spPr>
          <a:xfrm>
            <a:off x="1209822" y="794029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matematis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elasitisitas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permintaan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ditulis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sz="20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6A172F-4F0A-481B-A917-068A4E59ACCB}"/>
                  </a:ext>
                </a:extLst>
              </p:cNvPr>
              <p:cNvSpPr/>
              <p:nvPr/>
            </p:nvSpPr>
            <p:spPr>
              <a:xfrm>
                <a:off x="2288344" y="1451799"/>
                <a:ext cx="8065478" cy="1118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 </m:t>
                    </m:r>
                    <m:f>
                      <m:fPr>
                        <m:ctrlPr>
                          <a:rPr lang="en-ID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%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𝒑𝒆𝒓𝒖𝒃𝒂𝒉𝒂𝒏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𝒋𝒖𝒎𝒍𝒂𝒉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𝒃𝒂𝒓𝒂𝒏𝒈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𝒚𝒂𝒏𝒈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𝒅𝒊𝒎𝒊𝒏𝒕𝒂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%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𝒑𝒆𝒓𝒖𝒃𝒂𝒉𝒂𝒏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𝒉𝒂𝒓𝒈𝒂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𝒃𝒂𝒓𝒂𝒏𝒈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𝒕𝒆𝒓𝒔𝒆𝒃𝒖𝒕</m:t>
                        </m:r>
                      </m:den>
                    </m:f>
                  </m:oMath>
                </a14:m>
                <a:endParaRPr lang="en-ID" sz="24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6A172F-4F0A-481B-A917-068A4E59A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344" y="1451799"/>
                <a:ext cx="8065478" cy="1118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0473741-ED82-4AA8-A9AA-7CD26F494E96}"/>
              </a:ext>
            </a:extLst>
          </p:cNvPr>
          <p:cNvSpPr/>
          <p:nvPr/>
        </p:nvSpPr>
        <p:spPr>
          <a:xfrm>
            <a:off x="1384910" y="2578140"/>
            <a:ext cx="13660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ID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F77BC3E-8F9D-4A82-B51F-A4575515A088}"/>
                  </a:ext>
                </a:extLst>
              </p:cNvPr>
              <p:cNvSpPr/>
              <p:nvPr/>
            </p:nvSpPr>
            <p:spPr>
              <a:xfrm>
                <a:off x="4347540" y="3146491"/>
                <a:ext cx="3496919" cy="1030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ID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ID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ID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ID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∆ </m:t>
                              </m:r>
                              <m:r>
                                <a:rPr lang="en-ID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en-ID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en-ID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∆ </m:t>
                              </m:r>
                              <m:r>
                                <a:rPr lang="en-ID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num>
                            <m:den>
                              <m:r>
                                <a:rPr lang="en-ID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den>
                          </m:f>
                        </m:den>
                      </m:f>
                      <m:r>
                        <a:rPr lang="en-ID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=    </m:t>
                      </m:r>
                      <m:f>
                        <m:fPr>
                          <m:ctrlPr>
                            <a:rPr lang="en-ID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 </m:t>
                          </m:r>
                          <m:r>
                            <a:rPr lang="en-ID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en-ID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 </m:t>
                          </m:r>
                          <m:r>
                            <a:rPr lang="en-ID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ID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ID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D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ID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r>
                            <a:rPr lang="en-ID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en-ID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F77BC3E-8F9D-4A82-B51F-A4575515A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540" y="3146491"/>
                <a:ext cx="3496919" cy="10308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6C9A90C-5B85-440F-8877-0C01A3B53771}"/>
              </a:ext>
            </a:extLst>
          </p:cNvPr>
          <p:cNvSpPr/>
          <p:nvPr/>
        </p:nvSpPr>
        <p:spPr>
          <a:xfrm>
            <a:off x="1384910" y="3946590"/>
            <a:ext cx="8426548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		</a:t>
            </a:r>
            <a:endParaRPr lang="en-ID" sz="20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∆Q	 =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besarnya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diminta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ID" sz="20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∆ P	 =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besarnya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diminta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         P	 = </a:t>
            </a:r>
            <a:r>
              <a:rPr lang="en-US" sz="2000" dirty="0" err="1">
                <a:latin typeface="Comic Sans MS" panose="030F0702030302020204" pitchFamily="66" charset="0"/>
              </a:rPr>
              <a:t>harga</a:t>
            </a:r>
            <a:r>
              <a:rPr lang="en-US" sz="2000" dirty="0">
                <a:latin typeface="Comic Sans MS" panose="030F0702030302020204" pitchFamily="66" charset="0"/>
              </a:rPr>
              <a:t>							                    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        Q	 = </a:t>
            </a:r>
            <a:r>
              <a:rPr lang="en-US" sz="2000" dirty="0" err="1">
                <a:latin typeface="Comic Sans MS" panose="030F0702030302020204" pitchFamily="66" charset="0"/>
              </a:rPr>
              <a:t>jumlah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barang</a:t>
            </a:r>
            <a:r>
              <a:rPr lang="en-US" sz="2000" dirty="0">
                <a:latin typeface="Comic Sans MS" panose="030F0702030302020204" pitchFamily="66" charset="0"/>
              </a:rPr>
              <a:t>	</a:t>
            </a:r>
            <a:r>
              <a:rPr lang="en-US" sz="2000" dirty="0"/>
              <a:t>	</a:t>
            </a:r>
            <a:endParaRPr lang="en-ID" sz="2000" dirty="0"/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endParaRPr lang="en-ID" sz="20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93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5A07793-36E8-4AE9-85D6-8BF84459DA61}"/>
              </a:ext>
            </a:extLst>
          </p:cNvPr>
          <p:cNvGrpSpPr/>
          <p:nvPr/>
        </p:nvGrpSpPr>
        <p:grpSpPr>
          <a:xfrm>
            <a:off x="1803009" y="1544981"/>
            <a:ext cx="8585981" cy="5125570"/>
            <a:chOff x="1803009" y="1544981"/>
            <a:chExt cx="8585981" cy="5125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81F0EB1-D910-4078-8C50-436C448F2981}"/>
                    </a:ext>
                  </a:extLst>
                </p:cNvPr>
                <p:cNvSpPr/>
                <p:nvPr/>
              </p:nvSpPr>
              <p:spPr>
                <a:xfrm>
                  <a:off x="1803009" y="1544981"/>
                  <a:ext cx="8585981" cy="51255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ID" sz="2000" b="1" dirty="0" err="1">
                      <a:latin typeface="Comic Sans MS" panose="030F0702030302020204" pitchFamily="66" charset="0"/>
                    </a:rPr>
                    <a:t>Contoh</a:t>
                  </a:r>
                  <a:r>
                    <a:rPr lang="en-ID" sz="2000" b="1" dirty="0">
                      <a:latin typeface="Comic Sans MS" panose="030F0702030302020204" pitchFamily="66" charset="0"/>
                    </a:rPr>
                    <a:t> 1 : </a:t>
                  </a:r>
                </a:p>
                <a:p>
                  <a:r>
                    <a:rPr lang="en-ID" sz="2000" dirty="0" err="1">
                      <a:latin typeface="Comic Sans MS" panose="030F0702030302020204" pitchFamily="66" charset="0"/>
                    </a:rPr>
                    <a:t>Fungsi</a:t>
                  </a:r>
                  <a:r>
                    <a:rPr lang="en-ID" sz="2000" dirty="0">
                      <a:latin typeface="Comic Sans MS" panose="030F0702030302020204" pitchFamily="66" charset="0"/>
                    </a:rPr>
                    <a:t> </a:t>
                  </a:r>
                  <a:r>
                    <a:rPr lang="en-ID" sz="2000" dirty="0" err="1">
                      <a:latin typeface="Comic Sans MS" panose="030F0702030302020204" pitchFamily="66" charset="0"/>
                    </a:rPr>
                    <a:t>permintaan</a:t>
                  </a:r>
                  <a:r>
                    <a:rPr lang="en-ID" sz="2000" dirty="0">
                      <a:latin typeface="Comic Sans MS" panose="030F0702030302020204" pitchFamily="66" charset="0"/>
                    </a:rPr>
                    <a:t> </a:t>
                  </a:r>
                  <a:r>
                    <a:rPr lang="en-ID" sz="2000" dirty="0" err="1">
                      <a:latin typeface="Comic Sans MS" panose="030F0702030302020204" pitchFamily="66" charset="0"/>
                    </a:rPr>
                    <a:t>suatu</a:t>
                  </a:r>
                  <a:r>
                    <a:rPr lang="en-ID" sz="2000" dirty="0">
                      <a:latin typeface="Comic Sans MS" panose="030F0702030302020204" pitchFamily="66" charset="0"/>
                    </a:rPr>
                    <a:t> </a:t>
                  </a:r>
                  <a:r>
                    <a:rPr lang="en-ID" sz="2000" dirty="0" err="1">
                      <a:latin typeface="Comic Sans MS" panose="030F0702030302020204" pitchFamily="66" charset="0"/>
                    </a:rPr>
                    <a:t>barang</a:t>
                  </a:r>
                  <a:r>
                    <a:rPr lang="en-ID" sz="2000" dirty="0">
                      <a:latin typeface="Comic Sans MS" panose="030F0702030302020204" pitchFamily="66" charset="0"/>
                    </a:rPr>
                    <a:t> </a:t>
                  </a:r>
                  <a:r>
                    <a:rPr lang="en-ID" sz="2000" dirty="0" err="1">
                      <a:latin typeface="Comic Sans MS" panose="030F0702030302020204" pitchFamily="66" charset="0"/>
                    </a:rPr>
                    <a:t>ditunjukan</a:t>
                  </a:r>
                  <a:r>
                    <a:rPr lang="en-ID" sz="2000" dirty="0">
                      <a:latin typeface="Comic Sans MS" panose="030F0702030302020204" pitchFamily="66" charset="0"/>
                    </a:rPr>
                    <a:t> </a:t>
                  </a:r>
                  <a:r>
                    <a:rPr lang="en-ID" sz="2000" dirty="0" err="1">
                      <a:latin typeface="Comic Sans MS" panose="030F0702030302020204" pitchFamily="66" charset="0"/>
                    </a:rPr>
                    <a:t>oleh</a:t>
                  </a:r>
                  <a:r>
                    <a:rPr lang="en-ID" sz="2000" dirty="0">
                      <a:latin typeface="Comic Sans MS" panose="030F0702030302020204" pitchFamily="66" charset="0"/>
                    </a:rPr>
                    <a:t> </a:t>
                  </a:r>
                  <a:r>
                    <a:rPr lang="en-ID" sz="2000" dirty="0" err="1">
                      <a:latin typeface="Comic Sans MS" panose="030F0702030302020204" pitchFamily="66" charset="0"/>
                    </a:rPr>
                    <a:t>suatu</a:t>
                  </a:r>
                  <a:r>
                    <a:rPr lang="en-ID" sz="2000" dirty="0">
                      <a:latin typeface="Comic Sans MS" panose="030F0702030302020204" pitchFamily="66" charset="0"/>
                    </a:rPr>
                    <a:t> </a:t>
                  </a:r>
                  <a:r>
                    <a:rPr lang="en-ID" sz="2000" dirty="0" err="1">
                      <a:latin typeface="Comic Sans MS" panose="030F0702030302020204" pitchFamily="66" charset="0"/>
                    </a:rPr>
                    <a:t>persamaan</a:t>
                  </a:r>
                  <a:r>
                    <a:rPr lang="en-ID" sz="2000" dirty="0">
                      <a:latin typeface="Comic Sans MS" panose="030F0702030302020204" pitchFamily="66" charset="0"/>
                    </a:rPr>
                    <a:t> 𝑄𝑑 = 25 − 3𝑃 2 . </a:t>
                  </a:r>
                  <a:r>
                    <a:rPr lang="en-ID" sz="2000" dirty="0" err="1">
                      <a:latin typeface="Comic Sans MS" panose="030F0702030302020204" pitchFamily="66" charset="0"/>
                    </a:rPr>
                    <a:t>Tentukan</a:t>
                  </a:r>
                  <a:r>
                    <a:rPr lang="en-ID" sz="2000" dirty="0">
                      <a:latin typeface="Comic Sans MS" panose="030F0702030302020204" pitchFamily="66" charset="0"/>
                    </a:rPr>
                    <a:t> </a:t>
                  </a:r>
                  <a:r>
                    <a:rPr lang="en-ID" sz="2000" dirty="0" err="1">
                      <a:latin typeface="Comic Sans MS" panose="030F0702030302020204" pitchFamily="66" charset="0"/>
                    </a:rPr>
                    <a:t>elastisitas</a:t>
                  </a:r>
                  <a:r>
                    <a:rPr lang="en-ID" sz="2000" dirty="0">
                      <a:latin typeface="Comic Sans MS" panose="030F0702030302020204" pitchFamily="66" charset="0"/>
                    </a:rPr>
                    <a:t> </a:t>
                  </a:r>
                  <a:r>
                    <a:rPr lang="en-ID" sz="2000" dirty="0" err="1">
                      <a:latin typeface="Comic Sans MS" panose="030F0702030302020204" pitchFamily="66" charset="0"/>
                    </a:rPr>
                    <a:t>permintaannya</a:t>
                  </a:r>
                  <a:r>
                    <a:rPr lang="en-ID" sz="2000" dirty="0">
                      <a:latin typeface="Comic Sans MS" panose="030F0702030302020204" pitchFamily="66" charset="0"/>
                    </a:rPr>
                    <a:t> </a:t>
                  </a:r>
                  <a:r>
                    <a:rPr lang="en-ID" sz="2000" dirty="0" err="1">
                      <a:latin typeface="Comic Sans MS" panose="030F0702030302020204" pitchFamily="66" charset="0"/>
                    </a:rPr>
                    <a:t>pada</a:t>
                  </a:r>
                  <a:r>
                    <a:rPr lang="en-ID" sz="2000" dirty="0">
                      <a:latin typeface="Comic Sans MS" panose="030F0702030302020204" pitchFamily="66" charset="0"/>
                    </a:rPr>
                    <a:t> </a:t>
                  </a:r>
                  <a:r>
                    <a:rPr lang="en-ID" sz="2000" dirty="0" err="1">
                      <a:latin typeface="Comic Sans MS" panose="030F0702030302020204" pitchFamily="66" charset="0"/>
                    </a:rPr>
                    <a:t>tingkat</a:t>
                  </a:r>
                  <a:r>
                    <a:rPr lang="en-ID" sz="2000" dirty="0">
                      <a:latin typeface="Comic Sans MS" panose="030F0702030302020204" pitchFamily="66" charset="0"/>
                    </a:rPr>
                    <a:t> </a:t>
                  </a:r>
                  <a:r>
                    <a:rPr lang="en-ID" sz="2000" dirty="0" err="1">
                      <a:latin typeface="Comic Sans MS" panose="030F0702030302020204" pitchFamily="66" charset="0"/>
                    </a:rPr>
                    <a:t>harga</a:t>
                  </a:r>
                  <a:r>
                    <a:rPr lang="en-ID" sz="2000" dirty="0">
                      <a:latin typeface="Comic Sans MS" panose="030F0702030302020204" pitchFamily="66" charset="0"/>
                    </a:rPr>
                    <a:t> P=5. </a:t>
                  </a:r>
                </a:p>
                <a:p>
                  <a:endParaRPr lang="en-ID" sz="2000" dirty="0">
                    <a:latin typeface="Comic Sans MS" panose="030F0702030302020204" pitchFamily="66" charset="0"/>
                  </a:endParaRPr>
                </a:p>
                <a:p>
                  <a:r>
                    <a:rPr lang="en-ID" sz="2000" dirty="0" err="1">
                      <a:latin typeface="Comic Sans MS" panose="030F0702030302020204" pitchFamily="66" charset="0"/>
                    </a:rPr>
                    <a:t>Penyelesaian</a:t>
                  </a:r>
                  <a:r>
                    <a:rPr lang="en-ID" sz="2000" dirty="0">
                      <a:latin typeface="Comic Sans MS" panose="030F0702030302020204" pitchFamily="66" charset="0"/>
                    </a:rPr>
                    <a:t> : </a:t>
                  </a:r>
                </a:p>
                <a:p>
                  <a:endParaRPr lang="en-ID" sz="2000" dirty="0">
                    <a:latin typeface="Comic Sans MS" panose="030F0702030302020204" pitchFamily="66" charset="0"/>
                  </a:endParaRPr>
                </a:p>
                <a:p>
                  <a:r>
                    <a:rPr lang="en-ID" sz="2000" dirty="0">
                      <a:latin typeface="Comic Sans MS" panose="030F0702030302020204" pitchFamily="66" charset="0"/>
                    </a:rPr>
                    <a:t>	𝑄𝑑 = 25 − 3𝑃 2 </a:t>
                  </a:r>
                </a:p>
                <a:p>
                  <a:endParaRPr lang="en-ID" sz="2000" dirty="0">
                    <a:latin typeface="Comic Sans MS" panose="030F0702030302020204" pitchFamily="66" charset="0"/>
                  </a:endParaRPr>
                </a:p>
                <a:p>
                  <a:r>
                    <a:rPr lang="en-ID" sz="2000" dirty="0">
                      <a:latin typeface="Comic Sans MS" panose="030F0702030302020204" pitchFamily="66" charset="0"/>
                    </a:rPr>
                    <a:t>	𝑄′𝑑 = 𝑑𝑄𝑑 = −6𝑃 </a:t>
                  </a:r>
                </a:p>
                <a:p>
                  <a:endParaRPr lang="en-ID" sz="2000" dirty="0">
                    <a:latin typeface="Comic Sans MS" panose="030F0702030302020204" pitchFamily="66" charset="0"/>
                  </a:endParaRPr>
                </a:p>
                <a:p>
                  <a:r>
                    <a:rPr lang="en-ID" sz="2000" dirty="0">
                      <a:latin typeface="Comic Sans MS" panose="030F0702030302020204" pitchFamily="66" charset="0"/>
                    </a:rPr>
                    <a:t>	𝜂𝑑 = 𝑑𝑄/ 𝑑𝑃      = −6𝑃 .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ID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ID" sz="2000" dirty="0">
                              <a:latin typeface="Comic Sans MS" panose="030F0702030302020204" pitchFamily="66" charset="0"/>
                            </a:rPr>
                            <m:t>25 − 3</m:t>
                          </m:r>
                          <m:r>
                            <m:rPr>
                              <m:nor/>
                            </m:rPr>
                            <a:rPr lang="en-ID" sz="2000" dirty="0">
                              <a:latin typeface="Comic Sans MS" panose="030F0702030302020204" pitchFamily="66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en-ID" sz="2000" dirty="0">
                              <a:latin typeface="Comic Sans MS" panose="030F0702030302020204" pitchFamily="66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ID" sz="2000" dirty="0">
                    <a:latin typeface="Comic Sans MS" panose="030F0702030302020204" pitchFamily="66" charset="0"/>
                  </a:endParaRPr>
                </a:p>
                <a:p>
                  <a:endParaRPr lang="en-ID" sz="2000" dirty="0">
                    <a:latin typeface="Comic Sans MS" panose="030F0702030302020204" pitchFamily="66" charset="0"/>
                  </a:endParaRPr>
                </a:p>
                <a:p>
                  <a:r>
                    <a:rPr lang="en-ID" sz="2000" dirty="0">
                      <a:latin typeface="Comic Sans MS" panose="030F0702030302020204" pitchFamily="66" charset="0"/>
                    </a:rPr>
                    <a:t>	     = −6(5) 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ID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ID" sz="2000" dirty="0">
                              <a:latin typeface="Comic Sans MS" panose="030F0702030302020204" pitchFamily="66" charset="0"/>
                            </a:rPr>
                            <m:t>25 − </m:t>
                          </m:r>
                          <m:r>
                            <m:rPr>
                              <m:nor/>
                            </m:rPr>
                            <a:rPr lang="en-US" sz="2000" b="0" i="0" dirty="0" smtClean="0">
                              <a:latin typeface="Comic Sans MS" panose="030F0702030302020204" pitchFamily="66" charset="0"/>
                            </a:rPr>
                            <m:t>75</m:t>
                          </m:r>
                        </m:den>
                      </m:f>
                    </m:oMath>
                  </a14:m>
                  <a:endParaRPr lang="en-ID" sz="2000" dirty="0">
                    <a:latin typeface="Comic Sans MS" panose="030F0702030302020204" pitchFamily="66" charset="0"/>
                  </a:endParaRPr>
                </a:p>
                <a:p>
                  <a:endParaRPr lang="en-ID" sz="2000" dirty="0">
                    <a:latin typeface="Comic Sans MS" panose="030F0702030302020204" pitchFamily="66" charset="0"/>
                  </a:endParaRPr>
                </a:p>
                <a:p>
                  <a:r>
                    <a:rPr lang="en-ID" sz="2000" dirty="0">
                      <a:latin typeface="Comic Sans MS" panose="030F0702030302020204" pitchFamily="66" charset="0"/>
                    </a:rPr>
                    <a:t>                 = 3 (𝐸𝑙𝑎𝑠𝑡𝑖𝑘)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81F0EB1-D910-4078-8C50-436C448F29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009" y="1544981"/>
                  <a:ext cx="8585981" cy="5125570"/>
                </a:xfrm>
                <a:prstGeom prst="rect">
                  <a:avLst/>
                </a:prstGeom>
                <a:blipFill>
                  <a:blip r:embed="rId4"/>
                  <a:stretch>
                    <a:fillRect l="-781" t="-595" r="-1207"/>
                  </a:stretch>
                </a:blipFill>
              </p:spPr>
              <p:txBody>
                <a:bodyPr/>
                <a:lstStyle/>
                <a:p>
                  <a:r>
                    <a:rPr lang="en-I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0DBD78F-02B7-431A-8140-FDA2D73A27D0}"/>
                    </a:ext>
                  </a:extLst>
                </p:cNvPr>
                <p:cNvSpPr/>
                <p:nvPr/>
              </p:nvSpPr>
              <p:spPr>
                <a:xfrm>
                  <a:off x="4221318" y="4491224"/>
                  <a:ext cx="590513" cy="6271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ID" sz="2400" dirty="0">
                      <a:solidFill>
                        <a:prstClr val="black"/>
                      </a:solidFill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ID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en-ID" sz="2400" dirty="0">
                      <a:solidFill>
                        <a:prstClr val="black"/>
                      </a:solidFill>
                    </a:rPr>
                    <a:t>  </a:t>
                  </a:r>
                  <a:endParaRPr lang="en-ID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0DBD78F-02B7-431A-8140-FDA2D73A2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318" y="4491224"/>
                  <a:ext cx="590513" cy="627159"/>
                </a:xfrm>
                <a:prstGeom prst="rect">
                  <a:avLst/>
                </a:prstGeom>
                <a:blipFill>
                  <a:blip r:embed="rId5"/>
                  <a:stretch>
                    <a:fillRect l="-15464" b="-2913"/>
                  </a:stretch>
                </a:blipFill>
              </p:spPr>
              <p:txBody>
                <a:bodyPr/>
                <a:lstStyle/>
                <a:p>
                  <a:r>
                    <a:rPr lang="en-ID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7C1D235-C7D7-4D48-AF08-EBC6B89731D4}"/>
              </a:ext>
            </a:extLst>
          </p:cNvPr>
          <p:cNvSpPr/>
          <p:nvPr/>
        </p:nvSpPr>
        <p:spPr>
          <a:xfrm>
            <a:off x="7230140" y="3691607"/>
            <a:ext cx="3037459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ID" sz="2000" dirty="0"/>
              <a:t>𝜂𝑑= 3 </a:t>
            </a:r>
          </a:p>
          <a:p>
            <a:pPr algn="just"/>
            <a:r>
              <a:rPr lang="en-ID" sz="2000" dirty="0" err="1"/>
              <a:t>Berarti</a:t>
            </a:r>
            <a:r>
              <a:rPr lang="en-ID" sz="2000" dirty="0"/>
              <a:t> </a:t>
            </a:r>
            <a:r>
              <a:rPr lang="en-ID" sz="2000" dirty="0" err="1"/>
              <a:t>bila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kedudukan</a:t>
            </a:r>
            <a:r>
              <a:rPr lang="en-ID" sz="2000" dirty="0"/>
              <a:t>  </a:t>
            </a:r>
            <a:r>
              <a:rPr lang="en-ID" sz="2000" dirty="0" err="1"/>
              <a:t>awal</a:t>
            </a:r>
            <a:r>
              <a:rPr lang="en-ID" sz="2000" dirty="0"/>
              <a:t> P = 5, </a:t>
            </a:r>
            <a:r>
              <a:rPr lang="en-ID" sz="2000" dirty="0" err="1"/>
              <a:t>harga</a:t>
            </a:r>
            <a:r>
              <a:rPr lang="en-ID" sz="2000" dirty="0"/>
              <a:t> naik (</a:t>
            </a:r>
            <a:r>
              <a:rPr lang="en-ID" sz="2000" dirty="0" err="1"/>
              <a:t>turun</a:t>
            </a:r>
            <a:r>
              <a:rPr lang="en-ID" sz="2000" dirty="0"/>
              <a:t>) </a:t>
            </a:r>
            <a:r>
              <a:rPr lang="en-ID" sz="2000" dirty="0" err="1"/>
              <a:t>sebesar</a:t>
            </a:r>
            <a:r>
              <a:rPr lang="en-ID" sz="2000" dirty="0"/>
              <a:t> 1 </a:t>
            </a:r>
            <a:r>
              <a:rPr lang="en-ID" sz="2000" dirty="0" err="1"/>
              <a:t>persen</a:t>
            </a:r>
            <a:r>
              <a:rPr lang="en-ID" sz="2000" dirty="0"/>
              <a:t> </a:t>
            </a:r>
            <a:r>
              <a:rPr lang="en-ID" sz="2000" dirty="0" err="1"/>
              <a:t>maka</a:t>
            </a:r>
            <a:r>
              <a:rPr lang="en-ID" sz="2000" dirty="0"/>
              <a:t> </a:t>
            </a:r>
            <a:r>
              <a:rPr lang="en-ID" sz="2000" dirty="0" err="1"/>
              <a:t>jumlah</a:t>
            </a:r>
            <a:r>
              <a:rPr lang="en-ID" sz="2000" dirty="0"/>
              <a:t> </a:t>
            </a:r>
            <a:r>
              <a:rPr lang="en-ID" sz="2000" dirty="0" err="1"/>
              <a:t>barang</a:t>
            </a:r>
            <a:r>
              <a:rPr lang="en-ID" sz="2000" dirty="0"/>
              <a:t> yang </a:t>
            </a:r>
            <a:r>
              <a:rPr lang="en-ID" sz="2000" dirty="0" err="1"/>
              <a:t>diminta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berkurang</a:t>
            </a:r>
            <a:r>
              <a:rPr lang="en-ID" sz="2000" dirty="0"/>
              <a:t> (</a:t>
            </a:r>
            <a:r>
              <a:rPr lang="en-ID" sz="2000" dirty="0" err="1"/>
              <a:t>bertambah</a:t>
            </a:r>
            <a:r>
              <a:rPr lang="en-ID" sz="2000" dirty="0"/>
              <a:t>) </a:t>
            </a:r>
            <a:r>
              <a:rPr lang="en-ID" sz="2000" dirty="0" err="1"/>
              <a:t>sebanyak</a:t>
            </a:r>
            <a:r>
              <a:rPr lang="en-ID" sz="2000" dirty="0"/>
              <a:t> 3 </a:t>
            </a:r>
            <a:r>
              <a:rPr lang="en-ID" sz="2000" dirty="0" err="1"/>
              <a:t>persen</a:t>
            </a:r>
            <a:r>
              <a:rPr lang="en-ID" sz="2000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12579A-DCD1-4CFD-A57A-E90E05579894}"/>
              </a:ext>
            </a:extLst>
          </p:cNvPr>
          <p:cNvSpPr/>
          <p:nvPr/>
        </p:nvSpPr>
        <p:spPr>
          <a:xfrm>
            <a:off x="1091480" y="611848"/>
            <a:ext cx="10220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b="1" dirty="0" err="1">
                <a:latin typeface="Comic Sans MS" panose="030F0702030302020204" pitchFamily="66" charset="0"/>
              </a:rPr>
              <a:t>Elastisitas</a:t>
            </a:r>
            <a:r>
              <a:rPr lang="en-ID" sz="2000" b="1" dirty="0"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latin typeface="Comic Sans MS" panose="030F0702030302020204" pitchFamily="66" charset="0"/>
              </a:rPr>
              <a:t>permintaan</a:t>
            </a:r>
            <a:r>
              <a:rPr lang="en-ID" sz="2000" dirty="0"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latin typeface="Comic Sans MS" panose="030F0702030302020204" pitchFamily="66" charset="0"/>
              </a:rPr>
              <a:t>adalah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suatu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koefisien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menunjukan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besarnya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perubahan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jumlah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barang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diminta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akibat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adanya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perubahan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harga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barang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tersebut</a:t>
            </a:r>
            <a:r>
              <a:rPr lang="en-ID" sz="200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77290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1875</Words>
  <Application>Microsoft Office PowerPoint</Application>
  <PresentationFormat>Widescreen</PresentationFormat>
  <Paragraphs>192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Comic Sans MS</vt:lpstr>
      <vt:lpstr>Times New Roman</vt:lpstr>
      <vt:lpstr>Wingdings</vt:lpstr>
      <vt:lpstr>1_Office Theme</vt:lpstr>
      <vt:lpstr>Pertemuan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11</dc:title>
  <dc:creator>user</dc:creator>
  <cp:lastModifiedBy>user</cp:lastModifiedBy>
  <cp:revision>41</cp:revision>
  <dcterms:created xsi:type="dcterms:W3CDTF">2021-12-21T06:58:31Z</dcterms:created>
  <dcterms:modified xsi:type="dcterms:W3CDTF">2021-12-22T14:21:31Z</dcterms:modified>
</cp:coreProperties>
</file>