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5" r:id="rId5"/>
    <p:sldId id="276" r:id="rId6"/>
    <p:sldId id="260" r:id="rId7"/>
    <p:sldId id="274" r:id="rId8"/>
    <p:sldId id="277" r:id="rId9"/>
    <p:sldId id="278" r:id="rId10"/>
    <p:sldId id="280" r:id="rId11"/>
    <p:sldId id="281" r:id="rId12"/>
    <p:sldId id="279" r:id="rId13"/>
    <p:sldId id="289" r:id="rId14"/>
    <p:sldId id="282" r:id="rId15"/>
    <p:sldId id="283" r:id="rId16"/>
    <p:sldId id="285" r:id="rId17"/>
    <p:sldId id="287" r:id="rId18"/>
    <p:sldId id="286" r:id="rId19"/>
    <p:sldId id="288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620A5-6DD0-4160-89FA-7403B9862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4C6A53-A194-4A2E-AD1F-A97400D61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FBD5C-DDBA-4C30-914F-706E68F88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25A1-5347-436D-9474-7BB53EC9B7C6}" type="datetimeFigureOut">
              <a:rPr lang="en-ID" smtClean="0"/>
              <a:t>05/06/2022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A9D1D-B6DE-4BB6-874C-70C4FFCDC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6032C-2737-4CA1-8940-2883027C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5904-7AFA-4988-B92C-634EAEFC017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5313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BA06-6419-47B4-89CC-07105E237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A759CB-177C-4772-89C8-807EBFCAD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7E397-CDCA-43E7-A3C3-BFA60010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25A1-5347-436D-9474-7BB53EC9B7C6}" type="datetimeFigureOut">
              <a:rPr lang="en-ID" smtClean="0"/>
              <a:t>05/06/2022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048BD-CB55-4A5E-BF1F-53DED58F6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E1FDE-15D8-4D94-8F2F-35C833F03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5904-7AFA-4988-B92C-634EAEFC017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094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291617-B410-46F1-966E-D9CF006A25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09682-1CB0-4144-A0F1-A2CF6277E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D0EF-E31F-4819-BB7F-DE2039E50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25A1-5347-436D-9474-7BB53EC9B7C6}" type="datetimeFigureOut">
              <a:rPr lang="en-ID" smtClean="0"/>
              <a:t>05/06/2022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F7893-F7FD-414C-AF98-989DEDCEF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DDF7A-A356-42EB-B17E-B0EFA0A37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5904-7AFA-4988-B92C-634EAEFC017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181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DB7D6-25E5-4B5B-84E2-EBC103B91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91AD7-936D-49EF-B94B-2E3919395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F84FC-4D6E-4251-815E-0B3ECF36F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25A1-5347-436D-9474-7BB53EC9B7C6}" type="datetimeFigureOut">
              <a:rPr lang="en-ID" smtClean="0"/>
              <a:t>05/06/2022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4A3A1-F729-4E07-9B96-344C9A579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6043A-10D5-4715-B99E-25B8976FC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5904-7AFA-4988-B92C-634EAEFC017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428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B7160-6881-4DF3-820E-23C1B2C19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0A303-8FDB-4015-90BD-89D448044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E54CF-7A0C-4EC9-9F47-CBD3B1DD3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25A1-5347-436D-9474-7BB53EC9B7C6}" type="datetimeFigureOut">
              <a:rPr lang="en-ID" smtClean="0"/>
              <a:t>05/06/2022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6D117-5250-47D5-801B-B0442B61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FE123-5F52-4F28-8C11-18AB4662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5904-7AFA-4988-B92C-634EAEFC017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1695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0195A-FE5D-41FE-9384-7881A4375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3E0A8-D9FA-4856-8863-954E29E41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DC35E-A19B-49EB-BAD7-E8C46DFC8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7AD75-ADF6-4B49-BB52-F8B13C209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25A1-5347-436D-9474-7BB53EC9B7C6}" type="datetimeFigureOut">
              <a:rPr lang="en-ID" smtClean="0"/>
              <a:t>05/06/2022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1DA22-4C31-49CE-9FD1-A338A841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B69AB7-0017-4CD7-8370-35BF399F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5904-7AFA-4988-B92C-634EAEFC017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5248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87D9E-F34F-4577-99FF-7E849F11E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E606F-0808-49D1-83BF-3370AD332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DC06F6-2D4C-4811-9DCA-1DF5A1B78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2884EE-DD10-492B-B269-29A5BB8A41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92FF38-51B5-4B20-A6D0-867988381F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2866F9-DAB9-427C-94A6-02A197AC1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25A1-5347-436D-9474-7BB53EC9B7C6}" type="datetimeFigureOut">
              <a:rPr lang="en-ID" smtClean="0"/>
              <a:t>05/06/2022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DBB98B-EC13-47A7-96B8-04CD6ACE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7A8DA2-1E17-4C98-B308-F607E71A9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5904-7AFA-4988-B92C-634EAEFC017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1293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84B53-F1C6-4185-ADA1-50DC93D02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D9E39C-F305-4A5F-A5B0-78FC4305D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25A1-5347-436D-9474-7BB53EC9B7C6}" type="datetimeFigureOut">
              <a:rPr lang="en-ID" smtClean="0"/>
              <a:t>05/06/2022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048C04-B979-434E-A011-602B344A0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375F7-5120-4289-A2F5-2253586E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5904-7AFA-4988-B92C-634EAEFC017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28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ED5C56-B958-4BDD-81A2-1529A630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25A1-5347-436D-9474-7BB53EC9B7C6}" type="datetimeFigureOut">
              <a:rPr lang="en-ID" smtClean="0"/>
              <a:t>05/06/2022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BA1384-5DBB-459A-8067-A632C1793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7EF84-1271-403E-8BD0-908A81D70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5904-7AFA-4988-B92C-634EAEFC017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011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13607-5AF2-4338-A8F6-C3BD95F44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C8134-4712-49AF-9C51-37BE84F40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819F68-920A-48E8-BD2B-5DF6A4340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8851D-727E-47C3-B3FD-2029D1411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25A1-5347-436D-9474-7BB53EC9B7C6}" type="datetimeFigureOut">
              <a:rPr lang="en-ID" smtClean="0"/>
              <a:t>05/06/2022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503E2D-B7C9-4C6F-9B52-C679BF53D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03AAC8-DFB3-426B-974E-B7A109EB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5904-7AFA-4988-B92C-634EAEFC017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702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2D198-5512-4FE6-95C0-C0A42BE0B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3DF8E4-3CCC-4A01-8B15-449729EE4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10C28E-AE69-4A79-AF57-D8DCC4A5E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457095-179E-4F5B-938D-5B97F88A9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25A1-5347-436D-9474-7BB53EC9B7C6}" type="datetimeFigureOut">
              <a:rPr lang="en-ID" smtClean="0"/>
              <a:t>05/06/2022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54EFD-A338-4DE2-9E69-C93AEB3AC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44F0D-D153-4BE6-A38E-54FE9A47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5904-7AFA-4988-B92C-634EAEFC017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834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B9A280-5186-4AE1-A056-05307F229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1979A-D47E-4DC7-9CF5-AF6B3D056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70453-78A3-47DE-8F9D-F297DF99F4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325A1-5347-436D-9474-7BB53EC9B7C6}" type="datetimeFigureOut">
              <a:rPr lang="en-ID" smtClean="0"/>
              <a:t>05/06/2022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1155D-BB9E-422C-B769-B0753625C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415C3-0D03-4103-91B3-A06ADEE38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B5904-7AFA-4988-B92C-634EAEFC017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0296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FA62A5-CBF6-45F7-AF49-F00605743F24}"/>
              </a:ext>
            </a:extLst>
          </p:cNvPr>
          <p:cNvSpPr/>
          <p:nvPr/>
        </p:nvSpPr>
        <p:spPr>
          <a:xfrm>
            <a:off x="5903648" y="1931265"/>
            <a:ext cx="60960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3200" dirty="0" err="1">
                <a:solidFill>
                  <a:srgbClr val="002060"/>
                </a:solidFill>
              </a:rPr>
              <a:t>Mekanisme</a:t>
            </a:r>
            <a:r>
              <a:rPr lang="en-ID" sz="3200" dirty="0">
                <a:solidFill>
                  <a:srgbClr val="002060"/>
                </a:solidFill>
              </a:rPr>
              <a:t> </a:t>
            </a:r>
            <a:r>
              <a:rPr lang="en-ID" sz="3200" dirty="0" err="1">
                <a:solidFill>
                  <a:srgbClr val="002060"/>
                </a:solidFill>
              </a:rPr>
              <a:t>Penyesuaian</a:t>
            </a:r>
            <a:r>
              <a:rPr lang="en-ID" sz="3200" dirty="0">
                <a:solidFill>
                  <a:srgbClr val="002060"/>
                </a:solidFill>
              </a:rPr>
              <a:t> </a:t>
            </a:r>
            <a:r>
              <a:rPr lang="en-ID" sz="3200" dirty="0" err="1">
                <a:solidFill>
                  <a:srgbClr val="002060"/>
                </a:solidFill>
              </a:rPr>
              <a:t>Dalam</a:t>
            </a:r>
            <a:r>
              <a:rPr lang="en-ID" sz="3200" dirty="0">
                <a:solidFill>
                  <a:srgbClr val="002060"/>
                </a:solidFill>
              </a:rPr>
              <a:t> </a:t>
            </a:r>
          </a:p>
          <a:p>
            <a:r>
              <a:rPr lang="en-ID" sz="3200" dirty="0" err="1">
                <a:solidFill>
                  <a:srgbClr val="002060"/>
                </a:solidFill>
              </a:rPr>
              <a:t>Neraca</a:t>
            </a:r>
            <a:r>
              <a:rPr lang="en-ID" sz="3200" dirty="0">
                <a:solidFill>
                  <a:srgbClr val="002060"/>
                </a:solidFill>
              </a:rPr>
              <a:t> </a:t>
            </a:r>
            <a:r>
              <a:rPr lang="en-ID" sz="3200" dirty="0" err="1">
                <a:solidFill>
                  <a:srgbClr val="002060"/>
                </a:solidFill>
              </a:rPr>
              <a:t>Pembayaran</a:t>
            </a:r>
            <a:r>
              <a:rPr lang="en-ID" sz="3200" dirty="0">
                <a:solidFill>
                  <a:srgbClr val="002060"/>
                </a:solidFill>
              </a:rPr>
              <a:t> </a:t>
            </a:r>
            <a:r>
              <a:rPr lang="en-ID" sz="3200" dirty="0" err="1">
                <a:solidFill>
                  <a:srgbClr val="002060"/>
                </a:solidFill>
              </a:rPr>
              <a:t>Internasional</a:t>
            </a:r>
            <a:endParaRPr lang="en-ID" sz="32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39C92E-9DE9-45AF-89AF-493971039E7D}"/>
              </a:ext>
            </a:extLst>
          </p:cNvPr>
          <p:cNvSpPr txBox="1"/>
          <p:nvPr/>
        </p:nvSpPr>
        <p:spPr>
          <a:xfrm>
            <a:off x="5903648" y="3061237"/>
            <a:ext cx="194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</a:rPr>
              <a:t>Pertemuan</a:t>
            </a:r>
            <a:r>
              <a:rPr lang="en-US" sz="2400" dirty="0">
                <a:solidFill>
                  <a:srgbClr val="0070C0"/>
                </a:solidFill>
              </a:rPr>
              <a:t> 13</a:t>
            </a:r>
            <a:endParaRPr lang="en-ID" sz="24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0F1AA2-D39D-4E14-BADF-E4D0A1525007}"/>
              </a:ext>
            </a:extLst>
          </p:cNvPr>
          <p:cNvSpPr txBox="1"/>
          <p:nvPr/>
        </p:nvSpPr>
        <p:spPr>
          <a:xfrm>
            <a:off x="6454948" y="14068"/>
            <a:ext cx="3480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Ekonomi</a:t>
            </a:r>
            <a:r>
              <a:rPr lang="en-US" sz="2400" b="1" dirty="0"/>
              <a:t> </a:t>
            </a:r>
            <a:r>
              <a:rPr lang="en-US" sz="2400" b="1" dirty="0" err="1"/>
              <a:t>Internasional</a:t>
            </a:r>
            <a:endParaRPr lang="en-ID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4FDC16-52F9-40E1-A2BA-6655F5393459}"/>
              </a:ext>
            </a:extLst>
          </p:cNvPr>
          <p:cNvSpPr txBox="1"/>
          <p:nvPr/>
        </p:nvSpPr>
        <p:spPr>
          <a:xfrm>
            <a:off x="9293348" y="6139102"/>
            <a:ext cx="2505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Rudi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Kurniawan</a:t>
            </a:r>
            <a:endParaRPr lang="en-ID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DC6623-46AD-4FA4-96AE-C8C3BB90A15F}"/>
              </a:ext>
            </a:extLst>
          </p:cNvPr>
          <p:cNvGrpSpPr/>
          <p:nvPr/>
        </p:nvGrpSpPr>
        <p:grpSpPr>
          <a:xfrm>
            <a:off x="0" y="-28135"/>
            <a:ext cx="5737053" cy="6886135"/>
            <a:chOff x="0" y="-28135"/>
            <a:chExt cx="5737053" cy="688613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7AB9C7A-ECE1-4FE6-BF4F-FE82A04FC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28135"/>
              <a:ext cx="5737053" cy="3918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4C8C566-0C9F-4D26-92AC-A77CE6D11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3890665"/>
              <a:ext cx="5737052" cy="29673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2047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D2A64F-474F-4357-936B-27D93D5709EB}"/>
              </a:ext>
            </a:extLst>
          </p:cNvPr>
          <p:cNvSpPr txBox="1">
            <a:spLocks/>
          </p:cNvSpPr>
          <p:nvPr/>
        </p:nvSpPr>
        <p:spPr>
          <a:xfrm>
            <a:off x="491567" y="213246"/>
            <a:ext cx="7462260" cy="5938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2200" dirty="0" err="1"/>
              <a:t>Jika</a:t>
            </a:r>
            <a:r>
              <a:rPr lang="en-US" sz="2200" dirty="0"/>
              <a:t> </a:t>
            </a:r>
            <a:r>
              <a:rPr lang="en-US" sz="2200" dirty="0" err="1"/>
              <a:t>suatu</a:t>
            </a:r>
            <a:r>
              <a:rPr lang="en-US" sz="2200" dirty="0"/>
              <a:t> Negara surplus </a:t>
            </a:r>
            <a:r>
              <a:rPr lang="en-US" sz="2200" dirty="0" err="1"/>
              <a:t>neraca</a:t>
            </a:r>
            <a:r>
              <a:rPr lang="en-US" sz="2200" dirty="0"/>
              <a:t> </a:t>
            </a:r>
            <a:r>
              <a:rPr lang="en-US" sz="2200" dirty="0" err="1"/>
              <a:t>perdagangan</a:t>
            </a:r>
            <a:r>
              <a:rPr lang="en-US" sz="2200" dirty="0"/>
              <a:t>, </a:t>
            </a:r>
            <a:r>
              <a:rPr lang="en-US" sz="2200" dirty="0" err="1"/>
              <a:t>maka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terjadi</a:t>
            </a:r>
            <a:r>
              <a:rPr lang="en-US" sz="2200" dirty="0"/>
              <a:t> </a:t>
            </a:r>
            <a:r>
              <a:rPr lang="en-US" sz="2200" dirty="0" err="1"/>
              <a:t>aliran</a:t>
            </a:r>
            <a:r>
              <a:rPr lang="en-US" sz="2200" dirty="0"/>
              <a:t> </a:t>
            </a:r>
            <a:r>
              <a:rPr lang="en-US" sz="2200" dirty="0" err="1"/>
              <a:t>emas</a:t>
            </a:r>
            <a:r>
              <a:rPr lang="en-US" sz="2200" dirty="0"/>
              <a:t> </a:t>
            </a:r>
            <a:r>
              <a:rPr lang="en-US" sz="2200" dirty="0" err="1"/>
              <a:t>masuk</a:t>
            </a:r>
            <a:r>
              <a:rPr lang="en-US" sz="2200" dirty="0"/>
              <a:t> yang </a:t>
            </a:r>
            <a:r>
              <a:rPr lang="en-US" sz="2200" dirty="0" err="1"/>
              <a:t>menyebabkan</a:t>
            </a:r>
            <a:r>
              <a:rPr lang="en-US" sz="2200" dirty="0"/>
              <a:t> </a:t>
            </a:r>
            <a:r>
              <a:rPr lang="en-US" sz="2200" dirty="0" err="1"/>
              <a:t>jumlah</a:t>
            </a:r>
            <a:r>
              <a:rPr lang="en-US" sz="2200" dirty="0"/>
              <a:t> </a:t>
            </a:r>
            <a:r>
              <a:rPr lang="en-US" sz="2200" dirty="0" err="1"/>
              <a:t>uang</a:t>
            </a:r>
            <a:r>
              <a:rPr lang="en-US" sz="2200" dirty="0"/>
              <a:t> </a:t>
            </a:r>
            <a:r>
              <a:rPr lang="en-US" sz="2200" dirty="0" err="1"/>
              <a:t>beredar</a:t>
            </a:r>
            <a:r>
              <a:rPr lang="en-US" sz="2200" dirty="0"/>
              <a:t> </a:t>
            </a:r>
            <a:r>
              <a:rPr lang="en-US" sz="2200" dirty="0" err="1"/>
              <a:t>bertambah</a:t>
            </a:r>
            <a:r>
              <a:rPr lang="en-US" sz="2200" dirty="0"/>
              <a:t>, yang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gilirannya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menaikkan</a:t>
            </a:r>
            <a:r>
              <a:rPr lang="en-US" sz="2200" dirty="0"/>
              <a:t> </a:t>
            </a:r>
            <a:r>
              <a:rPr lang="en-US" sz="2200" dirty="0" err="1"/>
              <a:t>harga</a:t>
            </a:r>
            <a:r>
              <a:rPr lang="en-US" sz="2200" dirty="0"/>
              <a:t> (</a:t>
            </a:r>
            <a:r>
              <a:rPr lang="en-US" sz="2200" dirty="0" err="1"/>
              <a:t>inflasi</a:t>
            </a:r>
            <a:r>
              <a:rPr lang="en-US" sz="2200" dirty="0"/>
              <a:t>).</a:t>
            </a:r>
            <a:endParaRPr lang="id-ID" sz="2200" dirty="0"/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2200" dirty="0" err="1"/>
              <a:t>Jika</a:t>
            </a:r>
            <a:r>
              <a:rPr lang="en-US" sz="2200" dirty="0"/>
              <a:t> </a:t>
            </a:r>
            <a:r>
              <a:rPr lang="en-US" sz="2200" dirty="0" err="1"/>
              <a:t>suatu</a:t>
            </a:r>
            <a:r>
              <a:rPr lang="en-US" sz="2200" dirty="0"/>
              <a:t> Negara surplus NPI, </a:t>
            </a:r>
            <a:r>
              <a:rPr lang="en-US" sz="2200" dirty="0" err="1"/>
              <a:t>maka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terjadi</a:t>
            </a:r>
            <a:r>
              <a:rPr lang="en-US" sz="2200" dirty="0"/>
              <a:t> </a:t>
            </a:r>
            <a:r>
              <a:rPr lang="en-US" sz="2200" dirty="0" err="1"/>
              <a:t>aliran</a:t>
            </a:r>
            <a:r>
              <a:rPr lang="en-US" sz="2200" dirty="0"/>
              <a:t> </a:t>
            </a:r>
            <a:r>
              <a:rPr lang="en-US" sz="2200" dirty="0" err="1"/>
              <a:t>emas</a:t>
            </a:r>
            <a:r>
              <a:rPr lang="en-US" sz="2200" dirty="0"/>
              <a:t> </a:t>
            </a:r>
            <a:r>
              <a:rPr lang="en-US" sz="2200" dirty="0" err="1"/>
              <a:t>masuk</a:t>
            </a:r>
            <a:r>
              <a:rPr lang="en-US" sz="2200" dirty="0"/>
              <a:t> yang </a:t>
            </a:r>
            <a:r>
              <a:rPr lang="en-US" sz="2200" dirty="0" err="1"/>
              <a:t>menyebabkan</a:t>
            </a:r>
            <a:r>
              <a:rPr lang="en-US" sz="2200" dirty="0"/>
              <a:t> </a:t>
            </a:r>
            <a:r>
              <a:rPr lang="en-US" sz="2200" dirty="0" err="1"/>
              <a:t>jumlah</a:t>
            </a:r>
            <a:r>
              <a:rPr lang="en-US" sz="2200" dirty="0"/>
              <a:t> </a:t>
            </a:r>
            <a:r>
              <a:rPr lang="en-US" sz="2200" dirty="0" err="1"/>
              <a:t>uang</a:t>
            </a:r>
            <a:r>
              <a:rPr lang="en-US" sz="2200" dirty="0"/>
              <a:t> </a:t>
            </a:r>
            <a:r>
              <a:rPr lang="en-US" sz="2200" dirty="0" err="1"/>
              <a:t>beredar</a:t>
            </a:r>
            <a:r>
              <a:rPr lang="en-US" sz="2200" dirty="0"/>
              <a:t> </a:t>
            </a:r>
            <a:r>
              <a:rPr lang="en-US" sz="2200" dirty="0" err="1"/>
              <a:t>bertambah</a:t>
            </a:r>
            <a:r>
              <a:rPr lang="en-US" sz="2200" dirty="0"/>
              <a:t>.</a:t>
            </a:r>
            <a:endParaRPr lang="id-ID" sz="2200" dirty="0"/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2200" dirty="0" err="1"/>
              <a:t>Bertambahnya</a:t>
            </a:r>
            <a:r>
              <a:rPr lang="en-US" sz="2200" dirty="0"/>
              <a:t> </a:t>
            </a:r>
            <a:r>
              <a:rPr lang="en-US" sz="2200" dirty="0" err="1"/>
              <a:t>jumlah</a:t>
            </a:r>
            <a:r>
              <a:rPr lang="en-US" sz="2200" dirty="0"/>
              <a:t> </a:t>
            </a:r>
            <a:r>
              <a:rPr lang="en-US" sz="2200" dirty="0" err="1"/>
              <a:t>uang</a:t>
            </a:r>
            <a:r>
              <a:rPr lang="en-US" sz="2200" dirty="0"/>
              <a:t> </a:t>
            </a:r>
            <a:r>
              <a:rPr lang="en-US" sz="2200" dirty="0" err="1"/>
              <a:t>beredar</a:t>
            </a:r>
            <a:r>
              <a:rPr lang="en-US" sz="2200" dirty="0"/>
              <a:t> </a:t>
            </a:r>
            <a:r>
              <a:rPr lang="en-US" sz="2200" dirty="0" err="1"/>
              <a:t>mendorong</a:t>
            </a:r>
            <a:r>
              <a:rPr lang="en-US" sz="2200" dirty="0"/>
              <a:t> </a:t>
            </a:r>
            <a:r>
              <a:rPr lang="en-US" sz="2200" dirty="0" err="1"/>
              <a:t>masyarakat</a:t>
            </a:r>
            <a:r>
              <a:rPr lang="en-US" sz="2200" dirty="0"/>
              <a:t> </a:t>
            </a:r>
            <a:r>
              <a:rPr lang="en-US" sz="2200" dirty="0" err="1"/>
              <a:t>meningkatkan</a:t>
            </a:r>
            <a:r>
              <a:rPr lang="en-US" sz="2200" dirty="0"/>
              <a:t> </a:t>
            </a:r>
            <a:r>
              <a:rPr lang="en-US" sz="2200" dirty="0" err="1"/>
              <a:t>permintaan</a:t>
            </a:r>
            <a:r>
              <a:rPr lang="en-US" sz="2200" dirty="0"/>
              <a:t> </a:t>
            </a:r>
            <a:r>
              <a:rPr lang="en-US" sz="2200" dirty="0" err="1"/>
              <a:t>barang</a:t>
            </a:r>
            <a:r>
              <a:rPr lang="en-US" sz="2200" dirty="0"/>
              <a:t> </a:t>
            </a:r>
            <a:r>
              <a:rPr lang="en-US" sz="2200" dirty="0" err="1"/>
              <a:t>domesti</a:t>
            </a:r>
            <a:r>
              <a:rPr lang="id-ID" sz="2200" dirty="0"/>
              <a:t>k</a:t>
            </a:r>
            <a:r>
              <a:rPr lang="en-US" sz="2200" dirty="0"/>
              <a:t>.</a:t>
            </a:r>
            <a:endParaRPr lang="id-ID" sz="2200" dirty="0"/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2200" dirty="0" err="1"/>
              <a:t>Apabila</a:t>
            </a:r>
            <a:r>
              <a:rPr lang="en-US" sz="2200" dirty="0"/>
              <a:t> </a:t>
            </a:r>
            <a:r>
              <a:rPr lang="en-US" sz="2200" dirty="0" err="1"/>
              <a:t>persediaan</a:t>
            </a:r>
            <a:r>
              <a:rPr lang="en-US" sz="2200" dirty="0"/>
              <a:t> </a:t>
            </a:r>
            <a:r>
              <a:rPr lang="en-US" sz="2200" dirty="0" err="1"/>
              <a:t>barang</a:t>
            </a:r>
            <a:r>
              <a:rPr lang="en-US" sz="2200" dirty="0"/>
              <a:t> </a:t>
            </a:r>
            <a:r>
              <a:rPr lang="en-US" sz="2200" dirty="0" err="1"/>
              <a:t>domesti</a:t>
            </a:r>
            <a:r>
              <a:rPr lang="id-ID" sz="2200" dirty="0"/>
              <a:t>k</a:t>
            </a:r>
            <a:r>
              <a:rPr lang="en-US" sz="2200" dirty="0"/>
              <a:t> </a:t>
            </a:r>
            <a:r>
              <a:rPr lang="en-US" sz="2200" dirty="0" err="1"/>
              <a:t>belum</a:t>
            </a:r>
            <a:r>
              <a:rPr lang="en-US" sz="2200" dirty="0"/>
              <a:t> </a:t>
            </a:r>
            <a:r>
              <a:rPr lang="en-US" sz="2200" dirty="0" err="1"/>
              <a:t>mencukupi</a:t>
            </a:r>
            <a:r>
              <a:rPr lang="en-US" sz="2200" dirty="0"/>
              <a:t>, </a:t>
            </a:r>
            <a:r>
              <a:rPr lang="en-US" sz="2200" dirty="0" err="1"/>
              <a:t>maka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terjadi</a:t>
            </a:r>
            <a:r>
              <a:rPr lang="en-US" sz="2200" dirty="0"/>
              <a:t> </a:t>
            </a:r>
            <a:r>
              <a:rPr lang="en-US" sz="2200" dirty="0" err="1"/>
              <a:t>kelebihan</a:t>
            </a:r>
            <a:r>
              <a:rPr lang="en-US" sz="2200" dirty="0"/>
              <a:t> </a:t>
            </a:r>
            <a:r>
              <a:rPr lang="en-US" sz="2200" dirty="0" err="1"/>
              <a:t>permintaan</a:t>
            </a:r>
            <a:r>
              <a:rPr lang="en-US" sz="2200" dirty="0"/>
              <a:t> yang </a:t>
            </a:r>
            <a:r>
              <a:rPr lang="en-US" sz="2200" dirty="0" err="1"/>
              <a:t>menaikkan</a:t>
            </a:r>
            <a:r>
              <a:rPr lang="en-US" sz="2200" dirty="0"/>
              <a:t> </a:t>
            </a:r>
            <a:r>
              <a:rPr lang="en-US" sz="2200" dirty="0" err="1"/>
              <a:t>harga</a:t>
            </a:r>
            <a:r>
              <a:rPr lang="en-US" sz="2200" dirty="0"/>
              <a:t> </a:t>
            </a:r>
            <a:r>
              <a:rPr lang="en-US" sz="2200" dirty="0" err="1"/>
              <a:t>barang</a:t>
            </a:r>
            <a:r>
              <a:rPr lang="en-US" sz="2200" dirty="0"/>
              <a:t> </a:t>
            </a:r>
            <a:r>
              <a:rPr lang="en-US" sz="2200" dirty="0" err="1"/>
              <a:t>domesti</a:t>
            </a:r>
            <a:r>
              <a:rPr lang="id-ID" sz="2200" dirty="0"/>
              <a:t>k</a:t>
            </a:r>
            <a:r>
              <a:rPr lang="en-US" sz="2200" dirty="0"/>
              <a:t> (</a:t>
            </a:r>
            <a:r>
              <a:rPr lang="en-US" sz="2200" dirty="0" err="1"/>
              <a:t>inflasi</a:t>
            </a:r>
            <a:r>
              <a:rPr lang="en-US" sz="2200" dirty="0"/>
              <a:t>).</a:t>
            </a:r>
            <a:endParaRPr lang="id-ID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55A81-1198-494F-AD25-42AE30110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0" y="459990"/>
            <a:ext cx="3572433" cy="59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7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F839EF-7B8D-443C-811D-BEF2D737F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619" y="574845"/>
            <a:ext cx="6771781" cy="572156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meningkatnya</a:t>
            </a:r>
            <a:r>
              <a:rPr lang="en-US" sz="2200" dirty="0"/>
              <a:t> </a:t>
            </a:r>
            <a:r>
              <a:rPr lang="en-US" sz="2200" dirty="0" err="1"/>
              <a:t>barang</a:t>
            </a:r>
            <a:r>
              <a:rPr lang="en-US" sz="2200" dirty="0"/>
              <a:t> </a:t>
            </a:r>
            <a:r>
              <a:rPr lang="en-US" sz="2200" dirty="0" err="1"/>
              <a:t>domesti</a:t>
            </a:r>
            <a:r>
              <a:rPr lang="id-ID" sz="2200" dirty="0"/>
              <a:t>k</a:t>
            </a:r>
            <a:r>
              <a:rPr lang="en-US" sz="2200" dirty="0"/>
              <a:t> </a:t>
            </a:r>
            <a:r>
              <a:rPr lang="en-US" sz="2200" dirty="0" err="1"/>
              <a:t>maka</a:t>
            </a:r>
            <a:r>
              <a:rPr lang="en-US" sz="2200" dirty="0"/>
              <a:t> orang </a:t>
            </a:r>
            <a:r>
              <a:rPr lang="en-US" sz="2200" dirty="0" err="1"/>
              <a:t>luar</a:t>
            </a:r>
            <a:r>
              <a:rPr lang="en-US" sz="2200" dirty="0"/>
              <a:t> </a:t>
            </a:r>
            <a:r>
              <a:rPr lang="en-US" sz="2200" dirty="0" err="1"/>
              <a:t>negeri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mengurangi</a:t>
            </a:r>
            <a:r>
              <a:rPr lang="en-US" sz="2200" dirty="0"/>
              <a:t> </a:t>
            </a:r>
            <a:r>
              <a:rPr lang="en-US" sz="2200" dirty="0" err="1"/>
              <a:t>pembelian</a:t>
            </a:r>
            <a:r>
              <a:rPr lang="en-US" sz="2200" dirty="0"/>
              <a:t> </a:t>
            </a:r>
            <a:r>
              <a:rPr lang="en-US" sz="2200" dirty="0" err="1"/>
              <a:t>barang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Negara </a:t>
            </a:r>
            <a:r>
              <a:rPr lang="en-US" sz="2200" dirty="0" err="1"/>
              <a:t>tersebut</a:t>
            </a:r>
            <a:r>
              <a:rPr lang="en-US" sz="2200" dirty="0"/>
              <a:t>.</a:t>
            </a:r>
            <a:endParaRPr lang="id-ID" sz="2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Pa</a:t>
            </a:r>
            <a:r>
              <a:rPr lang="id-ID" sz="2200" dirty="0"/>
              <a:t>d</a:t>
            </a:r>
            <a:r>
              <a:rPr lang="en-US" sz="2200" dirty="0"/>
              <a:t>a </a:t>
            </a:r>
            <a:r>
              <a:rPr lang="en-US" sz="2200" dirty="0" err="1"/>
              <a:t>saat</a:t>
            </a:r>
            <a:r>
              <a:rPr lang="en-US" sz="2200" dirty="0"/>
              <a:t> yang </a:t>
            </a:r>
            <a:r>
              <a:rPr lang="en-US" sz="2200" dirty="0" err="1"/>
              <a:t>sama</a:t>
            </a:r>
            <a:r>
              <a:rPr lang="en-US" sz="2200" dirty="0"/>
              <a:t> </a:t>
            </a:r>
            <a:r>
              <a:rPr lang="en-US" sz="2200" dirty="0" err="1"/>
              <a:t>ada</a:t>
            </a:r>
            <a:r>
              <a:rPr lang="en-US" sz="2200" dirty="0"/>
              <a:t> </a:t>
            </a:r>
            <a:r>
              <a:rPr lang="en-US" sz="2200" dirty="0" err="1"/>
              <a:t>masyarakat</a:t>
            </a:r>
            <a:r>
              <a:rPr lang="en-US" sz="2200" dirty="0"/>
              <a:t> domestic yang </a:t>
            </a:r>
            <a:r>
              <a:rPr lang="en-US" sz="2200" dirty="0" err="1"/>
              <a:t>cenderung</a:t>
            </a:r>
            <a:r>
              <a:rPr lang="en-US" sz="2200" dirty="0"/>
              <a:t> </a:t>
            </a:r>
            <a:r>
              <a:rPr lang="en-US" sz="2200" dirty="0" err="1"/>
              <a:t>membeli</a:t>
            </a:r>
            <a:r>
              <a:rPr lang="id-ID" sz="2200" dirty="0"/>
              <a:t> </a:t>
            </a:r>
            <a:r>
              <a:rPr lang="en-US" sz="2200" dirty="0" err="1"/>
              <a:t>barang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luar</a:t>
            </a:r>
            <a:r>
              <a:rPr lang="en-US" sz="2200" dirty="0"/>
              <a:t> </a:t>
            </a:r>
            <a:r>
              <a:rPr lang="en-US" sz="2200" dirty="0" err="1"/>
              <a:t>negeri</a:t>
            </a:r>
            <a:r>
              <a:rPr lang="en-US" sz="2200" dirty="0"/>
              <a:t> yang </a:t>
            </a:r>
            <a:r>
              <a:rPr lang="en-US" sz="2200" dirty="0" err="1"/>
              <a:t>harganya</a:t>
            </a:r>
            <a:r>
              <a:rPr lang="en-US" sz="2200" dirty="0"/>
              <a:t> relative </a:t>
            </a:r>
            <a:r>
              <a:rPr lang="en-US" sz="2200" dirty="0" err="1"/>
              <a:t>murah</a:t>
            </a:r>
            <a:r>
              <a:rPr lang="en-US" sz="2200" dirty="0"/>
              <a:t> </a:t>
            </a:r>
            <a:r>
              <a:rPr lang="en-US" sz="2200" dirty="0" err="1"/>
              <a:t>dibanding</a:t>
            </a:r>
            <a:r>
              <a:rPr lang="en-US" sz="2200" dirty="0"/>
              <a:t> </a:t>
            </a:r>
            <a:r>
              <a:rPr lang="en-US" sz="2200" dirty="0" err="1"/>
              <a:t>harga</a:t>
            </a:r>
            <a:r>
              <a:rPr lang="en-US" sz="2200" dirty="0"/>
              <a:t> </a:t>
            </a:r>
            <a:r>
              <a:rPr lang="en-US" sz="2200" dirty="0" err="1"/>
              <a:t>domestik</a:t>
            </a:r>
            <a:r>
              <a:rPr lang="en-US" sz="2200" dirty="0"/>
              <a:t> (</a:t>
            </a:r>
            <a:r>
              <a:rPr lang="en-US" sz="2200" dirty="0" err="1"/>
              <a:t>impor</a:t>
            </a:r>
            <a:r>
              <a:rPr lang="en-US" sz="2200" dirty="0"/>
              <a:t>).</a:t>
            </a:r>
            <a:endParaRPr lang="id-ID" sz="2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err="1"/>
              <a:t>Akibatnya</a:t>
            </a:r>
            <a:r>
              <a:rPr lang="en-US" sz="2200" dirty="0"/>
              <a:t> </a:t>
            </a:r>
            <a:r>
              <a:rPr lang="en-US" sz="2200" dirty="0" err="1"/>
              <a:t>nilai</a:t>
            </a:r>
            <a:r>
              <a:rPr lang="en-US" sz="2200" dirty="0"/>
              <a:t> </a:t>
            </a:r>
            <a:r>
              <a:rPr lang="en-US" sz="2200" dirty="0" err="1"/>
              <a:t>ekspor</a:t>
            </a:r>
            <a:r>
              <a:rPr lang="en-US" sz="2200" dirty="0"/>
              <a:t> Negara </a:t>
            </a:r>
            <a:r>
              <a:rPr lang="en-US" sz="2200" dirty="0" err="1"/>
              <a:t>tersebut</a:t>
            </a:r>
            <a:r>
              <a:rPr lang="en-US" sz="2200" dirty="0"/>
              <a:t> </a:t>
            </a:r>
            <a:r>
              <a:rPr lang="en-US" sz="2200" dirty="0" err="1"/>
              <a:t>menurun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nilai</a:t>
            </a:r>
            <a:r>
              <a:rPr lang="en-US" sz="2200" dirty="0"/>
              <a:t> </a:t>
            </a:r>
            <a:r>
              <a:rPr lang="en-US" sz="2200" dirty="0" err="1"/>
              <a:t>impornya</a:t>
            </a:r>
            <a:r>
              <a:rPr lang="en-US" sz="2200" dirty="0"/>
              <a:t> </a:t>
            </a:r>
            <a:r>
              <a:rPr lang="en-US" sz="2200" dirty="0" err="1"/>
              <a:t>meningkat</a:t>
            </a:r>
            <a:r>
              <a:rPr lang="en-US" sz="2200" dirty="0"/>
              <a:t> </a:t>
            </a:r>
            <a:r>
              <a:rPr lang="en-US" sz="2200" dirty="0" err="1"/>
              <a:t>sampai</a:t>
            </a:r>
            <a:r>
              <a:rPr lang="en-US" sz="2200" dirty="0"/>
              <a:t> </a:t>
            </a:r>
            <a:r>
              <a:rPr lang="en-US" sz="2200" dirty="0" err="1"/>
              <a:t>keseimbangan</a:t>
            </a:r>
            <a:r>
              <a:rPr lang="en-US" sz="2200" dirty="0"/>
              <a:t> NPI </a:t>
            </a:r>
            <a:r>
              <a:rPr lang="en-US" sz="2200" dirty="0" err="1"/>
              <a:t>kembali</a:t>
            </a:r>
            <a:r>
              <a:rPr lang="en-US" sz="2200" dirty="0"/>
              <a:t> </a:t>
            </a:r>
            <a:r>
              <a:rPr lang="en-US" sz="2200" dirty="0" err="1"/>
              <a:t>tercapai</a:t>
            </a:r>
            <a:r>
              <a:rPr lang="en-US" sz="2200" dirty="0"/>
              <a:t>.</a:t>
            </a:r>
            <a:endParaRPr lang="id-ID" sz="22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id-ID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690B22-33C1-4F8E-BC76-43F483094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851" y="358390"/>
            <a:ext cx="4096867" cy="59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7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9D5CD8-3164-4560-9476-857DEC511AB6}"/>
              </a:ext>
            </a:extLst>
          </p:cNvPr>
          <p:cNvSpPr/>
          <p:nvPr/>
        </p:nvSpPr>
        <p:spPr>
          <a:xfrm>
            <a:off x="4034971" y="1405679"/>
            <a:ext cx="7402286" cy="440120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ID" sz="2800" b="0" i="0" dirty="0" err="1">
                <a:effectLst/>
                <a:latin typeface="Roboto"/>
              </a:rPr>
              <a:t>Mekanisme</a:t>
            </a:r>
            <a:r>
              <a:rPr lang="en-ID" sz="2800" b="0" i="0" dirty="0">
                <a:effectLst/>
                <a:latin typeface="Roboto"/>
              </a:rPr>
              <a:t> </a:t>
            </a:r>
            <a:r>
              <a:rPr lang="en-ID" sz="2800" b="0" i="0" dirty="0" err="1">
                <a:effectLst/>
                <a:latin typeface="Roboto"/>
              </a:rPr>
              <a:t>Pendapatan</a:t>
            </a:r>
            <a:r>
              <a:rPr lang="en-ID" sz="2800" b="0" i="0" dirty="0">
                <a:effectLst/>
                <a:latin typeface="Roboto"/>
              </a:rPr>
              <a:t>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Roboto"/>
              </a:rPr>
              <a:t>Mekanisme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Roboto"/>
              </a:rPr>
              <a:t>penyesuaian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Roboto"/>
              </a:rPr>
              <a:t>melalui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Roboto"/>
              </a:rPr>
              <a:t>kebijakan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Roboto"/>
              </a:rPr>
              <a:t>atau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Roboto"/>
              </a:rPr>
              <a:t>pengaturan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Roboto"/>
              </a:rPr>
              <a:t>pendapatan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Roboto"/>
              </a:rPr>
              <a:t>nasional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Roboto"/>
              </a:rPr>
              <a:t>, yang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Roboto"/>
              </a:rPr>
              <a:t>singkatnya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Roboto"/>
              </a:rPr>
              <a:t>disebut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Roboto"/>
              </a:rPr>
              <a:t> “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Roboto"/>
              </a:rPr>
              <a:t>mekanisme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Roboto"/>
              </a:rPr>
              <a:t>pendapatan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Roboto"/>
              </a:rPr>
              <a:t>”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Roboto"/>
              </a:rPr>
              <a:t>menggambarkan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Roboto"/>
              </a:rPr>
              <a:t>adanya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Roboto"/>
              </a:rPr>
              <a:t>saluran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Roboto"/>
              </a:rPr>
              <a:t> lain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Roboto"/>
              </a:rPr>
              <a:t>bagi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Roboto"/>
              </a:rPr>
              <a:t> proses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Roboto"/>
              </a:rPr>
              <a:t>penyesuaian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Roboto"/>
              </a:rPr>
              <a:t>neraca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Roboto"/>
              </a:rPr>
              <a:t>pembayaran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Roboto"/>
              </a:rPr>
              <a:t>.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Roboto"/>
              </a:rPr>
              <a:t>Mekanisme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Roboto"/>
              </a:rPr>
              <a:t>ini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Roboto"/>
              </a:rPr>
              <a:t>didasarkan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Roboto"/>
              </a:rPr>
              <a:t>atas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Roboto"/>
              </a:rPr>
              <a:t>teori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Roboto"/>
              </a:rPr>
              <a:t>ekonomi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Roboto"/>
              </a:rPr>
              <a:t>makro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Roboto"/>
              </a:rPr>
              <a:t>oleh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Roboto"/>
              </a:rPr>
              <a:t> Keynes,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Roboto"/>
              </a:rPr>
              <a:t>khususnya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Roboto"/>
              </a:rPr>
              <a:t>diilhami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Roboto"/>
              </a:rPr>
              <a:t>oleh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Roboto"/>
              </a:rPr>
              <a:t> proses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Roboto"/>
              </a:rPr>
              <a:t>pelipatan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Roboto"/>
              </a:rPr>
              <a:t> multiplier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Roboto"/>
              </a:rPr>
              <a:t>dalam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Roboto"/>
              </a:rPr>
              <a:t>teori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Roboto"/>
              </a:rPr>
              <a:t>tersebut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Roboto"/>
              </a:rPr>
              <a:t>. </a:t>
            </a:r>
            <a:endParaRPr lang="en-ID" sz="2800" dirty="0">
              <a:solidFill>
                <a:srgbClr val="00206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C0238A-2024-4703-9323-BBE89CC53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2" y="515220"/>
            <a:ext cx="11669488" cy="752475"/>
          </a:xfrm>
        </p:spPr>
        <p:txBody>
          <a:bodyPr>
            <a:noAutofit/>
          </a:bodyPr>
          <a:lstStyle/>
          <a:p>
            <a:r>
              <a:rPr lang="en-ID" sz="3400" b="1" dirty="0">
                <a:solidFill>
                  <a:srgbClr val="C00000"/>
                </a:solidFill>
              </a:rPr>
              <a:t>2. </a:t>
            </a:r>
            <a:r>
              <a:rPr lang="en-ID" sz="3400" b="1" dirty="0" err="1">
                <a:solidFill>
                  <a:srgbClr val="C00000"/>
                </a:solidFill>
              </a:rPr>
              <a:t>Penyesuaian</a:t>
            </a:r>
            <a:r>
              <a:rPr lang="en-ID" sz="3400" b="1" dirty="0">
                <a:solidFill>
                  <a:srgbClr val="C00000"/>
                </a:solidFill>
              </a:rPr>
              <a:t> </a:t>
            </a:r>
            <a:r>
              <a:rPr lang="en-ID" sz="3400" b="1" dirty="0" err="1">
                <a:solidFill>
                  <a:srgbClr val="C00000"/>
                </a:solidFill>
              </a:rPr>
              <a:t>Melalui</a:t>
            </a:r>
            <a:r>
              <a:rPr lang="en-ID" sz="3400" b="1" dirty="0">
                <a:solidFill>
                  <a:srgbClr val="C00000"/>
                </a:solidFill>
              </a:rPr>
              <a:t> </a:t>
            </a:r>
            <a:r>
              <a:rPr lang="en-ID" sz="3400" b="1" dirty="0" err="1">
                <a:solidFill>
                  <a:srgbClr val="C00000"/>
                </a:solidFill>
              </a:rPr>
              <a:t>Mekanisme</a:t>
            </a:r>
            <a:r>
              <a:rPr lang="en-ID" sz="3400" b="1" dirty="0">
                <a:solidFill>
                  <a:srgbClr val="C00000"/>
                </a:solidFill>
              </a:rPr>
              <a:t> </a:t>
            </a:r>
            <a:r>
              <a:rPr lang="en-ID" sz="3400" b="1" dirty="0" err="1">
                <a:solidFill>
                  <a:srgbClr val="C00000"/>
                </a:solidFill>
              </a:rPr>
              <a:t>Pendapatan</a:t>
            </a:r>
            <a:r>
              <a:rPr lang="en-ID" sz="3400" b="1" dirty="0">
                <a:solidFill>
                  <a:srgbClr val="C00000"/>
                </a:solidFill>
              </a:rPr>
              <a:t> </a:t>
            </a:r>
            <a:r>
              <a:rPr lang="en-ID" sz="3400" b="1" i="1" dirty="0">
                <a:solidFill>
                  <a:srgbClr val="C00000"/>
                </a:solidFill>
                <a:effectLst/>
                <a:latin typeface="-apple-system"/>
              </a:rPr>
              <a:t>(income effects).</a:t>
            </a:r>
            <a:endParaRPr lang="en-ID" sz="3400" b="1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D4894A-0DA8-4DFD-A835-EA1AC7A62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71" y="1587692"/>
            <a:ext cx="2897612" cy="403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90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BE76A5-9C27-4F92-8D09-F666A148B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43" y="315686"/>
            <a:ext cx="10174514" cy="622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72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C6B3CC-565B-486C-BE83-4CDF20FB1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456" y="522515"/>
            <a:ext cx="3077029" cy="606697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F94AE9-1D36-4B02-952F-2FAAB6D5F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194" y="377920"/>
            <a:ext cx="7957920" cy="621156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300" dirty="0" err="1"/>
              <a:t>Melalui</a:t>
            </a:r>
            <a:r>
              <a:rPr lang="en-US" sz="2300" dirty="0"/>
              <a:t> </a:t>
            </a:r>
            <a:r>
              <a:rPr lang="en-US" sz="2300" dirty="0" err="1"/>
              <a:t>karyanya</a:t>
            </a:r>
            <a:r>
              <a:rPr lang="en-US" sz="2300" dirty="0"/>
              <a:t> yang </a:t>
            </a:r>
            <a:r>
              <a:rPr lang="en-US" sz="2300" dirty="0" err="1"/>
              <a:t>berjudul</a:t>
            </a:r>
            <a:r>
              <a:rPr lang="en-US" sz="2300" dirty="0"/>
              <a:t> the </a:t>
            </a:r>
            <a:r>
              <a:rPr lang="en-US" sz="2300" i="1" dirty="0">
                <a:solidFill>
                  <a:srgbClr val="C00000"/>
                </a:solidFill>
              </a:rPr>
              <a:t>general theory of employment interest and money</a:t>
            </a:r>
            <a:r>
              <a:rPr lang="en-US" sz="2300" dirty="0">
                <a:solidFill>
                  <a:srgbClr val="C00000"/>
                </a:solidFill>
              </a:rPr>
              <a:t> (1936)</a:t>
            </a:r>
            <a:r>
              <a:rPr lang="en-US" sz="2300" dirty="0"/>
              <a:t> Keynes </a:t>
            </a:r>
            <a:r>
              <a:rPr lang="en-US" sz="2300" dirty="0" err="1"/>
              <a:t>tidak</a:t>
            </a:r>
            <a:r>
              <a:rPr lang="en-US" sz="2300" dirty="0"/>
              <a:t> </a:t>
            </a:r>
            <a:r>
              <a:rPr lang="en-US" sz="2300" dirty="0" err="1"/>
              <a:t>meyakini</a:t>
            </a:r>
            <a:r>
              <a:rPr lang="en-US" sz="2300" dirty="0"/>
              <a:t> </a:t>
            </a:r>
            <a:r>
              <a:rPr lang="en-US" sz="2300" dirty="0" err="1"/>
              <a:t>adanya</a:t>
            </a:r>
            <a:r>
              <a:rPr lang="en-US" sz="2300" dirty="0"/>
              <a:t> </a:t>
            </a:r>
            <a:r>
              <a:rPr lang="en-US" sz="2300" dirty="0" err="1"/>
              <a:t>mekanisme</a:t>
            </a:r>
            <a:r>
              <a:rPr lang="en-US" sz="2300" dirty="0"/>
              <a:t> </a:t>
            </a:r>
            <a:r>
              <a:rPr lang="en-US" sz="2300" dirty="0" err="1"/>
              <a:t>pasar</a:t>
            </a:r>
            <a:r>
              <a:rPr lang="en-US" sz="2300" dirty="0"/>
              <a:t> yang </a:t>
            </a:r>
            <a:r>
              <a:rPr lang="en-US" sz="2300" dirty="0" err="1"/>
              <a:t>bekerja</a:t>
            </a:r>
            <a:r>
              <a:rPr lang="en-US" sz="2300" dirty="0"/>
              <a:t> </a:t>
            </a:r>
            <a:r>
              <a:rPr lang="en-US" sz="2300" dirty="0" err="1"/>
              <a:t>secara</a:t>
            </a:r>
            <a:r>
              <a:rPr lang="en-US" sz="2300" dirty="0"/>
              <a:t> </a:t>
            </a:r>
            <a:r>
              <a:rPr lang="en-US" sz="2300" dirty="0" err="1"/>
              <a:t>otomatis</a:t>
            </a:r>
            <a:r>
              <a:rPr lang="en-US" sz="2300" dirty="0"/>
              <a:t> </a:t>
            </a:r>
            <a:r>
              <a:rPr lang="en-US" sz="2300" dirty="0" err="1"/>
              <a:t>atau</a:t>
            </a:r>
            <a:r>
              <a:rPr lang="en-US" sz="2300" dirty="0"/>
              <a:t> </a:t>
            </a:r>
            <a:r>
              <a:rPr lang="en-US" sz="2300" dirty="0" err="1"/>
              <a:t>fleksibel</a:t>
            </a:r>
            <a:r>
              <a:rPr lang="en-US" sz="2300" dirty="0"/>
              <a:t>.</a:t>
            </a:r>
            <a:endParaRPr lang="id-ID" sz="23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300" dirty="0"/>
              <a:t>Keynes </a:t>
            </a:r>
            <a:r>
              <a:rPr lang="en-US" sz="2300" dirty="0" err="1"/>
              <a:t>berpendapat</a:t>
            </a:r>
            <a:r>
              <a:rPr lang="en-US" sz="2300" dirty="0"/>
              <a:t> </a:t>
            </a:r>
            <a:r>
              <a:rPr lang="en-US" sz="2300" dirty="0" err="1"/>
              <a:t>bahwa</a:t>
            </a:r>
            <a:r>
              <a:rPr lang="en-US" sz="2300" dirty="0"/>
              <a:t> NPI </a:t>
            </a:r>
            <a:r>
              <a:rPr lang="en-US" sz="2300" dirty="0" err="1"/>
              <a:t>tidak</a:t>
            </a:r>
            <a:r>
              <a:rPr lang="en-US" sz="2300" dirty="0"/>
              <a:t> </a:t>
            </a:r>
            <a:r>
              <a:rPr lang="en-US" sz="2300" dirty="0" err="1"/>
              <a:t>secara</a:t>
            </a:r>
            <a:r>
              <a:rPr lang="en-US" sz="2300" dirty="0"/>
              <a:t> </a:t>
            </a:r>
            <a:r>
              <a:rPr lang="en-US" sz="2300" dirty="0" err="1"/>
              <a:t>otomatis</a:t>
            </a:r>
            <a:r>
              <a:rPr lang="en-US" sz="2300" dirty="0"/>
              <a:t> </a:t>
            </a:r>
            <a:r>
              <a:rPr lang="en-US" sz="2300" dirty="0" err="1"/>
              <a:t>mencapai</a:t>
            </a:r>
            <a:r>
              <a:rPr lang="en-US" sz="2300" dirty="0"/>
              <a:t> </a:t>
            </a:r>
            <a:r>
              <a:rPr lang="en-US" sz="2300" dirty="0" err="1"/>
              <a:t>keseimbangan</a:t>
            </a:r>
            <a:r>
              <a:rPr lang="en-US" sz="2300" dirty="0"/>
              <a:t> </a:t>
            </a:r>
            <a:r>
              <a:rPr lang="en-US" sz="2300" dirty="0" err="1"/>
              <a:t>melainkan</a:t>
            </a:r>
            <a:r>
              <a:rPr lang="en-US" sz="2300" dirty="0"/>
              <a:t> </a:t>
            </a:r>
            <a:r>
              <a:rPr lang="en-US" sz="2300" dirty="0" err="1"/>
              <a:t>diperlukan</a:t>
            </a:r>
            <a:r>
              <a:rPr lang="en-US" sz="2300" dirty="0"/>
              <a:t> </a:t>
            </a:r>
            <a:r>
              <a:rPr lang="en-US" sz="2300" dirty="0" err="1"/>
              <a:t>intervensi</a:t>
            </a:r>
            <a:r>
              <a:rPr lang="en-US" sz="2300" dirty="0"/>
              <a:t> </a:t>
            </a:r>
            <a:r>
              <a:rPr lang="en-US" sz="2300" dirty="0" err="1"/>
              <a:t>pemerintah</a:t>
            </a:r>
            <a:r>
              <a:rPr lang="en-US" sz="2300" dirty="0"/>
              <a:t> </a:t>
            </a:r>
            <a:r>
              <a:rPr lang="en-US" sz="2300" dirty="0" err="1"/>
              <a:t>untuk</a:t>
            </a:r>
            <a:r>
              <a:rPr lang="en-US" sz="2300" dirty="0"/>
              <a:t> </a:t>
            </a:r>
            <a:r>
              <a:rPr lang="en-US" sz="2300" dirty="0" err="1"/>
              <a:t>menangani</a:t>
            </a:r>
            <a:r>
              <a:rPr lang="en-US" sz="2300" dirty="0"/>
              <a:t> </a:t>
            </a:r>
            <a:r>
              <a:rPr lang="en-US" sz="2300" dirty="0" err="1"/>
              <a:t>berbagai</a:t>
            </a:r>
            <a:r>
              <a:rPr lang="en-US" sz="2300" dirty="0"/>
              <a:t> </a:t>
            </a:r>
            <a:r>
              <a:rPr lang="en-US" sz="2300" dirty="0" err="1"/>
              <a:t>kepentingan</a:t>
            </a:r>
            <a:r>
              <a:rPr lang="en-US" sz="2300" dirty="0"/>
              <a:t> yang </a:t>
            </a:r>
            <a:r>
              <a:rPr lang="en-US" sz="2300" dirty="0" err="1"/>
              <a:t>tercatat</a:t>
            </a:r>
            <a:r>
              <a:rPr lang="en-US" sz="2300" dirty="0"/>
              <a:t> </a:t>
            </a:r>
            <a:r>
              <a:rPr lang="en-US" sz="2300" dirty="0" err="1"/>
              <a:t>melalui</a:t>
            </a:r>
            <a:r>
              <a:rPr lang="en-US" sz="2300" dirty="0"/>
              <a:t> </a:t>
            </a:r>
            <a:r>
              <a:rPr lang="en-US" sz="2300" dirty="0" err="1"/>
              <a:t>pembayaran</a:t>
            </a:r>
            <a:r>
              <a:rPr lang="en-US" sz="2300" dirty="0"/>
              <a:t>.</a:t>
            </a:r>
            <a:endParaRPr lang="id-ID" sz="23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300" dirty="0" err="1"/>
              <a:t>Dalam</a:t>
            </a:r>
            <a:r>
              <a:rPr lang="en-US" sz="2300" dirty="0"/>
              <a:t> </a:t>
            </a:r>
            <a:r>
              <a:rPr lang="en-US" sz="2300" dirty="0" err="1"/>
              <a:t>perkembangannya</a:t>
            </a:r>
            <a:r>
              <a:rPr lang="en-US" sz="2300" dirty="0"/>
              <a:t>, </a:t>
            </a:r>
            <a:r>
              <a:rPr lang="en-US" sz="2300" dirty="0" err="1"/>
              <a:t>teori</a:t>
            </a:r>
            <a:r>
              <a:rPr lang="en-US" sz="2300" dirty="0"/>
              <a:t> </a:t>
            </a:r>
            <a:r>
              <a:rPr lang="en-US" sz="2300" dirty="0" err="1"/>
              <a:t>neraca</a:t>
            </a:r>
            <a:r>
              <a:rPr lang="en-US" sz="2300" dirty="0"/>
              <a:t> </a:t>
            </a:r>
            <a:r>
              <a:rPr lang="en-US" sz="2300" dirty="0" err="1"/>
              <a:t>perdagangan</a:t>
            </a:r>
            <a:r>
              <a:rPr lang="en-US" sz="2300" dirty="0"/>
              <a:t> </a:t>
            </a:r>
            <a:r>
              <a:rPr lang="en-US" sz="2300" dirty="0" err="1"/>
              <a:t>terbagi</a:t>
            </a:r>
            <a:r>
              <a:rPr lang="en-US" sz="2300" dirty="0"/>
              <a:t> </a:t>
            </a:r>
            <a:r>
              <a:rPr lang="en-US" sz="2300" dirty="0" err="1"/>
              <a:t>dalam</a:t>
            </a:r>
            <a:r>
              <a:rPr lang="en-US" sz="2300" dirty="0"/>
              <a:t> </a:t>
            </a:r>
            <a:r>
              <a:rPr lang="en-US" sz="2300" dirty="0" err="1"/>
              <a:t>beberapa</a:t>
            </a:r>
            <a:r>
              <a:rPr lang="en-US" sz="2300" dirty="0"/>
              <a:t> </a:t>
            </a:r>
            <a:r>
              <a:rPr lang="en-US" sz="2300" dirty="0" err="1"/>
              <a:t>pendekaatan</a:t>
            </a:r>
            <a:r>
              <a:rPr lang="en-US" sz="2300" dirty="0"/>
              <a:t> </a:t>
            </a:r>
            <a:r>
              <a:rPr lang="en-US" sz="2300" dirty="0" err="1"/>
              <a:t>yakni</a:t>
            </a:r>
            <a:r>
              <a:rPr lang="en-US" sz="2300" dirty="0"/>
              <a:t> </a:t>
            </a:r>
            <a:r>
              <a:rPr lang="en-US" sz="2300" dirty="0" err="1"/>
              <a:t>pendekatan</a:t>
            </a:r>
            <a:r>
              <a:rPr lang="en-US" sz="2300" dirty="0"/>
              <a:t> </a:t>
            </a:r>
            <a:r>
              <a:rPr lang="en-US" sz="2300" dirty="0" err="1"/>
              <a:t>elastisitas</a:t>
            </a:r>
            <a:r>
              <a:rPr lang="en-US" sz="2300" dirty="0"/>
              <a:t>, </a:t>
            </a:r>
            <a:r>
              <a:rPr lang="en-US" sz="2300" dirty="0" err="1"/>
              <a:t>absopsi</a:t>
            </a:r>
            <a:r>
              <a:rPr lang="en-US" sz="2300" dirty="0"/>
              <a:t>, </a:t>
            </a:r>
            <a:r>
              <a:rPr lang="en-US" sz="2300" dirty="0" err="1"/>
              <a:t>serta</a:t>
            </a:r>
            <a:r>
              <a:rPr lang="en-US" sz="2300" dirty="0"/>
              <a:t> </a:t>
            </a:r>
            <a:r>
              <a:rPr lang="en-US" sz="2300" dirty="0" err="1"/>
              <a:t>kebijakan</a:t>
            </a:r>
            <a:r>
              <a:rPr lang="en-US" sz="2300" dirty="0"/>
              <a:t> </a:t>
            </a:r>
            <a:r>
              <a:rPr lang="en-US" sz="2300" dirty="0" err="1"/>
              <a:t>bauran</a:t>
            </a:r>
            <a:r>
              <a:rPr lang="en-US" sz="2300" dirty="0"/>
              <a:t> </a:t>
            </a:r>
            <a:r>
              <a:rPr lang="en-US" sz="2300" dirty="0" err="1"/>
              <a:t>moneter</a:t>
            </a:r>
            <a:r>
              <a:rPr lang="en-US" sz="2300" dirty="0"/>
              <a:t> </a:t>
            </a:r>
            <a:r>
              <a:rPr lang="en-US" sz="2300" dirty="0" err="1"/>
              <a:t>dan</a:t>
            </a:r>
            <a:r>
              <a:rPr lang="en-US" sz="2300" dirty="0"/>
              <a:t> fiscal (policy mix).</a:t>
            </a:r>
            <a:endParaRPr lang="id-ID" sz="2300" dirty="0"/>
          </a:p>
        </p:txBody>
      </p:sp>
    </p:spTree>
    <p:extLst>
      <p:ext uri="{BB962C8B-B14F-4D97-AF65-F5344CB8AC3E}">
        <p14:creationId xmlns:p14="http://schemas.microsoft.com/office/powerpoint/2010/main" val="164603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33E451-2762-4537-81BE-7E289C0EB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7" t="25413" r="2305" b="18081"/>
          <a:stretch/>
        </p:blipFill>
        <p:spPr>
          <a:xfrm>
            <a:off x="928914" y="1426030"/>
            <a:ext cx="10580914" cy="44123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F3B355-6454-4AB6-8694-241A2EC0A7A3}"/>
              </a:ext>
            </a:extLst>
          </p:cNvPr>
          <p:cNvSpPr txBox="1"/>
          <p:nvPr/>
        </p:nvSpPr>
        <p:spPr>
          <a:xfrm>
            <a:off x="1248228" y="373299"/>
            <a:ext cx="994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FF00"/>
                </a:solidFill>
              </a:rPr>
              <a:t>Mekanisme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Pendapatan</a:t>
            </a:r>
            <a:r>
              <a:rPr lang="en-US" sz="3600" dirty="0">
                <a:solidFill>
                  <a:srgbClr val="FFFF00"/>
                </a:solidFill>
              </a:rPr>
              <a:t> – </a:t>
            </a:r>
            <a:r>
              <a:rPr lang="en-US" sz="3600" dirty="0" err="1">
                <a:solidFill>
                  <a:srgbClr val="FFFF00"/>
                </a:solidFill>
              </a:rPr>
              <a:t>Pengeluaran</a:t>
            </a:r>
            <a:r>
              <a:rPr lang="en-US" sz="3600" dirty="0">
                <a:solidFill>
                  <a:srgbClr val="FFFF00"/>
                </a:solidFill>
              </a:rPr>
              <a:t> J.M. Keynes</a:t>
            </a:r>
            <a:endParaRPr lang="en-ID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81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85568E-0210-4214-868B-25F15230B96C}"/>
              </a:ext>
            </a:extLst>
          </p:cNvPr>
          <p:cNvSpPr/>
          <p:nvPr/>
        </p:nvSpPr>
        <p:spPr>
          <a:xfrm>
            <a:off x="5602513" y="1549124"/>
            <a:ext cx="5747657" cy="452431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ID" sz="2400" b="0" i="0" dirty="0" err="1">
                <a:effectLst/>
                <a:latin typeface="Roboto"/>
              </a:rPr>
              <a:t>Mekanisme</a:t>
            </a:r>
            <a:r>
              <a:rPr lang="en-ID" sz="2400" b="0" i="0" dirty="0">
                <a:effectLst/>
                <a:latin typeface="Roboto"/>
              </a:rPr>
              <a:t> </a:t>
            </a:r>
            <a:r>
              <a:rPr lang="en-ID" sz="2400" b="0" i="0" dirty="0" err="1">
                <a:effectLst/>
                <a:latin typeface="Roboto"/>
              </a:rPr>
              <a:t>Moneter</a:t>
            </a:r>
            <a:r>
              <a:rPr lang="en-ID" sz="2400" b="0" i="0" dirty="0">
                <a:effectLst/>
                <a:latin typeface="Roboto"/>
              </a:rPr>
              <a:t> ;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Mekanisme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hume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sesungguhnya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tidak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murni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mekanisme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harga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sebab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sebelum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suatu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harga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naik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atau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turun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,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terjadi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penyebab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lain,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yaitu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aliran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uang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masuk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atau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keluar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negeri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.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Jika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terjadi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surplus,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maka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uang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akan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mengalir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masuk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ke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dalam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negeri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sehingga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berakibat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stok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uang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di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dalam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negeri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bertambah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,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sebaliknya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jika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terjadi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defisit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maka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uang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akan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mengalir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ke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luar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negeri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,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sehingga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uang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dalam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negeri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Roboto"/>
              </a:rPr>
              <a:t>menurun</a:t>
            </a:r>
            <a:endParaRPr lang="en-ID" sz="2400" dirty="0">
              <a:solidFill>
                <a:srgbClr val="00206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9E4763-45BC-4F01-9877-420B6BF5C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2" y="515220"/>
            <a:ext cx="11669488" cy="752475"/>
          </a:xfrm>
        </p:spPr>
        <p:txBody>
          <a:bodyPr>
            <a:noAutofit/>
          </a:bodyPr>
          <a:lstStyle/>
          <a:p>
            <a:r>
              <a:rPr lang="en-ID" sz="3400" b="1" dirty="0">
                <a:solidFill>
                  <a:srgbClr val="C00000"/>
                </a:solidFill>
              </a:rPr>
              <a:t>3. </a:t>
            </a:r>
            <a:r>
              <a:rPr lang="en-ID" sz="3400" b="1" dirty="0" err="1">
                <a:solidFill>
                  <a:srgbClr val="C00000"/>
                </a:solidFill>
              </a:rPr>
              <a:t>Penyesuaian</a:t>
            </a:r>
            <a:r>
              <a:rPr lang="en-ID" sz="3400" b="1" dirty="0">
                <a:solidFill>
                  <a:srgbClr val="C00000"/>
                </a:solidFill>
              </a:rPr>
              <a:t> </a:t>
            </a:r>
            <a:r>
              <a:rPr lang="en-ID" sz="3400" b="1" dirty="0" err="1">
                <a:solidFill>
                  <a:srgbClr val="C00000"/>
                </a:solidFill>
              </a:rPr>
              <a:t>Melalui</a:t>
            </a:r>
            <a:r>
              <a:rPr lang="en-ID" sz="3400" b="1" dirty="0">
                <a:solidFill>
                  <a:srgbClr val="C00000"/>
                </a:solidFill>
              </a:rPr>
              <a:t> </a:t>
            </a:r>
            <a:r>
              <a:rPr lang="en-ID" sz="3400" b="1" dirty="0" err="1">
                <a:solidFill>
                  <a:srgbClr val="C00000"/>
                </a:solidFill>
              </a:rPr>
              <a:t>Perubahan</a:t>
            </a:r>
            <a:r>
              <a:rPr lang="en-ID" sz="3400" b="1" dirty="0">
                <a:solidFill>
                  <a:srgbClr val="C00000"/>
                </a:solidFill>
              </a:rPr>
              <a:t> JUB /   </a:t>
            </a:r>
            <a:r>
              <a:rPr lang="en-ID" sz="3400" b="1" dirty="0" err="1">
                <a:solidFill>
                  <a:srgbClr val="C00000"/>
                </a:solidFill>
              </a:rPr>
              <a:t>Mekanisme</a:t>
            </a:r>
            <a:r>
              <a:rPr lang="en-ID" sz="3400" b="1" dirty="0">
                <a:solidFill>
                  <a:srgbClr val="C00000"/>
                </a:solidFill>
              </a:rPr>
              <a:t> </a:t>
            </a:r>
            <a:r>
              <a:rPr lang="en-ID" sz="3400" b="1" dirty="0" err="1">
                <a:solidFill>
                  <a:srgbClr val="C00000"/>
                </a:solidFill>
              </a:rPr>
              <a:t>Moneter</a:t>
            </a:r>
            <a:r>
              <a:rPr lang="en-ID" sz="3400" b="1" dirty="0">
                <a:solidFill>
                  <a:srgbClr val="C00000"/>
                </a:solidFill>
              </a:rPr>
              <a:t>      </a:t>
            </a:r>
            <a:br>
              <a:rPr lang="en-ID" sz="3400" b="1" dirty="0">
                <a:solidFill>
                  <a:srgbClr val="C00000"/>
                </a:solidFill>
              </a:rPr>
            </a:br>
            <a:r>
              <a:rPr lang="en-ID" sz="3400" b="1" dirty="0">
                <a:solidFill>
                  <a:srgbClr val="C00000"/>
                </a:solidFill>
              </a:rPr>
              <a:t>    </a:t>
            </a:r>
            <a:r>
              <a:rPr lang="en-ID" sz="3400" b="1" i="1" dirty="0">
                <a:solidFill>
                  <a:srgbClr val="C00000"/>
                </a:solidFill>
              </a:rPr>
              <a:t>(real balance effect)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571F7F-E85D-42D3-ACED-F4BFE495B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1549124"/>
            <a:ext cx="4252686" cy="45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92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9158A0-8570-4CC3-A2B6-6DFF9DBBBB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0" t="18386" r="7456" b="3458"/>
          <a:stretch/>
        </p:blipFill>
        <p:spPr>
          <a:xfrm>
            <a:off x="957943" y="1129061"/>
            <a:ext cx="10276114" cy="51090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658D8A-6946-496D-87C1-F5C2D20B25DE}"/>
              </a:ext>
            </a:extLst>
          </p:cNvPr>
          <p:cNvSpPr txBox="1"/>
          <p:nvPr/>
        </p:nvSpPr>
        <p:spPr>
          <a:xfrm>
            <a:off x="2641599" y="211409"/>
            <a:ext cx="7199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Mekanisme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Transmisi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Kebijakan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Moneter</a:t>
            </a:r>
            <a:endParaRPr lang="en-ID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30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50601A-CF4A-4523-8EE3-13FEF104F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655" y="589332"/>
            <a:ext cx="5825574" cy="557212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/>
              <a:t>Dasar</a:t>
            </a:r>
            <a:r>
              <a:rPr lang="en-US" sz="2800" dirty="0"/>
              <a:t> </a:t>
            </a:r>
            <a:r>
              <a:rPr lang="en-US" sz="2800" dirty="0" err="1"/>
              <a:t>utama</a:t>
            </a:r>
            <a:r>
              <a:rPr lang="en-US" sz="2800" dirty="0"/>
              <a:t> </a:t>
            </a:r>
            <a:r>
              <a:rPr lang="en-US" sz="2800" dirty="0" err="1"/>
              <a:t>pendekatan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anggapan</a:t>
            </a:r>
            <a:r>
              <a:rPr lang="en-US" sz="2800" dirty="0"/>
              <a:t> </a:t>
            </a:r>
            <a:r>
              <a:rPr lang="en-US" sz="2800" dirty="0" err="1"/>
              <a:t>adanya</a:t>
            </a:r>
            <a:r>
              <a:rPr lang="en-US" sz="2800" dirty="0"/>
              <a:t> </a:t>
            </a:r>
            <a:r>
              <a:rPr lang="en-US" sz="2800" dirty="0" err="1"/>
              <a:t>stabilitas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permintaan</a:t>
            </a:r>
            <a:r>
              <a:rPr lang="en-US" sz="2800" dirty="0"/>
              <a:t> </a:t>
            </a:r>
            <a:r>
              <a:rPr lang="en-US" sz="2800" dirty="0" err="1"/>
              <a:t>uang</a:t>
            </a:r>
            <a:r>
              <a:rPr lang="en-US" sz="2800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pemerintah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tindakan</a:t>
            </a:r>
            <a:r>
              <a:rPr lang="en-US" sz="2800" dirty="0"/>
              <a:t> </a:t>
            </a:r>
            <a:r>
              <a:rPr lang="en-US" sz="2800" dirty="0" err="1"/>
              <a:t>sterilisasi</a:t>
            </a:r>
            <a:r>
              <a:rPr lang="en-US" sz="2800" dirty="0"/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/>
              <a:t>Tindakan</a:t>
            </a:r>
            <a:r>
              <a:rPr lang="en-US" sz="2800" dirty="0"/>
              <a:t> </a:t>
            </a:r>
            <a:r>
              <a:rPr lang="en-US" sz="2800" dirty="0" err="1"/>
              <a:t>sterilisasi</a:t>
            </a:r>
            <a:r>
              <a:rPr lang="en-US" sz="2800" dirty="0"/>
              <a:t> </a:t>
            </a:r>
            <a:r>
              <a:rPr lang="en-US" sz="2800" dirty="0" err="1"/>
              <a:t>artinya</a:t>
            </a:r>
            <a:r>
              <a:rPr lang="en-US" sz="2800" dirty="0"/>
              <a:t> </a:t>
            </a:r>
            <a:r>
              <a:rPr lang="en-US" sz="2800" dirty="0" err="1"/>
              <a:t>tindakan</a:t>
            </a:r>
            <a:r>
              <a:rPr lang="en-US" sz="2800" dirty="0"/>
              <a:t> </a:t>
            </a:r>
            <a:r>
              <a:rPr lang="en-US" sz="2800" dirty="0" err="1"/>
              <a:t>pemerintah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mengendalikan</a:t>
            </a:r>
            <a:r>
              <a:rPr lang="en-US" sz="2800" dirty="0"/>
              <a:t> </a:t>
            </a:r>
            <a:r>
              <a:rPr lang="en-US" sz="2800" dirty="0" err="1"/>
              <a:t>neraca</a:t>
            </a:r>
            <a:r>
              <a:rPr lang="en-US" sz="2800" dirty="0"/>
              <a:t> </a:t>
            </a:r>
            <a:r>
              <a:rPr lang="en-US" sz="2800" dirty="0" err="1"/>
              <a:t>pembayaran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uang</a:t>
            </a:r>
            <a:r>
              <a:rPr lang="en-US" sz="2800" dirty="0"/>
              <a:t> </a:t>
            </a:r>
            <a:r>
              <a:rPr lang="en-US" sz="2800" dirty="0" err="1"/>
              <a:t>beredar</a:t>
            </a:r>
            <a:r>
              <a:rPr lang="en-US" sz="2800" dirty="0"/>
              <a:t>.</a:t>
            </a:r>
            <a:endParaRPr lang="id-ID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4640E6-20DE-460E-8EF3-822C7CA97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657" y="727074"/>
            <a:ext cx="5103812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2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57FD8B-7FB1-4329-8F7D-D01395880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412" y="1248230"/>
            <a:ext cx="9863176" cy="46155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57D66F-4DF8-41B0-B17D-6C249EDEA29E}"/>
              </a:ext>
            </a:extLst>
          </p:cNvPr>
          <p:cNvSpPr/>
          <p:nvPr/>
        </p:nvSpPr>
        <p:spPr>
          <a:xfrm>
            <a:off x="2345046" y="341477"/>
            <a:ext cx="7692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Mekanisme Transmisi Jalur </a:t>
            </a:r>
            <a:r>
              <a:rPr lang="fi-FI" sz="3200" b="1" dirty="0">
                <a:solidFill>
                  <a:srgbClr val="C00000"/>
                </a:solidFill>
                <a:latin typeface="Arial" panose="020B0604020202020204" pitchFamily="34" charset="0"/>
              </a:rPr>
              <a:t>Nilai</a:t>
            </a:r>
            <a:r>
              <a:rPr lang="fi-FI" sz="32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 Tukar</a:t>
            </a:r>
            <a:endParaRPr lang="en-ID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14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51F65C3-5740-4F6F-B80D-1D525EBC5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NERACA PEMBAYARAN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8746FD6-A40C-45C2-BF19-0864205D6E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>
                <a:latin typeface="Times New Roman" panose="02020603050405020304" pitchFamily="18" charset="0"/>
              </a:rPr>
              <a:t>Neraca Pembayaran</a:t>
            </a:r>
            <a:r>
              <a:rPr lang="en-US" altLang="en-US">
                <a:latin typeface="Times New Roman" panose="02020603050405020304" pitchFamily="18" charset="0"/>
              </a:rPr>
              <a:t> (</a:t>
            </a:r>
            <a:r>
              <a:rPr lang="en-US" altLang="en-US" i="1">
                <a:latin typeface="Times New Roman" panose="02020603050405020304" pitchFamily="18" charset="0"/>
              </a:rPr>
              <a:t>balance of payments</a:t>
            </a:r>
            <a:r>
              <a:rPr lang="en-US" altLang="en-US">
                <a:latin typeface="Times New Roman" panose="02020603050405020304" pitchFamily="18" charset="0"/>
              </a:rPr>
              <a:t>) adalah suatu sistem akuntansi yang mencatat seluruh transaksi ekonomi antara penduduk suatu negara dengan penduduk dari negara-negara lain selama kurun waktu tertentu.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</a:rPr>
              <a:t>Transaksi meliputi ekspor dan impor bara / jasa, arus modal yang keluar dan masuk, hibah dan pembayaran tranfer lain , dan perubahan cadangan devisa suatu negara.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6FE5CD-1DD3-4E64-97D1-E429B7D40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246" y="119907"/>
            <a:ext cx="2378614" cy="16382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3DD5D0-8F15-4595-A792-7E77C7CE5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027" y="4528293"/>
            <a:ext cx="4965163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4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69D95-AC93-47AC-A265-8A4AB19BD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328" y="437698"/>
            <a:ext cx="6475186" cy="912132"/>
          </a:xfrm>
        </p:spPr>
        <p:txBody>
          <a:bodyPr>
            <a:normAutofit fontScale="90000"/>
          </a:bodyPr>
          <a:lstStyle/>
          <a:p>
            <a:r>
              <a:rPr lang="en-ID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Teori</a:t>
            </a:r>
            <a:r>
              <a:rPr lang="en-ID" b="1" dirty="0">
                <a:solidFill>
                  <a:srgbClr val="C00000"/>
                </a:solidFill>
                <a:latin typeface="Arial Black" panose="020B0A04020102020204" pitchFamily="34" charset="0"/>
              </a:rPr>
              <a:t> Fleming-Mundell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CFDD3C-AA0F-454B-A423-E6AF398FE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686" y="1879905"/>
            <a:ext cx="4352571" cy="34613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13EC7D-E3EB-48F0-A811-3A41EF32C74E}"/>
              </a:ext>
            </a:extLst>
          </p:cNvPr>
          <p:cNvSpPr/>
          <p:nvPr/>
        </p:nvSpPr>
        <p:spPr>
          <a:xfrm>
            <a:off x="7193290" y="5450113"/>
            <a:ext cx="4233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rgbClr val="C00000"/>
                </a:solidFill>
                <a:effectLst/>
                <a:latin typeface="Proxima Nova Bold"/>
              </a:rPr>
              <a:t>Marcus Fleming and Robert Mundell</a:t>
            </a:r>
            <a:endParaRPr lang="en-ID" sz="2000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06F0E0-2D6E-43AD-A685-DC6C6FBCBF5E}"/>
              </a:ext>
            </a:extLst>
          </p:cNvPr>
          <p:cNvSpPr/>
          <p:nvPr/>
        </p:nvSpPr>
        <p:spPr>
          <a:xfrm>
            <a:off x="538743" y="1879905"/>
            <a:ext cx="6654547" cy="39703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ID" sz="2800" b="0" i="0" dirty="0">
                <a:effectLst/>
                <a:latin typeface="-apple-system"/>
              </a:rPr>
              <a:t>Model Mundell-Fleming (</a:t>
            </a:r>
            <a:r>
              <a:rPr lang="en-ID" sz="2800" b="0" i="1" dirty="0">
                <a:effectLst/>
                <a:latin typeface="-apple-system"/>
              </a:rPr>
              <a:t>Mundell-Fleming model</a:t>
            </a:r>
            <a:r>
              <a:rPr lang="en-ID" sz="2800" b="0" i="0" dirty="0">
                <a:effectLst/>
                <a:latin typeface="-apple-system"/>
              </a:rPr>
              <a:t>)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-apple-system"/>
              </a:rPr>
              <a:t> </a:t>
            </a:r>
            <a:r>
              <a:rPr lang="en-ID" sz="2800" b="0" i="0" dirty="0">
                <a:effectLst/>
                <a:latin typeface="-apple-system"/>
              </a:rPr>
              <a:t>; </a:t>
            </a:r>
            <a:r>
              <a:rPr lang="en-ID" sz="2800" b="0" i="0" dirty="0" err="1">
                <a:effectLst/>
                <a:latin typeface="-apple-system"/>
              </a:rPr>
              <a:t>dikembangkan</a:t>
            </a:r>
            <a:r>
              <a:rPr lang="en-ID" sz="2800" b="0" i="0" dirty="0">
                <a:effectLst/>
                <a:latin typeface="-apple-system"/>
              </a:rPr>
              <a:t> </a:t>
            </a:r>
            <a:r>
              <a:rPr lang="en-ID" sz="2800" b="0" i="0" dirty="0" err="1">
                <a:effectLst/>
                <a:latin typeface="-apple-system"/>
              </a:rPr>
              <a:t>oleh</a:t>
            </a:r>
            <a:r>
              <a:rPr lang="en-ID" sz="2800" b="0" i="0" dirty="0">
                <a:effectLst/>
                <a:latin typeface="-apple-system"/>
              </a:rPr>
              <a:t> Robert Mundell (1962,1963) </a:t>
            </a:r>
            <a:r>
              <a:rPr lang="en-ID" sz="2800" b="0" i="0" dirty="0" err="1">
                <a:effectLst/>
                <a:latin typeface="-apple-system"/>
              </a:rPr>
              <a:t>dan</a:t>
            </a:r>
            <a:r>
              <a:rPr lang="en-ID" sz="2800" b="0" i="0" dirty="0">
                <a:effectLst/>
                <a:latin typeface="-apple-system"/>
              </a:rPr>
              <a:t> Marcus Fleming (1962);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-apple-system"/>
              </a:rPr>
              <a:t>merupakan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-apple-system"/>
              </a:rPr>
              <a:t>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-apple-system"/>
              </a:rPr>
              <a:t>versi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-apple-system"/>
              </a:rPr>
              <a:t> model IS-LM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-apple-system"/>
              </a:rPr>
              <a:t>untuk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-apple-system"/>
              </a:rPr>
              <a:t>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-apple-system"/>
              </a:rPr>
              <a:t>perekonomian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-apple-system"/>
              </a:rPr>
              <a:t>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-apple-system"/>
              </a:rPr>
              <a:t>terbuka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-apple-system"/>
              </a:rPr>
              <a:t> (</a:t>
            </a:r>
            <a:r>
              <a:rPr lang="en-ID" sz="2800" b="0" i="1" dirty="0">
                <a:solidFill>
                  <a:srgbClr val="002060"/>
                </a:solidFill>
                <a:effectLst/>
                <a:latin typeface="-apple-system"/>
              </a:rPr>
              <a:t>open economy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-apple-system"/>
              </a:rPr>
              <a:t>). Model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-apple-system"/>
              </a:rPr>
              <a:t>ini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-apple-system"/>
              </a:rPr>
              <a:t>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-apple-system"/>
              </a:rPr>
              <a:t>memasukkan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-apple-system"/>
              </a:rPr>
              <a:t>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-apple-system"/>
              </a:rPr>
              <a:t>pergerakan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-apple-system"/>
              </a:rPr>
              <a:t> model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-apple-system"/>
              </a:rPr>
              <a:t>antar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-apple-system"/>
              </a:rPr>
              <a:t>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-apple-system"/>
              </a:rPr>
              <a:t>negara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-apple-system"/>
              </a:rPr>
              <a:t> </a:t>
            </a:r>
            <a:r>
              <a:rPr lang="en-ID" sz="2800" b="0" i="1" dirty="0">
                <a:solidFill>
                  <a:srgbClr val="002060"/>
                </a:solidFill>
                <a:effectLst/>
                <a:latin typeface="-apple-system"/>
              </a:rPr>
              <a:t>(international capital movement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-apple-system"/>
              </a:rPr>
              <a:t>)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-apple-system"/>
              </a:rPr>
              <a:t>ke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-apple-system"/>
              </a:rPr>
              <a:t>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-apple-system"/>
              </a:rPr>
              <a:t>dalam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-apple-system"/>
              </a:rPr>
              <a:t> model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-apple-system"/>
              </a:rPr>
              <a:t>makroekonomi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-apple-system"/>
              </a:rPr>
              <a:t> formal yang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-apple-system"/>
              </a:rPr>
              <a:t>didasarkan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-apple-system"/>
              </a:rPr>
              <a:t>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-apple-system"/>
              </a:rPr>
              <a:t>atas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-apple-system"/>
              </a:rPr>
              <a:t> </a:t>
            </a:r>
            <a:r>
              <a:rPr lang="en-ID" sz="2800" b="0" i="0" dirty="0" err="1">
                <a:solidFill>
                  <a:srgbClr val="002060"/>
                </a:solidFill>
                <a:effectLst/>
                <a:latin typeface="-apple-system"/>
              </a:rPr>
              <a:t>kerangka</a:t>
            </a:r>
            <a:r>
              <a:rPr lang="en-ID" sz="2800" b="0" i="0" dirty="0">
                <a:solidFill>
                  <a:srgbClr val="002060"/>
                </a:solidFill>
                <a:effectLst/>
                <a:latin typeface="-apple-system"/>
              </a:rPr>
              <a:t> IS-LM </a:t>
            </a:r>
            <a:endParaRPr lang="en-ID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68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3A7945-69BB-40AD-A762-C8FEA07B8B4F}"/>
              </a:ext>
            </a:extLst>
          </p:cNvPr>
          <p:cNvSpPr/>
          <p:nvPr/>
        </p:nvSpPr>
        <p:spPr>
          <a:xfrm>
            <a:off x="348343" y="4103598"/>
            <a:ext cx="11161486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n-ID" sz="2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Mekanisme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transmisi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Mundell</a:t>
            </a:r>
            <a:r>
              <a:rPr lang="en-ID" sz="24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ID" sz="2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Fleming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mengatakan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bahwa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ketika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suatu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tingkat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harga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lebih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rendah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menurunkan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suku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bunga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para investor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memindahkan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sebagian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dana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mereka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ke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luar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negeri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dan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pada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gilirannya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menyebabkan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depresiasi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relatif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mata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uang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domestik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terhadap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mata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uang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asing</a:t>
            </a:r>
            <a:r>
              <a:rPr lang="en-ID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</a:t>
            </a:r>
            <a:endParaRPr lang="en-ID" sz="2400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CAC0A-B7F4-4C57-849E-B53D9763C75F}"/>
              </a:ext>
            </a:extLst>
          </p:cNvPr>
          <p:cNvSpPr/>
          <p:nvPr/>
        </p:nvSpPr>
        <p:spPr>
          <a:xfrm>
            <a:off x="682170" y="1573314"/>
            <a:ext cx="108276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dirty="0"/>
              <a:t>Negara </a:t>
            </a:r>
            <a:r>
              <a:rPr lang="en-ID" sz="2400" dirty="0" err="1"/>
              <a:t>berinteraksi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negara</a:t>
            </a:r>
            <a:r>
              <a:rPr lang="en-ID" sz="2400" dirty="0"/>
              <a:t> lain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dua</a:t>
            </a:r>
            <a:r>
              <a:rPr lang="en-ID" sz="2400" dirty="0"/>
              <a:t> </a:t>
            </a:r>
            <a:r>
              <a:rPr lang="en-ID" sz="2400" dirty="0" err="1"/>
              <a:t>cara</a:t>
            </a:r>
            <a:r>
              <a:rPr lang="en-ID" sz="2400" dirty="0"/>
              <a:t> : </a:t>
            </a:r>
          </a:p>
          <a:p>
            <a:pPr marL="342900" indent="-342900">
              <a:buAutoNum type="arabicPeriod"/>
            </a:pPr>
            <a:r>
              <a:rPr lang="en-ID" sz="2400" dirty="0" err="1"/>
              <a:t>Membeli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menjual</a:t>
            </a:r>
            <a:r>
              <a:rPr lang="en-ID" sz="2400" dirty="0"/>
              <a:t> </a:t>
            </a:r>
            <a:r>
              <a:rPr lang="en-ID" sz="2400" dirty="0" err="1"/>
              <a:t>barang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jasa</a:t>
            </a:r>
            <a:r>
              <a:rPr lang="en-ID" sz="2400" dirty="0"/>
              <a:t> di </a:t>
            </a:r>
            <a:r>
              <a:rPr lang="en-ID" sz="2400" dirty="0" err="1"/>
              <a:t>pasar</a:t>
            </a:r>
            <a:r>
              <a:rPr lang="en-ID" sz="2400" dirty="0"/>
              <a:t> </a:t>
            </a:r>
            <a:r>
              <a:rPr lang="en-ID" sz="2400" dirty="0" err="1"/>
              <a:t>produk</a:t>
            </a:r>
            <a:r>
              <a:rPr lang="en-ID" sz="2400" dirty="0"/>
              <a:t> </a:t>
            </a:r>
            <a:r>
              <a:rPr lang="en-ID" sz="2400" dirty="0" err="1"/>
              <a:t>internasional</a:t>
            </a:r>
            <a:r>
              <a:rPr lang="en-ID" sz="2400" dirty="0"/>
              <a:t>. </a:t>
            </a:r>
            <a:r>
              <a:rPr lang="en-ID" sz="2400" b="1" i="1" dirty="0">
                <a:solidFill>
                  <a:srgbClr val="C00000"/>
                </a:solidFill>
              </a:rPr>
              <a:t>Current </a:t>
            </a:r>
            <a:r>
              <a:rPr lang="en-ID" sz="2400" b="1" i="1" dirty="0" err="1">
                <a:solidFill>
                  <a:srgbClr val="C00000"/>
                </a:solidFill>
              </a:rPr>
              <a:t>Acount</a:t>
            </a:r>
            <a:r>
              <a:rPr lang="en-ID" sz="2400" b="1" i="1" dirty="0">
                <a:solidFill>
                  <a:srgbClr val="C00000"/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en-ID" sz="2400" dirty="0" err="1"/>
              <a:t>Membeli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menjual</a:t>
            </a:r>
            <a:r>
              <a:rPr lang="en-ID" sz="2400" dirty="0"/>
              <a:t> asset modal di </a:t>
            </a:r>
            <a:r>
              <a:rPr lang="en-ID" sz="2400" dirty="0" err="1"/>
              <a:t>pasar</a:t>
            </a:r>
            <a:r>
              <a:rPr lang="en-ID" sz="2400" dirty="0"/>
              <a:t> </a:t>
            </a:r>
            <a:r>
              <a:rPr lang="en-ID" sz="2400" dirty="0" err="1"/>
              <a:t>keuangan</a:t>
            </a:r>
            <a:r>
              <a:rPr lang="en-ID" sz="2400" dirty="0"/>
              <a:t> dunia. </a:t>
            </a:r>
            <a:r>
              <a:rPr lang="en-ID" sz="2400" b="1" i="1" dirty="0">
                <a:solidFill>
                  <a:srgbClr val="C00000"/>
                </a:solidFill>
              </a:rPr>
              <a:t>Capital </a:t>
            </a:r>
            <a:r>
              <a:rPr lang="en-ID" sz="2400" b="1" i="1" dirty="0" err="1">
                <a:solidFill>
                  <a:srgbClr val="C00000"/>
                </a:solidFill>
              </a:rPr>
              <a:t>Acount</a:t>
            </a:r>
            <a:endParaRPr lang="en-ID" sz="2400" b="1" i="1" dirty="0">
              <a:solidFill>
                <a:srgbClr val="C00000"/>
              </a:solidFill>
            </a:endParaRPr>
          </a:p>
          <a:p>
            <a:r>
              <a:rPr lang="en-ID" sz="2400" b="1" i="1" dirty="0">
                <a:solidFill>
                  <a:srgbClr val="C00000"/>
                </a:solidFill>
              </a:rPr>
              <a:t>Net exports (NX)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nilai</a:t>
            </a:r>
            <a:r>
              <a:rPr lang="en-ID" sz="2400" dirty="0"/>
              <a:t> </a:t>
            </a:r>
            <a:r>
              <a:rPr lang="en-ID" sz="2400" dirty="0" err="1"/>
              <a:t>ekspor</a:t>
            </a:r>
            <a:r>
              <a:rPr lang="en-ID" sz="2400" dirty="0"/>
              <a:t> </a:t>
            </a:r>
            <a:r>
              <a:rPr lang="en-ID" sz="2400" dirty="0" err="1"/>
              <a:t>suatu</a:t>
            </a:r>
            <a:r>
              <a:rPr lang="en-ID" sz="2400" dirty="0"/>
              <a:t> </a:t>
            </a:r>
            <a:r>
              <a:rPr lang="en-ID" sz="2400" dirty="0" err="1"/>
              <a:t>negara</a:t>
            </a:r>
            <a:r>
              <a:rPr lang="en-ID" sz="2400" dirty="0"/>
              <a:t> </a:t>
            </a:r>
            <a:r>
              <a:rPr lang="en-ID" sz="2400" dirty="0" err="1"/>
              <a:t>dikurangi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nilai</a:t>
            </a:r>
            <a:r>
              <a:rPr lang="en-ID" sz="2400" dirty="0"/>
              <a:t> </a:t>
            </a:r>
            <a:r>
              <a:rPr lang="en-ID" sz="2400" dirty="0" err="1"/>
              <a:t>impornya</a:t>
            </a:r>
            <a:r>
              <a:rPr lang="en-ID" sz="2400" dirty="0"/>
              <a:t>. </a:t>
            </a:r>
          </a:p>
          <a:p>
            <a:r>
              <a:rPr lang="en-ID" sz="2400" b="1" i="1" dirty="0">
                <a:solidFill>
                  <a:srgbClr val="C00000"/>
                </a:solidFill>
              </a:rPr>
              <a:t>Net exports </a:t>
            </a:r>
            <a:r>
              <a:rPr lang="en-ID" sz="2400" dirty="0"/>
              <a:t>juga </a:t>
            </a:r>
            <a:r>
              <a:rPr lang="en-ID" sz="2400" dirty="0" err="1"/>
              <a:t>disebut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neraca</a:t>
            </a:r>
            <a:r>
              <a:rPr lang="en-ID" sz="2400" dirty="0"/>
              <a:t> </a:t>
            </a:r>
            <a:r>
              <a:rPr lang="en-ID" sz="2400" dirty="0" err="1"/>
              <a:t>perdagangan</a:t>
            </a:r>
            <a:r>
              <a:rPr lang="en-ID" sz="2400" dirty="0"/>
              <a:t> </a:t>
            </a:r>
            <a:r>
              <a:rPr lang="en-ID" sz="2400" i="1" dirty="0"/>
              <a:t>(trade balance).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75E96C-E95C-4120-B28F-0E88D21771ED}"/>
              </a:ext>
            </a:extLst>
          </p:cNvPr>
          <p:cNvSpPr txBox="1"/>
          <p:nvPr/>
        </p:nvSpPr>
        <p:spPr>
          <a:xfrm>
            <a:off x="515257" y="865428"/>
            <a:ext cx="5979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Perekonomian</a:t>
            </a:r>
            <a:r>
              <a:rPr lang="en-US" sz="4000" b="1" dirty="0">
                <a:solidFill>
                  <a:srgbClr val="C00000"/>
                </a:solidFill>
              </a:rPr>
              <a:t> Terbuka</a:t>
            </a:r>
            <a:endParaRPr lang="en-ID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43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76692E-BBDA-4328-938D-B781F1F1F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15" y="502012"/>
            <a:ext cx="11045370" cy="585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52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4F47DB-6055-4CD6-9EC2-999B5A756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57" y="395514"/>
            <a:ext cx="10392229" cy="606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68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652001-07E2-446C-A24B-B9AB16BAD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1" y="740229"/>
            <a:ext cx="9942286" cy="563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57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8F6E8F-6E7B-4CE3-A3DB-E62C113CC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14" y="344502"/>
            <a:ext cx="11495315" cy="631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3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D072-FCDB-4930-B354-222B8AEFC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0818"/>
          </a:xfrm>
        </p:spPr>
        <p:txBody>
          <a:bodyPr>
            <a:normAutofit/>
          </a:bodyPr>
          <a:lstStyle/>
          <a:p>
            <a:r>
              <a:rPr lang="en-ID" b="1" dirty="0" err="1">
                <a:solidFill>
                  <a:srgbClr val="C00000"/>
                </a:solidFill>
              </a:rPr>
              <a:t>Kondisi</a:t>
            </a:r>
            <a:r>
              <a:rPr lang="en-ID" b="1" dirty="0">
                <a:solidFill>
                  <a:srgbClr val="C00000"/>
                </a:solidFill>
              </a:rPr>
              <a:t> Marshall Lerner </a:t>
            </a:r>
            <a:r>
              <a:rPr lang="en-ID" b="1" dirty="0" err="1">
                <a:solidFill>
                  <a:srgbClr val="C00000"/>
                </a:solidFill>
              </a:rPr>
              <a:t>dan</a:t>
            </a:r>
            <a:r>
              <a:rPr lang="en-ID" b="1" dirty="0">
                <a:solidFill>
                  <a:srgbClr val="C00000"/>
                </a:solidFill>
              </a:rPr>
              <a:t> </a:t>
            </a:r>
            <a:r>
              <a:rPr lang="en-ID" b="1" dirty="0" err="1">
                <a:solidFill>
                  <a:srgbClr val="C00000"/>
                </a:solidFill>
              </a:rPr>
              <a:t>Kurva</a:t>
            </a:r>
            <a:r>
              <a:rPr lang="en-ID" b="1" dirty="0">
                <a:solidFill>
                  <a:srgbClr val="C00000"/>
                </a:solidFill>
              </a:rPr>
              <a:t> J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F0CFC3-4274-4B62-ACE6-15A90CCE23AC}"/>
              </a:ext>
            </a:extLst>
          </p:cNvPr>
          <p:cNvSpPr/>
          <p:nvPr/>
        </p:nvSpPr>
        <p:spPr>
          <a:xfrm>
            <a:off x="696686" y="1465944"/>
            <a:ext cx="108421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D" sz="2400" b="0" i="0" dirty="0">
                <a:solidFill>
                  <a:srgbClr val="C00000"/>
                </a:solidFill>
                <a:effectLst/>
                <a:latin typeface="Helvetica Neue"/>
              </a:rPr>
              <a:t>Konsep Marshall-Lerner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menekankan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pada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suatu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kondisi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dimana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neraca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transaksi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berjalan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atau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neraca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perdagangan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hanya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akan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meningkat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saat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nilai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tukar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terdepresiasi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bila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persayaratan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kondisi</a:t>
            </a:r>
            <a:r>
              <a:rPr lang="en-ID" sz="2400" b="0" i="0" dirty="0">
                <a:effectLst/>
                <a:latin typeface="Helvetica Neue"/>
              </a:rPr>
              <a:t> Marshall-Lerner </a:t>
            </a:r>
            <a:r>
              <a:rPr lang="en-ID" sz="2400" b="0" i="0" dirty="0" err="1">
                <a:effectLst/>
                <a:latin typeface="Helvetica Neue"/>
              </a:rPr>
              <a:t>terpenuhi</a:t>
            </a:r>
            <a:r>
              <a:rPr lang="en-ID" sz="2400" b="0" i="0" dirty="0">
                <a:effectLst/>
                <a:latin typeface="Helvetica Neue"/>
              </a:rPr>
              <a:t>, </a:t>
            </a:r>
            <a:r>
              <a:rPr lang="en-ID" sz="2400" b="0" i="0" dirty="0" err="1">
                <a:effectLst/>
                <a:latin typeface="Helvetica Neue"/>
              </a:rPr>
              <a:t>yaitu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apabila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jumlah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elastisitas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ekspor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dan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elastisitas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impor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terhadap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nilai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tukar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lebih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besar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dari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satu</a:t>
            </a:r>
            <a:r>
              <a:rPr lang="en-ID" sz="2400" b="0" i="0" dirty="0">
                <a:effectLst/>
                <a:latin typeface="Helvetica Neue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D" sz="2400" b="0" i="0" dirty="0" err="1">
                <a:solidFill>
                  <a:srgbClr val="C00000"/>
                </a:solidFill>
                <a:effectLst/>
                <a:latin typeface="Helvetica Neue"/>
              </a:rPr>
              <a:t>Depresiasi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nilai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tukar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terhadap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neraca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transaksi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berjalan</a:t>
            </a:r>
            <a:r>
              <a:rPr lang="en-ID" sz="2400" b="0" i="0" dirty="0">
                <a:effectLst/>
                <a:latin typeface="Helvetica Neue"/>
              </a:rPr>
              <a:t> juga </a:t>
            </a:r>
            <a:r>
              <a:rPr lang="en-ID" sz="2400" b="0" i="0" dirty="0" err="1">
                <a:effectLst/>
                <a:latin typeface="Helvetica Neue"/>
              </a:rPr>
              <a:t>akan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memunculkan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suatu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fenomena</a:t>
            </a:r>
            <a:r>
              <a:rPr lang="en-ID" sz="2400" b="0" i="0" dirty="0">
                <a:effectLst/>
                <a:latin typeface="Helvetica Neue"/>
              </a:rPr>
              <a:t> yang </a:t>
            </a:r>
            <a:r>
              <a:rPr lang="en-ID" sz="2400" b="0" i="0" dirty="0" err="1">
                <a:effectLst/>
                <a:latin typeface="Helvetica Neue"/>
              </a:rPr>
              <a:t>dinamakan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dengan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kurva</a:t>
            </a:r>
            <a:r>
              <a:rPr lang="en-ID" sz="2400" b="0" i="0" dirty="0">
                <a:effectLst/>
                <a:latin typeface="Helvetica Neue"/>
              </a:rPr>
              <a:t>-J.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D" sz="2400" b="0" i="0" dirty="0" err="1">
                <a:solidFill>
                  <a:srgbClr val="C00000"/>
                </a:solidFill>
                <a:effectLst/>
                <a:latin typeface="Helvetica Neue"/>
              </a:rPr>
              <a:t>Kurva</a:t>
            </a:r>
            <a:r>
              <a:rPr lang="en-ID" sz="2400" b="0" i="0" dirty="0">
                <a:solidFill>
                  <a:srgbClr val="C00000"/>
                </a:solidFill>
                <a:effectLst/>
                <a:latin typeface="Helvetica Neue"/>
              </a:rPr>
              <a:t>-J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bermakna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bahwa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depresiasi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mata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uang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pada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awalnya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akan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menyebabkan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defisit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pada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neraca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transaksi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berjalan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tetapi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kemudian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seiring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berjalannya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waktu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neraca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perdagangan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tersebut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akan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melakukan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penyesuian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melalui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mekanisme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peningkatan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daya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saing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ekspor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sehingga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defisit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dalam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perdagangan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akan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semakin</a:t>
            </a:r>
            <a:r>
              <a:rPr lang="en-ID" sz="2400" b="0" i="0" dirty="0">
                <a:effectLst/>
                <a:latin typeface="Helvetica Neue"/>
              </a:rPr>
              <a:t> </a:t>
            </a:r>
            <a:r>
              <a:rPr lang="en-ID" sz="2400" b="0" i="0" dirty="0" err="1">
                <a:effectLst/>
                <a:latin typeface="Helvetica Neue"/>
              </a:rPr>
              <a:t>berkurang</a:t>
            </a:r>
            <a:r>
              <a:rPr lang="en-ID" sz="2400" b="0" i="0" dirty="0">
                <a:effectLst/>
                <a:latin typeface="Helvetica Neue"/>
              </a:rPr>
              <a:t>.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706174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406FC3-3D6F-4B93-8030-BCE91BE6D6B7}"/>
              </a:ext>
            </a:extLst>
          </p:cNvPr>
          <p:cNvSpPr/>
          <p:nvPr/>
        </p:nvSpPr>
        <p:spPr>
          <a:xfrm>
            <a:off x="529772" y="482938"/>
            <a:ext cx="11132455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b="1" i="0" dirty="0" err="1">
                <a:effectLst/>
                <a:latin typeface="Inter"/>
              </a:rPr>
              <a:t>Apa</a:t>
            </a:r>
            <a:r>
              <a:rPr lang="en-ID" sz="2400" b="1" i="0" dirty="0">
                <a:effectLst/>
                <a:latin typeface="Inter"/>
              </a:rPr>
              <a:t> </a:t>
            </a:r>
            <a:r>
              <a:rPr lang="en-ID" sz="2400" b="1" i="0" dirty="0" err="1">
                <a:effectLst/>
                <a:latin typeface="Inter"/>
              </a:rPr>
              <a:t>itu</a:t>
            </a:r>
            <a:r>
              <a:rPr lang="en-ID" sz="2400" b="1" i="0" dirty="0">
                <a:effectLst/>
                <a:latin typeface="Inter"/>
              </a:rPr>
              <a:t>:</a:t>
            </a:r>
            <a:r>
              <a:rPr lang="en-ID" sz="2400" b="0" i="0" dirty="0">
                <a:effectLst/>
                <a:latin typeface="Inter"/>
              </a:rPr>
              <a:t> </a:t>
            </a:r>
            <a:r>
              <a:rPr lang="en-ID" sz="2400" b="0" i="0" dirty="0" err="1">
                <a:effectLst/>
                <a:latin typeface="Inter"/>
              </a:rPr>
              <a:t>Kurva</a:t>
            </a:r>
            <a:r>
              <a:rPr lang="en-ID" sz="2400" b="0" i="0" dirty="0">
                <a:effectLst/>
                <a:latin typeface="Inter"/>
              </a:rPr>
              <a:t>-J </a:t>
            </a:r>
            <a:r>
              <a:rPr lang="en-ID" sz="2400" b="0" i="1" dirty="0">
                <a:effectLst/>
                <a:latin typeface="Inter"/>
              </a:rPr>
              <a:t>(J-curve)</a:t>
            </a:r>
            <a:r>
              <a:rPr lang="en-ID" sz="2400" b="0" i="0" dirty="0">
                <a:effectLst/>
                <a:latin typeface="Inter"/>
              </a:rPr>
              <a:t> </a:t>
            </a:r>
            <a:r>
              <a:rPr lang="en-ID" sz="2400" b="0" i="0" dirty="0" err="1">
                <a:effectLst/>
                <a:latin typeface="Inter"/>
              </a:rPr>
              <a:t>adalah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grafik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berbentuk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seperti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huruf</a:t>
            </a:r>
            <a:r>
              <a:rPr lang="en-ID" sz="2400" b="0" i="0" dirty="0">
                <a:effectLst/>
                <a:latin typeface="Inter"/>
              </a:rPr>
              <a:t> “J.” </a:t>
            </a:r>
            <a:r>
              <a:rPr lang="en-ID" sz="2400" b="0" i="0" dirty="0" err="1">
                <a:effectLst/>
                <a:latin typeface="Inter"/>
              </a:rPr>
              <a:t>Ini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adalah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representasi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grafis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dua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dimensi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untuk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menunjukkan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hubungan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antara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dua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variabel</a:t>
            </a:r>
            <a:r>
              <a:rPr lang="en-ID" sz="2400" b="0" i="0" dirty="0">
                <a:effectLst/>
                <a:latin typeface="Inter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sz="2400" b="0" i="0" dirty="0" err="1">
                <a:effectLst/>
                <a:latin typeface="Inter"/>
              </a:rPr>
              <a:t>sumbu</a:t>
            </a:r>
            <a:r>
              <a:rPr lang="en-ID" sz="2400" b="0" i="0" dirty="0">
                <a:effectLst/>
                <a:latin typeface="Inter"/>
              </a:rPr>
              <a:t> x </a:t>
            </a:r>
            <a:r>
              <a:rPr lang="en-ID" sz="2400" b="0" i="0" dirty="0" err="1">
                <a:effectLst/>
                <a:latin typeface="Inter"/>
              </a:rPr>
              <a:t>mewakili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waktu</a:t>
            </a:r>
            <a:r>
              <a:rPr lang="en-ID" sz="2400" b="0" i="0" dirty="0">
                <a:effectLst/>
                <a:latin typeface="Inter"/>
              </a:rPr>
              <a:t>, </a:t>
            </a:r>
            <a:r>
              <a:rPr lang="en-ID" sz="2400" b="0" i="0" dirty="0" err="1">
                <a:effectLst/>
                <a:latin typeface="Inter"/>
              </a:rPr>
              <a:t>dan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sumbu</a:t>
            </a:r>
            <a:r>
              <a:rPr lang="en-ID" sz="2400" b="0" i="0" dirty="0">
                <a:effectLst/>
                <a:latin typeface="Inter"/>
              </a:rPr>
              <a:t> y </a:t>
            </a:r>
            <a:r>
              <a:rPr lang="en-ID" sz="2400" b="0" i="0" dirty="0" err="1">
                <a:effectLst/>
                <a:latin typeface="Inter"/>
              </a:rPr>
              <a:t>mewakili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pengembalian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bersih</a:t>
            </a:r>
            <a:r>
              <a:rPr lang="en-ID" sz="2400" b="0" i="0" dirty="0">
                <a:effectLst/>
                <a:latin typeface="Inter"/>
              </a:rPr>
              <a:t>, </a:t>
            </a:r>
            <a:r>
              <a:rPr lang="en-ID" sz="2400" b="0" i="0" dirty="0" err="1">
                <a:effectLst/>
                <a:latin typeface="Inter"/>
              </a:rPr>
              <a:t>arus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kas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bersih</a:t>
            </a:r>
            <a:r>
              <a:rPr lang="en-ID" sz="2400" b="0" i="0" dirty="0">
                <a:effectLst/>
                <a:latin typeface="Inter"/>
              </a:rPr>
              <a:t>, </a:t>
            </a:r>
            <a:r>
              <a:rPr lang="en-ID" sz="2400" b="0" i="0" dirty="0" err="1">
                <a:effectLst/>
                <a:latin typeface="Inter"/>
              </a:rPr>
              <a:t>atau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neraca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perdagangan</a:t>
            </a:r>
            <a:r>
              <a:rPr lang="en-ID" sz="2400" b="0" i="0" dirty="0">
                <a:effectLst/>
                <a:latin typeface="Inter"/>
              </a:rPr>
              <a:t>.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45F6F2B-5FF1-449A-85B5-0B9CBB4D5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72" y="2052598"/>
            <a:ext cx="11132455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Kurva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-J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menggambarkan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tren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pengembalian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atau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arus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kas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bersih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dana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ekuitas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swasta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 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effectLst/>
                <a:latin typeface="Inter"/>
              </a:rPr>
              <a:t>(private equity funds)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 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dari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waktu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ke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waktu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Pengembalian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ekuitas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swasta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negatif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di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tahun-tahun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awal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karena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arus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kas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keluar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lebih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signifikan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daripada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arus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kas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masuk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Mungkin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perlu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beberapa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waktu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Inter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Kemudian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pada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periode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berikutnya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arus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kas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masuk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mulai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membaik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Pengembalian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mulai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meningkat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seiring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dengan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hidup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dana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investasi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mulai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menjadi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portofolio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lebih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matang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Inter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Beberapa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alasan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menjelaskan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mengapa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arus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kas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bersih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ekuitas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swasta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negatif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di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tahun-tahun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awal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.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pertama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adalah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biaya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dimuka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signifikan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termasuk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biaya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investasi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biaya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manajemen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dan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biaya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terkait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dengan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risiko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portofolio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investasi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Pada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saat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sama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portofolio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tersebut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menghasilkan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pengembalian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cukup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untuk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menutupi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biaya-biaya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Inter"/>
              </a:rPr>
              <a:t>ini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ter"/>
              </a:rPr>
              <a:t>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effectLst/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957084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123354-100B-44DD-A5D2-46BEFDE4FB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38" t="2117" r="16429" b="2646"/>
          <a:stretch/>
        </p:blipFill>
        <p:spPr>
          <a:xfrm>
            <a:off x="1132114" y="885372"/>
            <a:ext cx="9695543" cy="50872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C498D0-DAA0-40B8-BF07-8B77019458E8}"/>
              </a:ext>
            </a:extLst>
          </p:cNvPr>
          <p:cNvSpPr txBox="1"/>
          <p:nvPr/>
        </p:nvSpPr>
        <p:spPr>
          <a:xfrm>
            <a:off x="4470401" y="885372"/>
            <a:ext cx="2206171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C00000"/>
                </a:solidFill>
              </a:rPr>
              <a:t>Kurva</a:t>
            </a:r>
            <a:r>
              <a:rPr lang="en-US" sz="5400" dirty="0">
                <a:solidFill>
                  <a:srgbClr val="C00000"/>
                </a:solidFill>
              </a:rPr>
              <a:t> J</a:t>
            </a:r>
            <a:endParaRPr lang="en-ID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97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C030021-F354-4D6A-BBD0-2B94607F6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57" y="467701"/>
            <a:ext cx="11277599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Inter"/>
              </a:rPr>
              <a:t>Awalnya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ter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defisit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perdagangan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Indonesia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memburuk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setelah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devaluasi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Pengaruh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kenaikan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harga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produk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impor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lebih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signifikan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dibandingkan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dengan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penurunan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volume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impor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Demikian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pula,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penurunan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harga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produk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ekspor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tidak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serta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merta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mendorong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volume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secara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lebih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signifikan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awal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devaluasi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permintaan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ekspor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dan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impor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bersifat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inelastis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Misalnya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ketika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harga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berubah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sebesar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7,1%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karena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devaluasi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, volume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permintaan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ekspor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dan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impor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hanya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berubah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kurang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dari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7,1%.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Akibatnya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perubahan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harga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memiliki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dampak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lebih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signifikan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terhadap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nilai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neraca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perdagangan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daripada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perubahan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volume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permintaan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Itu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membuat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defisit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perdagangan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meningkat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Defisit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perdagangan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melebar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bersifat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sementara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karena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devaluasi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pada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akhirnya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mempengaruhi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volume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ekspor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dan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volume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impor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secara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lebih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signifikan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Seperti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konsep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elastisitas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permintaan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bersifat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inelastis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dalam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jangka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pendek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karena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pembeli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sulit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mengubah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kebiasaan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mereka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dalam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waktu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singkat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sebagai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respons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terhadap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perubahan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harga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Kemudian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menjadi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lebih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elastis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dalam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jangka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panjang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. 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Volume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ekspor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meningkat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dengan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persentase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lebih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tinggi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dari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persentase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penurunan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harga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produk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ekspor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Pembeli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di Amerika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Serikat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melihat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produk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Indonesia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lebih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menarik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daripada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produk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lokal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mendorong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mereka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meningkatkan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permintaan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Demikian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pula,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persentase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penurunan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volume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impor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lebih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signifikan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daripada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persentase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kenaikan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harga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produk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Konsumen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Indonesia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lebih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sedikit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membeli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produk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impor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dan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beralih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produk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lebih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terjangkau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dari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pasar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lokal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Inter"/>
              </a:rPr>
              <a:t>Akibatnya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Inter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devaluasi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menyebabkan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defisit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menurun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dalam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jangka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panjang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dan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menyebabkan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ter"/>
              </a:rPr>
              <a:t> surplus.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7002640-7179-4182-BA56-6689768B35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55620" y="182880"/>
            <a:ext cx="6440073" cy="84289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NERACA PEMBAYARAN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9D7395A-08A9-46CA-BD23-FAE9DDC0AD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4345" y="1114690"/>
            <a:ext cx="7563730" cy="4461802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dirty="0" err="1">
                <a:latin typeface="Times New Roman" panose="02020603050405020304" pitchFamily="18" charset="0"/>
              </a:rPr>
              <a:t>Neraca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Pembayaran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suatu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negara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sangat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penting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karena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mempengaruhi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dan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dipengaruhi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oleh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variabel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ekonomi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makro</a:t>
            </a:r>
            <a:r>
              <a:rPr lang="en-US" altLang="en-US" dirty="0">
                <a:latin typeface="Times New Roman" panose="02020603050405020304" pitchFamily="18" charset="0"/>
              </a:rPr>
              <a:t> lain </a:t>
            </a:r>
            <a:r>
              <a:rPr lang="en-US" altLang="en-US" dirty="0" err="1">
                <a:latin typeface="Times New Roman" panose="02020603050405020304" pitchFamily="18" charset="0"/>
              </a:rPr>
              <a:t>seperti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pendapatan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nasional</a:t>
            </a:r>
            <a:r>
              <a:rPr lang="en-US" altLang="en-US" dirty="0">
                <a:latin typeface="Times New Roman" panose="02020603050405020304" pitchFamily="18" charset="0"/>
              </a:rPr>
              <a:t> (GNP), </a:t>
            </a:r>
            <a:r>
              <a:rPr lang="en-US" altLang="en-US" dirty="0" err="1">
                <a:latin typeface="Times New Roman" panose="02020603050405020304" pitchFamily="18" charset="0"/>
              </a:rPr>
              <a:t>kesempatan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kerja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inflasi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kurs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dan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tingkat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harga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dirty="0" err="1">
                <a:latin typeface="Times New Roman" panose="02020603050405020304" pitchFamily="18" charset="0"/>
              </a:rPr>
              <a:t>Neraca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pembayaran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membantu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dalam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meramalkan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potensi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pasar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suatu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negara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terutama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dalam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jangka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pendek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dirty="0" err="1">
                <a:latin typeface="Times New Roman" panose="02020603050405020304" pitchFamily="18" charset="0"/>
              </a:rPr>
              <a:t>Neraca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pembayaran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merupakan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indikator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penting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adanya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tekanan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terhadap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kurs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suatu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negara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Negara yang </a:t>
            </a:r>
            <a:r>
              <a:rPr lang="en-US" altLang="en-US" dirty="0" err="1">
                <a:latin typeface="Times New Roman" panose="02020603050405020304" pitchFamily="18" charset="0"/>
              </a:rPr>
              <a:t>mengalami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defisit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neraca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pembayaran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terus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menerus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dapat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merupakan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petunjuk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akan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terjadinya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kontrol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terhadap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pergerakan</a:t>
            </a:r>
            <a:r>
              <a:rPr lang="en-US" altLang="en-US" dirty="0">
                <a:latin typeface="Times New Roman" panose="02020603050405020304" pitchFamily="18" charset="0"/>
              </a:rPr>
              <a:t> modal </a:t>
            </a:r>
            <a:r>
              <a:rPr lang="en-US" altLang="en-US" dirty="0" err="1">
                <a:latin typeface="Times New Roman" panose="02020603050405020304" pitchFamily="18" charset="0"/>
              </a:rPr>
              <a:t>pada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suatu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hari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2DC4D0-C592-49AB-A42F-F52547377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024" y="2082018"/>
            <a:ext cx="3040966" cy="349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8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99D53-1630-4DF0-93A5-FE6B72A2C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414" y="2104572"/>
            <a:ext cx="2587171" cy="1618117"/>
          </a:xfrm>
        </p:spPr>
        <p:txBody>
          <a:bodyPr>
            <a:noAutofit/>
          </a:bodyPr>
          <a:lstStyle/>
          <a:p>
            <a:br>
              <a:rPr lang="en-US" sz="5400" dirty="0"/>
            </a:br>
            <a:br>
              <a:rPr lang="en-ID" sz="5400" dirty="0"/>
            </a:br>
            <a:br>
              <a:rPr lang="en-ID" sz="5400" dirty="0"/>
            </a:br>
            <a:br>
              <a:rPr lang="en-ID" sz="5400" dirty="0"/>
            </a:br>
            <a:br>
              <a:rPr lang="en-ID" sz="5400" dirty="0"/>
            </a:br>
            <a:br>
              <a:rPr lang="en-ID" sz="5400" dirty="0"/>
            </a:br>
            <a:br>
              <a:rPr lang="en-ID" sz="5400" dirty="0"/>
            </a:br>
            <a:br>
              <a:rPr lang="en-ID" sz="5400" dirty="0"/>
            </a:br>
            <a:br>
              <a:rPr lang="en-ID" sz="5400" dirty="0"/>
            </a:br>
            <a:br>
              <a:rPr lang="en-ID" sz="5400" dirty="0"/>
            </a:br>
            <a:br>
              <a:rPr lang="en-ID" sz="5400" dirty="0"/>
            </a:br>
            <a:br>
              <a:rPr lang="en-ID" sz="5400" dirty="0"/>
            </a:br>
            <a:br>
              <a:rPr lang="en-ID" sz="5400" dirty="0"/>
            </a:br>
            <a:br>
              <a:rPr lang="en-ID" sz="5400" dirty="0"/>
            </a:br>
            <a:br>
              <a:rPr lang="en-ID" sz="5400" dirty="0"/>
            </a:br>
            <a:br>
              <a:rPr lang="en-ID" sz="5400" dirty="0"/>
            </a:br>
            <a:r>
              <a:rPr lang="en-ID" sz="5400" b="1" dirty="0" err="1">
                <a:solidFill>
                  <a:srgbClr val="C00000"/>
                </a:solidFill>
              </a:rPr>
              <a:t>Sekian</a:t>
            </a:r>
            <a:br>
              <a:rPr lang="en-ID" sz="5400" dirty="0"/>
            </a:br>
            <a:br>
              <a:rPr lang="en-ID" sz="5400" dirty="0"/>
            </a:br>
            <a:br>
              <a:rPr lang="en-ID" sz="5400" dirty="0"/>
            </a:br>
            <a:br>
              <a:rPr lang="en-ID" sz="5400" dirty="0"/>
            </a:br>
            <a:br>
              <a:rPr lang="en-ID" sz="5400" dirty="0"/>
            </a:br>
            <a:br>
              <a:rPr lang="en-ID" sz="5400" dirty="0"/>
            </a:br>
            <a:br>
              <a:rPr lang="en-ID" sz="5400" dirty="0"/>
            </a:br>
            <a:br>
              <a:rPr lang="en-ID" sz="5400" dirty="0"/>
            </a:br>
            <a:br>
              <a:rPr lang="en-ID" sz="5400" dirty="0"/>
            </a:br>
            <a:br>
              <a:rPr lang="en-ID" sz="5400" dirty="0"/>
            </a:br>
            <a:br>
              <a:rPr lang="en-ID" sz="5400" dirty="0"/>
            </a:br>
            <a:br>
              <a:rPr lang="en-ID" sz="5400" dirty="0"/>
            </a:br>
            <a:br>
              <a:rPr lang="en-ID" sz="5400" dirty="0"/>
            </a:br>
            <a:br>
              <a:rPr lang="en-ID" sz="5400" dirty="0"/>
            </a:br>
            <a:br>
              <a:rPr lang="en-ID" sz="5400" dirty="0"/>
            </a:br>
            <a:br>
              <a:rPr lang="en-ID" sz="5400" dirty="0"/>
            </a:br>
            <a:r>
              <a:rPr lang="en-ID" sz="5400" dirty="0" err="1"/>
              <a:t>sekian</a:t>
            </a:r>
            <a:endParaRPr lang="en-ID" sz="5400" dirty="0"/>
          </a:p>
        </p:txBody>
      </p:sp>
    </p:spTree>
    <p:extLst>
      <p:ext uri="{BB962C8B-B14F-4D97-AF65-F5344CB8AC3E}">
        <p14:creationId xmlns:p14="http://schemas.microsoft.com/office/powerpoint/2010/main" val="261698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CB2D1-862B-4AAD-B531-622114FE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842" y="423183"/>
            <a:ext cx="10515600" cy="839561"/>
          </a:xfrm>
        </p:spPr>
        <p:txBody>
          <a:bodyPr/>
          <a:lstStyle/>
          <a:p>
            <a:r>
              <a:rPr lang="en-ID" b="1" dirty="0" err="1">
                <a:solidFill>
                  <a:srgbClr val="C00000"/>
                </a:solidFill>
              </a:rPr>
              <a:t>Kegunaan</a:t>
            </a:r>
            <a:r>
              <a:rPr lang="en-ID" b="1" dirty="0">
                <a:solidFill>
                  <a:srgbClr val="C00000"/>
                </a:solidFill>
              </a:rPr>
              <a:t> </a:t>
            </a:r>
            <a:r>
              <a:rPr lang="en-ID" b="1" dirty="0" err="1">
                <a:solidFill>
                  <a:srgbClr val="C00000"/>
                </a:solidFill>
              </a:rPr>
              <a:t>Neraca</a:t>
            </a:r>
            <a:r>
              <a:rPr lang="en-ID" b="1" dirty="0">
                <a:solidFill>
                  <a:srgbClr val="C00000"/>
                </a:solidFill>
              </a:rPr>
              <a:t> </a:t>
            </a:r>
            <a:r>
              <a:rPr lang="en-ID" b="1" dirty="0" err="1">
                <a:solidFill>
                  <a:srgbClr val="C00000"/>
                </a:solidFill>
              </a:rPr>
              <a:t>Pembayaran</a:t>
            </a:r>
            <a:r>
              <a:rPr lang="en-ID" b="1" dirty="0">
                <a:solidFill>
                  <a:srgbClr val="C00000"/>
                </a:solidFill>
              </a:rPr>
              <a:t> </a:t>
            </a:r>
            <a:r>
              <a:rPr lang="en-ID" b="1" dirty="0" err="1">
                <a:solidFill>
                  <a:srgbClr val="C00000"/>
                </a:solidFill>
              </a:rPr>
              <a:t>Internasional</a:t>
            </a:r>
            <a:endParaRPr lang="en-ID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DFE84B-CBE2-4212-9CA3-3434057A927F}"/>
              </a:ext>
            </a:extLst>
          </p:cNvPr>
          <p:cNvSpPr/>
          <p:nvPr/>
        </p:nvSpPr>
        <p:spPr>
          <a:xfrm>
            <a:off x="629555" y="1465944"/>
            <a:ext cx="109328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ID" sz="2800" dirty="0" err="1"/>
              <a:t>Alat</a:t>
            </a:r>
            <a:r>
              <a:rPr lang="en-ID" sz="2800" dirty="0"/>
              <a:t> </a:t>
            </a:r>
            <a:r>
              <a:rPr lang="en-ID" sz="2800" dirty="0" err="1"/>
              <a:t>bagi</a:t>
            </a:r>
            <a:r>
              <a:rPr lang="en-ID" sz="2800" dirty="0"/>
              <a:t> </a:t>
            </a:r>
            <a:r>
              <a:rPr lang="en-ID" sz="2800" dirty="0" err="1"/>
              <a:t>pemerintah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menentukan</a:t>
            </a:r>
            <a:r>
              <a:rPr lang="en-ID" sz="2800" dirty="0"/>
              <a:t> </a:t>
            </a:r>
            <a:r>
              <a:rPr lang="en-ID" sz="2800" dirty="0" err="1"/>
              <a:t>kebijakan</a:t>
            </a:r>
            <a:r>
              <a:rPr lang="en-ID" sz="2800" dirty="0"/>
              <a:t> </a:t>
            </a:r>
            <a:r>
              <a:rPr lang="en-ID" sz="2800" dirty="0" err="1"/>
              <a:t>moneter</a:t>
            </a:r>
            <a:r>
              <a:rPr lang="en-ID" sz="2800" dirty="0"/>
              <a:t>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sz="2800" dirty="0" err="1"/>
              <a:t>Alat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menerangkan</a:t>
            </a:r>
            <a:r>
              <a:rPr lang="en-ID" sz="2800" dirty="0"/>
              <a:t> </a:t>
            </a:r>
            <a:r>
              <a:rPr lang="en-ID" sz="2800" dirty="0" err="1"/>
              <a:t>kegiatan</a:t>
            </a:r>
            <a:r>
              <a:rPr lang="en-ID" sz="2800" dirty="0"/>
              <a:t> </a:t>
            </a:r>
            <a:r>
              <a:rPr lang="en-ID" sz="2800" dirty="0" err="1"/>
              <a:t>ekonomi</a:t>
            </a:r>
            <a:r>
              <a:rPr lang="en-ID" sz="2800" dirty="0"/>
              <a:t> </a:t>
            </a:r>
            <a:r>
              <a:rPr lang="en-ID" sz="2800" dirty="0" err="1"/>
              <a:t>internasional</a:t>
            </a:r>
            <a:r>
              <a:rPr lang="en-ID" sz="2800" dirty="0"/>
              <a:t> </a:t>
            </a:r>
            <a:r>
              <a:rPr lang="en-ID" sz="2800" dirty="0" err="1"/>
              <a:t>suatu</a:t>
            </a:r>
            <a:r>
              <a:rPr lang="en-ID" sz="2800" dirty="0"/>
              <a:t> </a:t>
            </a:r>
            <a:r>
              <a:rPr lang="en-ID" sz="2800" dirty="0" err="1"/>
              <a:t>negara</a:t>
            </a:r>
            <a:r>
              <a:rPr lang="en-ID" sz="2800" dirty="0"/>
              <a:t>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sz="2800" dirty="0" err="1"/>
              <a:t>Alat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menerangkan</a:t>
            </a:r>
            <a:r>
              <a:rPr lang="en-ID" sz="2800" dirty="0"/>
              <a:t> </a:t>
            </a:r>
            <a:r>
              <a:rPr lang="en-ID" sz="2800" dirty="0" err="1"/>
              <a:t>tentang</a:t>
            </a:r>
            <a:r>
              <a:rPr lang="en-ID" sz="2800" dirty="0"/>
              <a:t> </a:t>
            </a:r>
            <a:r>
              <a:rPr lang="en-ID" sz="2800" dirty="0" err="1"/>
              <a:t>sumber</a:t>
            </a:r>
            <a:r>
              <a:rPr lang="en-ID" sz="2800" dirty="0"/>
              <a:t> -</a:t>
            </a:r>
            <a:r>
              <a:rPr lang="en-ID" sz="2800" dirty="0" err="1"/>
              <a:t>sumber</a:t>
            </a:r>
            <a:r>
              <a:rPr lang="en-ID" sz="2800" dirty="0"/>
              <a:t> </a:t>
            </a:r>
            <a:r>
              <a:rPr lang="en-ID" sz="2800" dirty="0" err="1"/>
              <a:t>pendapatan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penggunaan</a:t>
            </a:r>
            <a:r>
              <a:rPr lang="en-ID" sz="2800" dirty="0"/>
              <a:t> </a:t>
            </a:r>
            <a:r>
              <a:rPr lang="en-ID" sz="2800" dirty="0" err="1"/>
              <a:t>devisa</a:t>
            </a:r>
            <a:r>
              <a:rPr lang="en-ID" sz="2800" dirty="0"/>
              <a:t> </a:t>
            </a:r>
            <a:r>
              <a:rPr lang="en-ID" sz="2800" dirty="0" err="1"/>
              <a:t>luar</a:t>
            </a:r>
            <a:r>
              <a:rPr lang="en-ID" sz="2800" dirty="0"/>
              <a:t> </a:t>
            </a:r>
            <a:r>
              <a:rPr lang="en-ID" sz="2800" dirty="0" err="1"/>
              <a:t>negeri</a:t>
            </a:r>
            <a:r>
              <a:rPr lang="en-ID" sz="2800" dirty="0"/>
              <a:t>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sz="2800" dirty="0" err="1"/>
              <a:t>Alat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mendapatkan</a:t>
            </a:r>
            <a:r>
              <a:rPr lang="en-ID" sz="2800" dirty="0"/>
              <a:t> </a:t>
            </a:r>
            <a:r>
              <a:rPr lang="en-ID" sz="2800" dirty="0" err="1"/>
              <a:t>gambaran</a:t>
            </a:r>
            <a:r>
              <a:rPr lang="en-ID" sz="2800" dirty="0"/>
              <a:t> </a:t>
            </a:r>
            <a:r>
              <a:rPr lang="en-ID" sz="2800" dirty="0" err="1"/>
              <a:t>tentang</a:t>
            </a:r>
            <a:r>
              <a:rPr lang="en-ID" sz="2800" dirty="0"/>
              <a:t> </a:t>
            </a:r>
            <a:r>
              <a:rPr lang="en-ID" sz="2800" dirty="0" err="1"/>
              <a:t>pengaruh</a:t>
            </a:r>
            <a:r>
              <a:rPr lang="en-ID" sz="2800" dirty="0"/>
              <a:t> </a:t>
            </a:r>
            <a:r>
              <a:rPr lang="en-ID" sz="2800" dirty="0" err="1"/>
              <a:t>transaksi</a:t>
            </a:r>
            <a:r>
              <a:rPr lang="en-ID" sz="2800" dirty="0"/>
              <a:t> </a:t>
            </a:r>
            <a:r>
              <a:rPr lang="en-ID" sz="2800" dirty="0" err="1"/>
              <a:t>luar</a:t>
            </a:r>
            <a:r>
              <a:rPr lang="en-ID" sz="2800" dirty="0"/>
              <a:t> </a:t>
            </a:r>
            <a:r>
              <a:rPr lang="en-ID" sz="2800" dirty="0" err="1"/>
              <a:t>negeri</a:t>
            </a:r>
            <a:r>
              <a:rPr lang="en-ID" sz="2800" dirty="0"/>
              <a:t> </a:t>
            </a:r>
            <a:r>
              <a:rPr lang="en-ID" sz="2800" dirty="0" err="1"/>
              <a:t>terhadap</a:t>
            </a:r>
            <a:r>
              <a:rPr lang="en-ID" sz="2800" dirty="0"/>
              <a:t> </a:t>
            </a:r>
            <a:r>
              <a:rPr lang="en-ID" sz="2800" dirty="0" err="1"/>
              <a:t>pendapatan</a:t>
            </a:r>
            <a:r>
              <a:rPr lang="en-ID" sz="2800" dirty="0"/>
              <a:t> </a:t>
            </a:r>
            <a:r>
              <a:rPr lang="en-ID" sz="2800" dirty="0" err="1"/>
              <a:t>nasional</a:t>
            </a:r>
            <a:r>
              <a:rPr lang="en-ID" sz="2800" dirty="0"/>
              <a:t>.</a:t>
            </a:r>
            <a:endParaRPr lang="en-ID" sz="3600" b="0" i="0" u="none" strike="noStrike" dirty="0">
              <a:solidFill>
                <a:srgbClr val="002060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0120EA-B91E-4ED2-8E83-FFF792788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683" y="4346800"/>
            <a:ext cx="5718629" cy="24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54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1662D-3E3A-429F-A758-CD72CFF8D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943" y="365125"/>
            <a:ext cx="10515600" cy="752475"/>
          </a:xfrm>
        </p:spPr>
        <p:txBody>
          <a:bodyPr>
            <a:normAutofit/>
          </a:bodyPr>
          <a:lstStyle/>
          <a:p>
            <a:r>
              <a:rPr lang="es-ES" sz="3600" b="1" dirty="0" err="1">
                <a:solidFill>
                  <a:srgbClr val="C00000"/>
                </a:solidFill>
              </a:rPr>
              <a:t>Tujuan</a:t>
            </a:r>
            <a:r>
              <a:rPr lang="es-ES" sz="3600" b="1" dirty="0">
                <a:solidFill>
                  <a:srgbClr val="C00000"/>
                </a:solidFill>
              </a:rPr>
              <a:t> </a:t>
            </a:r>
            <a:r>
              <a:rPr lang="es-ES" sz="3600" b="1" dirty="0" err="1">
                <a:solidFill>
                  <a:srgbClr val="C00000"/>
                </a:solidFill>
              </a:rPr>
              <a:t>Penyusunan</a:t>
            </a:r>
            <a:r>
              <a:rPr lang="es-ES" sz="3600" b="1" dirty="0">
                <a:solidFill>
                  <a:srgbClr val="C00000"/>
                </a:solidFill>
              </a:rPr>
              <a:t> </a:t>
            </a:r>
            <a:r>
              <a:rPr lang="es-ES" sz="3600" b="1" dirty="0" err="1">
                <a:solidFill>
                  <a:srgbClr val="C00000"/>
                </a:solidFill>
              </a:rPr>
              <a:t>Neraca</a:t>
            </a:r>
            <a:r>
              <a:rPr lang="es-ES" sz="3600" b="1" dirty="0">
                <a:solidFill>
                  <a:srgbClr val="C00000"/>
                </a:solidFill>
              </a:rPr>
              <a:t> </a:t>
            </a:r>
            <a:r>
              <a:rPr lang="es-ES" sz="3600" b="1" dirty="0" err="1">
                <a:solidFill>
                  <a:srgbClr val="C00000"/>
                </a:solidFill>
              </a:rPr>
              <a:t>Pembayaran</a:t>
            </a:r>
            <a:r>
              <a:rPr lang="es-ES" sz="3600" b="1" dirty="0">
                <a:solidFill>
                  <a:srgbClr val="C00000"/>
                </a:solidFill>
              </a:rPr>
              <a:t> </a:t>
            </a:r>
            <a:r>
              <a:rPr lang="es-ES" sz="3600" b="1" dirty="0" err="1">
                <a:solidFill>
                  <a:srgbClr val="C00000"/>
                </a:solidFill>
              </a:rPr>
              <a:t>Internasional</a:t>
            </a:r>
            <a:endParaRPr lang="en-ID" sz="3600" b="1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77FA0B-31F7-4EED-B75E-EEA527A73BF6}"/>
              </a:ext>
            </a:extLst>
          </p:cNvPr>
          <p:cNvSpPr/>
          <p:nvPr/>
        </p:nvSpPr>
        <p:spPr>
          <a:xfrm>
            <a:off x="722085" y="1229896"/>
            <a:ext cx="107478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ID" sz="2800" dirty="0" err="1"/>
              <a:t>Memberikan</a:t>
            </a:r>
            <a:r>
              <a:rPr lang="en-ID" sz="2800" dirty="0"/>
              <a:t> </a:t>
            </a:r>
            <a:r>
              <a:rPr lang="en-ID" sz="2800" dirty="0" err="1"/>
              <a:t>informasi</a:t>
            </a:r>
            <a:r>
              <a:rPr lang="en-ID" sz="2800" dirty="0"/>
              <a:t> </a:t>
            </a:r>
            <a:r>
              <a:rPr lang="en-ID" sz="2800" dirty="0" err="1"/>
              <a:t>kepada</a:t>
            </a:r>
            <a:r>
              <a:rPr lang="en-ID" sz="2800" dirty="0"/>
              <a:t> </a:t>
            </a:r>
            <a:r>
              <a:rPr lang="en-ID" sz="2800" dirty="0" err="1"/>
              <a:t>pemerintah</a:t>
            </a:r>
            <a:r>
              <a:rPr lang="en-ID" sz="2800" dirty="0"/>
              <a:t> </a:t>
            </a:r>
            <a:r>
              <a:rPr lang="en-ID" sz="2800" dirty="0" err="1"/>
              <a:t>mengenai</a:t>
            </a:r>
            <a:r>
              <a:rPr lang="en-ID" sz="2800" dirty="0"/>
              <a:t> </a:t>
            </a:r>
            <a:r>
              <a:rPr lang="en-ID" sz="2800" dirty="0" err="1"/>
              <a:t>posisi</a:t>
            </a:r>
            <a:r>
              <a:rPr lang="en-ID" sz="2800" dirty="0"/>
              <a:t> </a:t>
            </a:r>
            <a:r>
              <a:rPr lang="en-ID" sz="2800" dirty="0" err="1"/>
              <a:t>negara</a:t>
            </a:r>
            <a:r>
              <a:rPr lang="en-ID" sz="2800" dirty="0"/>
              <a:t> di </a:t>
            </a:r>
            <a:r>
              <a:rPr lang="en-ID" sz="2800" dirty="0" err="1"/>
              <a:t>perdagangan</a:t>
            </a:r>
            <a:r>
              <a:rPr lang="en-ID" sz="2800" dirty="0"/>
              <a:t> </a:t>
            </a:r>
            <a:r>
              <a:rPr lang="en-ID" sz="2800" dirty="0" err="1"/>
              <a:t>internasional</a:t>
            </a:r>
            <a:r>
              <a:rPr lang="en-ID" sz="2800" dirty="0"/>
              <a:t> </a:t>
            </a:r>
          </a:p>
          <a:p>
            <a:pPr marL="342900" indent="-342900" algn="just">
              <a:buAutoNum type="arabicPeriod"/>
            </a:pPr>
            <a:r>
              <a:rPr lang="en-ID" sz="2800" dirty="0" err="1"/>
              <a:t>Memberikan</a:t>
            </a:r>
            <a:r>
              <a:rPr lang="en-ID" sz="2800" dirty="0"/>
              <a:t> </a:t>
            </a:r>
            <a:r>
              <a:rPr lang="en-ID" sz="2800" dirty="0" err="1"/>
              <a:t>informasi</a:t>
            </a:r>
            <a:r>
              <a:rPr lang="en-ID" sz="2800" dirty="0"/>
              <a:t> </a:t>
            </a:r>
            <a:r>
              <a:rPr lang="en-ID" sz="2800" dirty="0" err="1"/>
              <a:t>kepada</a:t>
            </a:r>
            <a:r>
              <a:rPr lang="en-ID" sz="2800" dirty="0"/>
              <a:t> </a:t>
            </a:r>
            <a:r>
              <a:rPr lang="en-ID" sz="2800" dirty="0" err="1"/>
              <a:t>pemerintah</a:t>
            </a:r>
            <a:r>
              <a:rPr lang="en-ID" sz="2800" dirty="0"/>
              <a:t> </a:t>
            </a:r>
            <a:r>
              <a:rPr lang="en-ID" sz="2800" dirty="0" err="1"/>
              <a:t>mengenai</a:t>
            </a:r>
            <a:r>
              <a:rPr lang="en-ID" sz="2800" dirty="0"/>
              <a:t> </a:t>
            </a:r>
            <a:r>
              <a:rPr lang="en-ID" sz="2800" dirty="0" err="1"/>
              <a:t>posisi</a:t>
            </a:r>
            <a:r>
              <a:rPr lang="en-ID" sz="2800" dirty="0"/>
              <a:t> </a:t>
            </a:r>
            <a:r>
              <a:rPr lang="en-ID" sz="2800" dirty="0" err="1"/>
              <a:t>pembayaran</a:t>
            </a:r>
            <a:r>
              <a:rPr lang="en-ID" sz="2800" dirty="0"/>
              <a:t> </a:t>
            </a:r>
            <a:r>
              <a:rPr lang="en-ID" sz="2800" dirty="0" err="1"/>
              <a:t>internasional</a:t>
            </a:r>
            <a:r>
              <a:rPr lang="en-ID" sz="2800" dirty="0"/>
              <a:t> </a:t>
            </a:r>
          </a:p>
          <a:p>
            <a:pPr marL="342900" indent="-342900" algn="just">
              <a:buAutoNum type="arabicPeriod"/>
            </a:pPr>
            <a:r>
              <a:rPr lang="en-ID" sz="2800" dirty="0" err="1"/>
              <a:t>Membantu</a:t>
            </a:r>
            <a:r>
              <a:rPr lang="en-ID" sz="2800" dirty="0"/>
              <a:t> </a:t>
            </a:r>
            <a:r>
              <a:rPr lang="en-ID" sz="2800" dirty="0" err="1"/>
              <a:t>pemerintah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menetapkan</a:t>
            </a:r>
            <a:r>
              <a:rPr lang="en-ID" sz="2800" dirty="0"/>
              <a:t> </a:t>
            </a:r>
            <a:r>
              <a:rPr lang="en-ID" sz="2800" dirty="0" err="1"/>
              <a:t>kebijakan</a:t>
            </a:r>
            <a:r>
              <a:rPr lang="en-ID" sz="2800" dirty="0"/>
              <a:t> </a:t>
            </a:r>
            <a:r>
              <a:rPr lang="en-ID" sz="2800" dirty="0" err="1"/>
              <a:t>fiskal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moneter</a:t>
            </a:r>
            <a:r>
              <a:rPr lang="en-ID" sz="2800" dirty="0"/>
              <a:t> </a:t>
            </a:r>
          </a:p>
          <a:p>
            <a:pPr marL="342900" indent="-342900" algn="just">
              <a:buAutoNum type="arabicPeriod"/>
            </a:pPr>
            <a:r>
              <a:rPr lang="en-ID" sz="2800" dirty="0" err="1"/>
              <a:t>Merupakan</a:t>
            </a:r>
            <a:r>
              <a:rPr lang="en-ID" sz="2800" dirty="0"/>
              <a:t> </a:t>
            </a:r>
            <a:r>
              <a:rPr lang="en-ID" sz="2800" dirty="0" err="1"/>
              <a:t>alat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mengukur</a:t>
            </a:r>
            <a:r>
              <a:rPr lang="en-ID" sz="2800" dirty="0"/>
              <a:t> </a:t>
            </a:r>
            <a:r>
              <a:rPr lang="en-ID" sz="2800" dirty="0" err="1"/>
              <a:t>berapa</a:t>
            </a:r>
            <a:r>
              <a:rPr lang="en-ID" sz="2800" dirty="0"/>
              <a:t> </a:t>
            </a:r>
            <a:r>
              <a:rPr lang="en-ID" sz="2800" dirty="0" err="1"/>
              <a:t>besar</a:t>
            </a:r>
            <a:r>
              <a:rPr lang="en-ID" sz="2800" dirty="0"/>
              <a:t> </a:t>
            </a:r>
            <a:r>
              <a:rPr lang="en-ID" sz="2800" dirty="0" err="1"/>
              <a:t>utang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piutang</a:t>
            </a:r>
            <a:r>
              <a:rPr lang="en-ID" sz="2800" dirty="0"/>
              <a:t> </a:t>
            </a:r>
            <a:r>
              <a:rPr lang="en-ID" sz="2800" dirty="0" err="1"/>
              <a:t>negara</a:t>
            </a:r>
            <a:r>
              <a:rPr lang="en-ID" sz="2800" dirty="0"/>
              <a:t> </a:t>
            </a:r>
            <a:r>
              <a:rPr lang="en-ID" sz="2800" dirty="0" err="1"/>
              <a:t>terhadap</a:t>
            </a:r>
            <a:r>
              <a:rPr lang="en-ID" sz="2800" dirty="0"/>
              <a:t> </a:t>
            </a:r>
            <a:r>
              <a:rPr lang="en-ID" sz="2800" dirty="0" err="1"/>
              <a:t>luar</a:t>
            </a:r>
            <a:r>
              <a:rPr lang="en-ID" sz="2800" dirty="0"/>
              <a:t> </a:t>
            </a:r>
            <a:r>
              <a:rPr lang="en-ID" sz="2800" dirty="0" err="1"/>
              <a:t>negeri</a:t>
            </a:r>
            <a:r>
              <a:rPr lang="en-ID" sz="2800" dirty="0"/>
              <a:t> </a:t>
            </a:r>
          </a:p>
          <a:p>
            <a:pPr marL="342900" indent="-342900" algn="just">
              <a:buAutoNum type="arabicPeriod"/>
            </a:pPr>
            <a:r>
              <a:rPr lang="en-ID" sz="2800" dirty="0" err="1"/>
              <a:t>Merupakan</a:t>
            </a:r>
            <a:r>
              <a:rPr lang="en-ID" sz="2800" dirty="0"/>
              <a:t> </a:t>
            </a:r>
            <a:r>
              <a:rPr lang="en-ID" sz="2800" dirty="0" err="1"/>
              <a:t>alat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mengukur</a:t>
            </a:r>
            <a:r>
              <a:rPr lang="en-ID" sz="2800" dirty="0"/>
              <a:t> </a:t>
            </a:r>
            <a:r>
              <a:rPr lang="en-ID" sz="2800" dirty="0" err="1"/>
              <a:t>struktur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komposisi</a:t>
            </a:r>
            <a:r>
              <a:rPr lang="en-ID" sz="2800" dirty="0"/>
              <a:t> </a:t>
            </a:r>
            <a:r>
              <a:rPr lang="en-ID" sz="2800" dirty="0" err="1"/>
              <a:t>transaksi</a:t>
            </a:r>
            <a:r>
              <a:rPr lang="en-ID" sz="2800" dirty="0"/>
              <a:t> </a:t>
            </a:r>
            <a:r>
              <a:rPr lang="en-ID" sz="2800" dirty="0" err="1"/>
              <a:t>ekonomi</a:t>
            </a:r>
            <a:r>
              <a:rPr lang="en-ID" sz="2800" dirty="0"/>
              <a:t> </a:t>
            </a:r>
            <a:r>
              <a:rPr lang="en-ID" sz="2800" dirty="0" err="1"/>
              <a:t>suatu</a:t>
            </a:r>
            <a:r>
              <a:rPr lang="en-ID" sz="2800" dirty="0"/>
              <a:t> </a:t>
            </a:r>
            <a:r>
              <a:rPr lang="en-ID" sz="2800" dirty="0" err="1"/>
              <a:t>negara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dunia </a:t>
            </a:r>
            <a:r>
              <a:rPr lang="en-ID" sz="2800" dirty="0" err="1"/>
              <a:t>internasional</a:t>
            </a:r>
            <a:r>
              <a:rPr lang="en-ID" sz="2800" dirty="0"/>
              <a:t> </a:t>
            </a:r>
          </a:p>
          <a:p>
            <a:pPr marL="342900" indent="-342900" algn="just">
              <a:buAutoNum type="arabicPeriod"/>
            </a:pPr>
            <a:r>
              <a:rPr lang="en-ID" sz="2800" dirty="0" err="1"/>
              <a:t>Mengukur</a:t>
            </a:r>
            <a:r>
              <a:rPr lang="en-ID" sz="2800" dirty="0"/>
              <a:t> </a:t>
            </a:r>
            <a:r>
              <a:rPr lang="en-ID" sz="2800" dirty="0" err="1"/>
              <a:t>keadaan</a:t>
            </a:r>
            <a:r>
              <a:rPr lang="en-ID" sz="2800" dirty="0"/>
              <a:t> </a:t>
            </a:r>
            <a:r>
              <a:rPr lang="en-ID" sz="2800" dirty="0" err="1"/>
              <a:t>perekonomian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posisi</a:t>
            </a:r>
            <a:r>
              <a:rPr lang="en-ID" sz="2800" dirty="0"/>
              <a:t> </a:t>
            </a:r>
            <a:r>
              <a:rPr lang="en-ID" sz="2800" dirty="0" err="1"/>
              <a:t>keuangan</a:t>
            </a:r>
            <a:r>
              <a:rPr lang="en-ID" sz="2800" dirty="0"/>
              <a:t> </a:t>
            </a:r>
            <a:r>
              <a:rPr lang="en-ID" sz="2800" dirty="0" err="1"/>
              <a:t>internasional</a:t>
            </a:r>
            <a:r>
              <a:rPr lang="en-ID" sz="2800" dirty="0"/>
              <a:t> </a:t>
            </a:r>
            <a:r>
              <a:rPr lang="en-ID" sz="2800" dirty="0" err="1"/>
              <a:t>suatu</a:t>
            </a:r>
            <a:r>
              <a:rPr lang="en-ID" sz="2800" dirty="0"/>
              <a:t> </a:t>
            </a:r>
            <a:r>
              <a:rPr lang="en-ID" sz="2800" dirty="0" err="1"/>
              <a:t>negara</a:t>
            </a:r>
            <a:endParaRPr lang="en-ID" sz="3600" b="0" i="0" u="none" strike="noStrike" dirty="0">
              <a:solidFill>
                <a:srgbClr val="FF0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75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320664B-F25A-44F1-920C-F2C4634A0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7625" y="198121"/>
            <a:ext cx="6105378" cy="871024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ANATOMI NERACA PEMBAYARAN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C8CAAE2-15B2-475C-8FD2-BFEDF5D1DF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7625" y="1069145"/>
            <a:ext cx="5598940" cy="544974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latin typeface="Times New Roman" panose="02020603050405020304" pitchFamily="18" charset="0"/>
              </a:rPr>
              <a:t>Neraca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Pembayaran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dalam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melakukan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pencatatan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menggunakan</a:t>
            </a:r>
            <a:r>
              <a:rPr lang="en-US" altLang="en-US" sz="2400" dirty="0">
                <a:latin typeface="Times New Roman" panose="02020603050405020304" pitchFamily="18" charset="0"/>
              </a:rPr>
              <a:t> model tata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buku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double-entry </a:t>
            </a:r>
            <a:r>
              <a:rPr lang="en-US" alt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bookkeepping</a:t>
            </a:r>
            <a:r>
              <a:rPr lang="en-US" alt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</a:rPr>
              <a:t>(</a:t>
            </a:r>
            <a:r>
              <a:rPr lang="en-US" altLang="en-US" sz="2400" dirty="0" err="1">
                <a:latin typeface="Times New Roman" panose="02020603050405020304" pitchFamily="18" charset="0"/>
              </a:rPr>
              <a:t>setiap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transaksi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dicatat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baik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pada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sisi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debet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dan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kredit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sehingga</a:t>
            </a:r>
            <a:r>
              <a:rPr lang="en-US" altLang="en-US" sz="2400" dirty="0">
                <a:latin typeface="Times New Roman" panose="02020603050405020304" pitchFamily="18" charset="0"/>
              </a:rPr>
              <a:t> BOP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sisi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debet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dan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kredit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nilainya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sama</a:t>
            </a:r>
            <a:r>
              <a:rPr lang="en-US" altLang="en-US" sz="2400" i="1" dirty="0">
                <a:latin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Defisit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dalam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neraca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pembayaran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adalah</a:t>
            </a:r>
            <a:r>
              <a:rPr lang="en-US" altLang="en-US" sz="2400" dirty="0">
                <a:latin typeface="Times New Roman" panose="02020603050405020304" pitchFamily="18" charset="0"/>
              </a:rPr>
              <a:t> “</a:t>
            </a:r>
            <a:r>
              <a:rPr lang="en-US" altLang="en-US" sz="2400" dirty="0" err="1">
                <a:latin typeface="Times New Roman" panose="02020603050405020304" pitchFamily="18" charset="0"/>
              </a:rPr>
              <a:t>bila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pengeluaran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luar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negeri</a:t>
            </a:r>
            <a:r>
              <a:rPr lang="en-US" altLang="en-US" sz="2400" dirty="0">
                <a:latin typeface="Times New Roman" panose="02020603050405020304" pitchFamily="18" charset="0"/>
              </a:rPr>
              <a:t> yang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dilakukan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penduduk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suatu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negara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melebihi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jumlah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penghasilan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atau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penerimaan</a:t>
            </a:r>
            <a:r>
              <a:rPr lang="en-US" altLang="en-US" sz="2400" dirty="0">
                <a:latin typeface="Times New Roman" panose="02020603050405020304" pitchFamily="18" charset="0"/>
              </a:rPr>
              <a:t> yang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diterima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oleh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penduduk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negara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itu</a:t>
            </a:r>
            <a:r>
              <a:rPr lang="en-US" altLang="en-US" sz="2400" dirty="0">
                <a:latin typeface="Times New Roman" panose="02020603050405020304" pitchFamily="18" charset="0"/>
              </a:rPr>
              <a:t>”.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Surplus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neraca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pembayaran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adalah</a:t>
            </a:r>
            <a:r>
              <a:rPr lang="en-US" altLang="en-US" sz="2400" dirty="0">
                <a:latin typeface="Times New Roman" panose="02020603050405020304" pitchFamily="18" charset="0"/>
              </a:rPr>
              <a:t> “</a:t>
            </a:r>
            <a:r>
              <a:rPr lang="en-US" altLang="en-US" sz="2400" dirty="0" err="1">
                <a:latin typeface="Times New Roman" panose="02020603050405020304" pitchFamily="18" charset="0"/>
              </a:rPr>
              <a:t>bila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suatu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negara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lebih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banyak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menerima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daripada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mengeluarkan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dalam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transaksi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luar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negerinya</a:t>
            </a:r>
            <a:r>
              <a:rPr lang="en-US" altLang="en-US" sz="2400" dirty="0">
                <a:latin typeface="Times New Roman" panose="02020603050405020304" pitchFamily="18" charset="0"/>
              </a:rPr>
              <a:t>”.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EBA0C8-5A10-4DA3-AA7D-A3760724B3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0" t="1436" r="667" b="4615"/>
          <a:stretch/>
        </p:blipFill>
        <p:spPr>
          <a:xfrm>
            <a:off x="6255436" y="216876"/>
            <a:ext cx="5805267" cy="644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6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975A3-2F87-4100-94AF-EBBC93F40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0" y="665243"/>
            <a:ext cx="8701315" cy="1201534"/>
          </a:xfrm>
        </p:spPr>
        <p:txBody>
          <a:bodyPr>
            <a:normAutofit/>
          </a:bodyPr>
          <a:lstStyle/>
          <a:p>
            <a:r>
              <a:rPr lang="en-ID" sz="4800" b="1" dirty="0" err="1">
                <a:solidFill>
                  <a:srgbClr val="C00000"/>
                </a:solidFill>
                <a:latin typeface="+mn-lt"/>
              </a:rPr>
              <a:t>Mekanisme</a:t>
            </a:r>
            <a:r>
              <a:rPr lang="en-ID" sz="4800" b="1" dirty="0">
                <a:solidFill>
                  <a:srgbClr val="C00000"/>
                </a:solidFill>
                <a:latin typeface="+mn-lt"/>
              </a:rPr>
              <a:t> </a:t>
            </a:r>
            <a:r>
              <a:rPr lang="en-ID" sz="4800" b="1" dirty="0" err="1">
                <a:solidFill>
                  <a:srgbClr val="C00000"/>
                </a:solidFill>
                <a:latin typeface="+mn-lt"/>
              </a:rPr>
              <a:t>Neraca</a:t>
            </a:r>
            <a:r>
              <a:rPr lang="en-ID" sz="4800" b="1" dirty="0">
                <a:solidFill>
                  <a:srgbClr val="C00000"/>
                </a:solidFill>
                <a:latin typeface="+mn-lt"/>
              </a:rPr>
              <a:t> </a:t>
            </a:r>
            <a:r>
              <a:rPr lang="en-ID" sz="4800" b="1" dirty="0" err="1">
                <a:solidFill>
                  <a:srgbClr val="C00000"/>
                </a:solidFill>
                <a:latin typeface="+mn-lt"/>
              </a:rPr>
              <a:t>Pembayaran</a:t>
            </a:r>
            <a:endParaRPr lang="en-ID" sz="4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4FE395-A191-4B21-8E97-9864BAAE04BF}"/>
              </a:ext>
            </a:extLst>
          </p:cNvPr>
          <p:cNvSpPr/>
          <p:nvPr/>
        </p:nvSpPr>
        <p:spPr>
          <a:xfrm>
            <a:off x="559211" y="2249714"/>
            <a:ext cx="68403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400" b="1" i="0" dirty="0" err="1">
                <a:solidFill>
                  <a:srgbClr val="C00000"/>
                </a:solidFill>
                <a:effectLst/>
                <a:latin typeface="-apple-system"/>
              </a:rPr>
              <a:t>T</a:t>
            </a:r>
            <a:r>
              <a:rPr lang="en-ID" sz="2400" b="0" i="0" dirty="0" err="1">
                <a:effectLst/>
                <a:latin typeface="-apple-system"/>
              </a:rPr>
              <a:t>erdapat</a:t>
            </a:r>
            <a:r>
              <a:rPr lang="en-ID" sz="2400" b="0" i="0" dirty="0">
                <a:effectLst/>
                <a:latin typeface="-apple-system"/>
              </a:rPr>
              <a:t> </a:t>
            </a:r>
            <a:r>
              <a:rPr lang="en-ID" sz="2400" b="0" i="0" dirty="0" err="1">
                <a:effectLst/>
                <a:latin typeface="-apple-system"/>
              </a:rPr>
              <a:t>tiga</a:t>
            </a:r>
            <a:r>
              <a:rPr lang="en-ID" sz="2400" b="0" i="0" dirty="0">
                <a:effectLst/>
                <a:latin typeface="-apple-system"/>
              </a:rPr>
              <a:t> </a:t>
            </a:r>
            <a:r>
              <a:rPr lang="en-ID" sz="2400" b="0" i="0" dirty="0" err="1">
                <a:effectLst/>
                <a:latin typeface="-apple-system"/>
              </a:rPr>
              <a:t>mekanisme</a:t>
            </a:r>
            <a:r>
              <a:rPr lang="en-ID" sz="2400" b="0" i="0" dirty="0">
                <a:effectLst/>
                <a:latin typeface="-apple-system"/>
              </a:rPr>
              <a:t> </a:t>
            </a:r>
            <a:r>
              <a:rPr lang="en-ID" sz="2400" b="0" i="0" dirty="0" err="1">
                <a:effectLst/>
                <a:latin typeface="-apple-system"/>
              </a:rPr>
              <a:t>atau</a:t>
            </a:r>
            <a:r>
              <a:rPr lang="en-ID" sz="2400" b="0" i="0" dirty="0">
                <a:effectLst/>
                <a:latin typeface="-apple-system"/>
              </a:rPr>
              <a:t> proses </a:t>
            </a:r>
            <a:r>
              <a:rPr lang="en-ID" sz="2400" b="0" i="0" dirty="0" err="1">
                <a:effectLst/>
                <a:latin typeface="-apple-system"/>
              </a:rPr>
              <a:t>penting</a:t>
            </a:r>
            <a:r>
              <a:rPr lang="en-ID" sz="2400" b="0" i="0" dirty="0">
                <a:effectLst/>
                <a:latin typeface="-apple-system"/>
              </a:rPr>
              <a:t> yang </a:t>
            </a:r>
            <a:r>
              <a:rPr lang="en-ID" sz="2400" b="0" i="0" dirty="0" err="1">
                <a:effectLst/>
                <a:latin typeface="-apple-system"/>
              </a:rPr>
              <a:t>menyangkut</a:t>
            </a:r>
            <a:r>
              <a:rPr lang="en-ID" sz="2400" b="0" i="0" dirty="0">
                <a:effectLst/>
                <a:latin typeface="-apple-system"/>
              </a:rPr>
              <a:t> </a:t>
            </a:r>
            <a:r>
              <a:rPr lang="en-ID" sz="2400" b="0" i="0" dirty="0" err="1">
                <a:effectLst/>
                <a:latin typeface="-apple-system"/>
              </a:rPr>
              <a:t>neraca</a:t>
            </a:r>
            <a:r>
              <a:rPr lang="en-ID" sz="2400" b="0" i="0" dirty="0">
                <a:effectLst/>
                <a:latin typeface="-apple-system"/>
              </a:rPr>
              <a:t> </a:t>
            </a:r>
            <a:r>
              <a:rPr lang="en-ID" sz="2400" b="0" i="0" dirty="0" err="1">
                <a:effectLst/>
                <a:latin typeface="-apple-system"/>
              </a:rPr>
              <a:t>pembayaran</a:t>
            </a:r>
            <a:r>
              <a:rPr lang="en-ID" sz="2400" b="0" i="0" dirty="0">
                <a:effectLst/>
                <a:latin typeface="-apple-system"/>
              </a:rPr>
              <a:t> </a:t>
            </a:r>
            <a:r>
              <a:rPr lang="en-ID" sz="2400" b="0" i="0" dirty="0" err="1">
                <a:effectLst/>
                <a:latin typeface="-apple-system"/>
              </a:rPr>
              <a:t>internasional</a:t>
            </a:r>
            <a:r>
              <a:rPr lang="en-ID" sz="2400" b="0" i="0" dirty="0">
                <a:effectLst/>
                <a:latin typeface="-apple-system"/>
              </a:rPr>
              <a:t>, </a:t>
            </a:r>
            <a:r>
              <a:rPr lang="en-ID" sz="2400" b="0" i="0" dirty="0" err="1">
                <a:effectLst/>
                <a:latin typeface="-apple-system"/>
              </a:rPr>
              <a:t>yaitu</a:t>
            </a:r>
            <a:r>
              <a:rPr lang="en-ID" sz="2400" b="0" i="0" dirty="0">
                <a:effectLst/>
                <a:latin typeface="-apple-system"/>
              </a:rPr>
              <a:t> :</a:t>
            </a:r>
          </a:p>
          <a:p>
            <a:pPr algn="just"/>
            <a:endParaRPr lang="en-ID" sz="2400" b="0" i="0" dirty="0">
              <a:effectLst/>
              <a:latin typeface="-apple-system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ID" sz="2400" b="0" i="0" dirty="0" err="1">
                <a:effectLst/>
                <a:latin typeface="-apple-system"/>
              </a:rPr>
              <a:t>Penyesuaian</a:t>
            </a:r>
            <a:r>
              <a:rPr lang="en-ID" sz="2400" b="0" i="0" dirty="0">
                <a:effectLst/>
                <a:latin typeface="-apple-system"/>
              </a:rPr>
              <a:t> </a:t>
            </a:r>
            <a:r>
              <a:rPr lang="en-ID" sz="2400" b="0" i="0" dirty="0" err="1">
                <a:effectLst/>
                <a:latin typeface="-apple-system"/>
              </a:rPr>
              <a:t>melalui</a:t>
            </a:r>
            <a:r>
              <a:rPr lang="en-ID" sz="2400" b="0" i="0" dirty="0">
                <a:effectLst/>
                <a:latin typeface="-apple-system"/>
              </a:rPr>
              <a:t> </a:t>
            </a:r>
            <a:r>
              <a:rPr lang="en-ID" sz="2400" b="0" i="0" dirty="0" err="1">
                <a:effectLst/>
                <a:latin typeface="-apple-system"/>
              </a:rPr>
              <a:t>perubahan</a:t>
            </a:r>
            <a:r>
              <a:rPr lang="en-ID" sz="2400" b="0" i="0" dirty="0">
                <a:effectLst/>
                <a:latin typeface="-apple-system"/>
              </a:rPr>
              <a:t> </a:t>
            </a:r>
            <a:r>
              <a:rPr lang="en-ID" sz="2400" b="0" i="0" dirty="0" err="1">
                <a:effectLst/>
                <a:latin typeface="-apple-system"/>
              </a:rPr>
              <a:t>harga-harga</a:t>
            </a:r>
            <a:r>
              <a:rPr lang="en-ID" sz="2400" dirty="0">
                <a:latin typeface="-apple-system"/>
              </a:rPr>
              <a:t> </a:t>
            </a:r>
            <a:r>
              <a:rPr lang="en-ID" sz="2400" b="0" i="0" dirty="0" err="1">
                <a:effectLst/>
                <a:latin typeface="-apple-system"/>
              </a:rPr>
              <a:t>atau</a:t>
            </a:r>
            <a:r>
              <a:rPr lang="en-ID" sz="2400" b="0" i="0" dirty="0">
                <a:effectLst/>
                <a:latin typeface="-apple-system"/>
              </a:rPr>
              <a:t> </a:t>
            </a:r>
            <a:r>
              <a:rPr lang="en-ID" sz="2400" i="0" dirty="0" err="1">
                <a:solidFill>
                  <a:srgbClr val="C00000"/>
                </a:solidFill>
                <a:effectLst/>
                <a:latin typeface="-apple-system"/>
              </a:rPr>
              <a:t>mekanisme</a:t>
            </a:r>
            <a:r>
              <a:rPr lang="en-ID" sz="2400" i="0" dirty="0">
                <a:solidFill>
                  <a:srgbClr val="C00000"/>
                </a:solidFill>
                <a:effectLst/>
                <a:latin typeface="-apple-system"/>
              </a:rPr>
              <a:t> </a:t>
            </a:r>
            <a:r>
              <a:rPr lang="en-ID" sz="2400" i="0" dirty="0" err="1">
                <a:solidFill>
                  <a:srgbClr val="C00000"/>
                </a:solidFill>
                <a:effectLst/>
                <a:latin typeface="-apple-system"/>
              </a:rPr>
              <a:t>harga</a:t>
            </a:r>
            <a:r>
              <a:rPr lang="en-ID" sz="2400" b="1" i="0" dirty="0">
                <a:effectLst/>
                <a:latin typeface="-apple-system"/>
              </a:rPr>
              <a:t> </a:t>
            </a:r>
            <a:r>
              <a:rPr lang="en-ID" sz="2400" b="0" i="1" dirty="0">
                <a:solidFill>
                  <a:srgbClr val="C00000"/>
                </a:solidFill>
                <a:effectLst/>
                <a:latin typeface="-apple-system"/>
              </a:rPr>
              <a:t>(price effects).</a:t>
            </a:r>
            <a:endParaRPr lang="en-ID" sz="2400" b="0" i="0" dirty="0">
              <a:solidFill>
                <a:srgbClr val="C00000"/>
              </a:solidFill>
              <a:effectLst/>
              <a:latin typeface="-apple-system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ID" sz="2400" b="0" i="0" dirty="0" err="1">
                <a:effectLst/>
                <a:latin typeface="-apple-system"/>
              </a:rPr>
              <a:t>Penyesuaian</a:t>
            </a:r>
            <a:r>
              <a:rPr lang="en-ID" sz="2400" dirty="0">
                <a:latin typeface="-apple-system"/>
              </a:rPr>
              <a:t> </a:t>
            </a:r>
            <a:r>
              <a:rPr lang="en-ID" sz="2400" b="0" i="0" dirty="0" err="1">
                <a:effectLst/>
                <a:latin typeface="-apple-system"/>
              </a:rPr>
              <a:t>melalui</a:t>
            </a:r>
            <a:r>
              <a:rPr lang="en-ID" sz="2400" dirty="0">
                <a:latin typeface="-apple-system"/>
              </a:rPr>
              <a:t> </a:t>
            </a:r>
            <a:r>
              <a:rPr lang="en-ID" sz="2400" b="0" i="0" dirty="0" err="1">
                <a:effectLst/>
                <a:latin typeface="-apple-system"/>
              </a:rPr>
              <a:t>perubahan</a:t>
            </a:r>
            <a:r>
              <a:rPr lang="en-ID" sz="2400" b="0" i="0" dirty="0">
                <a:effectLst/>
                <a:latin typeface="-apple-system"/>
              </a:rPr>
              <a:t> </a:t>
            </a:r>
            <a:r>
              <a:rPr lang="en-ID" sz="2400" b="0" i="0" dirty="0" err="1">
                <a:effectLst/>
                <a:latin typeface="-apple-system"/>
              </a:rPr>
              <a:t>pendapatan</a:t>
            </a:r>
            <a:r>
              <a:rPr lang="en-ID" sz="2400" b="0" i="0" dirty="0">
                <a:effectLst/>
                <a:latin typeface="-apple-system"/>
              </a:rPr>
              <a:t> </a:t>
            </a:r>
            <a:r>
              <a:rPr lang="en-ID" sz="2400" b="0" i="0" dirty="0" err="1">
                <a:effectLst/>
                <a:latin typeface="-apple-system"/>
              </a:rPr>
              <a:t>nasional</a:t>
            </a:r>
            <a:r>
              <a:rPr lang="en-ID" sz="2400" dirty="0">
                <a:latin typeface="-apple-system"/>
              </a:rPr>
              <a:t> </a:t>
            </a:r>
            <a:r>
              <a:rPr lang="en-ID" sz="2400" b="0" i="0" dirty="0" err="1">
                <a:effectLst/>
                <a:latin typeface="-apple-system"/>
              </a:rPr>
              <a:t>atau</a:t>
            </a:r>
            <a:r>
              <a:rPr lang="en-ID" sz="2400" b="0" i="0" dirty="0">
                <a:effectLst/>
                <a:latin typeface="-apple-system"/>
              </a:rPr>
              <a:t> </a:t>
            </a:r>
            <a:r>
              <a:rPr lang="en-ID" sz="2400" i="0" dirty="0" err="1">
                <a:solidFill>
                  <a:srgbClr val="C00000"/>
                </a:solidFill>
                <a:effectLst/>
                <a:latin typeface="-apple-system"/>
              </a:rPr>
              <a:t>mekanisme</a:t>
            </a:r>
            <a:r>
              <a:rPr lang="en-ID" sz="2400" i="0" dirty="0">
                <a:solidFill>
                  <a:srgbClr val="C00000"/>
                </a:solidFill>
                <a:effectLst/>
                <a:latin typeface="-apple-system"/>
              </a:rPr>
              <a:t> </a:t>
            </a:r>
            <a:r>
              <a:rPr lang="en-ID" sz="2400" i="0" dirty="0" err="1">
                <a:solidFill>
                  <a:srgbClr val="C00000"/>
                </a:solidFill>
                <a:effectLst/>
                <a:latin typeface="-apple-system"/>
              </a:rPr>
              <a:t>pendapatan</a:t>
            </a:r>
            <a:r>
              <a:rPr lang="en-ID" sz="2400" b="1" i="0" dirty="0">
                <a:solidFill>
                  <a:srgbClr val="C00000"/>
                </a:solidFill>
                <a:effectLst/>
                <a:latin typeface="-apple-system"/>
              </a:rPr>
              <a:t> </a:t>
            </a:r>
            <a:r>
              <a:rPr lang="en-ID" sz="2400" b="0" i="1" dirty="0">
                <a:solidFill>
                  <a:srgbClr val="C00000"/>
                </a:solidFill>
                <a:effectLst/>
                <a:latin typeface="-apple-system"/>
              </a:rPr>
              <a:t>(income effects).</a:t>
            </a:r>
            <a:endParaRPr lang="en-ID" sz="2400" b="0" i="0" dirty="0">
              <a:solidFill>
                <a:srgbClr val="C00000"/>
              </a:solidFill>
              <a:effectLst/>
              <a:latin typeface="-apple-system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ID" sz="2400" b="0" i="0" dirty="0" err="1">
                <a:effectLst/>
                <a:latin typeface="-apple-system"/>
              </a:rPr>
              <a:t>Penyesuaian</a:t>
            </a:r>
            <a:r>
              <a:rPr lang="en-ID" sz="2400" b="0" i="0" dirty="0">
                <a:effectLst/>
                <a:latin typeface="-apple-system"/>
              </a:rPr>
              <a:t> </a:t>
            </a:r>
            <a:r>
              <a:rPr lang="en-ID" sz="2400" b="0" i="0" dirty="0" err="1">
                <a:effectLst/>
                <a:latin typeface="-apple-system"/>
              </a:rPr>
              <a:t>melalui</a:t>
            </a:r>
            <a:r>
              <a:rPr lang="en-ID" sz="2400" b="0" i="0" dirty="0">
                <a:effectLst/>
                <a:latin typeface="-apple-system"/>
              </a:rPr>
              <a:t> </a:t>
            </a:r>
            <a:r>
              <a:rPr lang="en-ID" sz="2400" b="0" i="0" dirty="0" err="1">
                <a:effectLst/>
                <a:latin typeface="-apple-system"/>
              </a:rPr>
              <a:t>perubahan</a:t>
            </a:r>
            <a:r>
              <a:rPr lang="en-ID" sz="2400" b="0" i="0" dirty="0">
                <a:effectLst/>
                <a:latin typeface="-apple-system"/>
              </a:rPr>
              <a:t> </a:t>
            </a:r>
            <a:r>
              <a:rPr lang="en-ID" sz="2400" b="0" i="0" dirty="0" err="1">
                <a:effectLst/>
                <a:latin typeface="-apple-system"/>
              </a:rPr>
              <a:t>stok</a:t>
            </a:r>
            <a:r>
              <a:rPr lang="en-ID" sz="2400" b="0" i="0" dirty="0">
                <a:effectLst/>
                <a:latin typeface="-apple-system"/>
              </a:rPr>
              <a:t> </a:t>
            </a:r>
            <a:r>
              <a:rPr lang="en-ID" sz="2400" b="0" i="0" dirty="0" err="1">
                <a:effectLst/>
                <a:latin typeface="-apple-system"/>
              </a:rPr>
              <a:t>uang</a:t>
            </a:r>
            <a:r>
              <a:rPr lang="en-ID" sz="2400" b="0" i="0" dirty="0">
                <a:effectLst/>
                <a:latin typeface="-apple-system"/>
              </a:rPr>
              <a:t> </a:t>
            </a:r>
            <a:r>
              <a:rPr lang="en-ID" sz="2400" b="0" i="0" dirty="0" err="1">
                <a:effectLst/>
                <a:latin typeface="-apple-system"/>
              </a:rPr>
              <a:t>atau</a:t>
            </a:r>
            <a:r>
              <a:rPr lang="en-ID" sz="2400" b="0" i="0" dirty="0">
                <a:effectLst/>
                <a:latin typeface="-apple-system"/>
              </a:rPr>
              <a:t> </a:t>
            </a:r>
            <a:r>
              <a:rPr lang="en-ID" sz="2400" i="0" dirty="0" err="1">
                <a:solidFill>
                  <a:srgbClr val="C00000"/>
                </a:solidFill>
                <a:effectLst/>
                <a:latin typeface="-apple-system"/>
              </a:rPr>
              <a:t>mekanisme</a:t>
            </a:r>
            <a:r>
              <a:rPr lang="en-ID" sz="2400" i="0" dirty="0">
                <a:solidFill>
                  <a:srgbClr val="C00000"/>
                </a:solidFill>
                <a:effectLst/>
                <a:latin typeface="-apple-system"/>
              </a:rPr>
              <a:t> </a:t>
            </a:r>
            <a:r>
              <a:rPr lang="en-ID" sz="2400" i="0" dirty="0" err="1">
                <a:solidFill>
                  <a:srgbClr val="C00000"/>
                </a:solidFill>
                <a:effectLst/>
                <a:latin typeface="-apple-system"/>
              </a:rPr>
              <a:t>moneter</a:t>
            </a:r>
            <a:r>
              <a:rPr lang="en-ID" sz="2400" b="1" i="0" dirty="0">
                <a:solidFill>
                  <a:srgbClr val="C00000"/>
                </a:solidFill>
                <a:effectLst/>
                <a:latin typeface="-apple-system"/>
              </a:rPr>
              <a:t> </a:t>
            </a:r>
            <a:r>
              <a:rPr lang="en-ID" sz="2400" b="0" i="1" dirty="0">
                <a:solidFill>
                  <a:srgbClr val="C00000"/>
                </a:solidFill>
                <a:effectLst/>
                <a:latin typeface="-apple-system"/>
              </a:rPr>
              <a:t>(real balance effects).</a:t>
            </a:r>
            <a:endParaRPr lang="en-ID" sz="2400" b="0" i="0" dirty="0">
              <a:solidFill>
                <a:srgbClr val="C00000"/>
              </a:solidFill>
              <a:effectLst/>
              <a:latin typeface="-apple-system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01E84D-3103-40F5-8933-4D74D4AC7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028" y="2249714"/>
            <a:ext cx="3983761" cy="394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26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3D3E-C273-4183-960D-6FE2F7E38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43" y="292553"/>
            <a:ext cx="11596914" cy="1028247"/>
          </a:xfrm>
        </p:spPr>
        <p:txBody>
          <a:bodyPr>
            <a:normAutofit/>
          </a:bodyPr>
          <a:lstStyle/>
          <a:p>
            <a:r>
              <a:rPr lang="en-ID" sz="4000" b="1" dirty="0">
                <a:solidFill>
                  <a:srgbClr val="C00000"/>
                </a:solidFill>
              </a:rPr>
              <a:t>1. </a:t>
            </a:r>
            <a:r>
              <a:rPr lang="en-ID" sz="4000" b="1" dirty="0" err="1">
                <a:solidFill>
                  <a:srgbClr val="C00000"/>
                </a:solidFill>
              </a:rPr>
              <a:t>Penyesuaian</a:t>
            </a:r>
            <a:r>
              <a:rPr lang="en-ID" sz="4000" b="1" dirty="0">
                <a:solidFill>
                  <a:srgbClr val="C00000"/>
                </a:solidFill>
              </a:rPr>
              <a:t> </a:t>
            </a:r>
            <a:r>
              <a:rPr lang="en-ID" sz="4000" b="1" dirty="0" err="1">
                <a:solidFill>
                  <a:srgbClr val="C00000"/>
                </a:solidFill>
              </a:rPr>
              <a:t>Melalui</a:t>
            </a:r>
            <a:r>
              <a:rPr lang="en-ID" sz="4000" b="1" dirty="0">
                <a:solidFill>
                  <a:srgbClr val="C00000"/>
                </a:solidFill>
              </a:rPr>
              <a:t> </a:t>
            </a:r>
            <a:r>
              <a:rPr lang="en-ID" sz="4000" b="1" dirty="0" err="1">
                <a:solidFill>
                  <a:srgbClr val="C00000"/>
                </a:solidFill>
              </a:rPr>
              <a:t>Mekanisme</a:t>
            </a:r>
            <a:r>
              <a:rPr lang="en-ID" sz="4000" b="1" dirty="0">
                <a:solidFill>
                  <a:srgbClr val="C00000"/>
                </a:solidFill>
              </a:rPr>
              <a:t> </a:t>
            </a:r>
            <a:r>
              <a:rPr lang="en-ID" sz="4000" b="1" dirty="0" err="1">
                <a:solidFill>
                  <a:srgbClr val="C00000"/>
                </a:solidFill>
              </a:rPr>
              <a:t>Harga</a:t>
            </a:r>
            <a:r>
              <a:rPr lang="en-ID" sz="4000" b="1" dirty="0">
                <a:solidFill>
                  <a:srgbClr val="C00000"/>
                </a:solidFill>
              </a:rPr>
              <a:t> (</a:t>
            </a:r>
            <a:r>
              <a:rPr lang="en-ID" sz="4000" b="1" i="1" dirty="0">
                <a:solidFill>
                  <a:srgbClr val="C00000"/>
                </a:solidFill>
              </a:rPr>
              <a:t>price effects</a:t>
            </a:r>
            <a:r>
              <a:rPr lang="en-ID" sz="4000" b="1" dirty="0">
                <a:solidFill>
                  <a:srgbClr val="C00000"/>
                </a:solidFill>
              </a:rPr>
              <a:t>).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5BDBB7-E763-4A31-ADB6-6A3981A50DCF}"/>
              </a:ext>
            </a:extLst>
          </p:cNvPr>
          <p:cNvSpPr/>
          <p:nvPr/>
        </p:nvSpPr>
        <p:spPr>
          <a:xfrm>
            <a:off x="3570516" y="1519665"/>
            <a:ext cx="7590969" cy="452431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n-ID" sz="3200" b="0" i="0" dirty="0" err="1">
                <a:effectLst/>
                <a:latin typeface="Roboto"/>
              </a:rPr>
              <a:t>Mekanisme</a:t>
            </a:r>
            <a:r>
              <a:rPr lang="en-ID" sz="3200" b="0" i="0" dirty="0">
                <a:effectLst/>
                <a:latin typeface="Roboto"/>
              </a:rPr>
              <a:t> </a:t>
            </a:r>
            <a:r>
              <a:rPr lang="en-ID" sz="3200" b="0" i="0" dirty="0" err="1">
                <a:effectLst/>
                <a:latin typeface="Roboto"/>
              </a:rPr>
              <a:t>Harga</a:t>
            </a:r>
            <a:r>
              <a:rPr lang="en-ID" sz="3200" b="0" i="0" dirty="0">
                <a:effectLst/>
                <a:latin typeface="Roboto"/>
              </a:rPr>
              <a:t> (</a:t>
            </a:r>
            <a:r>
              <a:rPr lang="en-ID" sz="3200" b="0" i="1" dirty="0">
                <a:effectLst/>
                <a:latin typeface="Roboto"/>
              </a:rPr>
              <a:t>Hume </a:t>
            </a:r>
            <a:r>
              <a:rPr lang="en-ID" sz="3200" b="0" i="1" dirty="0" err="1">
                <a:effectLst/>
                <a:latin typeface="Roboto"/>
              </a:rPr>
              <a:t>Mecanism</a:t>
            </a:r>
            <a:r>
              <a:rPr lang="en-ID" sz="3200" b="0" i="0" dirty="0">
                <a:effectLst/>
                <a:latin typeface="Roboto"/>
              </a:rPr>
              <a:t>) </a:t>
            </a:r>
            <a:r>
              <a:rPr lang="en-ID" sz="3200" b="0" i="0" dirty="0" err="1">
                <a:solidFill>
                  <a:srgbClr val="002060"/>
                </a:solidFill>
                <a:effectLst/>
                <a:latin typeface="Roboto"/>
              </a:rPr>
              <a:t>adalah</a:t>
            </a:r>
            <a:r>
              <a:rPr lang="en-ID" sz="32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3200" b="0" i="0" dirty="0" err="1">
                <a:solidFill>
                  <a:srgbClr val="002060"/>
                </a:solidFill>
                <a:effectLst/>
                <a:latin typeface="Roboto"/>
              </a:rPr>
              <a:t>mekanisme</a:t>
            </a:r>
            <a:r>
              <a:rPr lang="en-ID" sz="32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3200" b="0" i="0" dirty="0" err="1">
                <a:solidFill>
                  <a:srgbClr val="002060"/>
                </a:solidFill>
                <a:effectLst/>
                <a:latin typeface="Roboto"/>
              </a:rPr>
              <a:t>penyesuaian</a:t>
            </a:r>
            <a:r>
              <a:rPr lang="en-ID" sz="32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3200" b="0" i="0" dirty="0" err="1">
                <a:solidFill>
                  <a:srgbClr val="002060"/>
                </a:solidFill>
                <a:effectLst/>
                <a:latin typeface="Roboto"/>
              </a:rPr>
              <a:t>neraca</a:t>
            </a:r>
            <a:r>
              <a:rPr lang="en-ID" sz="32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3200" b="0" i="0" dirty="0" err="1">
                <a:solidFill>
                  <a:srgbClr val="002060"/>
                </a:solidFill>
                <a:effectLst/>
                <a:latin typeface="Roboto"/>
              </a:rPr>
              <a:t>pembayaran</a:t>
            </a:r>
            <a:r>
              <a:rPr lang="en-ID" sz="32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3200" b="0" i="0" dirty="0" err="1">
                <a:solidFill>
                  <a:srgbClr val="002060"/>
                </a:solidFill>
                <a:effectLst/>
                <a:latin typeface="Roboto"/>
              </a:rPr>
              <a:t>melalui</a:t>
            </a:r>
            <a:r>
              <a:rPr lang="en-ID" sz="32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3200" b="0" i="0" dirty="0" err="1">
                <a:solidFill>
                  <a:srgbClr val="002060"/>
                </a:solidFill>
                <a:effectLst/>
                <a:latin typeface="Roboto"/>
              </a:rPr>
              <a:t>perubahan</a:t>
            </a:r>
            <a:r>
              <a:rPr lang="en-ID" sz="32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3200" b="0" i="0" dirty="0" err="1">
                <a:solidFill>
                  <a:srgbClr val="002060"/>
                </a:solidFill>
                <a:effectLst/>
                <a:latin typeface="Roboto"/>
              </a:rPr>
              <a:t>harga-harga</a:t>
            </a:r>
            <a:r>
              <a:rPr lang="en-ID" sz="3200" b="0" i="0" dirty="0">
                <a:solidFill>
                  <a:srgbClr val="002060"/>
                </a:solidFill>
                <a:effectLst/>
                <a:latin typeface="Roboto"/>
              </a:rPr>
              <a:t>. </a:t>
            </a:r>
            <a:r>
              <a:rPr lang="en-ID" sz="3200" b="0" i="0" dirty="0" err="1">
                <a:solidFill>
                  <a:srgbClr val="002060"/>
                </a:solidFill>
                <a:effectLst/>
                <a:latin typeface="Roboto"/>
              </a:rPr>
              <a:t>Mekanisme</a:t>
            </a:r>
            <a:r>
              <a:rPr lang="en-ID" sz="32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3200" b="0" i="0" dirty="0" err="1">
                <a:solidFill>
                  <a:srgbClr val="002060"/>
                </a:solidFill>
                <a:effectLst/>
                <a:latin typeface="Roboto"/>
              </a:rPr>
              <a:t>ini</a:t>
            </a:r>
            <a:r>
              <a:rPr lang="en-ID" sz="32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3200" b="0" i="0" dirty="0" err="1">
                <a:solidFill>
                  <a:srgbClr val="002060"/>
                </a:solidFill>
                <a:effectLst/>
                <a:latin typeface="Roboto"/>
              </a:rPr>
              <a:t>umumnya</a:t>
            </a:r>
            <a:r>
              <a:rPr lang="en-ID" sz="32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3200" b="0" i="0" dirty="0" err="1">
                <a:solidFill>
                  <a:srgbClr val="002060"/>
                </a:solidFill>
                <a:effectLst/>
                <a:latin typeface="Roboto"/>
              </a:rPr>
              <a:t>pemerintah</a:t>
            </a:r>
            <a:r>
              <a:rPr lang="en-ID" sz="32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3200" b="0" i="0" dirty="0" err="1">
                <a:solidFill>
                  <a:srgbClr val="002060"/>
                </a:solidFill>
                <a:effectLst/>
                <a:latin typeface="Roboto"/>
              </a:rPr>
              <a:t>membawa</a:t>
            </a:r>
            <a:r>
              <a:rPr lang="en-ID" sz="32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3200" b="0" i="0" dirty="0" err="1">
                <a:solidFill>
                  <a:srgbClr val="002060"/>
                </a:solidFill>
                <a:effectLst/>
                <a:latin typeface="Roboto"/>
              </a:rPr>
              <a:t>kembali</a:t>
            </a:r>
            <a:r>
              <a:rPr lang="en-ID" sz="32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3200" b="0" i="0" dirty="0" err="1">
                <a:solidFill>
                  <a:srgbClr val="002060"/>
                </a:solidFill>
                <a:effectLst/>
                <a:latin typeface="Roboto"/>
              </a:rPr>
              <a:t>neraca</a:t>
            </a:r>
            <a:r>
              <a:rPr lang="en-ID" sz="32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3200" b="0" i="0" dirty="0" err="1">
                <a:solidFill>
                  <a:srgbClr val="002060"/>
                </a:solidFill>
                <a:effectLst/>
                <a:latin typeface="Roboto"/>
              </a:rPr>
              <a:t>pembayaran</a:t>
            </a:r>
            <a:r>
              <a:rPr lang="en-ID" sz="32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3200" b="0" i="0" dirty="0" err="1">
                <a:solidFill>
                  <a:srgbClr val="002060"/>
                </a:solidFill>
                <a:effectLst/>
                <a:latin typeface="Roboto"/>
              </a:rPr>
              <a:t>ke</a:t>
            </a:r>
            <a:r>
              <a:rPr lang="en-ID" sz="32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3200" b="0" i="0" dirty="0" err="1">
                <a:solidFill>
                  <a:srgbClr val="002060"/>
                </a:solidFill>
                <a:effectLst/>
                <a:latin typeface="Roboto"/>
              </a:rPr>
              <a:t>posisi</a:t>
            </a:r>
            <a:r>
              <a:rPr lang="en-ID" sz="32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3200" b="0" i="0" dirty="0" err="1">
                <a:solidFill>
                  <a:srgbClr val="002060"/>
                </a:solidFill>
                <a:effectLst/>
                <a:latin typeface="Roboto"/>
              </a:rPr>
              <a:t>keseimbangan</a:t>
            </a:r>
            <a:r>
              <a:rPr lang="en-ID" sz="32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3200" b="0" i="0" dirty="0" err="1">
                <a:solidFill>
                  <a:srgbClr val="002060"/>
                </a:solidFill>
                <a:effectLst/>
                <a:latin typeface="Roboto"/>
              </a:rPr>
              <a:t>kembali</a:t>
            </a:r>
            <a:r>
              <a:rPr lang="en-ID" sz="3200" b="0" i="0" dirty="0">
                <a:solidFill>
                  <a:srgbClr val="002060"/>
                </a:solidFill>
                <a:effectLst/>
                <a:latin typeface="Roboto"/>
              </a:rPr>
              <a:t>. </a:t>
            </a:r>
            <a:r>
              <a:rPr lang="en-ID" sz="3200" b="0" i="0" dirty="0" err="1">
                <a:solidFill>
                  <a:srgbClr val="002060"/>
                </a:solidFill>
                <a:effectLst/>
                <a:latin typeface="Roboto"/>
              </a:rPr>
              <a:t>Mekanisme</a:t>
            </a:r>
            <a:r>
              <a:rPr lang="en-ID" sz="32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3200" b="0" i="0" dirty="0" err="1">
                <a:solidFill>
                  <a:srgbClr val="002060"/>
                </a:solidFill>
                <a:effectLst/>
                <a:latin typeface="Roboto"/>
              </a:rPr>
              <a:t>ini</a:t>
            </a:r>
            <a:r>
              <a:rPr lang="en-ID" sz="32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3200" b="0" i="0" dirty="0" err="1">
                <a:solidFill>
                  <a:srgbClr val="002060"/>
                </a:solidFill>
                <a:effectLst/>
                <a:latin typeface="Roboto"/>
              </a:rPr>
              <a:t>pada</a:t>
            </a:r>
            <a:r>
              <a:rPr lang="en-ID" sz="32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3200" b="0" i="0" dirty="0" err="1">
                <a:solidFill>
                  <a:srgbClr val="002060"/>
                </a:solidFill>
                <a:effectLst/>
                <a:latin typeface="Roboto"/>
              </a:rPr>
              <a:t>hakekatnya</a:t>
            </a:r>
            <a:r>
              <a:rPr lang="en-ID" sz="32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3200" b="0" i="0" dirty="0" err="1">
                <a:solidFill>
                  <a:srgbClr val="002060"/>
                </a:solidFill>
                <a:effectLst/>
                <a:latin typeface="Roboto"/>
              </a:rPr>
              <a:t>adalah</a:t>
            </a:r>
            <a:r>
              <a:rPr lang="en-ID" sz="32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3200" b="0" i="0" dirty="0" err="1">
                <a:solidFill>
                  <a:srgbClr val="002060"/>
                </a:solidFill>
                <a:effectLst/>
                <a:latin typeface="Roboto"/>
              </a:rPr>
              <a:t>dengan</a:t>
            </a:r>
            <a:r>
              <a:rPr lang="en-ID" sz="32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3200" b="0" i="0" dirty="0" err="1">
                <a:solidFill>
                  <a:srgbClr val="002060"/>
                </a:solidFill>
                <a:effectLst/>
                <a:latin typeface="Roboto"/>
              </a:rPr>
              <a:t>sistem</a:t>
            </a:r>
            <a:r>
              <a:rPr lang="en-ID" sz="32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3200" b="0" i="0" dirty="0" err="1">
                <a:solidFill>
                  <a:srgbClr val="002060"/>
                </a:solidFill>
                <a:effectLst/>
                <a:latin typeface="Roboto"/>
              </a:rPr>
              <a:t>standar</a:t>
            </a:r>
            <a:r>
              <a:rPr lang="en-ID" sz="32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3200" b="0" i="0" dirty="0" err="1">
                <a:solidFill>
                  <a:srgbClr val="002060"/>
                </a:solidFill>
                <a:effectLst/>
                <a:latin typeface="Roboto"/>
              </a:rPr>
              <a:t>emas</a:t>
            </a:r>
            <a:r>
              <a:rPr lang="en-ID" sz="3200" b="0" i="0" dirty="0">
                <a:solidFill>
                  <a:srgbClr val="002060"/>
                </a:solidFill>
                <a:effectLst/>
                <a:latin typeface="Roboto"/>
              </a:rPr>
              <a:t> </a:t>
            </a:r>
            <a:r>
              <a:rPr lang="en-ID" sz="3200" b="0" i="0" dirty="0" err="1">
                <a:solidFill>
                  <a:srgbClr val="002060"/>
                </a:solidFill>
                <a:effectLst/>
                <a:latin typeface="Roboto"/>
              </a:rPr>
              <a:t>penuh</a:t>
            </a:r>
            <a:r>
              <a:rPr lang="en-ID" sz="3200" b="0" i="0" dirty="0">
                <a:solidFill>
                  <a:srgbClr val="002060"/>
                </a:solidFill>
                <a:effectLst/>
                <a:latin typeface="Roboto"/>
              </a:rPr>
              <a:t>.</a:t>
            </a:r>
            <a:endParaRPr lang="en-ID" sz="32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E5209E-4224-455D-8AFC-583615E4C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084"/>
          <a:stretch/>
        </p:blipFill>
        <p:spPr>
          <a:xfrm>
            <a:off x="1030513" y="1519665"/>
            <a:ext cx="2380343" cy="45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06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A337FE-FB32-4495-A877-29E4EABF8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2" y="334409"/>
            <a:ext cx="7024914" cy="593576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d-ID" sz="2400" dirty="0"/>
              <a:t>M</a:t>
            </a:r>
            <a:r>
              <a:rPr lang="en-US" sz="2400" dirty="0" err="1"/>
              <a:t>enunjukkan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mekanisme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mengatur</a:t>
            </a:r>
            <a:r>
              <a:rPr lang="en-US" sz="2400" dirty="0"/>
              <a:t> </a:t>
            </a:r>
            <a:r>
              <a:rPr lang="en-US" sz="2400" dirty="0" err="1"/>
              <a:t>perdagangan</a:t>
            </a:r>
            <a:r>
              <a:rPr lang="en-US" sz="2400" dirty="0"/>
              <a:t> </a:t>
            </a:r>
            <a:r>
              <a:rPr lang="en-US" sz="2400" dirty="0" err="1"/>
              <a:t>internasional</a:t>
            </a:r>
            <a:r>
              <a:rPr lang="en-US" sz="2400" dirty="0"/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skema</a:t>
            </a:r>
            <a:r>
              <a:rPr lang="en-US" sz="2400" dirty="0"/>
              <a:t> “</a:t>
            </a:r>
            <a:r>
              <a:rPr lang="en-US" sz="2400" dirty="0" err="1"/>
              <a:t>mekanisme</a:t>
            </a:r>
            <a:r>
              <a:rPr lang="en-US" sz="2400" dirty="0"/>
              <a:t> </a:t>
            </a:r>
            <a:r>
              <a:rPr lang="en-US" sz="2400" dirty="0" err="1"/>
              <a:t>otomatis</a:t>
            </a:r>
            <a:r>
              <a:rPr lang="en-US" sz="2400" dirty="0"/>
              <a:t> </a:t>
            </a:r>
            <a:r>
              <a:rPr lang="en-US" sz="2400" dirty="0" err="1"/>
              <a:t>neraca</a:t>
            </a:r>
            <a:r>
              <a:rPr lang="en-US" sz="2400" dirty="0"/>
              <a:t> </a:t>
            </a:r>
            <a:r>
              <a:rPr lang="en-US" sz="2400" dirty="0" err="1"/>
              <a:t>pembayaran</a:t>
            </a:r>
            <a:r>
              <a:rPr lang="en-US" sz="2400" dirty="0"/>
              <a:t> </a:t>
            </a:r>
            <a:r>
              <a:rPr lang="en-US" sz="2400" dirty="0" err="1"/>
              <a:t>internasional</a:t>
            </a:r>
            <a:r>
              <a:rPr lang="en-US" sz="2400" dirty="0"/>
              <a:t>” </a:t>
            </a:r>
            <a:r>
              <a:rPr lang="en-US" sz="2400" dirty="0" err="1"/>
              <a:t>david</a:t>
            </a:r>
            <a:r>
              <a:rPr lang="en-US" sz="2400" dirty="0"/>
              <a:t> </a:t>
            </a:r>
            <a:r>
              <a:rPr lang="en-US" sz="2400" dirty="0" err="1"/>
              <a:t>hume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mengatur</a:t>
            </a:r>
            <a:r>
              <a:rPr lang="en-US" sz="2400" dirty="0"/>
              <a:t> </a:t>
            </a:r>
            <a:r>
              <a:rPr lang="en-US" sz="2400" dirty="0" err="1"/>
              <a:t>perdagangan</a:t>
            </a:r>
            <a:r>
              <a:rPr lang="en-US" sz="2400" dirty="0"/>
              <a:t> </a:t>
            </a:r>
            <a:r>
              <a:rPr lang="en-US" sz="2400" dirty="0" err="1"/>
              <a:t>internasional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otomatis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mekanisme</a:t>
            </a:r>
            <a:r>
              <a:rPr lang="en-US" sz="2400" dirty="0"/>
              <a:t> </a:t>
            </a:r>
            <a:r>
              <a:rPr lang="en-US" sz="2400" dirty="0" err="1"/>
              <a:t>aliran</a:t>
            </a:r>
            <a:r>
              <a:rPr lang="en-US" sz="2400" dirty="0"/>
              <a:t> </a:t>
            </a:r>
            <a:r>
              <a:rPr lang="en-US" sz="2400" dirty="0" err="1"/>
              <a:t>emas</a:t>
            </a:r>
            <a:r>
              <a:rPr lang="en-US" sz="2400" dirty="0"/>
              <a:t>, </a:t>
            </a:r>
            <a:r>
              <a:rPr lang="en-US" sz="2400" dirty="0" err="1"/>
              <a:t>neraca</a:t>
            </a:r>
            <a:r>
              <a:rPr lang="en-US" sz="2400" dirty="0"/>
              <a:t> </a:t>
            </a:r>
            <a:r>
              <a:rPr lang="en-US" sz="2400" dirty="0" err="1"/>
              <a:t>perdagangan</a:t>
            </a:r>
            <a:r>
              <a:rPr lang="en-US" sz="2400" dirty="0"/>
              <a:t> </a:t>
            </a:r>
            <a:r>
              <a:rPr lang="en-US" sz="2400" dirty="0" err="1"/>
              <a:t>internasional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seimbang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/>
              <a:t>Pemikiran</a:t>
            </a:r>
            <a:r>
              <a:rPr lang="en-US" sz="2400" dirty="0"/>
              <a:t> </a:t>
            </a:r>
            <a:r>
              <a:rPr lang="en-US" sz="2400" dirty="0" err="1"/>
              <a:t>hume</a:t>
            </a:r>
            <a:r>
              <a:rPr lang="en-US" sz="2400" dirty="0"/>
              <a:t> </a:t>
            </a:r>
            <a:r>
              <a:rPr lang="en-US" sz="2400" dirty="0" err="1"/>
              <a:t>dituangkan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karyanya</a:t>
            </a:r>
            <a:r>
              <a:rPr lang="en-US" sz="2400" dirty="0"/>
              <a:t> yang </a:t>
            </a:r>
            <a:r>
              <a:rPr lang="en-US" sz="2400" dirty="0" err="1"/>
              <a:t>berjudul</a:t>
            </a:r>
            <a:r>
              <a:rPr lang="en-US" sz="2400" dirty="0"/>
              <a:t> on the balance of trade.	</a:t>
            </a:r>
            <a:endParaRPr lang="id-ID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B9CD94-E703-40FD-87D1-614877345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372776"/>
            <a:ext cx="4093029" cy="593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6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1247</Words>
  <Application>Microsoft Office PowerPoint</Application>
  <PresentationFormat>Widescreen</PresentationFormat>
  <Paragraphs>86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-apple-system</vt:lpstr>
      <vt:lpstr>Arial</vt:lpstr>
      <vt:lpstr>Arial</vt:lpstr>
      <vt:lpstr>Arial Black</vt:lpstr>
      <vt:lpstr>Calibri</vt:lpstr>
      <vt:lpstr>Calibri Light</vt:lpstr>
      <vt:lpstr>Georgia</vt:lpstr>
      <vt:lpstr>Helvetica Neue</vt:lpstr>
      <vt:lpstr>Inter</vt:lpstr>
      <vt:lpstr>Proxima Nova Bold</vt:lpstr>
      <vt:lpstr>Roboto</vt:lpstr>
      <vt:lpstr>Times New Roman</vt:lpstr>
      <vt:lpstr>Wingdings</vt:lpstr>
      <vt:lpstr>Office Theme</vt:lpstr>
      <vt:lpstr>PowerPoint Presentation</vt:lpstr>
      <vt:lpstr>NERACA PEMBAYARAN</vt:lpstr>
      <vt:lpstr>NERACA PEMBAYARAN</vt:lpstr>
      <vt:lpstr>Kegunaan Neraca Pembayaran Internasional</vt:lpstr>
      <vt:lpstr>Tujuan Penyusunan Neraca Pembayaran Internasional</vt:lpstr>
      <vt:lpstr>ANATOMI NERACA PEMBAYARAN</vt:lpstr>
      <vt:lpstr>Mekanisme Neraca Pembayaran</vt:lpstr>
      <vt:lpstr>1. Penyesuaian Melalui Mekanisme Harga (price effects).</vt:lpstr>
      <vt:lpstr>PowerPoint Presentation</vt:lpstr>
      <vt:lpstr>PowerPoint Presentation</vt:lpstr>
      <vt:lpstr>PowerPoint Presentation</vt:lpstr>
      <vt:lpstr>2. Penyesuaian Melalui Mekanisme Pendapatan (income effects).</vt:lpstr>
      <vt:lpstr>PowerPoint Presentation</vt:lpstr>
      <vt:lpstr>PowerPoint Presentation</vt:lpstr>
      <vt:lpstr>PowerPoint Presentation</vt:lpstr>
      <vt:lpstr>3. Penyesuaian Melalui Perubahan JUB /   Mekanisme Moneter           (real balance effect)</vt:lpstr>
      <vt:lpstr>PowerPoint Presentation</vt:lpstr>
      <vt:lpstr>PowerPoint Presentation</vt:lpstr>
      <vt:lpstr>PowerPoint Presentation</vt:lpstr>
      <vt:lpstr>Teori Fleming-Mundell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Kondisi Marshall Lerner dan Kurva J</vt:lpstr>
      <vt:lpstr>PowerPoint Presentation</vt:lpstr>
      <vt:lpstr>PowerPoint Presentation</vt:lpstr>
      <vt:lpstr>PowerPoint Presentation</vt:lpstr>
      <vt:lpstr>                Sekian                sekian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KESEIMBANGAN DAN KETIDAKSEIMBANGAN NERACA PEMBAYARAN</dc:title>
  <dc:creator>user</dc:creator>
  <cp:lastModifiedBy>user</cp:lastModifiedBy>
  <cp:revision>29</cp:revision>
  <dcterms:created xsi:type="dcterms:W3CDTF">2022-06-05T04:25:04Z</dcterms:created>
  <dcterms:modified xsi:type="dcterms:W3CDTF">2022-06-05T12:10:43Z</dcterms:modified>
</cp:coreProperties>
</file>