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7"/>
  </p:notesMasterIdLst>
  <p:sldIdLst>
    <p:sldId id="257" r:id="rId2"/>
    <p:sldId id="258" r:id="rId3"/>
    <p:sldId id="260" r:id="rId4"/>
    <p:sldId id="277" r:id="rId5"/>
    <p:sldId id="278" r:id="rId6"/>
    <p:sldId id="279" r:id="rId7"/>
    <p:sldId id="280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81" r:id="rId19"/>
    <p:sldId id="282" r:id="rId20"/>
    <p:sldId id="28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74" r:id="rId34"/>
    <p:sldId id="276" r:id="rId35"/>
    <p:sldId id="27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8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10" autoAdjust="0"/>
    <p:restoredTop sz="95326" autoAdjust="0"/>
  </p:normalViewPr>
  <p:slideViewPr>
    <p:cSldViewPr snapToGrid="0">
      <p:cViewPr varScale="1">
        <p:scale>
          <a:sx n="66" d="100"/>
          <a:sy n="66" d="100"/>
        </p:scale>
        <p:origin x="-81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pPr/>
              <a:t>12/24/2020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29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C0FC20F-AFC7-44B2-9D9C-E682CAB2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5024" y="4510369"/>
            <a:ext cx="4778189" cy="1189952"/>
          </a:xfrm>
        </p:spPr>
        <p:txBody>
          <a:bodyPr>
            <a:normAutofit fontScale="92500" lnSpcReduction="20000"/>
          </a:bodyPr>
          <a:lstStyle/>
          <a:p>
            <a:r>
              <a:rPr lang="en-US" i="0" dirty="0"/>
              <a:t>-personal branding-</a:t>
            </a:r>
          </a:p>
          <a:p>
            <a:endParaRPr lang="en-ID" sz="1400" dirty="0"/>
          </a:p>
          <a:p>
            <a:r>
              <a:rPr lang="en-ID" sz="1400" smtClean="0"/>
              <a:t>Suharnawi, M.Kom., Lalang Erawan, M.Kom, Setyo Budi, M.kom</a:t>
            </a:r>
            <a:endParaRPr lang="en-ID" sz="1400" dirty="0"/>
          </a:p>
          <a:p>
            <a:r>
              <a:rPr lang="en-ID" sz="1600" dirty="0"/>
              <a:t>2020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20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INFORMASI-S1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4C436BC-D1AA-453A-871B-74953E6DDDAF}"/>
              </a:ext>
            </a:extLst>
          </p:cNvPr>
          <p:cNvGrpSpPr/>
          <p:nvPr/>
        </p:nvGrpSpPr>
        <p:grpSpPr>
          <a:xfrm>
            <a:off x="123824" y="2285439"/>
            <a:ext cx="5180949" cy="3525923"/>
            <a:chOff x="-167657" y="2003708"/>
            <a:chExt cx="5766308" cy="39242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B18B8BB-E556-400E-8B9E-06BAB46166C7}"/>
                </a:ext>
              </a:extLst>
            </p:cNvPr>
            <p:cNvSpPr/>
            <p:nvPr/>
          </p:nvSpPr>
          <p:spPr>
            <a:xfrm>
              <a:off x="1153396" y="5651001"/>
              <a:ext cx="31242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600" dirty="0">
                  <a:solidFill>
                    <a:srgbClr val="00B0F0"/>
                  </a:solidFill>
                </a:rPr>
                <a:t>&lt;a </a:t>
              </a:r>
              <a:r>
                <a:rPr lang="en-ID" sz="600" dirty="0" err="1">
                  <a:solidFill>
                    <a:srgbClr val="00B0F0"/>
                  </a:solidFill>
                </a:rPr>
                <a:t>href</a:t>
              </a:r>
              <a:r>
                <a:rPr lang="en-ID" sz="600" dirty="0">
                  <a:solidFill>
                    <a:srgbClr val="00B0F0"/>
                  </a:solidFill>
                </a:rPr>
                <a:t>='https://www.freepik.com/free-photos-vectors/background'&gt;Background vector created by </a:t>
              </a:r>
              <a:r>
                <a:rPr lang="en-ID" sz="600" dirty="0" err="1">
                  <a:solidFill>
                    <a:srgbClr val="00B0F0"/>
                  </a:solidFill>
                </a:rPr>
                <a:t>freepik</a:t>
              </a:r>
              <a:r>
                <a:rPr lang="en-ID" sz="600" dirty="0">
                  <a:solidFill>
                    <a:srgbClr val="00B0F0"/>
                  </a:solidFill>
                </a:rPr>
                <a:t> - www.freepik.com&lt;/a&gt;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051654B-CCA9-45A1-9EDA-5DA0E722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657" y="2003708"/>
              <a:ext cx="5766308" cy="3844206"/>
            </a:xfrm>
            <a:prstGeom prst="rect">
              <a:avLst/>
            </a:prstGeom>
          </p:spPr>
        </p:pic>
      </p:grp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53065" y="2336517"/>
            <a:ext cx="7094095" cy="1673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Signika" panose="02010003020600000004" pitchFamily="2" charset="0"/>
                <a:ea typeface="+mj-ea"/>
                <a:cs typeface="+mj-cs"/>
              </a:rPr>
              <a:t>Double Linked List Circular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Signika" panose="0201000302060000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5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10" y="799726"/>
            <a:ext cx="10770433" cy="109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rgbClr val="FFC000"/>
                </a:solidFill>
              </a:rPr>
              <a:t>Fungsi</a:t>
            </a:r>
            <a:r>
              <a:rPr lang="en-US" altLang="en-US" sz="3600" dirty="0">
                <a:solidFill>
                  <a:srgbClr val="FFC000"/>
                </a:solidFill>
              </a:rPr>
              <a:t> </a:t>
            </a:r>
            <a:r>
              <a:rPr lang="en-US" altLang="en-US" sz="3600" dirty="0" smtClean="0">
                <a:solidFill>
                  <a:srgbClr val="FFC000"/>
                </a:solidFill>
              </a:rPr>
              <a:t> yang </a:t>
            </a:r>
            <a:r>
              <a:rPr lang="en-US" altLang="en-US" sz="3600" dirty="0" err="1">
                <a:solidFill>
                  <a:srgbClr val="FFC000"/>
                </a:solidFill>
              </a:rPr>
              <a:t>Digunakan</a:t>
            </a:r>
            <a:r>
              <a:rPr lang="en-US" altLang="en-US" sz="3600" dirty="0">
                <a:solidFill>
                  <a:srgbClr val="FFC000"/>
                </a:solidFill>
              </a:rPr>
              <a:t>-&gt; </a:t>
            </a:r>
            <a:r>
              <a:rPr lang="en-US" altLang="en-US" sz="3600" u="sng" dirty="0" err="1">
                <a:solidFill>
                  <a:schemeClr val="accent1">
                    <a:satMod val="150000"/>
                  </a:schemeClr>
                </a:solidFill>
              </a:rPr>
              <a:t>Penambahan</a:t>
            </a:r>
            <a:r>
              <a:rPr lang="en-US" altLang="en-US" sz="3600" u="sng" dirty="0">
                <a:solidFill>
                  <a:schemeClr val="accent1">
                    <a:satMod val="150000"/>
                  </a:schemeClr>
                </a:solidFill>
              </a:rPr>
              <a:t> data di </a:t>
            </a:r>
            <a:r>
              <a:rPr lang="en-US" altLang="en-US" sz="3600" u="sng" dirty="0" err="1" smtClean="0">
                <a:solidFill>
                  <a:schemeClr val="accent1">
                    <a:satMod val="150000"/>
                  </a:schemeClr>
                </a:solidFill>
              </a:rPr>
              <a:t>Depan</a:t>
            </a:r>
            <a:r>
              <a:rPr lang="en-US" altLang="en-US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3600" dirty="0" smtClean="0">
                <a:solidFill>
                  <a:schemeClr val="accent1">
                    <a:satMod val="150000"/>
                  </a:schemeClr>
                </a:solidFill>
              </a:rPr>
              <a:t> Head</a:t>
            </a:r>
            <a:endParaRPr lang="en-US" alt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58254" y="2211544"/>
            <a:ext cx="10849261" cy="4129295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"/>
            </a:pPr>
            <a:r>
              <a:rPr lang="en-US" altLang="en-US" sz="2800" smtClean="0"/>
              <a:t>Penambahan node baru akan dikaitan di node paling depan, namun pada saat pertama kali (data masih kosong), maka penambahan data dilakukan pada head nya.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"/>
            </a:pPr>
            <a:r>
              <a:rPr lang="en-US" altLang="en-US" sz="2800" smtClean="0"/>
              <a:t>Pada prinsipnya adalah mengkaitkan data baru dengan head, kemudian head akan menunjuk pada data baru tersebut sehingga head akan tetap selalu menjadi data terdepan.  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"/>
            </a:pPr>
            <a:r>
              <a:rPr lang="en-US" altLang="en-US" sz="2800" smtClean="0"/>
              <a:t>Untuk menghubungkan node terakhir dengan node terdepan dibutuhkan pointer bantu.</a:t>
            </a:r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769" y="514910"/>
            <a:ext cx="10155847" cy="10927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u="sng" dirty="0" err="1">
                <a:solidFill>
                  <a:schemeClr val="accent1">
                    <a:satMod val="150000"/>
                  </a:schemeClr>
                </a:solidFill>
              </a:rPr>
              <a:t>Penambahan</a:t>
            </a:r>
            <a:r>
              <a:rPr lang="en-US" altLang="en-US" sz="2800" u="sng" dirty="0">
                <a:solidFill>
                  <a:schemeClr val="accent1">
                    <a:satMod val="150000"/>
                  </a:schemeClr>
                </a:solidFill>
              </a:rPr>
              <a:t> data di </a:t>
            </a:r>
            <a:r>
              <a:rPr lang="en-US" altLang="en-US" sz="2800" u="sng" dirty="0" err="1">
                <a:solidFill>
                  <a:schemeClr val="accent1">
                    <a:satMod val="150000"/>
                  </a:schemeClr>
                </a:solidFill>
              </a:rPr>
              <a:t>depan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dirty="0" smtClean="0">
                <a:solidFill>
                  <a:schemeClr val="accent1">
                    <a:satMod val="150000"/>
                  </a:schemeClr>
                </a:solidFill>
              </a:rPr>
              <a:t>Head</a:t>
            </a:r>
            <a:endParaRPr lang="en-US" alt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080713" y="1529283"/>
            <a:ext cx="3817937" cy="53006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insertDepan</a:t>
            </a:r>
            <a:r>
              <a:rPr lang="en-US" altLang="en-US" sz="1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databaru</a:t>
            </a:r>
            <a:r>
              <a:rPr lang="en-US" altLang="en-US" sz="1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){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TNode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*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*bantu;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new 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TNode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-&gt;data = 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databaru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-&gt;next = 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-&gt;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prev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if(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isEmpty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()==1){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head=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head-&gt;next = head;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head-&gt;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prev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head;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}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else </a:t>
            </a:r>
            <a:r>
              <a:rPr lang="en-US" altLang="en-US" sz="16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600" dirty="0" smtClean="0"/>
              <a:t>bantu=head-</a:t>
            </a:r>
            <a:r>
              <a:rPr lang="en-US" sz="1600" dirty="0"/>
              <a:t>&gt;</a:t>
            </a:r>
            <a:r>
              <a:rPr lang="en-US" sz="1600" dirty="0" err="1"/>
              <a:t>prev</a:t>
            </a:r>
            <a:r>
              <a:rPr lang="en-US" sz="1600" dirty="0"/>
              <a:t>;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sz="1600" dirty="0" err="1" smtClean="0"/>
              <a:t>baru</a:t>
            </a:r>
            <a:r>
              <a:rPr lang="en-US" sz="1600" dirty="0" smtClean="0"/>
              <a:t>-</a:t>
            </a:r>
            <a:r>
              <a:rPr lang="en-US" sz="1600" dirty="0"/>
              <a:t>&gt;next=head</a:t>
            </a:r>
            <a:r>
              <a:rPr lang="en-US" sz="1600" dirty="0" smtClean="0"/>
              <a:t>;</a:t>
            </a:r>
            <a:endParaRPr lang="en-US" sz="1600" dirty="0"/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	head-</a:t>
            </a:r>
            <a:r>
              <a:rPr lang="en-US" sz="1600" dirty="0"/>
              <a:t>&gt;</a:t>
            </a:r>
            <a:r>
              <a:rPr lang="en-US" sz="1600" dirty="0" err="1"/>
              <a:t>prev</a:t>
            </a:r>
            <a:r>
              <a:rPr lang="en-US" sz="1600" dirty="0"/>
              <a:t>=</a:t>
            </a:r>
            <a:r>
              <a:rPr lang="en-US" sz="1600" dirty="0" err="1"/>
              <a:t>baru</a:t>
            </a:r>
            <a:r>
              <a:rPr lang="en-US" sz="1600" dirty="0" smtClean="0"/>
              <a:t>;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head=</a:t>
            </a:r>
            <a:r>
              <a:rPr lang="en-US" sz="1600" dirty="0" err="1" smtClean="0"/>
              <a:t>baru</a:t>
            </a:r>
            <a:r>
              <a:rPr lang="en-US" sz="1600" dirty="0" smtClean="0"/>
              <a:t>;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	head-</a:t>
            </a:r>
            <a:r>
              <a:rPr lang="en-US" sz="1600" dirty="0"/>
              <a:t>&gt;</a:t>
            </a:r>
            <a:r>
              <a:rPr lang="en-US" sz="1600" dirty="0" err="1"/>
              <a:t>prev</a:t>
            </a:r>
            <a:r>
              <a:rPr lang="en-US" sz="1600" dirty="0"/>
              <a:t>=bantu;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	bantu-</a:t>
            </a:r>
            <a:r>
              <a:rPr lang="en-US" sz="1600" dirty="0"/>
              <a:t>&gt;next=head;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&lt;&lt;"Data </a:t>
            </a:r>
            <a:r>
              <a:rPr lang="en-US" altLang="en-US" sz="16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masuk</a:t>
            </a: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\n";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r>
              <a:rPr lang="en-US" altLang="en-US" sz="16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60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10" r="9280"/>
          <a:stretch>
            <a:fillRect/>
          </a:stretch>
        </p:blipFill>
        <p:spPr bwMode="auto">
          <a:xfrm>
            <a:off x="6698875" y="1248295"/>
            <a:ext cx="27781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875" y="2945333"/>
            <a:ext cx="1657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838" y="1745183"/>
            <a:ext cx="790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5863" y="5561533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7130675" y="491383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5250" y="4696345"/>
            <a:ext cx="4413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 err="1"/>
              <a:t>baru</a:t>
            </a:r>
            <a:endParaRPr lang="en-US" sz="105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30225" y="3042170"/>
            <a:ext cx="4557713" cy="1398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74688" y="4121670"/>
            <a:ext cx="4103687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098425" y="4823345"/>
            <a:ext cx="3806825" cy="12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30225" y="1602308"/>
            <a:ext cx="5040313" cy="2663825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74688" y="5490095"/>
            <a:ext cx="4319587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74688" y="5274195"/>
            <a:ext cx="3051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14325" y="2326208"/>
            <a:ext cx="2016125" cy="931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6904" y="725074"/>
            <a:ext cx="10020925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u="sng" dirty="0" err="1">
                <a:solidFill>
                  <a:schemeClr val="accent1">
                    <a:satMod val="150000"/>
                  </a:schemeClr>
                </a:solidFill>
              </a:rPr>
              <a:t>Penambahan</a:t>
            </a:r>
            <a:r>
              <a:rPr lang="en-US" altLang="en-US" sz="2800" u="sng" dirty="0">
                <a:solidFill>
                  <a:schemeClr val="accent1">
                    <a:satMod val="150000"/>
                  </a:schemeClr>
                </a:solidFill>
              </a:rPr>
              <a:t> data di </a:t>
            </a:r>
            <a:r>
              <a:rPr lang="en-US" altLang="en-US" sz="2800" u="sng" dirty="0" err="1" smtClean="0">
                <a:solidFill>
                  <a:schemeClr val="accent1">
                    <a:satMod val="150000"/>
                  </a:schemeClr>
                </a:solidFill>
              </a:rPr>
              <a:t>belakang</a:t>
            </a:r>
            <a:r>
              <a:rPr lang="en-US" altLang="en-US" sz="2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Head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44992" y="2029996"/>
            <a:ext cx="10532541" cy="46259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Penambahan data dilakukan </a:t>
            </a:r>
            <a:r>
              <a:rPr lang="en-US" altLang="en-US" sz="2400" b="1" smtClean="0"/>
              <a:t>di belakang</a:t>
            </a:r>
            <a:r>
              <a:rPr lang="en-US" altLang="en-US" sz="2400" smtClean="0"/>
              <a:t>, namun pada saat pertama kali data langsung ditunjuk pada head-nya.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z="2400" smtClean="0"/>
              <a:t>Penambahan di belakang lebih sulit karena kita membutuhkan pointer bantu untuk mengetahui data terbelakang, kemudian dikaitkan dengan data baru.  </a:t>
            </a:r>
            <a:r>
              <a:rPr lang="de-DE" altLang="en-US" sz="2400" smtClean="0"/>
              <a:t>Untuk mengetahui data terbelakang perlu digunakan perulangan.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90210" y="639259"/>
            <a:ext cx="10457343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u="sng" dirty="0" err="1">
                <a:solidFill>
                  <a:schemeClr val="accent1">
                    <a:satMod val="150000"/>
                  </a:schemeClr>
                </a:solidFill>
              </a:rPr>
              <a:t>Penambahan</a:t>
            </a:r>
            <a:r>
              <a:rPr lang="en-US" altLang="en-US" sz="2800" u="sng" dirty="0">
                <a:solidFill>
                  <a:schemeClr val="accent1">
                    <a:satMod val="150000"/>
                  </a:schemeClr>
                </a:solidFill>
              </a:rPr>
              <a:t> data di </a:t>
            </a:r>
            <a:r>
              <a:rPr lang="en-US" altLang="en-US" sz="2800" u="sng" dirty="0" err="1">
                <a:solidFill>
                  <a:schemeClr val="accent1">
                    <a:satMod val="150000"/>
                  </a:schemeClr>
                </a:solidFill>
              </a:rPr>
              <a:t>belakang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Head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19331" y="1843066"/>
            <a:ext cx="4611688" cy="472262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de-DE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 insertBelakang (int databaru){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de-DE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TNode *baru,*bantu;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de-DE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 = new TNode;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baru-&gt;data = databaru;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de-DE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baru-&gt;next = 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de-DE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baru-&gt;prev = 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de-DE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if(isEmpty()==1){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head=baru;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head-&gt;next = head;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head-&gt;prev = head;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else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bantu=head-&gt;prev;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baru-&gt;prev = bantu;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	bantu-&gt;next = 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baru-&gt;next = head;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head-&gt;prev = 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		}</a:t>
            </a:r>
            <a:endParaRPr lang="en-US" altLang="en-US" sz="1600" b="1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cout&lt;&lt;"Data masuk\n";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r>
              <a:rPr lang="en-US" altLang="en-US" sz="1600" b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344" y="3354365"/>
            <a:ext cx="1657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819" y="1985940"/>
            <a:ext cx="790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6815294" y="1588957"/>
            <a:ext cx="3273086" cy="4897545"/>
            <a:chOff x="5796136" y="1628800"/>
            <a:chExt cx="2592912" cy="457155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 b="12868"/>
            <a:stretch>
              <a:fillRect/>
            </a:stretch>
          </p:blipFill>
          <p:spPr bwMode="auto">
            <a:xfrm>
              <a:off x="7573344" y="1628800"/>
              <a:ext cx="771525" cy="68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/>
            <a:srcRect r="5656"/>
            <a:stretch>
              <a:fillRect/>
            </a:stretch>
          </p:blipFill>
          <p:spPr bwMode="auto">
            <a:xfrm>
              <a:off x="5796136" y="1628800"/>
              <a:ext cx="1494557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/>
            <a:srcRect b="12868"/>
            <a:stretch>
              <a:fillRect/>
            </a:stretch>
          </p:blipFill>
          <p:spPr bwMode="auto">
            <a:xfrm>
              <a:off x="7587953" y="2455937"/>
              <a:ext cx="771525" cy="68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/>
            <a:srcRect r="5656"/>
            <a:stretch>
              <a:fillRect/>
            </a:stretch>
          </p:blipFill>
          <p:spPr bwMode="auto">
            <a:xfrm>
              <a:off x="5796136" y="2478747"/>
              <a:ext cx="1494557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7290276" y="2955820"/>
              <a:ext cx="2969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326796" y="3038362"/>
              <a:ext cx="2969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47813" y="3744308"/>
              <a:ext cx="944910" cy="2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/>
            <a:srcRect b="12868"/>
            <a:stretch>
              <a:fillRect/>
            </a:stretch>
          </p:blipFill>
          <p:spPr bwMode="auto">
            <a:xfrm>
              <a:off x="7591349" y="3320033"/>
              <a:ext cx="768976" cy="68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8244557" y="3895528"/>
              <a:ext cx="11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58880" y="3895528"/>
              <a:ext cx="4763" cy="215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940627" y="4111407"/>
              <a:ext cx="2423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940627" y="3895528"/>
              <a:ext cx="0" cy="215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940627" y="3895528"/>
              <a:ext cx="206417" cy="126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7142609" y="3822511"/>
              <a:ext cx="4747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177541" y="3905052"/>
              <a:ext cx="4461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940627" y="3871719"/>
              <a:ext cx="20641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40627" y="3663776"/>
              <a:ext cx="0" cy="2444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940627" y="3663776"/>
              <a:ext cx="12369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177541" y="3663776"/>
              <a:ext cx="0" cy="1222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020346" y="3786002"/>
              <a:ext cx="1571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228023" y="3536788"/>
              <a:ext cx="0" cy="3349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50"/>
            <p:cNvSpPr txBox="1">
              <a:spLocks noChangeArrowheads="1"/>
            </p:cNvSpPr>
            <p:nvPr/>
          </p:nvSpPr>
          <p:spPr bwMode="auto">
            <a:xfrm>
              <a:off x="6043982" y="3375757"/>
              <a:ext cx="35458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head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6804402" y="3536788"/>
              <a:ext cx="0" cy="3349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85"/>
            <p:cNvSpPr txBox="1">
              <a:spLocks noChangeArrowheads="1"/>
            </p:cNvSpPr>
            <p:nvPr/>
          </p:nvSpPr>
          <p:spPr bwMode="auto">
            <a:xfrm>
              <a:off x="6620268" y="3375757"/>
              <a:ext cx="38504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bantu</a:t>
              </a:r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01355" y="4705862"/>
              <a:ext cx="944910" cy="2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/>
            <a:srcRect b="12868"/>
            <a:stretch>
              <a:fillRect/>
            </a:stretch>
          </p:blipFill>
          <p:spPr bwMode="auto">
            <a:xfrm>
              <a:off x="7544891" y="4281587"/>
              <a:ext cx="768976" cy="68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8198509" y="4857459"/>
              <a:ext cx="11749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312833" y="4857459"/>
              <a:ext cx="3176" cy="215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892993" y="5073338"/>
              <a:ext cx="2423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892993" y="4857459"/>
              <a:ext cx="0" cy="215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892993" y="4857459"/>
              <a:ext cx="208005" cy="126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7094974" y="4784441"/>
              <a:ext cx="4747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131493" y="4866983"/>
              <a:ext cx="4461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892993" y="4833650"/>
              <a:ext cx="208005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892993" y="4624120"/>
              <a:ext cx="0" cy="2460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892993" y="4624120"/>
              <a:ext cx="24214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181976" y="4497133"/>
              <a:ext cx="0" cy="3365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01"/>
            <p:cNvSpPr txBox="1">
              <a:spLocks noChangeArrowheads="1"/>
            </p:cNvSpPr>
            <p:nvPr/>
          </p:nvSpPr>
          <p:spPr bwMode="auto">
            <a:xfrm>
              <a:off x="5997524" y="4337311"/>
              <a:ext cx="35458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head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758356" y="4497133"/>
              <a:ext cx="0" cy="3365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103"/>
            <p:cNvSpPr txBox="1">
              <a:spLocks noChangeArrowheads="1"/>
            </p:cNvSpPr>
            <p:nvPr/>
          </p:nvSpPr>
          <p:spPr bwMode="auto">
            <a:xfrm>
              <a:off x="6573810" y="4337311"/>
              <a:ext cx="38504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bantu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8314421" y="4624120"/>
              <a:ext cx="1587" cy="160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8198509" y="4784441"/>
              <a:ext cx="1174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73987" y="5832540"/>
              <a:ext cx="944910" cy="2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4"/>
            <a:srcRect b="12868"/>
            <a:stretch>
              <a:fillRect/>
            </a:stretch>
          </p:blipFill>
          <p:spPr bwMode="auto">
            <a:xfrm>
              <a:off x="7617523" y="5408265"/>
              <a:ext cx="768976" cy="68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Straight Connector 52"/>
            <p:cNvCxnSpPr/>
            <p:nvPr/>
          </p:nvCxnSpPr>
          <p:spPr>
            <a:xfrm>
              <a:off x="8269962" y="5984474"/>
              <a:ext cx="119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85872" y="5984474"/>
              <a:ext cx="3176" cy="215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966032" y="6200353"/>
              <a:ext cx="2423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966032" y="5984474"/>
              <a:ext cx="0" cy="215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5966032" y="5984474"/>
              <a:ext cx="208005" cy="126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7168014" y="5911456"/>
              <a:ext cx="4747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7204533" y="5993998"/>
              <a:ext cx="4445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966032" y="5959077"/>
              <a:ext cx="208005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966032" y="5751135"/>
              <a:ext cx="0" cy="2460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966032" y="5751135"/>
              <a:ext cx="24198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6255016" y="5624147"/>
              <a:ext cx="0" cy="3349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140"/>
            <p:cNvSpPr txBox="1">
              <a:spLocks noChangeArrowheads="1"/>
            </p:cNvSpPr>
            <p:nvPr/>
          </p:nvSpPr>
          <p:spPr bwMode="auto">
            <a:xfrm>
              <a:off x="6070156" y="5463989"/>
              <a:ext cx="35458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head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7958749" y="5532081"/>
              <a:ext cx="0" cy="3365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142"/>
            <p:cNvSpPr txBox="1">
              <a:spLocks noChangeArrowheads="1"/>
            </p:cNvSpPr>
            <p:nvPr/>
          </p:nvSpPr>
          <p:spPr bwMode="auto">
            <a:xfrm>
              <a:off x="7740352" y="5432735"/>
              <a:ext cx="432048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00"/>
                <a:t>bantu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8385872" y="5751135"/>
              <a:ext cx="3176" cy="160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8269962" y="5911456"/>
              <a:ext cx="1190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/>
          <p:cNvCxnSpPr/>
          <p:nvPr/>
        </p:nvCxnSpPr>
        <p:spPr>
          <a:xfrm>
            <a:off x="3359306" y="3605190"/>
            <a:ext cx="2016125" cy="5715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151469" y="2258990"/>
            <a:ext cx="3411537" cy="230822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717" y="700793"/>
            <a:ext cx="10140846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rgbClr val="FFC000"/>
                </a:solidFill>
              </a:rPr>
              <a:t>Fungsi</a:t>
            </a:r>
            <a:r>
              <a:rPr lang="en-US" altLang="en-US" sz="3600" dirty="0">
                <a:solidFill>
                  <a:srgbClr val="FFC000"/>
                </a:solidFill>
              </a:rPr>
              <a:t>  yang </a:t>
            </a:r>
            <a:r>
              <a:rPr lang="en-US" altLang="en-US" sz="3600" dirty="0" err="1">
                <a:solidFill>
                  <a:srgbClr val="FFC000"/>
                </a:solidFill>
              </a:rPr>
              <a:t>Digunakan</a:t>
            </a:r>
            <a:r>
              <a:rPr lang="en-US" altLang="en-US" sz="3600" dirty="0">
                <a:solidFill>
                  <a:srgbClr val="FFC000"/>
                </a:solidFill>
              </a:rPr>
              <a:t>-&gt; </a:t>
            </a:r>
            <a:r>
              <a:rPr lang="en-US" altLang="en-US" sz="3600" u="sng" dirty="0" err="1" smtClean="0">
                <a:solidFill>
                  <a:schemeClr val="accent1">
                    <a:satMod val="150000"/>
                  </a:schemeClr>
                </a:solidFill>
              </a:rPr>
              <a:t>Menghapus</a:t>
            </a:r>
            <a:r>
              <a:rPr lang="en-US" altLang="en-US" sz="3600" u="sng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3600" u="sng" dirty="0">
                <a:solidFill>
                  <a:schemeClr val="accent1">
                    <a:satMod val="150000"/>
                  </a:schemeClr>
                </a:solidFill>
              </a:rPr>
              <a:t>data </a:t>
            </a:r>
            <a:r>
              <a:rPr lang="en-US" altLang="en-US" sz="3600" u="sng" dirty="0" err="1" smtClean="0">
                <a:solidFill>
                  <a:schemeClr val="accent1">
                    <a:satMod val="150000"/>
                  </a:schemeClr>
                </a:solidFill>
              </a:rPr>
              <a:t>didepan</a:t>
            </a:r>
            <a:r>
              <a:rPr lang="en-US" altLang="en-US" sz="3600" u="sng" dirty="0" smtClean="0">
                <a:solidFill>
                  <a:schemeClr val="accent1">
                    <a:satMod val="150000"/>
                  </a:schemeClr>
                </a:solidFill>
              </a:rPr>
              <a:t> DLLC </a:t>
            </a:r>
            <a:r>
              <a:rPr lang="en-US" altLang="en-US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 Head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98719" y="2131310"/>
            <a:ext cx="4321175" cy="450933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hapusDepan (){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TNode *hapus,*bantu;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int 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if (isEmpty()==0){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if(head-&gt;next != head){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hapus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d = hapus-&gt;data;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bantu = head-&gt;prev;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head = head-&gt;next;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bantu-&gt;next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head-&gt;prev = bantu;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delete 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} else 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d = head-&gt;data;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 head = NULL;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}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cout&lt;&lt;d&lt;&lt;" terhapus\n";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}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else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cout&lt;&lt;"Masih kosong\n";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</a:t>
            </a:r>
            <a:r>
              <a:rPr lang="en-US" altLang="en-US" sz="1600" smtClean="0"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894" y="2120197"/>
            <a:ext cx="4238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6869" y="3272722"/>
            <a:ext cx="4267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032656" y="2336097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47056" y="2348797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69394" y="2336097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85381" y="2336097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89794" y="3653722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3394" y="3669597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55094" y="3653722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79019" y="3645785"/>
            <a:ext cx="0" cy="280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7056" y="4717347"/>
            <a:ext cx="0" cy="28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82094" y="475068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85381" y="471258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6825" y="717579"/>
            <a:ext cx="10065895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u="sng" dirty="0" err="1">
                <a:solidFill>
                  <a:schemeClr val="accent1">
                    <a:satMod val="150000"/>
                  </a:schemeClr>
                </a:solidFill>
              </a:rPr>
              <a:t>Menghapus</a:t>
            </a:r>
            <a:r>
              <a:rPr lang="en-US" altLang="en-US" sz="2800" u="sng" dirty="0">
                <a:solidFill>
                  <a:schemeClr val="accent1">
                    <a:satMod val="150000"/>
                  </a:schemeClr>
                </a:solidFill>
              </a:rPr>
              <a:t> data </a:t>
            </a:r>
            <a:r>
              <a:rPr lang="en-US" altLang="en-US" sz="2800" u="sng" dirty="0" err="1">
                <a:solidFill>
                  <a:schemeClr val="accent1">
                    <a:satMod val="150000"/>
                  </a:schemeClr>
                </a:solidFill>
              </a:rPr>
              <a:t>dibelakang</a:t>
            </a:r>
            <a:r>
              <a:rPr lang="en-US" altLang="en-US" sz="2800" u="sng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u="sng" dirty="0" err="1">
                <a:solidFill>
                  <a:schemeClr val="accent1">
                    <a:satMod val="150000"/>
                  </a:schemeClr>
                </a:solidFill>
              </a:rPr>
              <a:t>pada</a:t>
            </a:r>
            <a:r>
              <a:rPr lang="en-US" altLang="en-US" sz="2800" u="sng" dirty="0">
                <a:solidFill>
                  <a:schemeClr val="accent1">
                    <a:satMod val="150000"/>
                  </a:schemeClr>
                </a:solidFill>
              </a:rPr>
              <a:t> DLLC 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Head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idx="1"/>
          </p:nvPr>
        </p:nvSpPr>
        <p:spPr>
          <a:xfrm>
            <a:off x="1041816" y="2232026"/>
            <a:ext cx="8229600" cy="3883962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Diperlukan pointer bantu </a:t>
            </a:r>
            <a:r>
              <a:rPr lang="en-US" altLang="en-US" sz="2400" smtClean="0"/>
              <a:t>yang </a:t>
            </a:r>
            <a:r>
              <a:rPr lang="en-US" altLang="en-US" sz="2400" b="1" smtClean="0"/>
              <a:t>mengikuti pointer hapus </a:t>
            </a:r>
            <a:r>
              <a:rPr lang="en-US" altLang="en-US" sz="2400" smtClean="0"/>
              <a:t>yang berguna untuk </a:t>
            </a:r>
            <a:r>
              <a:rPr lang="en-US" altLang="en-US" sz="2400" b="1" smtClean="0"/>
              <a:t>menunjuk ke node sebelum terakhir</a:t>
            </a:r>
            <a:r>
              <a:rPr lang="en-US" altLang="en-US" sz="24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z="2400" smtClean="0"/>
              <a:t>Kemudian pointer hapus ditunjukkan ke node setelah pointer bantu, kemudian hapus pointer hapus dengan perintah delete. </a:t>
            </a:r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272" y="613013"/>
            <a:ext cx="9818558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err="1" smtClean="0">
                <a:solidFill>
                  <a:srgbClr val="FFC000"/>
                </a:solidFill>
              </a:rPr>
              <a:t>Fungsi</a:t>
            </a:r>
            <a:r>
              <a:rPr lang="en-US" altLang="en-US" sz="2400" dirty="0" smtClean="0">
                <a:solidFill>
                  <a:srgbClr val="FFC000"/>
                </a:solidFill>
              </a:rPr>
              <a:t>  </a:t>
            </a:r>
            <a:r>
              <a:rPr lang="en-US" altLang="en-US" sz="2400" dirty="0">
                <a:solidFill>
                  <a:srgbClr val="FFC000"/>
                </a:solidFill>
              </a:rPr>
              <a:t>yang </a:t>
            </a:r>
            <a:r>
              <a:rPr lang="en-US" altLang="en-US" sz="2400" dirty="0" err="1">
                <a:solidFill>
                  <a:srgbClr val="FFC000"/>
                </a:solidFill>
              </a:rPr>
              <a:t>Digunakan</a:t>
            </a:r>
            <a:r>
              <a:rPr lang="en-US" altLang="en-US" sz="2400" dirty="0">
                <a:solidFill>
                  <a:srgbClr val="FFC000"/>
                </a:solidFill>
              </a:rPr>
              <a:t>-&gt; </a:t>
            </a:r>
            <a:r>
              <a:rPr lang="en-US" altLang="en-US" sz="2400" u="sng" dirty="0" err="1">
                <a:solidFill>
                  <a:schemeClr val="accent1">
                    <a:satMod val="150000"/>
                  </a:schemeClr>
                </a:solidFill>
              </a:rPr>
              <a:t>Menghapus</a:t>
            </a:r>
            <a:r>
              <a:rPr lang="en-US" altLang="en-US" sz="2400" u="sng" dirty="0">
                <a:solidFill>
                  <a:schemeClr val="accent1">
                    <a:satMod val="150000"/>
                  </a:schemeClr>
                </a:solidFill>
              </a:rPr>
              <a:t> data </a:t>
            </a:r>
            <a:r>
              <a:rPr lang="en-US" altLang="en-US" sz="2400" u="sng" dirty="0" err="1" smtClean="0">
                <a:solidFill>
                  <a:schemeClr val="accent1">
                    <a:satMod val="150000"/>
                  </a:schemeClr>
                </a:solidFill>
              </a:rPr>
              <a:t>dibelakang</a:t>
            </a:r>
            <a:r>
              <a:rPr lang="en-US" altLang="en-US" sz="2400" u="sng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400" u="sng" dirty="0" err="1" smtClean="0">
                <a:solidFill>
                  <a:schemeClr val="accent1">
                    <a:satMod val="150000"/>
                  </a:schemeClr>
                </a:solidFill>
              </a:rPr>
              <a:t>pada</a:t>
            </a:r>
            <a:r>
              <a:rPr lang="en-US" altLang="en-US" sz="2400" u="sng" dirty="0" smtClean="0">
                <a:solidFill>
                  <a:schemeClr val="accent1">
                    <a:satMod val="150000"/>
                  </a:schemeClr>
                </a:solidFill>
              </a:rPr>
              <a:t> DLLC </a:t>
            </a:r>
            <a:r>
              <a:rPr lang="en-US" altLang="en-US" sz="24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400" dirty="0">
                <a:solidFill>
                  <a:schemeClr val="accent1">
                    <a:satMod val="150000"/>
                  </a:schemeClr>
                </a:solidFill>
              </a:rPr>
              <a:t> Head</a:t>
            </a:r>
            <a:endParaRPr lang="en-US" alt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90274" y="2014903"/>
            <a:ext cx="3960813" cy="478313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800" b="1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void</a:t>
            </a:r>
            <a:r>
              <a:rPr lang="en-US" altLang="en-US" sz="1600" b="1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hapusBelakang(){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TNode *hapus,*bantu;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int 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if (isEmpty()==</a:t>
            </a:r>
            <a:r>
              <a:rPr lang="en-US" altLang="en-US" sz="160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   if(head-&gt;next != head)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           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              bantu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while(bantu-&gt;next-&gt;next != head){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bantu = bantu-&gt;next;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           }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hapus = bantu-&gt;next;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d = hapus-&gt;data;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bantu-&gt;next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delete 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           } else 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d = head-&gt;data;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head = NULL;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 }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	cout&lt;&lt;d&lt;&lt;" terhapus\n";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 }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else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        cout&lt;&lt;"Masih kosong\n";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        }</a:t>
            </a:r>
            <a:r>
              <a:rPr lang="en-US" altLang="en-US" sz="1600" smtClean="0"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624" y="2086340"/>
            <a:ext cx="482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400337" y="2164128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75049" y="2175240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462" y="2175240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3049" y="2164128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76524" y="3348403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82987" y="3356340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3574" y="3348403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67337" y="3356340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6562" y="4364403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78262" y="435646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57737" y="4365990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57899" y="4370753"/>
            <a:ext cx="0" cy="280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757" y="680103"/>
            <a:ext cx="9975954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err="1">
                <a:solidFill>
                  <a:srgbClr val="FFC000"/>
                </a:solidFill>
              </a:rPr>
              <a:t>Fungsi</a:t>
            </a:r>
            <a:r>
              <a:rPr lang="en-US" altLang="en-US" sz="3200" dirty="0">
                <a:solidFill>
                  <a:srgbClr val="FFC000"/>
                </a:solidFill>
              </a:rPr>
              <a:t>  yang </a:t>
            </a:r>
            <a:r>
              <a:rPr lang="en-US" altLang="en-US" sz="3200" dirty="0" err="1">
                <a:solidFill>
                  <a:srgbClr val="FFC000"/>
                </a:solidFill>
              </a:rPr>
              <a:t>Digunakan</a:t>
            </a:r>
            <a:r>
              <a:rPr lang="en-US" altLang="en-US" sz="3200" dirty="0">
                <a:solidFill>
                  <a:srgbClr val="FFC000"/>
                </a:solidFill>
              </a:rPr>
              <a:t>-&gt; </a:t>
            </a:r>
            <a:r>
              <a:rPr lang="en-US" altLang="en-US" sz="3200" u="sng" dirty="0" err="1" smtClean="0">
                <a:solidFill>
                  <a:schemeClr val="accent1">
                    <a:satMod val="150000"/>
                  </a:schemeClr>
                </a:solidFill>
              </a:rPr>
              <a:t>Menampilkan</a:t>
            </a:r>
            <a:r>
              <a:rPr lang="en-US" altLang="en-US" sz="3200" u="sng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3200" u="sng" dirty="0">
                <a:solidFill>
                  <a:schemeClr val="accent1">
                    <a:satMod val="150000"/>
                  </a:schemeClr>
                </a:solidFill>
              </a:rPr>
              <a:t>data </a:t>
            </a:r>
            <a:r>
              <a:rPr lang="en-US" altLang="en-US" sz="3200" u="sng" dirty="0" smtClean="0">
                <a:solidFill>
                  <a:schemeClr val="accent1">
                    <a:satMod val="150000"/>
                  </a:schemeClr>
                </a:solidFill>
              </a:rPr>
              <a:t>DLLC </a:t>
            </a:r>
            <a:r>
              <a:rPr lang="en-US" alt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1">
                    <a:satMod val="150000"/>
                  </a:schemeClr>
                </a:solidFill>
              </a:rPr>
              <a:t>Head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69845" y="2018519"/>
            <a:ext cx="8229600" cy="46259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 tampil(){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TNode *bantu;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bantu = head;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if(isEmpty()==0){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do{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cout&lt;&lt;bantu-&gt;data&lt;&lt;" ";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bantu=bantu-&gt;next;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}while(bantu!=head);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cout&lt;&lt;endl;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 else cout&lt;&lt;"Masih kosong\n";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r>
              <a:rPr lang="en-US" altLang="en-US" sz="1800" smtClean="0">
                <a:latin typeface="Courier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859483" y="4826833"/>
            <a:ext cx="8693592" cy="1411053"/>
            <a:chOff x="900113" y="4702175"/>
            <a:chExt cx="5256212" cy="98107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0113" y="4702175"/>
              <a:ext cx="5256212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1590675" y="4808538"/>
              <a:ext cx="0" cy="3190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728913" y="4808538"/>
              <a:ext cx="0" cy="3190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886200" y="4810125"/>
              <a:ext cx="0" cy="3190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41900" y="4816475"/>
              <a:ext cx="0" cy="3190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836" y="1032373"/>
            <a:ext cx="10320728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rgbClr val="FFC000"/>
                </a:solidFill>
              </a:rPr>
              <a:t>Fungsi</a:t>
            </a:r>
            <a:r>
              <a:rPr lang="en-US" altLang="en-US" sz="3600" dirty="0">
                <a:solidFill>
                  <a:srgbClr val="FFC000"/>
                </a:solidFill>
              </a:rPr>
              <a:t>  yang </a:t>
            </a:r>
            <a:r>
              <a:rPr lang="en-US" altLang="en-US" sz="3600" dirty="0" err="1">
                <a:solidFill>
                  <a:srgbClr val="FFC000"/>
                </a:solidFill>
              </a:rPr>
              <a:t>Digunakan</a:t>
            </a:r>
            <a:r>
              <a:rPr lang="en-US" altLang="en-US" sz="3600" dirty="0">
                <a:solidFill>
                  <a:srgbClr val="FFC000"/>
                </a:solidFill>
              </a:rPr>
              <a:t>-&gt; </a:t>
            </a:r>
            <a:r>
              <a:rPr lang="en-US" altLang="en-US" sz="3600" u="sng" dirty="0" err="1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menghapus</a:t>
            </a:r>
            <a:r>
              <a:rPr lang="en-US" altLang="en-US" sz="3600" u="sng" dirty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sz="3600" u="sng" dirty="0" err="1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semua</a:t>
            </a:r>
            <a:r>
              <a:rPr lang="en-US" altLang="en-US" sz="3600" u="sng" dirty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sz="3600" u="sng" dirty="0" smtClean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data di </a:t>
            </a:r>
            <a:r>
              <a:rPr lang="en-US" altLang="en-US" sz="3600" dirty="0" smtClean="0">
                <a:solidFill>
                  <a:srgbClr val="FFC000"/>
                </a:solidFill>
              </a:rPr>
              <a:t>DLLC </a:t>
            </a:r>
            <a:r>
              <a:rPr lang="en-US" altLang="en-US" sz="3600" dirty="0" err="1">
                <a:solidFill>
                  <a:srgbClr val="FFC000"/>
                </a:solidFill>
              </a:rPr>
              <a:t>dengan</a:t>
            </a:r>
            <a:r>
              <a:rPr lang="en-US" altLang="en-US" sz="3600" dirty="0">
                <a:solidFill>
                  <a:srgbClr val="FFC000"/>
                </a:solidFill>
              </a:rPr>
              <a:t> HEAD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71797" y="2561809"/>
            <a:ext cx="8229600" cy="397390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clear(){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TNode *bantu,*hapus;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if (isEmpty()==0){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bantu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while(bantu-&gt;next!=head){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hapus = bantu;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bantu = bantu-&gt;next;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delete 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}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head = NULL;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	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0731" y="2606340"/>
            <a:ext cx="9882266" cy="167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Signika" panose="02010003020600000004" pitchFamily="2" charset="0"/>
                <a:ea typeface="+mj-ea"/>
                <a:cs typeface="+mj-cs"/>
              </a:rPr>
              <a:t>DLLC dengan HEAD dan TAIL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gnika" panose="0201000302060000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70185"/>
            <a:ext cx="5354172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410" y="2200440"/>
            <a:ext cx="4476633" cy="82849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D" sz="1600" dirty="0" err="1">
                <a:cs typeface="Times New Roman"/>
              </a:rPr>
              <a:t>Ma</a:t>
            </a:r>
            <a:r>
              <a:rPr lang="en-ID" sz="1600" spc="-11" dirty="0" err="1">
                <a:cs typeface="Times New Roman"/>
              </a:rPr>
              <a:t>h</a:t>
            </a:r>
            <a:r>
              <a:rPr lang="en-ID" sz="1600" spc="-40" dirty="0" err="1">
                <a:cs typeface="Times New Roman"/>
              </a:rPr>
              <a:t>a</a:t>
            </a:r>
            <a:r>
              <a:rPr lang="en-ID" sz="1600" spc="-29" dirty="0" err="1">
                <a:cs typeface="Times New Roman"/>
              </a:rPr>
              <a:t>s</a:t>
            </a:r>
            <a:r>
              <a:rPr lang="en-ID" sz="1600" dirty="0" err="1">
                <a:cs typeface="Times New Roman"/>
              </a:rPr>
              <a:t>i</a:t>
            </a:r>
            <a:r>
              <a:rPr lang="en-ID" sz="1600" spc="-35" dirty="0" err="1">
                <a:cs typeface="Times New Roman"/>
              </a:rPr>
              <a:t>s</a:t>
            </a:r>
            <a:r>
              <a:rPr lang="en-ID" sz="1600" spc="-11" dirty="0" err="1">
                <a:cs typeface="Times New Roman"/>
              </a:rPr>
              <a:t>w</a:t>
            </a:r>
            <a:r>
              <a:rPr lang="en-ID" sz="1600" dirty="0" err="1">
                <a:cs typeface="Times New Roman"/>
              </a:rPr>
              <a:t>a</a:t>
            </a:r>
            <a:r>
              <a:rPr lang="en-ID" sz="1600" spc="247" dirty="0">
                <a:cs typeface="Times New Roman"/>
              </a:rPr>
              <a:t> </a:t>
            </a:r>
            <a:r>
              <a:rPr lang="en-ID" sz="1600" spc="11" err="1">
                <a:cs typeface="Times New Roman"/>
              </a:rPr>
              <a:t>d</a:t>
            </a:r>
            <a:r>
              <a:rPr lang="en-ID" sz="1600" spc="5" err="1">
                <a:cs typeface="Times New Roman"/>
              </a:rPr>
              <a:t>a</a:t>
            </a:r>
            <a:r>
              <a:rPr lang="en-ID" sz="1600" spc="-5" err="1">
                <a:cs typeface="Times New Roman"/>
              </a:rPr>
              <a:t>p</a:t>
            </a:r>
            <a:r>
              <a:rPr lang="en-ID" sz="1600" spc="-11" err="1">
                <a:cs typeface="Times New Roman"/>
              </a:rPr>
              <a:t>a</a:t>
            </a:r>
            <a:r>
              <a:rPr lang="en-ID" sz="1600" err="1">
                <a:cs typeface="Times New Roman"/>
              </a:rPr>
              <a:t>t</a:t>
            </a:r>
            <a:r>
              <a:rPr lang="en-ID" sz="1600" spc="349">
                <a:cs typeface="Times New Roman"/>
              </a:rPr>
              <a:t> </a:t>
            </a:r>
            <a:r>
              <a:rPr lang="en-ID" sz="1600" spc="-17" smtClean="0">
                <a:cs typeface="Times New Roman"/>
              </a:rPr>
              <a:t>m</a:t>
            </a:r>
            <a:r>
              <a:rPr lang="en-ID" sz="1600" spc="5" smtClean="0">
                <a:cs typeface="Times New Roman"/>
              </a:rPr>
              <a:t>emahami double linked list circular.</a:t>
            </a:r>
            <a:endParaRPr lang="en-ID" sz="1600" dirty="0"/>
          </a:p>
        </p:txBody>
      </p:sp>
      <p:grpSp>
        <p:nvGrpSpPr>
          <p:cNvPr id="4" name="Google Shape;356;p47">
            <a:extLst>
              <a:ext uri="{FF2B5EF4-FFF2-40B4-BE49-F238E27FC236}">
                <a16:creationId xmlns:a16="http://schemas.microsoft.com/office/drawing/2014/main" xmlns="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5" name="Google Shape;357;p47">
              <a:extLst>
                <a:ext uri="{FF2B5EF4-FFF2-40B4-BE49-F238E27FC236}">
                  <a16:creationId xmlns:a16="http://schemas.microsoft.com/office/drawing/2014/main" xmlns="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;p47">
              <a:extLst>
                <a:ext uri="{FF2B5EF4-FFF2-40B4-BE49-F238E27FC236}">
                  <a16:creationId xmlns:a16="http://schemas.microsoft.com/office/drawing/2014/main" xmlns="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9;p47">
              <a:extLst>
                <a:ext uri="{FF2B5EF4-FFF2-40B4-BE49-F238E27FC236}">
                  <a16:creationId xmlns:a16="http://schemas.microsoft.com/office/drawing/2014/main" xmlns="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0;p47">
              <a:extLst>
                <a:ext uri="{FF2B5EF4-FFF2-40B4-BE49-F238E27FC236}">
                  <a16:creationId xmlns:a16="http://schemas.microsoft.com/office/drawing/2014/main" xmlns="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;p47">
              <a:extLst>
                <a:ext uri="{FF2B5EF4-FFF2-40B4-BE49-F238E27FC236}">
                  <a16:creationId xmlns:a16="http://schemas.microsoft.com/office/drawing/2014/main" xmlns="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;p47">
              <a:extLst>
                <a:ext uri="{FF2B5EF4-FFF2-40B4-BE49-F238E27FC236}">
                  <a16:creationId xmlns:a16="http://schemas.microsoft.com/office/drawing/2014/main" xmlns="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;p47">
              <a:extLst>
                <a:ext uri="{FF2B5EF4-FFF2-40B4-BE49-F238E27FC236}">
                  <a16:creationId xmlns:a16="http://schemas.microsoft.com/office/drawing/2014/main" xmlns="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4;p47">
              <a:extLst>
                <a:ext uri="{FF2B5EF4-FFF2-40B4-BE49-F238E27FC236}">
                  <a16:creationId xmlns:a16="http://schemas.microsoft.com/office/drawing/2014/main" xmlns="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5;p47">
              <a:extLst>
                <a:ext uri="{FF2B5EF4-FFF2-40B4-BE49-F238E27FC236}">
                  <a16:creationId xmlns:a16="http://schemas.microsoft.com/office/drawing/2014/main" xmlns="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6;p47">
              <a:extLst>
                <a:ext uri="{FF2B5EF4-FFF2-40B4-BE49-F238E27FC236}">
                  <a16:creationId xmlns:a16="http://schemas.microsoft.com/office/drawing/2014/main" xmlns="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7;p47">
              <a:extLst>
                <a:ext uri="{FF2B5EF4-FFF2-40B4-BE49-F238E27FC236}">
                  <a16:creationId xmlns:a16="http://schemas.microsoft.com/office/drawing/2014/main" xmlns="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7">
              <a:extLst>
                <a:ext uri="{FF2B5EF4-FFF2-40B4-BE49-F238E27FC236}">
                  <a16:creationId xmlns:a16="http://schemas.microsoft.com/office/drawing/2014/main" xmlns="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7">
              <a:extLst>
                <a:ext uri="{FF2B5EF4-FFF2-40B4-BE49-F238E27FC236}">
                  <a16:creationId xmlns:a16="http://schemas.microsoft.com/office/drawing/2014/main" xmlns="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7">
              <a:extLst>
                <a:ext uri="{FF2B5EF4-FFF2-40B4-BE49-F238E27FC236}">
                  <a16:creationId xmlns:a16="http://schemas.microsoft.com/office/drawing/2014/main" xmlns="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7">
              <a:extLst>
                <a:ext uri="{FF2B5EF4-FFF2-40B4-BE49-F238E27FC236}">
                  <a16:creationId xmlns:a16="http://schemas.microsoft.com/office/drawing/2014/main" xmlns="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47">
              <a:extLst>
                <a:ext uri="{FF2B5EF4-FFF2-40B4-BE49-F238E27FC236}">
                  <a16:creationId xmlns:a16="http://schemas.microsoft.com/office/drawing/2014/main" xmlns="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47">
              <a:extLst>
                <a:ext uri="{FF2B5EF4-FFF2-40B4-BE49-F238E27FC236}">
                  <a16:creationId xmlns:a16="http://schemas.microsoft.com/office/drawing/2014/main" xmlns="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47">
              <a:extLst>
                <a:ext uri="{FF2B5EF4-FFF2-40B4-BE49-F238E27FC236}">
                  <a16:creationId xmlns:a16="http://schemas.microsoft.com/office/drawing/2014/main" xmlns="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47">
              <a:extLst>
                <a:ext uri="{FF2B5EF4-FFF2-40B4-BE49-F238E27FC236}">
                  <a16:creationId xmlns:a16="http://schemas.microsoft.com/office/drawing/2014/main" xmlns="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47">
              <a:extLst>
                <a:ext uri="{FF2B5EF4-FFF2-40B4-BE49-F238E27FC236}">
                  <a16:creationId xmlns:a16="http://schemas.microsoft.com/office/drawing/2014/main" xmlns="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47">
              <a:extLst>
                <a:ext uri="{FF2B5EF4-FFF2-40B4-BE49-F238E27FC236}">
                  <a16:creationId xmlns:a16="http://schemas.microsoft.com/office/drawing/2014/main" xmlns="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8;p47">
              <a:extLst>
                <a:ext uri="{FF2B5EF4-FFF2-40B4-BE49-F238E27FC236}">
                  <a16:creationId xmlns:a16="http://schemas.microsoft.com/office/drawing/2014/main" xmlns="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47">
              <a:extLst>
                <a:ext uri="{FF2B5EF4-FFF2-40B4-BE49-F238E27FC236}">
                  <a16:creationId xmlns:a16="http://schemas.microsoft.com/office/drawing/2014/main" xmlns="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47">
              <a:extLst>
                <a:ext uri="{FF2B5EF4-FFF2-40B4-BE49-F238E27FC236}">
                  <a16:creationId xmlns:a16="http://schemas.microsoft.com/office/drawing/2014/main" xmlns="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47">
              <a:extLst>
                <a:ext uri="{FF2B5EF4-FFF2-40B4-BE49-F238E27FC236}">
                  <a16:creationId xmlns:a16="http://schemas.microsoft.com/office/drawing/2014/main" xmlns="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47">
              <a:extLst>
                <a:ext uri="{FF2B5EF4-FFF2-40B4-BE49-F238E27FC236}">
                  <a16:creationId xmlns:a16="http://schemas.microsoft.com/office/drawing/2014/main" xmlns="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47">
              <a:extLst>
                <a:ext uri="{FF2B5EF4-FFF2-40B4-BE49-F238E27FC236}">
                  <a16:creationId xmlns:a16="http://schemas.microsoft.com/office/drawing/2014/main" xmlns="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47">
              <a:extLst>
                <a:ext uri="{FF2B5EF4-FFF2-40B4-BE49-F238E27FC236}">
                  <a16:creationId xmlns:a16="http://schemas.microsoft.com/office/drawing/2014/main" xmlns="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47">
              <a:extLst>
                <a:ext uri="{FF2B5EF4-FFF2-40B4-BE49-F238E27FC236}">
                  <a16:creationId xmlns:a16="http://schemas.microsoft.com/office/drawing/2014/main" xmlns="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47">
              <a:extLst>
                <a:ext uri="{FF2B5EF4-FFF2-40B4-BE49-F238E27FC236}">
                  <a16:creationId xmlns:a16="http://schemas.microsoft.com/office/drawing/2014/main" xmlns="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47">
              <a:extLst>
                <a:ext uri="{FF2B5EF4-FFF2-40B4-BE49-F238E27FC236}">
                  <a16:creationId xmlns:a16="http://schemas.microsoft.com/office/drawing/2014/main" xmlns="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47">
              <a:extLst>
                <a:ext uri="{FF2B5EF4-FFF2-40B4-BE49-F238E27FC236}">
                  <a16:creationId xmlns:a16="http://schemas.microsoft.com/office/drawing/2014/main" xmlns="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47">
              <a:extLst>
                <a:ext uri="{FF2B5EF4-FFF2-40B4-BE49-F238E27FC236}">
                  <a16:creationId xmlns:a16="http://schemas.microsoft.com/office/drawing/2014/main" xmlns="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0;p47">
              <a:extLst>
                <a:ext uri="{FF2B5EF4-FFF2-40B4-BE49-F238E27FC236}">
                  <a16:creationId xmlns:a16="http://schemas.microsoft.com/office/drawing/2014/main" xmlns="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;p47">
              <a:extLst>
                <a:ext uri="{FF2B5EF4-FFF2-40B4-BE49-F238E27FC236}">
                  <a16:creationId xmlns:a16="http://schemas.microsoft.com/office/drawing/2014/main" xmlns="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;p47">
              <a:extLst>
                <a:ext uri="{FF2B5EF4-FFF2-40B4-BE49-F238E27FC236}">
                  <a16:creationId xmlns:a16="http://schemas.microsoft.com/office/drawing/2014/main" xmlns="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;p47">
              <a:extLst>
                <a:ext uri="{FF2B5EF4-FFF2-40B4-BE49-F238E27FC236}">
                  <a16:creationId xmlns:a16="http://schemas.microsoft.com/office/drawing/2014/main" xmlns="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4;p47">
              <a:extLst>
                <a:ext uri="{FF2B5EF4-FFF2-40B4-BE49-F238E27FC236}">
                  <a16:creationId xmlns:a16="http://schemas.microsoft.com/office/drawing/2014/main" xmlns="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;p47">
              <a:extLst>
                <a:ext uri="{FF2B5EF4-FFF2-40B4-BE49-F238E27FC236}">
                  <a16:creationId xmlns:a16="http://schemas.microsoft.com/office/drawing/2014/main" xmlns="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;p47">
              <a:extLst>
                <a:ext uri="{FF2B5EF4-FFF2-40B4-BE49-F238E27FC236}">
                  <a16:creationId xmlns:a16="http://schemas.microsoft.com/office/drawing/2014/main" xmlns="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;p47">
              <a:extLst>
                <a:ext uri="{FF2B5EF4-FFF2-40B4-BE49-F238E27FC236}">
                  <a16:creationId xmlns:a16="http://schemas.microsoft.com/office/drawing/2014/main" xmlns="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8;p47">
              <a:extLst>
                <a:ext uri="{FF2B5EF4-FFF2-40B4-BE49-F238E27FC236}">
                  <a16:creationId xmlns:a16="http://schemas.microsoft.com/office/drawing/2014/main" xmlns="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;p47">
              <a:extLst>
                <a:ext uri="{FF2B5EF4-FFF2-40B4-BE49-F238E27FC236}">
                  <a16:creationId xmlns:a16="http://schemas.microsoft.com/office/drawing/2014/main" xmlns="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;p47">
              <a:extLst>
                <a:ext uri="{FF2B5EF4-FFF2-40B4-BE49-F238E27FC236}">
                  <a16:creationId xmlns:a16="http://schemas.microsoft.com/office/drawing/2014/main" xmlns="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1;p47">
              <a:extLst>
                <a:ext uri="{FF2B5EF4-FFF2-40B4-BE49-F238E27FC236}">
                  <a16:creationId xmlns:a16="http://schemas.microsoft.com/office/drawing/2014/main" xmlns="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2;p47">
              <a:extLst>
                <a:ext uri="{FF2B5EF4-FFF2-40B4-BE49-F238E27FC236}">
                  <a16:creationId xmlns:a16="http://schemas.microsoft.com/office/drawing/2014/main" xmlns="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;p47">
              <a:extLst>
                <a:ext uri="{FF2B5EF4-FFF2-40B4-BE49-F238E27FC236}">
                  <a16:creationId xmlns:a16="http://schemas.microsoft.com/office/drawing/2014/main" xmlns="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4;p47">
              <a:extLst>
                <a:ext uri="{FF2B5EF4-FFF2-40B4-BE49-F238E27FC236}">
                  <a16:creationId xmlns:a16="http://schemas.microsoft.com/office/drawing/2014/main" xmlns="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5;p47">
              <a:extLst>
                <a:ext uri="{FF2B5EF4-FFF2-40B4-BE49-F238E27FC236}">
                  <a16:creationId xmlns:a16="http://schemas.microsoft.com/office/drawing/2014/main" xmlns="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;p47">
              <a:extLst>
                <a:ext uri="{FF2B5EF4-FFF2-40B4-BE49-F238E27FC236}">
                  <a16:creationId xmlns:a16="http://schemas.microsoft.com/office/drawing/2014/main" xmlns="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;p47">
              <a:extLst>
                <a:ext uri="{FF2B5EF4-FFF2-40B4-BE49-F238E27FC236}">
                  <a16:creationId xmlns:a16="http://schemas.microsoft.com/office/drawing/2014/main" xmlns="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8;p47">
              <a:extLst>
                <a:ext uri="{FF2B5EF4-FFF2-40B4-BE49-F238E27FC236}">
                  <a16:creationId xmlns:a16="http://schemas.microsoft.com/office/drawing/2014/main" xmlns="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9;p47">
              <a:extLst>
                <a:ext uri="{FF2B5EF4-FFF2-40B4-BE49-F238E27FC236}">
                  <a16:creationId xmlns:a16="http://schemas.microsoft.com/office/drawing/2014/main" xmlns="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0;p47">
              <a:extLst>
                <a:ext uri="{FF2B5EF4-FFF2-40B4-BE49-F238E27FC236}">
                  <a16:creationId xmlns:a16="http://schemas.microsoft.com/office/drawing/2014/main" xmlns="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1;p47">
              <a:extLst>
                <a:ext uri="{FF2B5EF4-FFF2-40B4-BE49-F238E27FC236}">
                  <a16:creationId xmlns:a16="http://schemas.microsoft.com/office/drawing/2014/main" xmlns="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2;p47">
              <a:extLst>
                <a:ext uri="{FF2B5EF4-FFF2-40B4-BE49-F238E27FC236}">
                  <a16:creationId xmlns:a16="http://schemas.microsoft.com/office/drawing/2014/main" xmlns="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3;p47">
              <a:extLst>
                <a:ext uri="{FF2B5EF4-FFF2-40B4-BE49-F238E27FC236}">
                  <a16:creationId xmlns:a16="http://schemas.microsoft.com/office/drawing/2014/main" xmlns="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;p47">
              <a:extLst>
                <a:ext uri="{FF2B5EF4-FFF2-40B4-BE49-F238E27FC236}">
                  <a16:creationId xmlns:a16="http://schemas.microsoft.com/office/drawing/2014/main" xmlns="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5;p47">
              <a:extLst>
                <a:ext uri="{FF2B5EF4-FFF2-40B4-BE49-F238E27FC236}">
                  <a16:creationId xmlns:a16="http://schemas.microsoft.com/office/drawing/2014/main" xmlns="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6;p47">
              <a:extLst>
                <a:ext uri="{FF2B5EF4-FFF2-40B4-BE49-F238E27FC236}">
                  <a16:creationId xmlns:a16="http://schemas.microsoft.com/office/drawing/2014/main" xmlns="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7;p47">
              <a:extLst>
                <a:ext uri="{FF2B5EF4-FFF2-40B4-BE49-F238E27FC236}">
                  <a16:creationId xmlns:a16="http://schemas.microsoft.com/office/drawing/2014/main" xmlns="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8;p47">
              <a:extLst>
                <a:ext uri="{FF2B5EF4-FFF2-40B4-BE49-F238E27FC236}">
                  <a16:creationId xmlns:a16="http://schemas.microsoft.com/office/drawing/2014/main" xmlns="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9;p47">
              <a:extLst>
                <a:ext uri="{FF2B5EF4-FFF2-40B4-BE49-F238E27FC236}">
                  <a16:creationId xmlns:a16="http://schemas.microsoft.com/office/drawing/2014/main" xmlns="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0;p47">
              <a:extLst>
                <a:ext uri="{FF2B5EF4-FFF2-40B4-BE49-F238E27FC236}">
                  <a16:creationId xmlns:a16="http://schemas.microsoft.com/office/drawing/2014/main" xmlns="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1;p47">
              <a:extLst>
                <a:ext uri="{FF2B5EF4-FFF2-40B4-BE49-F238E27FC236}">
                  <a16:creationId xmlns:a16="http://schemas.microsoft.com/office/drawing/2014/main" xmlns="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2;p47">
              <a:extLst>
                <a:ext uri="{FF2B5EF4-FFF2-40B4-BE49-F238E27FC236}">
                  <a16:creationId xmlns:a16="http://schemas.microsoft.com/office/drawing/2014/main" xmlns="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3;p47">
              <a:extLst>
                <a:ext uri="{FF2B5EF4-FFF2-40B4-BE49-F238E27FC236}">
                  <a16:creationId xmlns:a16="http://schemas.microsoft.com/office/drawing/2014/main" xmlns="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;p47">
              <a:extLst>
                <a:ext uri="{FF2B5EF4-FFF2-40B4-BE49-F238E27FC236}">
                  <a16:creationId xmlns:a16="http://schemas.microsoft.com/office/drawing/2014/main" xmlns="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5;p47">
              <a:extLst>
                <a:ext uri="{FF2B5EF4-FFF2-40B4-BE49-F238E27FC236}">
                  <a16:creationId xmlns:a16="http://schemas.microsoft.com/office/drawing/2014/main" xmlns="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;p47">
              <a:extLst>
                <a:ext uri="{FF2B5EF4-FFF2-40B4-BE49-F238E27FC236}">
                  <a16:creationId xmlns:a16="http://schemas.microsoft.com/office/drawing/2014/main" xmlns="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;p47">
              <a:extLst>
                <a:ext uri="{FF2B5EF4-FFF2-40B4-BE49-F238E27FC236}">
                  <a16:creationId xmlns:a16="http://schemas.microsoft.com/office/drawing/2014/main" xmlns="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8;p47">
              <a:extLst>
                <a:ext uri="{FF2B5EF4-FFF2-40B4-BE49-F238E27FC236}">
                  <a16:creationId xmlns:a16="http://schemas.microsoft.com/office/drawing/2014/main" xmlns="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9;p47">
              <a:extLst>
                <a:ext uri="{FF2B5EF4-FFF2-40B4-BE49-F238E27FC236}">
                  <a16:creationId xmlns:a16="http://schemas.microsoft.com/office/drawing/2014/main" xmlns="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0;p47">
              <a:extLst>
                <a:ext uri="{FF2B5EF4-FFF2-40B4-BE49-F238E27FC236}">
                  <a16:creationId xmlns:a16="http://schemas.microsoft.com/office/drawing/2014/main" xmlns="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1;p47">
              <a:extLst>
                <a:ext uri="{FF2B5EF4-FFF2-40B4-BE49-F238E27FC236}">
                  <a16:creationId xmlns:a16="http://schemas.microsoft.com/office/drawing/2014/main" xmlns="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xmlns="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333036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xmlns="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944410" y="4327596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1660"/>
              </a:lnSpc>
              <a:spcBef>
                <a:spcPts val="83"/>
              </a:spcBef>
              <a:buFont typeface="+mj-lt"/>
              <a:buAutoNum type="arabicPeriod"/>
            </a:pPr>
            <a:r>
              <a:rPr lang="en-ID" sz="1600" spc="-17" dirty="0" err="1">
                <a:cs typeface="Times New Roman"/>
              </a:rPr>
              <a:t>Mahasiswa</a:t>
            </a:r>
            <a:r>
              <a:rPr lang="en-ID" sz="1600" spc="-17" dirty="0">
                <a:cs typeface="Times New Roman"/>
              </a:rPr>
              <a:t> </a:t>
            </a:r>
            <a:r>
              <a:rPr lang="en-ID" sz="1600" spc="-17" err="1">
                <a:cs typeface="Times New Roman"/>
              </a:rPr>
              <a:t>dapat</a:t>
            </a:r>
            <a:r>
              <a:rPr lang="en-ID" sz="1600" spc="-17">
                <a:cs typeface="Times New Roman"/>
              </a:rPr>
              <a:t> </a:t>
            </a:r>
            <a:r>
              <a:rPr lang="en-ID" sz="1600" spc="-17" smtClean="0">
                <a:cs typeface="Times New Roman"/>
              </a:rPr>
              <a:t>menambahkan simpul pada double linked list circular, baik didepan, ditengah ataupun di belakang.</a:t>
            </a:r>
            <a:endParaRPr lang="en-ID" sz="1600" spc="-17" dirty="0">
              <a:cs typeface="Times New Roman"/>
            </a:endParaRPr>
          </a:p>
          <a:p>
            <a:pPr marL="266700" indent="-266700">
              <a:lnSpc>
                <a:spcPts val="1660"/>
              </a:lnSpc>
              <a:spcBef>
                <a:spcPts val="83"/>
              </a:spcBef>
              <a:buFont typeface="+mj-lt"/>
              <a:buAutoNum type="arabicPeriod"/>
            </a:pPr>
            <a:r>
              <a:rPr lang="en-ID" sz="1600" spc="-17" dirty="0" err="1">
                <a:cs typeface="Times New Roman"/>
              </a:rPr>
              <a:t>Mahasiswa</a:t>
            </a:r>
            <a:r>
              <a:rPr lang="en-ID" sz="1600" spc="-17" dirty="0">
                <a:cs typeface="Times New Roman"/>
              </a:rPr>
              <a:t> </a:t>
            </a:r>
            <a:r>
              <a:rPr lang="en-ID" sz="1600" spc="-17" err="1">
                <a:cs typeface="Times New Roman"/>
              </a:rPr>
              <a:t>dapat</a:t>
            </a:r>
            <a:r>
              <a:rPr lang="en-ID" sz="1600" spc="-17">
                <a:cs typeface="Times New Roman"/>
              </a:rPr>
              <a:t> </a:t>
            </a:r>
            <a:r>
              <a:rPr lang="en-ID" sz="1600" spc="-17" smtClean="0">
                <a:cs typeface="Times New Roman"/>
              </a:rPr>
              <a:t>menghapus simpul pada double linked list circular, baik didepan, ditengah ataupun di belakang.</a:t>
            </a:r>
            <a:endParaRPr lang="en-ID" sz="1600" spc="-17" dirty="0">
              <a:cs typeface="Times New Roman"/>
            </a:endParaRPr>
          </a:p>
          <a:p>
            <a:endParaRPr lang="en-ID" sz="1600" dirty="0"/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11" y="560181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DLLC </a:t>
            </a:r>
            <a:r>
              <a:rPr lang="en-US" altLang="en-US" sz="36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 HEAD </a:t>
            </a:r>
            <a:r>
              <a:rPr lang="en-US" altLang="en-US" sz="3600" dirty="0" err="1">
                <a:solidFill>
                  <a:schemeClr val="accent1">
                    <a:satMod val="150000"/>
                  </a:schemeClr>
                </a:solidFill>
              </a:rPr>
              <a:t>dan</a:t>
            </a: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 TAIL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774825"/>
            <a:ext cx="10815403" cy="4625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Dibutuhkan dua buah variabel pointer: head dan tail</a:t>
            </a:r>
          </a:p>
          <a:p>
            <a:pPr eaLnBrk="1" hangingPunct="1"/>
            <a:r>
              <a:rPr lang="en-US" altLang="en-US" sz="2800" smtClean="0"/>
              <a:t>Head akan selalu menunjuk pada node pertama, sedangkan tail akan selalu menunjuk pada node terakhir. </a:t>
            </a: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485" y="3454401"/>
            <a:ext cx="9187585" cy="238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6807" y="620143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accent1">
                    <a:satMod val="150000"/>
                  </a:schemeClr>
                </a:solidFill>
              </a:rPr>
              <a:t>DLLC dengan HEAD dan TAIL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786984" y="2014668"/>
            <a:ext cx="10140846" cy="4625975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u="sng" dirty="0" err="1"/>
              <a:t>Inisialisasi</a:t>
            </a:r>
            <a:r>
              <a:rPr lang="en-US" altLang="en-US" sz="2000" b="1" u="sng" dirty="0"/>
              <a:t> DLLNC</a:t>
            </a:r>
            <a:endParaRPr lang="en-US" altLang="en-US" sz="20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 smtClean="0">
                <a:latin typeface="Courier" pitchFamily="49" charset="0"/>
              </a:rPr>
              <a:t>	</a:t>
            </a:r>
            <a:r>
              <a:rPr lang="en-US" altLang="en-US" sz="2000" dirty="0" err="1" smtClean="0">
                <a:latin typeface="Courier" pitchFamily="49" charset="0"/>
              </a:rPr>
              <a:t>TNode</a:t>
            </a:r>
            <a:r>
              <a:rPr lang="en-US" altLang="en-US" sz="2000" dirty="0" smtClean="0">
                <a:latin typeface="Courier" pitchFamily="49" charset="0"/>
              </a:rPr>
              <a:t> </a:t>
            </a:r>
            <a:r>
              <a:rPr lang="en-US" altLang="en-US" sz="2000" dirty="0">
                <a:latin typeface="Courier" pitchFamily="49" charset="0"/>
              </a:rPr>
              <a:t>*head, *tail</a:t>
            </a:r>
            <a:r>
              <a:rPr lang="en-US" altLang="en-US" sz="2000" dirty="0" smtClean="0">
                <a:latin typeface="Courier" pitchFamily="49" charset="0"/>
              </a:rPr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2000" dirty="0">
              <a:latin typeface="Courier" pitchFamily="49" charset="0"/>
            </a:endParaRPr>
          </a:p>
          <a:p>
            <a:pPr eaLnBrk="1" hangingPunct="1">
              <a:defRPr/>
            </a:pPr>
            <a:endParaRPr lang="sv-SE" sz="2000" dirty="0" smtClean="0"/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sv-SE" sz="2000" dirty="0" smtClean="0"/>
          </a:p>
          <a:p>
            <a:pPr eaLnBrk="1" hangingPunct="1">
              <a:defRPr/>
            </a:pPr>
            <a:r>
              <a:rPr lang="sv-SE" sz="2000" dirty="0" smtClean="0"/>
              <a:t>Setelah </a:t>
            </a:r>
            <a:r>
              <a:rPr lang="sv-SE" sz="2000" dirty="0"/>
              <a:t>kita mendeklarasikan pointer head, kita belum bisa secara langsung</a:t>
            </a:r>
          </a:p>
          <a:p>
            <a:pPr marL="457200" indent="0" eaLnBrk="1" hangingPunct="1">
              <a:buFont typeface="Wingdings 2" pitchFamily="18" charset="2"/>
              <a:buNone/>
              <a:defRPr/>
            </a:pPr>
            <a:r>
              <a:rPr lang="en-US" sz="2000" dirty="0" err="1"/>
              <a:t>mendeklarasikan</a:t>
            </a:r>
            <a:r>
              <a:rPr lang="en-US" sz="2000" dirty="0"/>
              <a:t> node yang </a:t>
            </a:r>
            <a:r>
              <a:rPr lang="en-US" sz="2000" dirty="0" err="1"/>
              <a:t>dituju</a:t>
            </a:r>
            <a:r>
              <a:rPr lang="en-US" sz="2000" dirty="0"/>
              <a:t>. </a:t>
            </a:r>
            <a:r>
              <a:rPr lang="en-US" sz="2000" dirty="0" err="1"/>
              <a:t>Sehingga</a:t>
            </a:r>
            <a:r>
              <a:rPr lang="en-US" sz="2000" dirty="0"/>
              <a:t> pointer head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bernilai</a:t>
            </a:r>
            <a:r>
              <a:rPr lang="en-US" sz="2000" dirty="0"/>
              <a:t> </a:t>
            </a:r>
            <a:r>
              <a:rPr lang="en-US" sz="2000" i="1" dirty="0"/>
              <a:t>null </a:t>
            </a:r>
            <a:r>
              <a:rPr lang="en-US" sz="2000" dirty="0" err="1" smtClean="0"/>
              <a:t>terlebih</a:t>
            </a:r>
            <a:r>
              <a:rPr lang="en-US" sz="2000" dirty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 </a:t>
            </a:r>
            <a:r>
              <a:rPr lang="en-US" sz="2000" dirty="0"/>
              <a:t>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b="1" dirty="0" smtClean="0">
                <a:latin typeface="Courier" pitchFamily="49" charset="0"/>
              </a:rPr>
              <a:t>	void</a:t>
            </a:r>
            <a:r>
              <a:rPr lang="en-US" altLang="en-US" sz="2000" dirty="0" smtClean="0">
                <a:latin typeface="Courier" pitchFamily="49" charset="0"/>
              </a:rPr>
              <a:t> </a:t>
            </a:r>
            <a:r>
              <a:rPr lang="en-US" altLang="en-US" sz="2000" dirty="0" err="1">
                <a:latin typeface="Courier" pitchFamily="49" charset="0"/>
              </a:rPr>
              <a:t>init</a:t>
            </a:r>
            <a:r>
              <a:rPr lang="en-US" altLang="en-US" sz="2000" dirty="0">
                <a:latin typeface="Courier" pitchFamily="49" charset="0"/>
              </a:rPr>
              <a:t>(){</a:t>
            </a:r>
          </a:p>
          <a:p>
            <a:pPr marL="292608" lvl="1" indent="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altLang="en-US" sz="2000" dirty="0" smtClean="0">
                <a:solidFill>
                  <a:schemeClr val="tx1">
                    <a:tint val="85000"/>
                  </a:schemeClr>
                </a:solidFill>
                <a:latin typeface="Courier" pitchFamily="49" charset="0"/>
              </a:rPr>
              <a:t>		head </a:t>
            </a:r>
            <a:r>
              <a:rPr lang="en-US" altLang="en-US" sz="2000" dirty="0">
                <a:solidFill>
                  <a:schemeClr val="tx1">
                    <a:tint val="85000"/>
                  </a:schemeClr>
                </a:solidFill>
                <a:latin typeface="Courier" pitchFamily="49" charset="0"/>
              </a:rPr>
              <a:t>= NULL;</a:t>
            </a:r>
          </a:p>
          <a:p>
            <a:pPr marL="292608" lvl="1" indent="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altLang="en-US" sz="2000" dirty="0" smtClean="0">
                <a:solidFill>
                  <a:schemeClr val="tx1">
                    <a:tint val="85000"/>
                  </a:schemeClr>
                </a:solidFill>
                <a:latin typeface="Courier" pitchFamily="49" charset="0"/>
              </a:rPr>
              <a:t>		tail </a:t>
            </a:r>
            <a:r>
              <a:rPr lang="en-US" altLang="en-US" sz="2000" dirty="0">
                <a:solidFill>
                  <a:schemeClr val="tx1">
                    <a:tint val="85000"/>
                  </a:schemeClr>
                </a:solidFill>
                <a:latin typeface="Courier" pitchFamily="49" charset="0"/>
              </a:rPr>
              <a:t>= NULL;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 smtClean="0">
                <a:latin typeface="Courier" pitchFamily="49" charset="0"/>
              </a:rPr>
              <a:t>		}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2000" dirty="0">
              <a:latin typeface="Courier" pitchFamily="49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1586" y="1365794"/>
            <a:ext cx="2021823" cy="231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1934" y="612648"/>
            <a:ext cx="8229600" cy="12527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400" dirty="0" err="1" smtClean="0">
                <a:solidFill>
                  <a:srgbClr val="FFC000"/>
                </a:solidFill>
              </a:rPr>
              <a:t>Fungsi</a:t>
            </a:r>
            <a:r>
              <a:rPr lang="en-US" altLang="en-US" sz="2400" dirty="0" smtClean="0">
                <a:solidFill>
                  <a:srgbClr val="FFC000"/>
                </a:solidFill>
              </a:rPr>
              <a:t>  yang </a:t>
            </a:r>
            <a:r>
              <a:rPr lang="en-US" altLang="en-US" sz="2400" dirty="0" err="1" smtClean="0">
                <a:solidFill>
                  <a:srgbClr val="FFC000"/>
                </a:solidFill>
              </a:rPr>
              <a:t>Digunakan</a:t>
            </a:r>
            <a:r>
              <a:rPr lang="en-US" altLang="en-US" sz="2400" dirty="0" smtClean="0">
                <a:solidFill>
                  <a:srgbClr val="FFC000"/>
                </a:solidFill>
              </a:rPr>
              <a:t>-&gt; </a:t>
            </a:r>
            <a:r>
              <a:rPr lang="en-US" altLang="en-US" sz="2400" u="sng" dirty="0" err="1" smtClean="0"/>
              <a:t>mengetahui</a:t>
            </a:r>
            <a:r>
              <a:rPr lang="en-US" altLang="en-US" sz="2400" u="sng" dirty="0" smtClean="0"/>
              <a:t> </a:t>
            </a:r>
            <a:r>
              <a:rPr lang="en-US" altLang="en-US" sz="2400" u="sng" dirty="0" err="1" smtClean="0"/>
              <a:t>kosong</a:t>
            </a:r>
            <a:r>
              <a:rPr lang="en-US" altLang="en-US" sz="2400" u="sng" dirty="0" smtClean="0"/>
              <a:t> </a:t>
            </a:r>
            <a:r>
              <a:rPr lang="en-US" altLang="en-US" sz="2400" u="sng" dirty="0" err="1" smtClean="0"/>
              <a:t>tidaknya</a:t>
            </a:r>
            <a:r>
              <a:rPr lang="en-US" altLang="en-US" sz="2400" u="sng" dirty="0" smtClean="0"/>
              <a:t> </a:t>
            </a:r>
            <a:r>
              <a:rPr lang="en-US" altLang="en-US" sz="2400" u="sng" dirty="0" err="1" smtClean="0">
                <a:solidFill>
                  <a:schemeClr val="accent1">
                    <a:satMod val="150000"/>
                  </a:schemeClr>
                </a:solidFill>
              </a:rPr>
              <a:t>pada</a:t>
            </a:r>
            <a:r>
              <a:rPr lang="en-US" altLang="en-US" sz="2400" u="sng" dirty="0" smtClean="0">
                <a:solidFill>
                  <a:schemeClr val="accent1">
                    <a:satMod val="150000"/>
                  </a:schemeClr>
                </a:solidFill>
              </a:rPr>
              <a:t> DLLC </a:t>
            </a:r>
            <a:r>
              <a:rPr lang="en-US" altLang="en-US" sz="24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400" dirty="0" smtClean="0">
                <a:solidFill>
                  <a:schemeClr val="accent1">
                    <a:satMod val="150000"/>
                  </a:schemeClr>
                </a:solidFill>
              </a:rPr>
              <a:t> Head &amp; Tail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11835" y="2097114"/>
            <a:ext cx="8229600" cy="3659109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int isEmpty() </a:t>
            </a: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	if(tail==NULL) </a:t>
            </a: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		return 1;</a:t>
            </a: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	else </a:t>
            </a: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		return 0;</a:t>
            </a: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7475" indent="0" eaLnBrk="1" hangingPunct="1">
              <a:buFont typeface="Wingdings 2" pitchFamily="18" charset="2"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6260" y="606888"/>
            <a:ext cx="8229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u="sng" dirty="0" err="1" smtClean="0"/>
              <a:t>Menambah</a:t>
            </a:r>
            <a:r>
              <a:rPr lang="en-US" altLang="en-US" sz="2800" u="sng" dirty="0" smtClean="0"/>
              <a:t> data  </a:t>
            </a:r>
            <a:r>
              <a:rPr lang="en-US" altLang="en-US" sz="2800" u="sng" dirty="0" err="1" smtClean="0"/>
              <a:t>didepan</a:t>
            </a:r>
            <a:r>
              <a:rPr lang="en-US" altLang="en-US" sz="2800" u="sng" dirty="0" smtClean="0"/>
              <a:t> </a:t>
            </a:r>
            <a:r>
              <a:rPr lang="en-US" altLang="en-US" sz="2800" u="sng" dirty="0" err="1" smtClean="0">
                <a:solidFill>
                  <a:schemeClr val="accent1">
                    <a:satMod val="150000"/>
                  </a:schemeClr>
                </a:solidFill>
              </a:rPr>
              <a:t>pada</a:t>
            </a:r>
            <a:r>
              <a:rPr lang="en-US" altLang="en-US" sz="2800" u="sng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u="sng" dirty="0">
                <a:solidFill>
                  <a:schemeClr val="accent1">
                    <a:satMod val="150000"/>
                  </a:schemeClr>
                </a:solidFill>
              </a:rPr>
              <a:t>DLLC 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Head &amp; </a:t>
            </a:r>
            <a:r>
              <a:rPr lang="en-US" altLang="en-US" sz="2800" dirty="0" smtClean="0">
                <a:solidFill>
                  <a:schemeClr val="accent1">
                    <a:satMod val="150000"/>
                  </a:schemeClr>
                </a:solidFill>
              </a:rPr>
              <a:t>Tail</a:t>
            </a:r>
            <a:endParaRPr lang="en-US" alt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824460" y="1857557"/>
            <a:ext cx="3297835" cy="42284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b="1" smtClean="0">
                <a:latin typeface="Courier" pitchFamily="49" charset="0"/>
              </a:rPr>
              <a:t>void</a:t>
            </a:r>
            <a:r>
              <a:rPr lang="en-US" altLang="en-US" sz="1400" smtClean="0">
                <a:latin typeface="Courier" pitchFamily="49" charset="0"/>
              </a:rPr>
              <a:t> insertDepan (int databaru){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  TNode *baru;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baru = new TNode;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baru-&gt;data = databaru;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</a:t>
            </a:r>
            <a:r>
              <a:rPr lang="de-DE" altLang="en-US" sz="1400" smtClean="0">
                <a:latin typeface="Courier" pitchFamily="49" charset="0"/>
              </a:rPr>
              <a:t>baru-&gt;next = 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de-DE" altLang="en-US" sz="1400" smtClean="0">
                <a:latin typeface="Courier" pitchFamily="49" charset="0"/>
              </a:rPr>
              <a:t>	baru-&gt;prev = 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de-DE" altLang="en-US" sz="1400" smtClean="0">
                <a:latin typeface="Courier" pitchFamily="49" charset="0"/>
              </a:rPr>
              <a:t>  </a:t>
            </a:r>
            <a:r>
              <a:rPr lang="en-US" altLang="en-US" sz="1400" smtClean="0">
                <a:latin typeface="Courier" pitchFamily="49" charset="0"/>
              </a:rPr>
              <a:t>if(isEmpty()==1){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head=baru;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tail=baru;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head-&gt;next = head;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head-&gt;prev = head;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tail-&gt;next = tail;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tail-&gt;prev = tail;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  }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  else 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baru-&gt;next = head;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head-&gt;prev = 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head = baru;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head-&gt;prev = tail;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	tail-&gt;next = head;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  }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  cout&lt;&lt;"Data masuk\n";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latin typeface="Courier" pitchFamily="49" charset="0"/>
              </a:rPr>
              <a:t>}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678380" y="1994110"/>
            <a:ext cx="5908675" cy="4699000"/>
            <a:chOff x="2662238" y="1628775"/>
            <a:chExt cx="5908675" cy="46990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1840" y="1628775"/>
              <a:ext cx="1749723" cy="136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54613" y="1628775"/>
              <a:ext cx="32766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2976563" y="3084513"/>
              <a:ext cx="2514600" cy="1020762"/>
              <a:chOff x="3586163" y="3284984"/>
              <a:chExt cx="2514600" cy="1020316"/>
            </a:xfrm>
          </p:grpSpPr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86163" y="3429000"/>
                <a:ext cx="25146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3825188" y="3284984"/>
                <a:ext cx="45878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baru</a:t>
                </a:r>
              </a:p>
            </p:txBody>
          </p:sp>
          <p:sp>
            <p:nvSpPr>
              <p:cNvPr id="21" name="TextBox 7"/>
              <p:cNvSpPr txBox="1">
                <a:spLocks noChangeArrowheads="1"/>
              </p:cNvSpPr>
              <p:nvPr/>
            </p:nvSpPr>
            <p:spPr bwMode="auto">
              <a:xfrm>
                <a:off x="4882307" y="3317567"/>
                <a:ext cx="4764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head</a:t>
                </a:r>
              </a:p>
            </p:txBody>
          </p:sp>
          <p:sp>
            <p:nvSpPr>
              <p:cNvPr id="22" name="TextBox 8"/>
              <p:cNvSpPr txBox="1">
                <a:spLocks noChangeArrowheads="1"/>
              </p:cNvSpPr>
              <p:nvPr/>
            </p:nvSpPr>
            <p:spPr bwMode="auto">
              <a:xfrm>
                <a:off x="5436096" y="3317566"/>
                <a:ext cx="52770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bantu</a:t>
                </a:r>
              </a:p>
            </p:txBody>
          </p:sp>
        </p:grp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44813" y="4251325"/>
              <a:ext cx="25146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2238" y="5251450"/>
              <a:ext cx="282892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4794250" y="3082925"/>
              <a:ext cx="54768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tail</a:t>
              </a:r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24128" y="3144763"/>
              <a:ext cx="282892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156326" y="3360737"/>
              <a:ext cx="0" cy="2063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5884863" y="3119438"/>
              <a:ext cx="458787" cy="277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baru</a:t>
              </a: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7915275" y="3119438"/>
              <a:ext cx="382588" cy="277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tail</a:t>
              </a:r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51513" y="4437112"/>
              <a:ext cx="2819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3"/>
            <p:cNvSpPr txBox="1">
              <a:spLocks noChangeArrowheads="1"/>
            </p:cNvSpPr>
            <p:nvPr/>
          </p:nvSpPr>
          <p:spPr bwMode="auto">
            <a:xfrm>
              <a:off x="7854950" y="4508500"/>
              <a:ext cx="384175" cy="2778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171" y="605153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DLLC </a:t>
            </a:r>
            <a:r>
              <a:rPr lang="en-US" altLang="en-US" sz="36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satMod val="150000"/>
                  </a:schemeClr>
                </a:solidFill>
              </a:rPr>
              <a:t>Head </a:t>
            </a:r>
            <a:r>
              <a:rPr lang="en-US" altLang="en-US" sz="3600" dirty="0" err="1">
                <a:solidFill>
                  <a:schemeClr val="accent1">
                    <a:satMod val="150000"/>
                  </a:schemeClr>
                </a:solidFill>
              </a:rPr>
              <a:t>dan</a:t>
            </a: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satMod val="150000"/>
                  </a:schemeClr>
                </a:solidFill>
              </a:rPr>
              <a:t>Tail</a:t>
            </a:r>
            <a:endParaRPr lang="en-US" alt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821" y="2149918"/>
            <a:ext cx="3816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124" y="2333912"/>
            <a:ext cx="3962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6340762" y="2738724"/>
            <a:ext cx="0" cy="28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37587" y="3446749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53474" y="4243674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56749" y="3437224"/>
            <a:ext cx="0" cy="28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72799" y="2732374"/>
            <a:ext cx="0" cy="28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66287" y="4243674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99109" y="4143818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019" y="506375"/>
            <a:ext cx="9809820" cy="12241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dirty="0" err="1"/>
              <a:t>Menambah</a:t>
            </a:r>
            <a:r>
              <a:rPr lang="en-US" altLang="en-US" sz="2800" dirty="0"/>
              <a:t> data  </a:t>
            </a:r>
            <a:r>
              <a:rPr lang="en-US" altLang="en-US" sz="2800" dirty="0" smtClean="0"/>
              <a:t>di </a:t>
            </a:r>
            <a:r>
              <a:rPr lang="en-US" altLang="en-US" sz="2800" dirty="0" err="1" smtClean="0"/>
              <a:t>Belakang</a:t>
            </a:r>
            <a:r>
              <a:rPr lang="en-US" altLang="en-US" sz="2800" dirty="0" smtClean="0"/>
              <a:t>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pada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DLLC 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Head &amp; Tail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89351" y="1568216"/>
            <a:ext cx="4559300" cy="49688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insertBelakang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databaru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){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TNode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*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new 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TNode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-&gt;data = 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databaru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de-DE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baru-&gt;next = baru;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de-DE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baru-&gt;prev = baru;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de-DE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if(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isEmpty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()==1){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head=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tail=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head-&gt;next = head;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head-&gt;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prev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head;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tail-&gt;next = tail;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tail-&gt;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prev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tail;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else {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tail-&gt;next = 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-&gt;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prev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tail;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tail = 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tail-&gt;next = head;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head-&gt;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prev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tail;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</a:t>
            </a:r>
          </a:p>
          <a:p>
            <a:pPr algn="just"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&lt;&lt;"Data </a:t>
            </a:r>
            <a:r>
              <a:rPr lang="en-US" altLang="en-US" sz="14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masuk</a:t>
            </a: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\n";</a:t>
            </a:r>
          </a:p>
          <a:p>
            <a:pPr eaLnBrk="1" hangingPunct="1">
              <a:spcBef>
                <a:spcPts val="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r>
              <a:rPr lang="en-US" altLang="en-US" sz="14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1400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526" y="1568216"/>
            <a:ext cx="48244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55001" y="3031891"/>
            <a:ext cx="0" cy="280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64814" y="4274903"/>
            <a:ext cx="0" cy="28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06226" y="4266966"/>
            <a:ext cx="0" cy="280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2789" y="4901966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7714" y="4909903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56601" y="5873516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12251" y="5863991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388" y="689547"/>
            <a:ext cx="8640960" cy="14127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dirty="0" err="1"/>
              <a:t>Menambah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Data  </a:t>
            </a:r>
            <a:r>
              <a:rPr lang="en-US" altLang="en-US" sz="2800" dirty="0" err="1"/>
              <a:t>dibelakang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pada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DLLC 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Head &amp; Tail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552" y="2462785"/>
            <a:ext cx="49688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 b="24384"/>
          <a:stretch>
            <a:fillRect/>
          </a:stretch>
        </p:blipFill>
        <p:spPr bwMode="auto">
          <a:xfrm>
            <a:off x="894777" y="4618610"/>
            <a:ext cx="53276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547240" y="295808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74352" y="293903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77727" y="3024760"/>
            <a:ext cx="0" cy="280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0877" y="3767710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9415" y="377723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57077" y="385343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3615" y="4924997"/>
            <a:ext cx="0" cy="28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102" y="4917060"/>
            <a:ext cx="0" cy="280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84165" y="4991672"/>
            <a:ext cx="0" cy="28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61935" y="612648"/>
            <a:ext cx="8507288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dirty="0" err="1" smtClean="0"/>
              <a:t>Menampilkan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semua</a:t>
            </a:r>
            <a:r>
              <a:rPr lang="en-US" altLang="en-US" sz="2800" dirty="0" smtClean="0"/>
              <a:t> Data </a:t>
            </a:r>
            <a:r>
              <a:rPr lang="en-US" altLang="en-US" sz="2800" dirty="0" err="1" smtClean="0">
                <a:solidFill>
                  <a:schemeClr val="accent1">
                    <a:satMod val="150000"/>
                  </a:schemeClr>
                </a:solidFill>
              </a:rPr>
              <a:t>pada</a:t>
            </a:r>
            <a:r>
              <a:rPr lang="en-US" altLang="en-US" sz="2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DLLC  </a:t>
            </a:r>
            <a:r>
              <a:rPr lang="en-US" altLang="en-US" sz="2800" dirty="0" err="1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 Head &amp; Tail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861935" y="2232025"/>
            <a:ext cx="8229600" cy="46259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b="1" smtClean="0">
                <a:latin typeface="Courier" pitchFamily="49" charset="0"/>
              </a:rPr>
              <a:t>void tampil(){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TNode *bantu;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bantu = head;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if(isEmpty()==0){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	do{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	cout&lt;&lt;bantu-&gt;data&lt;&lt;" ";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	bantu=bantu-&gt;next;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	}while(bantu!=tail-&gt;next);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	cout&lt;&lt;endl;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	} else cout&lt;&lt;"Masih kosong\n";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latin typeface="Courier" pitchFamily="49" charset="0"/>
              </a:rPr>
              <a:t>}</a:t>
            </a:r>
            <a:r>
              <a:rPr lang="en-US" altLang="en-US" sz="2000" smtClean="0"/>
              <a:t>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562" y="5188835"/>
            <a:ext cx="59769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415249" y="535393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12237" y="535393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07637" y="5344410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95099" y="5353935"/>
            <a:ext cx="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902" y="462567"/>
            <a:ext cx="8712968" cy="11967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dirty="0" err="1" smtClean="0">
                <a:solidFill>
                  <a:srgbClr val="FFC000"/>
                </a:solidFill>
              </a:rPr>
              <a:t>M</a:t>
            </a:r>
            <a:r>
              <a:rPr lang="en-US" altLang="en-US" sz="2800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enghapus</a:t>
            </a:r>
            <a:r>
              <a:rPr lang="en-US" altLang="en-US" sz="2800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 Data </a:t>
            </a:r>
            <a:r>
              <a:rPr lang="en-US" altLang="en-US" sz="2800" dirty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di </a:t>
            </a:r>
            <a:r>
              <a:rPr lang="en-US" altLang="en-US" sz="2800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Depan</a:t>
            </a:r>
            <a:r>
              <a:rPr lang="en-US" altLang="en-US" sz="2800" dirty="0" smtClean="0">
                <a:solidFill>
                  <a:srgbClr val="FFC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en-US" sz="2800" dirty="0" err="1" smtClean="0">
                <a:solidFill>
                  <a:srgbClr val="FFC000"/>
                </a:solidFill>
              </a:rPr>
              <a:t>pada</a:t>
            </a:r>
            <a:r>
              <a:rPr lang="en-US" altLang="en-US" sz="2800" dirty="0" smtClean="0">
                <a:solidFill>
                  <a:srgbClr val="FFC000"/>
                </a:solidFill>
              </a:rPr>
              <a:t> </a:t>
            </a:r>
            <a:r>
              <a:rPr lang="en-US" altLang="en-US" sz="2800" dirty="0">
                <a:solidFill>
                  <a:srgbClr val="FFC000"/>
                </a:solidFill>
              </a:rPr>
              <a:t>DLLC  </a:t>
            </a:r>
            <a:r>
              <a:rPr lang="en-US" altLang="en-US" sz="2800" dirty="0" err="1">
                <a:solidFill>
                  <a:srgbClr val="FFC000"/>
                </a:solidFill>
              </a:rPr>
              <a:t>dengan</a:t>
            </a:r>
            <a:r>
              <a:rPr lang="en-US" altLang="en-US" sz="2800" dirty="0">
                <a:solidFill>
                  <a:srgbClr val="FFC000"/>
                </a:solidFill>
              </a:rPr>
              <a:t> Head &amp; Tail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08778" y="2000433"/>
            <a:ext cx="3600450" cy="482758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 hapusDepan(){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TNode *hapus;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 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 (isEmpty()==0){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if(head != tail)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hapus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d = hapus-&gt;data;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head = head-&gt;next;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tail-&gt;next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head-&gt;prev = tail;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delete 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}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else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d = head-&gt;data;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head = NULL;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tail = NULL;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}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cout&lt;&lt;d&lt;&lt;" terhapus\n";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}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else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cout&lt;&lt;"Masih kosong\n";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r>
              <a:rPr lang="en-US" altLang="en-US" sz="1600" u="sng" smtClean="0"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228" y="2071870"/>
            <a:ext cx="47894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420428" y="2225858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03090" y="2217920"/>
            <a:ext cx="0" cy="401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07978" y="2225858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09690" y="2246495"/>
            <a:ext cx="0" cy="401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09303" y="3492683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12603" y="3502208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01615" y="3502208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90628" y="3502208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17378" y="4870633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11153" y="4870633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04928" y="4870633"/>
            <a:ext cx="0" cy="401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174" y="884774"/>
            <a:ext cx="10571379" cy="102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FFC000"/>
                </a:solidFill>
              </a:rPr>
              <a:t>Fungsi</a:t>
            </a:r>
            <a:r>
              <a:rPr lang="en-US" altLang="en-US" sz="2800" dirty="0">
                <a:solidFill>
                  <a:srgbClr val="FFC000"/>
                </a:solidFill>
              </a:rPr>
              <a:t>  yang </a:t>
            </a:r>
            <a:r>
              <a:rPr lang="en-US" altLang="en-US" sz="2800" dirty="0" err="1">
                <a:solidFill>
                  <a:srgbClr val="FFC000"/>
                </a:solidFill>
              </a:rPr>
              <a:t>Digunakan</a:t>
            </a:r>
            <a:r>
              <a:rPr lang="en-US" altLang="en-US" sz="2800" dirty="0">
                <a:solidFill>
                  <a:srgbClr val="FFC000"/>
                </a:solidFill>
              </a:rPr>
              <a:t>-&gt; </a:t>
            </a:r>
            <a:r>
              <a:rPr lang="en-US" altLang="en-US" sz="2800" dirty="0" err="1" smtClean="0">
                <a:solidFill>
                  <a:srgbClr val="FFC000"/>
                </a:solidFill>
                <a:cs typeface="Arial" charset="0"/>
              </a:rPr>
              <a:t>M</a:t>
            </a:r>
            <a:r>
              <a:rPr lang="en-US" altLang="en-US" sz="2800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enghapus</a:t>
            </a:r>
            <a:r>
              <a:rPr lang="en-US" altLang="en-US" sz="2800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 Data </a:t>
            </a:r>
            <a:r>
              <a:rPr lang="en-US" altLang="en-US" sz="2800" dirty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di </a:t>
            </a:r>
            <a:r>
              <a:rPr lang="en-US" altLang="en-US" sz="2800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Belakang</a:t>
            </a:r>
            <a:r>
              <a:rPr lang="en-US" altLang="en-US" sz="2800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</a:rPr>
              <a:t>pada</a:t>
            </a:r>
            <a:r>
              <a:rPr lang="en-US" altLang="en-US" sz="2800" dirty="0">
                <a:solidFill>
                  <a:srgbClr val="FFC000"/>
                </a:solidFill>
              </a:rPr>
              <a:t> DLLC  </a:t>
            </a:r>
            <a:r>
              <a:rPr lang="en-US" altLang="en-US" sz="2800" dirty="0" err="1">
                <a:solidFill>
                  <a:srgbClr val="FFC000"/>
                </a:solidFill>
              </a:rPr>
              <a:t>dengan</a:t>
            </a:r>
            <a:r>
              <a:rPr lang="en-US" altLang="en-US" sz="2800" dirty="0">
                <a:solidFill>
                  <a:srgbClr val="FFC000"/>
                </a:solidFill>
              </a:rPr>
              <a:t> Head &amp; Tail</a:t>
            </a:r>
            <a:endParaRPr lang="en-US" alt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AutoShape 4"/>
          <p:cNvSpPr>
            <a:spLocks noGrp="1" noChangeAspect="1" noChangeArrowheads="1"/>
          </p:cNvSpPr>
          <p:nvPr>
            <p:ph idx="1"/>
          </p:nvPr>
        </p:nvSpPr>
        <p:spPr>
          <a:xfrm>
            <a:off x="919942" y="2232025"/>
            <a:ext cx="10427611" cy="323938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Pointer hapus tidak perlu di loop untuk mencari node terakhir.  Pointer hapus hanya perlu menunjuk pada pointer tail saja.</a:t>
            </a:r>
            <a:endParaRPr lang="en-US" altLang="en-US" sz="2800" u="sng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Karena pointer hapus sudah bisa menunjuk ke pointer sebelumnya dengan menggunakan elemen prev ke node sebelumnya.  Kemudian pointer tail akan berpindah ke node sebelumnya. </a:t>
            </a:r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6964" y="569625"/>
            <a:ext cx="8229600" cy="11833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Double Linked List Circular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35455" y="1553121"/>
            <a:ext cx="10986853" cy="323659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altLang="en-US" sz="2200" smtClean="0"/>
              <a:t>Double Linked List Circular adalah linked list dengan menggunakan pointer, dimana setiap node memiliki 3 field, yaitu 1 field pointer yang menunjuk pointer berikutnya (next), 1 field menunjuk pointer sebelumnya (prev), serta sebuah field yang berisi data untuk node tersebut.</a:t>
            </a:r>
          </a:p>
          <a:p>
            <a:pPr eaLnBrk="1" hangingPunct="1">
              <a:lnSpc>
                <a:spcPct val="80000"/>
              </a:lnSpc>
            </a:pPr>
            <a:r>
              <a:rPr lang="de-DE" altLang="en-US" sz="2200" smtClean="0"/>
              <a:t>Double Linked List Circular pointer next dan prev nya menunjuk ke dirinya sendiri secara circular.</a:t>
            </a:r>
            <a:r>
              <a:rPr lang="en-US" altLang="en-US" sz="2200" smtClean="0"/>
              <a:t> </a:t>
            </a:r>
            <a:endParaRPr lang="id-ID" altLang="en-US" sz="2200" smtClean="0"/>
          </a:p>
          <a:p>
            <a:pPr eaLnBrk="1" hangingPunct="1">
              <a:lnSpc>
                <a:spcPct val="80000"/>
              </a:lnSpc>
            </a:pPr>
            <a:endParaRPr lang="de-DE" altLang="en-US" sz="2200" smtClean="0"/>
          </a:p>
          <a:p>
            <a:pPr eaLnBrk="1" hangingPunct="1">
              <a:lnSpc>
                <a:spcPct val="80000"/>
              </a:lnSpc>
            </a:pPr>
            <a:r>
              <a:rPr lang="de-DE" altLang="en-US" sz="2200" b="1" smtClean="0"/>
              <a:t>Pengertian: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en-US" sz="2200" smtClean="0"/>
              <a:t>Double: artinya field pointer-nya terdiri dari dua buah dan dua arah, yaitu prev dan next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en-US" sz="2200" smtClean="0"/>
              <a:t>Linked List: artinya node-node tersebut saling terhubung satu sama lain.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en-US" sz="2200" smtClean="0"/>
              <a:t>Circular: artinya pointer next dan prev-nya menunjuk ke dirinya sendiri</a:t>
            </a:r>
            <a:r>
              <a:rPr lang="en-US" altLang="en-US" sz="2200" smtClean="0"/>
              <a:t> </a:t>
            </a:r>
            <a:endParaRPr lang="de-DE" altLang="en-US" sz="220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4611" y="4954717"/>
            <a:ext cx="457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024" y="532846"/>
            <a:ext cx="8424936" cy="11885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err="1">
                <a:solidFill>
                  <a:srgbClr val="FFC000"/>
                </a:solidFill>
              </a:rPr>
              <a:t>Fungsi</a:t>
            </a:r>
            <a:r>
              <a:rPr lang="en-US" altLang="en-US" sz="2400" dirty="0">
                <a:solidFill>
                  <a:srgbClr val="FFC000"/>
                </a:solidFill>
              </a:rPr>
              <a:t>  yang </a:t>
            </a:r>
            <a:r>
              <a:rPr lang="en-US" altLang="en-US" sz="2400" dirty="0" err="1">
                <a:solidFill>
                  <a:srgbClr val="FFC000"/>
                </a:solidFill>
              </a:rPr>
              <a:t>Digunakan</a:t>
            </a:r>
            <a:r>
              <a:rPr lang="en-US" altLang="en-US" sz="2400" dirty="0">
                <a:solidFill>
                  <a:srgbClr val="FFC000"/>
                </a:solidFill>
              </a:rPr>
              <a:t>-&gt; </a:t>
            </a:r>
            <a:r>
              <a:rPr lang="en-US" altLang="en-US" sz="2400" dirty="0" err="1" smtClean="0">
                <a:solidFill>
                  <a:srgbClr val="FFC000"/>
                </a:solidFill>
                <a:cs typeface="Arial" charset="0"/>
              </a:rPr>
              <a:t>M</a:t>
            </a:r>
            <a:r>
              <a:rPr lang="en-US" altLang="en-US" sz="2400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enghapus</a:t>
            </a:r>
            <a:r>
              <a:rPr lang="en-US" altLang="en-US" sz="2400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 Data </a:t>
            </a:r>
            <a:r>
              <a:rPr lang="en-US" altLang="en-US" sz="2400" dirty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di </a:t>
            </a:r>
            <a:r>
              <a:rPr lang="en-US" altLang="en-US" sz="2400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Belakang</a:t>
            </a:r>
            <a:r>
              <a:rPr lang="en-US" altLang="en-US" sz="2400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FFC000"/>
                </a:solidFill>
              </a:rPr>
              <a:t>pada</a:t>
            </a:r>
            <a:r>
              <a:rPr lang="en-US" altLang="en-US" sz="2400" dirty="0" smtClean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DLLC  </a:t>
            </a:r>
            <a:r>
              <a:rPr lang="en-US" altLang="en-US" sz="2400" dirty="0" err="1">
                <a:solidFill>
                  <a:srgbClr val="FFC000"/>
                </a:solidFill>
              </a:rPr>
              <a:t>dengan</a:t>
            </a:r>
            <a:r>
              <a:rPr lang="en-US" altLang="en-US" sz="2400" dirty="0">
                <a:solidFill>
                  <a:srgbClr val="FFC000"/>
                </a:solidFill>
              </a:rPr>
              <a:t> Head &amp; Tail</a:t>
            </a:r>
            <a:endParaRPr lang="en-US" altLang="en-US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814413" y="2081994"/>
            <a:ext cx="3816350" cy="44640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b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 hapusBelakang(){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TNode *hapus;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 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if (isEmpty()==0){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if(head != tail){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hapus = tail;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d = hapus-&gt;data;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tail = tail-&gt;prev;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tail-&gt;next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head-&gt;prev = tail;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delete 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	else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d = head-&gt;data;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head = NULL;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  tail = NULL;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	}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	  cout&lt;&lt;d&lt;&lt;" terhapus\n";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}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else 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cout&lt;&lt;"Masih kosong\n";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}</a:t>
            </a:r>
            <a:r>
              <a:rPr lang="en-US" altLang="en-US" sz="1800" smtClean="0"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0763" y="2309006"/>
            <a:ext cx="49831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99413" y="4601356"/>
            <a:ext cx="815975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dirty="0" err="1"/>
              <a:t>hapus</a:t>
            </a:r>
            <a:endParaRPr lang="en-US" sz="105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41963" y="2601106"/>
            <a:ext cx="0" cy="328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26213" y="2589994"/>
            <a:ext cx="0" cy="327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0463" y="2591581"/>
            <a:ext cx="0" cy="328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93126" y="2601106"/>
            <a:ext cx="0" cy="328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26076" y="3799669"/>
            <a:ext cx="0" cy="328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00801" y="3799669"/>
            <a:ext cx="0" cy="328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85051" y="3799669"/>
            <a:ext cx="0" cy="328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78826" y="3809194"/>
            <a:ext cx="0" cy="328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26076" y="5023631"/>
            <a:ext cx="0" cy="328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10326" y="5017281"/>
            <a:ext cx="0" cy="327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94576" y="5017281"/>
            <a:ext cx="0" cy="327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24913" y="5023631"/>
            <a:ext cx="0" cy="328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405" y="872147"/>
            <a:ext cx="10040561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err="1">
                <a:solidFill>
                  <a:srgbClr val="FFC000"/>
                </a:solidFill>
              </a:rPr>
              <a:t>Fungsi</a:t>
            </a:r>
            <a:r>
              <a:rPr lang="en-US" altLang="en-US" sz="2400" dirty="0">
                <a:solidFill>
                  <a:srgbClr val="FFC000"/>
                </a:solidFill>
              </a:rPr>
              <a:t>  yang </a:t>
            </a:r>
            <a:r>
              <a:rPr lang="en-US" altLang="en-US" sz="2400" dirty="0" err="1">
                <a:solidFill>
                  <a:srgbClr val="FFC000"/>
                </a:solidFill>
              </a:rPr>
              <a:t>Digunakan</a:t>
            </a:r>
            <a:r>
              <a:rPr lang="en-US" altLang="en-US" sz="2400" dirty="0">
                <a:solidFill>
                  <a:srgbClr val="FFC000"/>
                </a:solidFill>
              </a:rPr>
              <a:t>-&gt; </a:t>
            </a:r>
            <a:r>
              <a:rPr lang="en-US" altLang="en-US" sz="2400" u="sng" dirty="0" err="1" smtClean="0">
                <a:solidFill>
                  <a:srgbClr val="FFC000"/>
                </a:solidFill>
                <a:cs typeface="Arial" charset="0"/>
              </a:rPr>
              <a:t>M</a:t>
            </a:r>
            <a:r>
              <a:rPr lang="en-US" altLang="en-US" sz="2400" u="sng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enghapus</a:t>
            </a:r>
            <a:r>
              <a:rPr lang="en-US" altLang="en-US" sz="2400" u="sng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u="sng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Semua</a:t>
            </a:r>
            <a:r>
              <a:rPr lang="en-US" altLang="en-US" sz="2400" u="sng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u="sng" dirty="0" err="1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Elemen</a:t>
            </a:r>
            <a:r>
              <a:rPr lang="en-US" altLang="en-US" sz="2400" u="sng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 Data </a:t>
            </a:r>
            <a:r>
              <a:rPr lang="en-US" altLang="en-US" sz="2400" u="sng" dirty="0" err="1" smtClean="0">
                <a:solidFill>
                  <a:srgbClr val="FFC000"/>
                </a:solidFill>
              </a:rPr>
              <a:t>pada</a:t>
            </a:r>
            <a:r>
              <a:rPr lang="en-US" altLang="en-US" sz="2400" u="sng" dirty="0" smtClean="0">
                <a:solidFill>
                  <a:srgbClr val="FFC000"/>
                </a:solidFill>
              </a:rPr>
              <a:t> </a:t>
            </a:r>
            <a:r>
              <a:rPr lang="en-US" altLang="en-US" sz="2400" u="sng" dirty="0">
                <a:solidFill>
                  <a:srgbClr val="FFC000"/>
                </a:solidFill>
              </a:rPr>
              <a:t>DLLC 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</a:rPr>
              <a:t>dengan</a:t>
            </a:r>
            <a:r>
              <a:rPr lang="en-US" altLang="en-US" sz="2400" dirty="0">
                <a:solidFill>
                  <a:srgbClr val="FFC000"/>
                </a:solidFill>
              </a:rPr>
              <a:t> Head &amp; Tail</a:t>
            </a:r>
            <a:endParaRPr lang="en-US" altLang="en-US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67062" y="2101850"/>
            <a:ext cx="10815404" cy="40291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Menggunakan pointer bantu yang digunakan untuk bergerak sepanjang list, dan menggunakan pointer hapus yang digunakan untuk menunjuk node-node yang akan dihapus.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Pada saat pointer hapus menunjuk pada node yang akan dihapus, pointer bantu akan bergerak ke node selanjutnya, dan kemudian pointer hapus akan didelete.</a:t>
            </a:r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408" y="1014286"/>
            <a:ext cx="10922038" cy="111479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err="1">
                <a:solidFill>
                  <a:srgbClr val="FFC000"/>
                </a:solidFill>
              </a:rPr>
              <a:t>Fungsi</a:t>
            </a:r>
            <a:r>
              <a:rPr lang="en-US" altLang="en-US" sz="2400" dirty="0">
                <a:solidFill>
                  <a:srgbClr val="FFC000"/>
                </a:solidFill>
              </a:rPr>
              <a:t>  yang </a:t>
            </a:r>
            <a:r>
              <a:rPr lang="en-US" altLang="en-US" sz="2400" dirty="0" err="1">
                <a:solidFill>
                  <a:srgbClr val="FFC000"/>
                </a:solidFill>
              </a:rPr>
              <a:t>Digunakan</a:t>
            </a:r>
            <a:r>
              <a:rPr lang="en-US" altLang="en-US" sz="2400" dirty="0">
                <a:solidFill>
                  <a:srgbClr val="FFC000"/>
                </a:solidFill>
              </a:rPr>
              <a:t>-&gt; </a:t>
            </a:r>
            <a:r>
              <a:rPr lang="en-US" altLang="en-US" sz="2400" u="sng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M</a:t>
            </a:r>
            <a:r>
              <a:rPr lang="en-US" altLang="en-US" sz="2400" u="sng" dirty="0" err="1" smtClean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enghapus</a:t>
            </a:r>
            <a:r>
              <a:rPr lang="en-US" altLang="en-US" sz="2400" u="sng" dirty="0" smtClean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u="sng" dirty="0" err="1" smtClean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Semua</a:t>
            </a:r>
            <a:r>
              <a:rPr lang="en-US" altLang="en-US" sz="2400" u="sng" dirty="0" smtClean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u="sng" dirty="0" err="1" smtClean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Elemen</a:t>
            </a:r>
            <a:r>
              <a:rPr lang="en-US" altLang="en-US" sz="2400" u="sng" dirty="0" smtClean="0">
                <a:solidFill>
                  <a:srgbClr val="FFC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u="sng" dirty="0" err="1" smtClean="0">
                <a:solidFill>
                  <a:srgbClr val="FFC000"/>
                </a:solidFill>
              </a:rPr>
              <a:t>pada</a:t>
            </a:r>
            <a:r>
              <a:rPr lang="en-US" altLang="en-US" sz="2400" u="sng" dirty="0" smtClean="0">
                <a:solidFill>
                  <a:srgbClr val="FFC000"/>
                </a:solidFill>
              </a:rPr>
              <a:t> </a:t>
            </a:r>
            <a:r>
              <a:rPr lang="en-US" altLang="en-US" sz="2400" u="sng" dirty="0">
                <a:solidFill>
                  <a:srgbClr val="FFC000"/>
                </a:solidFill>
              </a:rPr>
              <a:t>DLLC 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</a:rPr>
              <a:t>dengan</a:t>
            </a:r>
            <a:r>
              <a:rPr lang="en-US" altLang="en-US" sz="2400" dirty="0">
                <a:solidFill>
                  <a:srgbClr val="FFC000"/>
                </a:solidFill>
              </a:rPr>
              <a:t> Head &amp; Tail</a:t>
            </a:r>
          </a:p>
        </p:txBody>
      </p:sp>
      <p:sp>
        <p:nvSpPr>
          <p:cNvPr id="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403142" y="2333312"/>
            <a:ext cx="7239000" cy="41424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 clear(){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TNode *bantu,*hapus;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if (isEmpty()==0){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bantu = head;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while(bantu-&gt;next!=head){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hapus = bantu;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bantu = bantu-&gt;next;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delete hapus;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}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head = NULL;</a:t>
            </a:r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}	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  <a:r>
              <a:rPr lang="en-US" altLang="en-US" sz="1800" b="1" u="sng" smtClean="0"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396116B-1D11-4E80-BA8C-27A291ECA9CE}"/>
              </a:ext>
            </a:extLst>
          </p:cNvPr>
          <p:cNvSpPr txBox="1">
            <a:spLocks/>
          </p:cNvSpPr>
          <p:nvPr/>
        </p:nvSpPr>
        <p:spPr>
          <a:xfrm>
            <a:off x="1331558" y="655091"/>
            <a:ext cx="6529552" cy="1437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ignika" panose="0201000302060000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RANGKUMAN</a:t>
            </a:r>
            <a:endParaRPr lang="en-ID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B12D3A9-0059-4644-8312-23CD21132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3495" y="2053652"/>
            <a:ext cx="4696585" cy="9328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smtClean="0"/>
              <a:t>Double linked list circular merupakan linked list yang pointer awal menunjuk simpul paling akhir, dan simpul posisi terakhir pointernya menunjuk simpul paling depan.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7673C37-2E03-4712-BB9C-6A535E303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56991" y="3132962"/>
            <a:ext cx="3111009" cy="2214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mtClean="0"/>
              <a:t>Penambahan simpul pada double linked list dapat dilakukan pada bagian depan, belakang, ataupun pada bagian tengah.</a:t>
            </a:r>
            <a:endParaRPr lang="en-ID" dirty="0"/>
          </a:p>
        </p:txBody>
      </p:sp>
      <p:pic>
        <p:nvPicPr>
          <p:cNvPr id="12" name="Google Shape;5183;p63">
            <a:extLst>
              <a:ext uri="{FF2B5EF4-FFF2-40B4-BE49-F238E27FC236}">
                <a16:creationId xmlns:a16="http://schemas.microsoft.com/office/drawing/2014/main" xmlns="" id="{F639259A-0845-448F-9AA8-5A76D14CB7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1905" y="3132962"/>
            <a:ext cx="3440655" cy="344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E82A237F-B6AD-4371-8D54-334369E172F5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/>
              <a:t>MATA </a:t>
            </a:r>
            <a:r>
              <a:rPr lang="en-US" sz="900" smtClean="0"/>
              <a:t>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3ABD3B0-4650-4681-B566-E307A2ED5825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INFROMASI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9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9BADABD1-05DB-46C1-8E18-BAC1AB70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SUMBER PUSTAKA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82F5EEB3-A9D8-4005-86F7-E3EC45F5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mtClean="0"/>
              <a:t>Guy J. Hall, Richard J. Easton, Applied Data Structure Using Pascal, Toronto : D.C. Heat and Company, 1987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mtClean="0"/>
              <a:t>Insap Santosa, I.  1993. Struktur Data. Yogyakarta : Andy Offset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mtClean="0"/>
              <a:t>Hariyanto, B . 2004.  Struktur Data. Bandung : Informatika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mtClean="0"/>
              <a:t>http://www.cplusplus.com/doc/tutorial/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mtClean="0"/>
              <a:t>Abdul Kadir . Algoritma &amp; Pemrograman Menggunakan C &amp; C++.  Yogyakarta.  Andi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mtClean="0"/>
              <a:t>Leony Lidya, Rinaldi Munir. </a:t>
            </a:r>
            <a:r>
              <a:rPr lang="pt-BR" smtClean="0"/>
              <a:t>Algoritma dan pemrograman dalam Bahasa Pascal, C &amp; C++. Bandung. Informatika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www.freepik.com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52E9E920-18AA-48D1-9D10-6E9426122EC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7487740A-BD8A-40CB-843C-DB569694EF2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4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553" y="2396649"/>
            <a:ext cx="4823010" cy="1438761"/>
          </a:xfrm>
        </p:spPr>
        <p:txBody>
          <a:bodyPr>
            <a:normAutofit/>
          </a:bodyPr>
          <a:lstStyle/>
          <a:p>
            <a:r>
              <a:rPr lang="en-US" sz="8000" b="1" dirty="0"/>
              <a:t>THANKS</a:t>
            </a:r>
            <a:endParaRPr lang="en-ID" sz="8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953" y="3742841"/>
            <a:ext cx="4310155" cy="1031408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3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6964" y="964617"/>
            <a:ext cx="7239000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chemeClr val="accent1">
                    <a:satMod val="150000"/>
                  </a:schemeClr>
                </a:solidFill>
              </a:rPr>
              <a:t>Ilustrasi</a:t>
            </a: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 DLLC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idx="1"/>
          </p:nvPr>
        </p:nvSpPr>
        <p:spPr>
          <a:xfrm>
            <a:off x="816964" y="1990465"/>
            <a:ext cx="10485620" cy="2520950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en-US" altLang="en-US" sz="2400" smtClean="0"/>
              <a:t>Setiap node pada linked list mempunyai field yang berisi data dan pointer ke node berikutnya &amp; ke node sebelumnya</a:t>
            </a:r>
          </a:p>
          <a:p>
            <a:pPr marL="273050" indent="-273050">
              <a:lnSpc>
                <a:spcPct val="90000"/>
              </a:lnSpc>
            </a:pPr>
            <a:r>
              <a:rPr lang="en-US" altLang="en-US" sz="2400" smtClean="0"/>
              <a:t>Untuk pembentukan node baru, mulanya pointer next dan prev akan menunjuk ke dirinya sendiri.</a:t>
            </a:r>
          </a:p>
          <a:p>
            <a:pPr marL="273050" indent="-273050">
              <a:lnSpc>
                <a:spcPct val="90000"/>
              </a:lnSpc>
            </a:pPr>
            <a:r>
              <a:rPr lang="en-US" altLang="en-US" sz="2400" smtClean="0"/>
              <a:t>Jika sudah lebih dari satu node, maka pointer prev akan menunjuk ke node sebelumnya, dan pointer next akan menunjuk ke node sesudahnya. </a:t>
            </a:r>
          </a:p>
          <a:p>
            <a:pPr marL="273050" indent="-273050" eaLnBrk="1" hangingPunct="1">
              <a:lnSpc>
                <a:spcPct val="90000"/>
              </a:lnSpc>
              <a:buFont typeface="Wingdings 2" pitchFamily="18" charset="2"/>
              <a:buChar char=""/>
            </a:pPr>
            <a:endParaRPr lang="en-US" altLang="en-US" sz="240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22239" y="2511165"/>
            <a:ext cx="0" cy="328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999" y="3976915"/>
            <a:ext cx="9075544" cy="2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6806" y="987402"/>
            <a:ext cx="8229600" cy="12527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</a:rPr>
              <a:t>DLLC </a:t>
            </a:r>
            <a:r>
              <a:rPr lang="en-US" altLang="en-US" dirty="0" err="1" smtClean="0">
                <a:solidFill>
                  <a:schemeClr val="accent1">
                    <a:satMod val="150000"/>
                  </a:schemeClr>
                </a:solidFill>
              </a:rPr>
              <a:t>d</a:t>
            </a:r>
            <a:r>
              <a:rPr lang="en-US" b="0" dirty="0" err="1" smtClean="0">
                <a:solidFill>
                  <a:schemeClr val="accent1">
                    <a:satMod val="150000"/>
                  </a:schemeClr>
                </a:solidFill>
              </a:rPr>
              <a:t>engan</a:t>
            </a:r>
            <a:r>
              <a:rPr lang="en-US" b="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1">
                    <a:satMod val="150000"/>
                  </a:schemeClr>
                </a:solidFill>
              </a:rPr>
              <a:t>Head</a:t>
            </a:r>
            <a:br>
              <a:rPr lang="en-US" b="0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1915" y="2232026"/>
            <a:ext cx="8229600" cy="2609798"/>
          </a:xfrm>
        </p:spPr>
        <p:txBody>
          <a:bodyPr/>
          <a:lstStyle/>
          <a:p>
            <a:pPr eaLnBrk="1" hangingPunct="1"/>
            <a:r>
              <a:rPr lang="en-US" sz="2800" smtClean="0"/>
              <a:t>Menggunakan 1 pointer head</a:t>
            </a:r>
          </a:p>
          <a:p>
            <a:pPr eaLnBrk="1" hangingPunct="1"/>
            <a:r>
              <a:rPr lang="en-US" sz="2800" smtClean="0"/>
              <a:t>Head selalu menunjuk node pertama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180" y="829706"/>
            <a:ext cx="7787208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en-US" sz="3600" dirty="0" smtClean="0">
                <a:solidFill>
                  <a:srgbClr val="FFC000"/>
                </a:solidFill>
              </a:rPr>
              <a:t>Deklarasi Dan Node Baru DLLC</a:t>
            </a:r>
            <a:endParaRPr lang="en-US" altLang="en-US" sz="3600" dirty="0">
              <a:solidFill>
                <a:srgbClr val="FFC000"/>
              </a:solidFill>
            </a:endParaRPr>
          </a:p>
        </p:txBody>
      </p:sp>
      <p:sp>
        <p:nvSpPr>
          <p:cNvPr id="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530200" y="1670233"/>
            <a:ext cx="10937276" cy="496887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u="sng" dirty="0" err="1"/>
              <a:t>Deklarasi</a:t>
            </a:r>
            <a:r>
              <a:rPr lang="en-US" altLang="en-US" sz="2000" u="sng" dirty="0"/>
              <a:t> </a:t>
            </a:r>
            <a:r>
              <a:rPr lang="en-US" altLang="en-US" sz="2000" u="sng" dirty="0" smtClean="0"/>
              <a:t>node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dibuat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struct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berikut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ini</a:t>
            </a:r>
            <a:r>
              <a:rPr lang="en-US" altLang="en-US" sz="2000" dirty="0"/>
              <a:t>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 err="1">
                <a:latin typeface="Courier New" pitchFamily="49" charset="0"/>
              </a:rPr>
              <a:t>typedef</a:t>
            </a:r>
            <a:r>
              <a:rPr lang="en-US" altLang="en-US" sz="2000" dirty="0">
                <a:latin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</a:rPr>
              <a:t>struct</a:t>
            </a:r>
            <a:r>
              <a:rPr lang="en-US" altLang="en-US" sz="2000" dirty="0">
                <a:latin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</a:rPr>
              <a:t>TNode</a:t>
            </a:r>
            <a:r>
              <a:rPr lang="en-US" altLang="en-US" sz="2000" dirty="0">
                <a:latin typeface="Courier New" pitchFamily="49" charset="0"/>
              </a:rPr>
              <a:t>{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>
                <a:latin typeface="Courier New" pitchFamily="49" charset="0"/>
              </a:rPr>
              <a:t>		</a:t>
            </a:r>
            <a:r>
              <a:rPr lang="en-US" altLang="en-US" sz="2000" dirty="0" err="1">
                <a:latin typeface="Courier New" pitchFamily="49" charset="0"/>
              </a:rPr>
              <a:t>int</a:t>
            </a:r>
            <a:r>
              <a:rPr lang="en-US" altLang="en-US" sz="2000" dirty="0">
                <a:latin typeface="Courier New" pitchFamily="49" charset="0"/>
              </a:rPr>
              <a:t> data;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>
                <a:latin typeface="Courier New" pitchFamily="49" charset="0"/>
              </a:rPr>
              <a:t>		</a:t>
            </a:r>
            <a:r>
              <a:rPr lang="en-US" altLang="en-US" sz="2000" dirty="0" err="1">
                <a:latin typeface="Courier New" pitchFamily="49" charset="0"/>
              </a:rPr>
              <a:t>TNode</a:t>
            </a:r>
            <a:r>
              <a:rPr lang="en-US" altLang="en-US" sz="2000" dirty="0">
                <a:latin typeface="Courier New" pitchFamily="49" charset="0"/>
              </a:rPr>
              <a:t> *next;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>
                <a:latin typeface="Courier New" pitchFamily="49" charset="0"/>
              </a:rPr>
              <a:t>		</a:t>
            </a:r>
            <a:r>
              <a:rPr lang="en-US" altLang="en-US" sz="2000" dirty="0" err="1">
                <a:latin typeface="Courier New" pitchFamily="49" charset="0"/>
              </a:rPr>
              <a:t>Tnode</a:t>
            </a:r>
            <a:r>
              <a:rPr lang="en-US" altLang="en-US" sz="2000" dirty="0">
                <a:latin typeface="Courier New" pitchFamily="49" charset="0"/>
              </a:rPr>
              <a:t> *</a:t>
            </a:r>
            <a:r>
              <a:rPr lang="en-US" altLang="en-US" sz="2000" dirty="0" err="1">
                <a:latin typeface="Courier New" pitchFamily="49" charset="0"/>
              </a:rPr>
              <a:t>prev</a:t>
            </a:r>
            <a:r>
              <a:rPr lang="en-US" altLang="en-US" sz="2000" dirty="0">
                <a:latin typeface="Courier New" pitchFamily="49" charset="0"/>
              </a:rPr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>
                <a:latin typeface="Courier New" pitchFamily="49" charset="0"/>
              </a:rPr>
              <a:t>	};</a:t>
            </a:r>
            <a:r>
              <a:rPr lang="en-US" altLang="en-US" sz="2000" dirty="0"/>
              <a:t> </a:t>
            </a:r>
            <a:endParaRPr lang="en-US" altLang="en-US" sz="2000" dirty="0">
              <a:latin typeface="Courier" pitchFamily="49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b="1" u="sng" dirty="0" err="1"/>
              <a:t>Pembentukan</a:t>
            </a:r>
            <a:r>
              <a:rPr lang="en-US" altLang="en-US" sz="2000" b="1" u="sng" dirty="0"/>
              <a:t> node </a:t>
            </a:r>
            <a:r>
              <a:rPr lang="en-US" altLang="en-US" sz="2000" b="1" u="sng" dirty="0" err="1"/>
              <a:t>baru</a:t>
            </a:r>
            <a:endParaRPr lang="en-US" altLang="en-US" sz="20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 err="1"/>
              <a:t>Digunakan</a:t>
            </a:r>
            <a:r>
              <a:rPr lang="en-US" altLang="en-US" sz="2000" dirty="0"/>
              <a:t> keyword new yang </a:t>
            </a:r>
            <a:r>
              <a:rPr lang="en-US" altLang="en-US" sz="2000" dirty="0" err="1"/>
              <a:t>berarti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mempersiapkan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sebuah</a:t>
            </a:r>
            <a:r>
              <a:rPr lang="en-US" altLang="en-US" sz="2000" dirty="0"/>
              <a:t> node </a:t>
            </a:r>
            <a:r>
              <a:rPr lang="en-US" altLang="en-US" sz="2000" dirty="0" err="1"/>
              <a:t>baru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berserta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alokasi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memorinya</a:t>
            </a:r>
            <a:r>
              <a:rPr lang="en-US" altLang="en-US" sz="2000" dirty="0"/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 err="1">
                <a:latin typeface="Courier New" pitchFamily="49" charset="0"/>
              </a:rPr>
              <a:t>TNode</a:t>
            </a:r>
            <a:r>
              <a:rPr lang="en-US" altLang="en-US" sz="2000" dirty="0">
                <a:latin typeface="Courier New" pitchFamily="49" charset="0"/>
              </a:rPr>
              <a:t> *</a:t>
            </a:r>
            <a:r>
              <a:rPr lang="en-US" altLang="en-US" sz="2000" dirty="0" err="1">
                <a:latin typeface="Courier New" pitchFamily="49" charset="0"/>
              </a:rPr>
              <a:t>baru</a:t>
            </a:r>
            <a:r>
              <a:rPr lang="en-US" altLang="en-US" sz="2000" dirty="0">
                <a:latin typeface="Courier New" pitchFamily="49" charset="0"/>
              </a:rPr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 err="1">
                <a:latin typeface="Courier New" pitchFamily="49" charset="0"/>
              </a:rPr>
              <a:t>baru</a:t>
            </a:r>
            <a:r>
              <a:rPr lang="en-US" altLang="en-US" sz="2000" dirty="0">
                <a:latin typeface="Courier New" pitchFamily="49" charset="0"/>
              </a:rPr>
              <a:t> = new </a:t>
            </a:r>
            <a:r>
              <a:rPr lang="en-US" altLang="en-US" sz="2000" dirty="0" err="1">
                <a:latin typeface="Courier New" pitchFamily="49" charset="0"/>
              </a:rPr>
              <a:t>TNode</a:t>
            </a:r>
            <a:r>
              <a:rPr lang="en-US" altLang="en-US" sz="2000" dirty="0">
                <a:latin typeface="Courier New" pitchFamily="49" charset="0"/>
              </a:rPr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000" dirty="0" err="1">
                <a:latin typeface="Courier New" pitchFamily="49" charset="0"/>
              </a:rPr>
              <a:t>baru</a:t>
            </a:r>
            <a:r>
              <a:rPr lang="en-US" altLang="en-US" sz="2000" dirty="0">
                <a:latin typeface="Courier New" pitchFamily="49" charset="0"/>
              </a:rPr>
              <a:t>-&gt;data = </a:t>
            </a:r>
            <a:r>
              <a:rPr lang="en-US" altLang="en-US" sz="2000" dirty="0" err="1">
                <a:latin typeface="Courier New" pitchFamily="49" charset="0"/>
              </a:rPr>
              <a:t>databaru</a:t>
            </a:r>
            <a:r>
              <a:rPr lang="en-US" altLang="en-US" sz="2000" dirty="0">
                <a:latin typeface="Courier New" pitchFamily="49" charset="0"/>
              </a:rPr>
              <a:t>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altLang="en-US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baru-&gt;next = baru;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altLang="en-US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baru-&gt;prev = baru;</a:t>
            </a:r>
            <a:endParaRPr lang="en-US" altLang="en-US" sz="200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6905" y="867481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accent1">
                    <a:satMod val="150000"/>
                  </a:schemeClr>
                </a:solidFill>
              </a:rPr>
              <a:t>DLLC dengan HEAD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816964" y="2232025"/>
            <a:ext cx="8229600" cy="3794021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Dibutuhkan satu buah variabel pointer: </a:t>
            </a:r>
            <a:r>
              <a:rPr lang="en-US" altLang="en-US" sz="2800" b="1" smtClean="0"/>
              <a:t>head</a:t>
            </a:r>
          </a:p>
          <a:p>
            <a:pPr eaLnBrk="1" hangingPunct="1"/>
            <a:r>
              <a:rPr lang="en-US" altLang="en-US" sz="2800" smtClean="0"/>
              <a:t>Head akan selalu menunjuk pada </a:t>
            </a:r>
            <a:r>
              <a:rPr lang="en-US" altLang="en-US" sz="2800" b="1" smtClean="0"/>
              <a:t>node</a:t>
            </a:r>
            <a:r>
              <a:rPr lang="en-US" altLang="en-US" sz="2800" smtClean="0"/>
              <a:t> </a:t>
            </a:r>
            <a:r>
              <a:rPr lang="en-US" altLang="en-US" sz="2800" b="1" smtClean="0"/>
              <a:t>pertama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003" y="3655909"/>
            <a:ext cx="7129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618652" y="4144963"/>
            <a:ext cx="0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2977" y="4137025"/>
            <a:ext cx="0" cy="433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46027" y="4137025"/>
            <a:ext cx="0" cy="433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14477" y="4137025"/>
            <a:ext cx="0" cy="433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86983" y="550735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accent1">
                    <a:satMod val="150000"/>
                  </a:schemeClr>
                </a:solidFill>
              </a:rPr>
              <a:t>DLLNC dengan HEAD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786982" y="1825339"/>
            <a:ext cx="10155837" cy="46259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u="sng" dirty="0" err="1"/>
              <a:t>Deklarasi</a:t>
            </a:r>
            <a:r>
              <a:rPr lang="en-US" altLang="en-US" sz="2400" b="1" u="sng" dirty="0"/>
              <a:t> Pointer </a:t>
            </a:r>
            <a:r>
              <a:rPr lang="en-US" altLang="en-US" sz="2400" b="1" u="sng" dirty="0" err="1"/>
              <a:t>Penunjuk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Kepala</a:t>
            </a:r>
            <a:r>
              <a:rPr lang="en-US" altLang="en-US" sz="2400" b="1" u="sng" dirty="0"/>
              <a:t> </a:t>
            </a:r>
            <a:r>
              <a:rPr lang="en-US" altLang="en-US" sz="2400" b="1" u="sng" dirty="0" smtClean="0"/>
              <a:t>DLLC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400" dirty="0" err="1" smtClean="0"/>
              <a:t>Manipulasi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linked list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langsung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node yang </a:t>
            </a:r>
            <a:r>
              <a:rPr lang="en-US" altLang="en-US" sz="2400" dirty="0" err="1"/>
              <a:t>dituju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melainkan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node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linked list.  </a:t>
            </a:r>
            <a:endParaRPr lang="en-US" alt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alt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400" dirty="0" err="1" smtClean="0"/>
              <a:t>Deklarasinya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dirty="0">
                <a:latin typeface="Courier" pitchFamily="49" charset="0"/>
              </a:rPr>
              <a:t> </a:t>
            </a:r>
            <a:r>
              <a:rPr lang="en-US" altLang="en-US" sz="2400" dirty="0" smtClean="0">
                <a:latin typeface="Courier" pitchFamily="49" charset="0"/>
              </a:rPr>
              <a:t> </a:t>
            </a:r>
            <a:r>
              <a:rPr lang="en-US" altLang="en-US" sz="2400" dirty="0" err="1" smtClean="0">
                <a:latin typeface="Courier" pitchFamily="49" charset="0"/>
              </a:rPr>
              <a:t>TNode</a:t>
            </a:r>
            <a:r>
              <a:rPr lang="en-US" altLang="en-US" sz="2400" dirty="0" smtClean="0">
                <a:latin typeface="Courier" pitchFamily="49" charset="0"/>
              </a:rPr>
              <a:t> </a:t>
            </a:r>
            <a:r>
              <a:rPr lang="en-US" altLang="en-US" sz="2400" dirty="0">
                <a:latin typeface="Courier" pitchFamily="49" charset="0"/>
              </a:rPr>
              <a:t>*head</a:t>
            </a:r>
            <a:r>
              <a:rPr lang="en-US" altLang="en-US" sz="2400" dirty="0" smtClean="0">
                <a:latin typeface="Courier" pitchFamily="49" charset="0"/>
              </a:rPr>
              <a:t>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2400" dirty="0">
              <a:latin typeface="Courier" pitchFamily="49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400" u="sng" dirty="0" err="1"/>
              <a:t>Fungsi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Inisialisasi</a:t>
            </a:r>
            <a:r>
              <a:rPr lang="en-US" altLang="en-US" sz="2400" u="sng" dirty="0"/>
              <a:t> Single </a:t>
            </a:r>
            <a:r>
              <a:rPr lang="en-US" altLang="en-US" sz="2400" u="sng" dirty="0" smtClean="0"/>
              <a:t>Linked List </a:t>
            </a:r>
            <a:r>
              <a:rPr lang="en-US" altLang="en-US" sz="2400" u="sng" dirty="0"/>
              <a:t>Circular</a:t>
            </a:r>
            <a:endParaRPr lang="en-US" altLang="en-US" sz="2400" b="1" dirty="0"/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b="1" dirty="0" smtClean="0">
                <a:latin typeface="Courier" pitchFamily="49" charset="0"/>
              </a:rPr>
              <a:t>	void</a:t>
            </a:r>
            <a:r>
              <a:rPr lang="en-US" altLang="en-US" sz="2400" dirty="0" smtClean="0">
                <a:latin typeface="Courier" pitchFamily="49" charset="0"/>
              </a:rPr>
              <a:t> </a:t>
            </a:r>
            <a:r>
              <a:rPr lang="en-US" altLang="en-US" sz="2400" dirty="0" err="1">
                <a:latin typeface="Courier" pitchFamily="49" charset="0"/>
              </a:rPr>
              <a:t>init</a:t>
            </a:r>
            <a:r>
              <a:rPr lang="en-US" altLang="en-US" sz="2400" dirty="0">
                <a:latin typeface="Courier" pitchFamily="49" charset="0"/>
              </a:rPr>
              <a:t>(){</a:t>
            </a:r>
          </a:p>
          <a:p>
            <a:pPr marL="292608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altLang="en-US" sz="2400" dirty="0" smtClean="0">
                <a:solidFill>
                  <a:schemeClr val="tx1">
                    <a:tint val="85000"/>
                  </a:schemeClr>
                </a:solidFill>
                <a:latin typeface="Courier" pitchFamily="49" charset="0"/>
              </a:rPr>
              <a:t>		head </a:t>
            </a:r>
            <a:r>
              <a:rPr lang="en-US" altLang="en-US" sz="2400" dirty="0">
                <a:solidFill>
                  <a:schemeClr val="tx1">
                    <a:tint val="85000"/>
                  </a:schemeClr>
                </a:solidFill>
                <a:latin typeface="Courier" pitchFamily="49" charset="0"/>
              </a:rPr>
              <a:t>= NULL;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dirty="0" smtClean="0">
                <a:latin typeface="Courier" pitchFamily="49" charset="0"/>
              </a:rPr>
              <a:t>	}</a:t>
            </a:r>
            <a:endParaRPr lang="en-US" altLang="en-US" sz="2400" dirty="0">
              <a:latin typeface="Courier" pitchFamily="49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780" y="4066654"/>
            <a:ext cx="22796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xmlns="" id="{6FDAC282-059A-48A8-A9BF-74E202CD50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ALGORITMA DAN PEMROGRAMAN II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smtClean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6945" y="612648"/>
            <a:ext cx="8229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rgbClr val="FFC000"/>
                </a:solidFill>
              </a:rPr>
              <a:t>Fungsi</a:t>
            </a:r>
            <a:r>
              <a:rPr lang="en-US" altLang="en-US" sz="3600" dirty="0">
                <a:solidFill>
                  <a:srgbClr val="FFC000"/>
                </a:solidFill>
              </a:rPr>
              <a:t> Yang </a:t>
            </a:r>
            <a:r>
              <a:rPr lang="en-US" altLang="en-US" sz="3600" dirty="0" err="1">
                <a:solidFill>
                  <a:srgbClr val="FFC000"/>
                </a:solidFill>
              </a:rPr>
              <a:t>Digunakan</a:t>
            </a:r>
            <a:r>
              <a:rPr lang="en-US" altLang="en-US" sz="3600" dirty="0">
                <a:solidFill>
                  <a:srgbClr val="FFC000"/>
                </a:solidFill>
              </a:rPr>
              <a:t>-</a:t>
            </a:r>
            <a:r>
              <a:rPr lang="en-US" altLang="en-US" sz="3600" dirty="0" smtClean="0">
                <a:solidFill>
                  <a:srgbClr val="FFC000"/>
                </a:solidFill>
              </a:rPr>
              <a:t>&gt;</a:t>
            </a:r>
            <a:r>
              <a:rPr lang="en-US" altLang="en-US" sz="3600" dirty="0" err="1">
                <a:solidFill>
                  <a:srgbClr val="FFC000"/>
                </a:solidFill>
              </a:rPr>
              <a:t>M</a:t>
            </a:r>
            <a:r>
              <a:rPr lang="en-US" altLang="en-US" sz="3600" dirty="0" err="1" smtClean="0">
                <a:solidFill>
                  <a:srgbClr val="FFC000"/>
                </a:solidFill>
              </a:rPr>
              <a:t>engetahui</a:t>
            </a:r>
            <a:r>
              <a:rPr lang="en-US" altLang="en-US" sz="3600" dirty="0" smtClean="0">
                <a:solidFill>
                  <a:srgbClr val="FFC000"/>
                </a:solidFill>
              </a:rPr>
              <a:t> data </a:t>
            </a:r>
            <a:r>
              <a:rPr lang="en-US" altLang="en-US" sz="3600" dirty="0" err="1" smtClean="0">
                <a:solidFill>
                  <a:srgbClr val="FFC000"/>
                </a:solidFill>
              </a:rPr>
              <a:t>kosong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6945" y="2232025"/>
            <a:ext cx="8229600" cy="3614139"/>
          </a:xfrm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err="1"/>
              <a:t>int</a:t>
            </a:r>
            <a:r>
              <a:rPr lang="en-US" sz="2400" b="1" dirty="0"/>
              <a:t> </a:t>
            </a:r>
            <a:r>
              <a:rPr lang="en-US" sz="2400" b="1" dirty="0" err="1"/>
              <a:t>isEmpty</a:t>
            </a:r>
            <a:r>
              <a:rPr lang="en-US" sz="2400" b="1" dirty="0"/>
              <a:t>() {</a:t>
            </a:r>
          </a:p>
          <a:p>
            <a:pPr marL="117475" indent="3476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if(head==NULL) </a:t>
            </a:r>
            <a:endParaRPr lang="en-US" sz="2400" dirty="0" smtClean="0"/>
          </a:p>
          <a:p>
            <a:pPr marL="117475" indent="3476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return </a:t>
            </a:r>
            <a:r>
              <a:rPr lang="en-US" sz="2400" dirty="0"/>
              <a:t>1;</a:t>
            </a:r>
          </a:p>
          <a:p>
            <a:pPr marL="117475" indent="3476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else </a:t>
            </a:r>
            <a:endParaRPr lang="en-US" sz="2400" dirty="0" smtClean="0"/>
          </a:p>
          <a:p>
            <a:pPr marL="117475" indent="3476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return </a:t>
            </a:r>
            <a:r>
              <a:rPr lang="en-US" sz="2400" dirty="0"/>
              <a:t>0;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}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1593</Words>
  <Application>Microsoft Office PowerPoint</Application>
  <PresentationFormat>Custom</PresentationFormat>
  <Paragraphs>507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1_Custom Design</vt:lpstr>
      <vt:lpstr>Slide 1</vt:lpstr>
      <vt:lpstr>Capaian Pembelajaran</vt:lpstr>
      <vt:lpstr>Double Linked List Circular</vt:lpstr>
      <vt:lpstr>Ilustrasi DLLC</vt:lpstr>
      <vt:lpstr>DLLC dengan Head </vt:lpstr>
      <vt:lpstr>Deklarasi Dan Node Baru DLLC</vt:lpstr>
      <vt:lpstr>DLLC dengan HEAD</vt:lpstr>
      <vt:lpstr>DLLNC dengan HEAD</vt:lpstr>
      <vt:lpstr>Fungsi Yang Digunakan-&gt;Mengetahui data kosong</vt:lpstr>
      <vt:lpstr>Fungsi  yang Digunakan-&gt; Penambahan data di Depan dengan Head</vt:lpstr>
      <vt:lpstr>Fungsi  yang Digunakan-&gt; Penambahan data di depan dengan Head</vt:lpstr>
      <vt:lpstr>Fungsi  yang Digunakan-&gt; Penambahan data di belakang dengan Head</vt:lpstr>
      <vt:lpstr>Fungsi  yang Digunakan-&gt; Penambahan data di belakang dengan Head</vt:lpstr>
      <vt:lpstr>Fungsi  yang Digunakan-&gt; Menghapus data didepan DLLC  dengan Head</vt:lpstr>
      <vt:lpstr>Fungsi  yang Digunakan-&gt; Menghapus data dibelakang pada DLLC  dengan Head</vt:lpstr>
      <vt:lpstr>Fungsi  yang Digunakan-&gt; Menghapus data dibelakang pada DLLC  dengan Head</vt:lpstr>
      <vt:lpstr>Fungsi  yang Digunakan-&gt; Menampilkan data DLLC dengan Head</vt:lpstr>
      <vt:lpstr>Fungsi  yang Digunakan-&gt; menghapus semua data di DLLC dengan HEAD</vt:lpstr>
      <vt:lpstr>Slide 19</vt:lpstr>
      <vt:lpstr>DLLC dengan HEAD dan TAIL</vt:lpstr>
      <vt:lpstr>DLLC dengan HEAD dan TAIL</vt:lpstr>
      <vt:lpstr>Fungsi  yang Digunakan-&gt; mengetahui kosong tidaknya pada DLLC  dengan Head &amp; Tail</vt:lpstr>
      <vt:lpstr>Fungsi  yang Digunakan-&gt; Menambah data  didepan pada DLLC  dengan Head &amp; Tail</vt:lpstr>
      <vt:lpstr>DLLC dengan Head dan Tail</vt:lpstr>
      <vt:lpstr>Fungsi  yang Digunakan-&gt; Menambah data  di Belakang pada DLLC  dengan Head &amp; Tail</vt:lpstr>
      <vt:lpstr>Fungsi  yang Digunakan-&gt; Menambah Data  dibelakang pada DLLC  dengan Head &amp; Tail</vt:lpstr>
      <vt:lpstr>Fungsi  yang Digunakan-&gt; Menampilkan semua Data pada DLLC  dengan Head &amp; Tail</vt:lpstr>
      <vt:lpstr>Fungsi  yang Digunakan-&gt; Menghapus Data di Depan pada DLLC  dengan Head &amp; Tail</vt:lpstr>
      <vt:lpstr>Fungsi  yang Digunakan-&gt; Menghapus Data di Belakang pada DLLC  dengan Head &amp; Tail</vt:lpstr>
      <vt:lpstr>Fungsi  yang Digunakan-&gt; Menghapus Data di Belakang pada DLLC  dengan Head &amp; Tail</vt:lpstr>
      <vt:lpstr>Fungsi  yang Digunakan-&gt; Menghapus Semua Elemen Data pada DLLC  dengan Head &amp; Tail</vt:lpstr>
      <vt:lpstr>Fungsi  yang Digunakan-&gt; Menghapus Semua Elemen pada DLLC  dengan Head &amp; Tail</vt:lpstr>
      <vt:lpstr>Slide 33</vt:lpstr>
      <vt:lpstr>SUMBER PUSTAKA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nt</cp:lastModifiedBy>
  <cp:revision>91</cp:revision>
  <dcterms:created xsi:type="dcterms:W3CDTF">2020-07-23T01:18:59Z</dcterms:created>
  <dcterms:modified xsi:type="dcterms:W3CDTF">2020-12-24T15:00:52Z</dcterms:modified>
</cp:coreProperties>
</file>