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8"/>
  </p:notesMasterIdLst>
  <p:sldIdLst>
    <p:sldId id="256" r:id="rId2"/>
    <p:sldId id="309" r:id="rId3"/>
    <p:sldId id="261" r:id="rId4"/>
    <p:sldId id="298" r:id="rId5"/>
    <p:sldId id="287" r:id="rId6"/>
    <p:sldId id="288" r:id="rId7"/>
    <p:sldId id="289" r:id="rId8"/>
    <p:sldId id="290" r:id="rId9"/>
    <p:sldId id="291" r:id="rId10"/>
    <p:sldId id="295" r:id="rId11"/>
    <p:sldId id="296" r:id="rId12"/>
    <p:sldId id="310" r:id="rId13"/>
    <p:sldId id="286" r:id="rId14"/>
    <p:sldId id="302" r:id="rId15"/>
    <p:sldId id="303" r:id="rId16"/>
    <p:sldId id="306" r:id="rId17"/>
    <p:sldId id="307" r:id="rId18"/>
    <p:sldId id="308" r:id="rId19"/>
    <p:sldId id="257" r:id="rId20"/>
    <p:sldId id="258" r:id="rId21"/>
    <p:sldId id="293" r:id="rId22"/>
    <p:sldId id="292" r:id="rId23"/>
    <p:sldId id="311" r:id="rId24"/>
    <p:sldId id="297" r:id="rId25"/>
    <p:sldId id="299" r:id="rId26"/>
    <p:sldId id="300" r:id="rId27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008000"/>
    <a:srgbClr val="B00000"/>
    <a:srgbClr val="F6040A"/>
    <a:srgbClr val="16B21A"/>
    <a:srgbClr val="190CC4"/>
    <a:srgbClr val="006600"/>
    <a:srgbClr val="1AAE41"/>
    <a:srgbClr val="17B91B"/>
    <a:srgbClr val="00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8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88535-2B72-4690-B52F-AC63C3F70793}" type="datetimeFigureOut">
              <a:rPr lang="id-ID" smtClean="0"/>
              <a:pPr/>
              <a:t>11/03/2018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0DA86-195E-4316-B28A-984C269D059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9402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all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tyle Bold Extended ATT" pitchFamily="2" charset="0"/>
                <a:cs typeface="Canadian" panose="020B07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633736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35212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77645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664948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3600" b="0" baseline="0">
                <a:latin typeface="Square721 BdEx BT" panose="020B090703050206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458798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37112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Microstyle Bold Extended ATT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55976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57300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212486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019846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15753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265834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97351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pic>
        <p:nvPicPr>
          <p:cNvPr id="1026" name="Picture 2" descr="Berkas:Flag of Germany.sv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4488" y="0"/>
            <a:ext cx="179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7986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Square721 BdEx BT" panose="020B0907030502060203" pitchFamily="34" charset="0"/>
          <a:ea typeface="+mj-ea"/>
          <a:cs typeface="+mj-cs"/>
        </a:defRPr>
      </a:lvl1pPr>
    </p:titleStyle>
    <p:bodyStyle>
      <a:lvl1pPr marL="444500" indent="-444500" algn="l" defTabSz="914400" rtl="0" eaLnBrk="1" latinLnBrk="0" hangingPunct="1">
        <a:spcBef>
          <a:spcPct val="20000"/>
        </a:spcBef>
        <a:buClr>
          <a:srgbClr val="EA0000"/>
        </a:buClr>
        <a:buSzPct val="80000"/>
        <a:buFont typeface="Wingdings 3" panose="05040102010807070707" pitchFamily="18" charset="2"/>
        <a:buChar char="u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348880"/>
            <a:ext cx="7362056" cy="1728192"/>
          </a:xfrm>
        </p:spPr>
        <p:txBody>
          <a:bodyPr/>
          <a:lstStyle/>
          <a:p>
            <a:r>
              <a:rPr lang="id-ID" sz="4800" smtClean="0"/>
              <a:t>Statistika</a:t>
            </a:r>
            <a:endParaRPr lang="id-ID" sz="4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7920880" cy="1224136"/>
          </a:xfrm>
        </p:spPr>
        <p:txBody>
          <a:bodyPr>
            <a:noAutofit/>
          </a:bodyPr>
          <a:lstStyle/>
          <a:p>
            <a:r>
              <a:rPr lang="id-ID" dirty="0" smtClean="0"/>
              <a:t>Ruang </a:t>
            </a:r>
            <a:r>
              <a:rPr lang="id-ID" dirty="0" smtClean="0"/>
              <a:t>Lingkup Statistika</a:t>
            </a:r>
            <a:endParaRPr lang="id-ID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1640" y="6371303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b="1" cap="none" dirty="0" smtClean="0">
                <a:solidFill>
                  <a:srgbClr val="1AAE41"/>
                </a:solidFill>
              </a:rPr>
              <a:t>Verfasser bei Usmania Institute</a:t>
            </a:r>
            <a:endParaRPr lang="id-ID" b="1" cap="none" dirty="0">
              <a:solidFill>
                <a:srgbClr val="1AAE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567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7859216" cy="1371600"/>
          </a:xfrm>
        </p:spPr>
        <p:txBody>
          <a:bodyPr>
            <a:normAutofit/>
          </a:bodyPr>
          <a:lstStyle/>
          <a:p>
            <a:pPr algn="l"/>
            <a:r>
              <a:rPr lang="id-ID" smtClean="0"/>
              <a:t>Deterministic Problem: Linear Programming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Clr>
                <a:srgbClr val="C00000"/>
              </a:buClr>
              <a:buNone/>
            </a:pPr>
            <a:r>
              <a:rPr lang="id-ID" sz="2800"/>
              <a:t>Seorang pedagang sepeda ingin membeli 25 sepeda </a:t>
            </a:r>
            <a:r>
              <a:rPr lang="id-ID" sz="2800" smtClean="0"/>
              <a:t>dari 2 jenis berbeda untuk </a:t>
            </a:r>
            <a:r>
              <a:rPr lang="id-ID" sz="2800"/>
              <a:t>persediaan. </a:t>
            </a:r>
          </a:p>
          <a:p>
            <a:pPr marL="0" indent="0">
              <a:lnSpc>
                <a:spcPct val="80000"/>
              </a:lnSpc>
              <a:buClr>
                <a:srgbClr val="C00000"/>
              </a:buClr>
              <a:buNone/>
            </a:pPr>
            <a:r>
              <a:rPr lang="id-ID" sz="2800"/>
              <a:t>Modal yang ia miliki hanya Rp 42.000.000,00. </a:t>
            </a:r>
          </a:p>
          <a:p>
            <a:pPr marL="0" indent="0">
              <a:lnSpc>
                <a:spcPct val="80000"/>
              </a:lnSpc>
              <a:buClr>
                <a:srgbClr val="C00000"/>
              </a:buClr>
              <a:buNone/>
            </a:pPr>
            <a:r>
              <a:rPr lang="id-ID" sz="2800" smtClean="0"/>
              <a:t>Harga </a:t>
            </a:r>
            <a:r>
              <a:rPr lang="id-ID" sz="2800"/>
              <a:t>beli sepeda gunung Rp 1.500.000,00 per buah dan sepeda balap Rp 2.000.000,00 per buah. </a:t>
            </a:r>
          </a:p>
          <a:p>
            <a:pPr marL="0" indent="0">
              <a:lnSpc>
                <a:spcPct val="80000"/>
              </a:lnSpc>
              <a:buClr>
                <a:srgbClr val="C00000"/>
              </a:buClr>
              <a:buNone/>
            </a:pPr>
            <a:r>
              <a:rPr lang="id-ID" sz="2800" smtClean="0"/>
              <a:t>Keuntungan </a:t>
            </a:r>
            <a:r>
              <a:rPr lang="id-ID" sz="2800"/>
              <a:t>sebuah sepeda gunung Rp 500.000,00 dan sepeda balap Rp 600.000,00.</a:t>
            </a:r>
          </a:p>
          <a:p>
            <a:pPr marL="0" indent="0">
              <a:lnSpc>
                <a:spcPct val="80000"/>
              </a:lnSpc>
              <a:buClr>
                <a:srgbClr val="C00000"/>
              </a:buClr>
              <a:buNone/>
            </a:pPr>
            <a:r>
              <a:rPr lang="id-ID" sz="2800"/>
              <a:t>Tentukanlah berapa sepeda gunung dan berapa sepeda balap yang harus dibeli agar keuntungannya maksimum!</a:t>
            </a:r>
          </a:p>
        </p:txBody>
      </p:sp>
    </p:spTree>
    <p:extLst>
      <p:ext uri="{BB962C8B-B14F-4D97-AF65-F5344CB8AC3E}">
        <p14:creationId xmlns:p14="http://schemas.microsoft.com/office/powerpoint/2010/main" xmlns="" val="2954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556082"/>
            <a:ext cx="5184576" cy="4173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7620000" cy="4373563"/>
          </a:xfrm>
        </p:spPr>
        <p:txBody>
          <a:bodyPr>
            <a:normAutofit/>
          </a:bodyPr>
          <a:lstStyle/>
          <a:p>
            <a:pPr marL="0" indent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400" i="1" smtClean="0"/>
              <a:t>x</a:t>
            </a:r>
            <a:r>
              <a:rPr lang="id-ID" sz="2400" smtClean="0"/>
              <a:t>: jumlah sepeda gunung</a:t>
            </a:r>
          </a:p>
          <a:p>
            <a:pPr marL="0" indent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400" i="1" smtClean="0"/>
              <a:t>y</a:t>
            </a:r>
            <a:r>
              <a:rPr lang="id-ID" sz="2400" smtClean="0"/>
              <a:t>: jumlah sepeda balap</a:t>
            </a:r>
          </a:p>
          <a:p>
            <a:pPr marL="0" indent="0" fontAlgn="base">
              <a:spcBef>
                <a:spcPts val="0"/>
              </a:spcBef>
              <a:spcAft>
                <a:spcPts val="0"/>
              </a:spcAft>
              <a:buNone/>
            </a:pPr>
            <a:endParaRPr lang="id-ID" sz="2400" smtClean="0"/>
          </a:p>
          <a:p>
            <a:pPr marL="0" indent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400" smtClean="0"/>
              <a:t>FUNGSI BATASAN:</a:t>
            </a:r>
          </a:p>
          <a:p>
            <a:pPr marL="0" indent="0" fontAlgn="base">
              <a:buNone/>
            </a:pPr>
            <a:r>
              <a:rPr lang="id-ID" sz="2400" i="1" smtClean="0"/>
              <a:t>x</a:t>
            </a:r>
            <a:r>
              <a:rPr lang="id-ID" sz="2400" smtClean="0"/>
              <a:t> </a:t>
            </a:r>
            <a:r>
              <a:rPr lang="id-ID" sz="2400"/>
              <a:t>+ </a:t>
            </a:r>
            <a:r>
              <a:rPr lang="id-ID" sz="2400" i="1"/>
              <a:t>y</a:t>
            </a:r>
            <a:r>
              <a:rPr lang="id-ID" sz="2400" smtClean="0"/>
              <a:t> </a:t>
            </a:r>
            <a:r>
              <a:rPr lang="id-ID" sz="2400"/>
              <a:t>≤ 25,</a:t>
            </a:r>
            <a:br>
              <a:rPr lang="id-ID" sz="2400"/>
            </a:br>
            <a:r>
              <a:rPr lang="id-ID" sz="2400" smtClean="0"/>
              <a:t>1.500.000</a:t>
            </a:r>
            <a:r>
              <a:rPr lang="id-ID" sz="2400" i="1" smtClean="0"/>
              <a:t>x</a:t>
            </a:r>
            <a:r>
              <a:rPr lang="id-ID" sz="2400" smtClean="0"/>
              <a:t> </a:t>
            </a:r>
            <a:r>
              <a:rPr lang="id-ID" sz="2400"/>
              <a:t>+ </a:t>
            </a:r>
            <a:r>
              <a:rPr lang="id-ID" sz="2400" smtClean="0"/>
              <a:t>2.000.000</a:t>
            </a:r>
            <a:r>
              <a:rPr lang="id-ID" sz="2400" i="1" smtClean="0"/>
              <a:t>y</a:t>
            </a:r>
            <a:r>
              <a:rPr lang="id-ID" sz="2400" smtClean="0"/>
              <a:t> </a:t>
            </a:r>
            <a:r>
              <a:rPr lang="id-ID" sz="2400"/>
              <a:t>≤ 42.000.000,</a:t>
            </a:r>
            <a:br>
              <a:rPr lang="id-ID" sz="2400"/>
            </a:br>
            <a:r>
              <a:rPr lang="id-ID" sz="2400" i="1"/>
              <a:t>x</a:t>
            </a:r>
            <a:r>
              <a:rPr lang="id-ID" sz="2400"/>
              <a:t> ≥ 0, </a:t>
            </a:r>
            <a:r>
              <a:rPr lang="id-ID" sz="2400" i="1"/>
              <a:t>y</a:t>
            </a:r>
            <a:r>
              <a:rPr lang="id-ID" sz="2400"/>
              <a:t> ≥ 0</a:t>
            </a:r>
            <a:r>
              <a:rPr lang="id-ID" sz="2400" smtClean="0"/>
              <a:t>,</a:t>
            </a:r>
          </a:p>
          <a:p>
            <a:pPr marL="0" indent="0" fontAlgn="base">
              <a:buNone/>
            </a:pPr>
            <a:r>
              <a:rPr lang="id-ID" sz="2400" smtClean="0"/>
              <a:t>FUNGSI TUJUAN:</a:t>
            </a:r>
          </a:p>
          <a:p>
            <a:pPr marL="0" indent="0" fontAlgn="base">
              <a:buNone/>
            </a:pPr>
            <a:r>
              <a:rPr lang="id-ID" sz="2400" smtClean="0"/>
              <a:t>Z= </a:t>
            </a:r>
            <a:r>
              <a:rPr lang="id-ID" sz="2400"/>
              <a:t>500.000</a:t>
            </a:r>
            <a:r>
              <a:rPr lang="id-ID" sz="2400" i="1"/>
              <a:t>x</a:t>
            </a:r>
            <a:r>
              <a:rPr lang="id-ID" sz="2400"/>
              <a:t> + </a:t>
            </a:r>
            <a:r>
              <a:rPr lang="id-ID" sz="2400" smtClean="0"/>
              <a:t>600.000</a:t>
            </a:r>
            <a:r>
              <a:rPr lang="id-ID" sz="2400" i="1" smtClean="0"/>
              <a:t>y</a:t>
            </a:r>
            <a:endParaRPr lang="id-ID" sz="2400"/>
          </a:p>
        </p:txBody>
      </p:sp>
      <p:sp>
        <p:nvSpPr>
          <p:cNvPr id="5" name="TextBox 4"/>
          <p:cNvSpPr txBox="1"/>
          <p:nvPr/>
        </p:nvSpPr>
        <p:spPr>
          <a:xfrm>
            <a:off x="5868144" y="4818638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b="1" smtClean="0"/>
              <a:t>(16, 9)</a:t>
            </a:r>
            <a:endParaRPr lang="id-ID" sz="1600" b="1"/>
          </a:p>
        </p:txBody>
      </p:sp>
    </p:spTree>
    <p:extLst>
      <p:ext uri="{BB962C8B-B14F-4D97-AF65-F5344CB8AC3E}">
        <p14:creationId xmlns:p14="http://schemas.microsoft.com/office/powerpoint/2010/main" xmlns="" val="239095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3"/>
          <p:cNvSpPr/>
          <p:nvPr/>
        </p:nvSpPr>
        <p:spPr>
          <a:xfrm>
            <a:off x="500034" y="1071546"/>
            <a:ext cx="8001056" cy="5214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Statistika Dalam Proses Penelitian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07394"/>
            <a:ext cx="7571184" cy="1188050"/>
          </a:xfrm>
        </p:spPr>
        <p:txBody>
          <a:bodyPr/>
          <a:lstStyle/>
          <a:p>
            <a:pPr algn="l"/>
            <a:r>
              <a:rPr lang="id-ID" smtClean="0"/>
              <a:t>Analogi I ‒ P ‒ O</a:t>
            </a:r>
            <a:endParaRPr lang="id-ID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7" name="Group 6"/>
          <p:cNvGrpSpPr/>
          <p:nvPr/>
        </p:nvGrpSpPr>
        <p:grpSpPr>
          <a:xfrm>
            <a:off x="1399030" y="1284781"/>
            <a:ext cx="1157858" cy="1296144"/>
            <a:chOff x="3414142" y="2204864"/>
            <a:chExt cx="1157858" cy="1296144"/>
          </a:xfrm>
        </p:grpSpPr>
        <p:sp>
          <p:nvSpPr>
            <p:cNvPr id="5" name="Flowchart: Magnetic Disk 4"/>
            <p:cNvSpPr/>
            <p:nvPr/>
          </p:nvSpPr>
          <p:spPr>
            <a:xfrm>
              <a:off x="3419872" y="2204864"/>
              <a:ext cx="1152128" cy="1296144"/>
            </a:xfrm>
            <a:prstGeom prst="flowChartMagneticDisk">
              <a:avLst/>
            </a:prstGeom>
            <a:solidFill>
              <a:srgbClr val="008000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14142" y="2646928"/>
              <a:ext cx="1080120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75000"/>
                </a:lnSpc>
                <a:buFont typeface="Wingdings" panose="05000000000000000000" pitchFamily="2" charset="2"/>
                <a:buChar char="§"/>
              </a:pPr>
              <a:r>
                <a:rPr lang="id-ID" sz="16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Terigu</a:t>
              </a:r>
            </a:p>
            <a:p>
              <a:pPr marL="285750" indent="-285750">
                <a:lnSpc>
                  <a:spcPct val="75000"/>
                </a:lnSpc>
                <a:buFont typeface="Wingdings" panose="05000000000000000000" pitchFamily="2" charset="2"/>
                <a:buChar char="§"/>
              </a:pPr>
              <a:r>
                <a:rPr lang="id-ID" sz="16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Telur</a:t>
              </a:r>
            </a:p>
            <a:p>
              <a:pPr marL="285750" indent="-285750">
                <a:lnSpc>
                  <a:spcPct val="75000"/>
                </a:lnSpc>
                <a:buFont typeface="Wingdings" panose="05000000000000000000" pitchFamily="2" charset="2"/>
                <a:buChar char="§"/>
              </a:pPr>
              <a:r>
                <a:rPr lang="id-ID" sz="16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Gula</a:t>
              </a:r>
            </a:p>
            <a:p>
              <a:pPr marL="285750" indent="-285750">
                <a:lnSpc>
                  <a:spcPct val="75000"/>
                </a:lnSpc>
                <a:buFont typeface="Wingdings" panose="05000000000000000000" pitchFamily="2" charset="2"/>
                <a:buChar char="§"/>
              </a:pPr>
              <a:r>
                <a:rPr lang="id-ID" sz="16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dll</a:t>
              </a:r>
              <a:endParaRPr lang="id-ID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3464471" y="1488064"/>
            <a:ext cx="1728192" cy="1008112"/>
          </a:xfrm>
          <a:prstGeom prst="roundRect">
            <a:avLst/>
          </a:prstGeom>
          <a:solidFill>
            <a:srgbClr val="B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smtClean="0"/>
              <a:t>MESIN ROTI</a:t>
            </a:r>
            <a:endParaRPr lang="id-ID" sz="2000" b="1"/>
          </a:p>
        </p:txBody>
      </p:sp>
      <p:sp>
        <p:nvSpPr>
          <p:cNvPr id="10" name="Hexagon 9"/>
          <p:cNvSpPr/>
          <p:nvPr/>
        </p:nvSpPr>
        <p:spPr>
          <a:xfrm>
            <a:off x="3697039" y="3261935"/>
            <a:ext cx="1495624" cy="527105"/>
          </a:xfrm>
          <a:prstGeom prst="hexagon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RESEP</a:t>
            </a:r>
            <a:endParaRPr lang="id-ID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9220" b="100000" l="50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44012" y="1124744"/>
            <a:ext cx="1366471" cy="1204202"/>
          </a:xfrm>
          <a:prstGeom prst="rect">
            <a:avLst/>
          </a:prstGeom>
        </p:spPr>
      </p:pic>
      <p:sp>
        <p:nvSpPr>
          <p:cNvPr id="15" name="Right Arrow 14"/>
          <p:cNvSpPr/>
          <p:nvPr/>
        </p:nvSpPr>
        <p:spPr>
          <a:xfrm>
            <a:off x="2675625" y="1730778"/>
            <a:ext cx="648072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ight Arrow 15"/>
          <p:cNvSpPr/>
          <p:nvPr/>
        </p:nvSpPr>
        <p:spPr>
          <a:xfrm>
            <a:off x="5350602" y="1714186"/>
            <a:ext cx="648072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ight Arrow 16"/>
          <p:cNvSpPr/>
          <p:nvPr/>
        </p:nvSpPr>
        <p:spPr>
          <a:xfrm rot="16200000">
            <a:off x="4131791" y="2599718"/>
            <a:ext cx="541641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31" name="Group 30"/>
          <p:cNvGrpSpPr/>
          <p:nvPr/>
        </p:nvGrpSpPr>
        <p:grpSpPr>
          <a:xfrm>
            <a:off x="899592" y="4005064"/>
            <a:ext cx="7632848" cy="2577640"/>
            <a:chOff x="899592" y="4005064"/>
            <a:chExt cx="7632848" cy="257764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899592" y="4005064"/>
              <a:ext cx="7632848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Flowchart: Magnetic Disk 21"/>
            <p:cNvSpPr/>
            <p:nvPr/>
          </p:nvSpPr>
          <p:spPr>
            <a:xfrm>
              <a:off x="1373332" y="4078445"/>
              <a:ext cx="1152128" cy="1296144"/>
            </a:xfrm>
            <a:prstGeom prst="flowChartMagneticDisk">
              <a:avLst/>
            </a:prstGeom>
            <a:solidFill>
              <a:srgbClr val="008000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583710" y="4735263"/>
              <a:ext cx="828050" cy="323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id-ID" sz="20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id-ID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433043" y="4281728"/>
              <a:ext cx="1728192" cy="1008112"/>
            </a:xfrm>
            <a:prstGeom prst="roundRect">
              <a:avLst/>
            </a:prstGeom>
            <a:solidFill>
              <a:srgbClr val="B0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400" b="1" smtClean="0"/>
                <a:t>?</a:t>
              </a:r>
              <a:endParaRPr lang="id-ID" sz="2400" b="1"/>
            </a:p>
          </p:txBody>
        </p:sp>
        <p:sp>
          <p:nvSpPr>
            <p:cNvPr id="25" name="Hexagon 24"/>
            <p:cNvSpPr/>
            <p:nvPr/>
          </p:nvSpPr>
          <p:spPr>
            <a:xfrm>
              <a:off x="3665611" y="6055599"/>
              <a:ext cx="1495624" cy="527105"/>
            </a:xfrm>
            <a:prstGeom prst="hexagon">
              <a:avLst/>
            </a:prstGeom>
            <a:solidFill>
              <a:srgbClr val="FFFF00"/>
            </a:solidFill>
            <a:ln>
              <a:solidFill>
                <a:srgbClr val="008000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?</a:t>
              </a:r>
              <a:endParaRPr lang="id-ID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2644197" y="4524442"/>
              <a:ext cx="648072" cy="504056"/>
            </a:xfrm>
            <a:prstGeom prst="rightArrow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5319174" y="4507850"/>
              <a:ext cx="648072" cy="504056"/>
            </a:xfrm>
            <a:prstGeom prst="rightArrow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8" name="Right Arrow 27"/>
            <p:cNvSpPr/>
            <p:nvPr/>
          </p:nvSpPr>
          <p:spPr>
            <a:xfrm rot="16200000">
              <a:off x="4100363" y="5393382"/>
              <a:ext cx="541641" cy="504056"/>
            </a:xfrm>
            <a:prstGeom prst="rightArrow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87187" y="4431841"/>
              <a:ext cx="73308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4000" b="1" smtClean="0"/>
                <a:t>?</a:t>
              </a:r>
              <a:endParaRPr lang="id-ID" sz="4000" b="1"/>
            </a:p>
          </p:txBody>
        </p:sp>
      </p:grpSp>
    </p:spTree>
    <p:extLst>
      <p:ext uri="{BB962C8B-B14F-4D97-AF65-F5344CB8AC3E}">
        <p14:creationId xmlns:p14="http://schemas.microsoft.com/office/powerpoint/2010/main" xmlns="" val="309177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07394"/>
            <a:ext cx="7571184" cy="1188050"/>
          </a:xfrm>
        </p:spPr>
        <p:txBody>
          <a:bodyPr/>
          <a:lstStyle/>
          <a:p>
            <a:pPr algn="l"/>
            <a:r>
              <a:rPr lang="id-ID" smtClean="0"/>
              <a:t>Analogi I ‒ P ‒ O</a:t>
            </a:r>
            <a:endParaRPr lang="id-ID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7" name="Group 6"/>
          <p:cNvGrpSpPr/>
          <p:nvPr/>
        </p:nvGrpSpPr>
        <p:grpSpPr>
          <a:xfrm>
            <a:off x="1399030" y="1284781"/>
            <a:ext cx="1157858" cy="1296144"/>
            <a:chOff x="3414142" y="2204864"/>
            <a:chExt cx="1157858" cy="1296144"/>
          </a:xfrm>
        </p:grpSpPr>
        <p:sp>
          <p:nvSpPr>
            <p:cNvPr id="5" name="Flowchart: Magnetic Disk 4"/>
            <p:cNvSpPr/>
            <p:nvPr/>
          </p:nvSpPr>
          <p:spPr>
            <a:xfrm>
              <a:off x="3419872" y="2204864"/>
              <a:ext cx="1152128" cy="1296144"/>
            </a:xfrm>
            <a:prstGeom prst="flowChartMagneticDisk">
              <a:avLst/>
            </a:prstGeom>
            <a:solidFill>
              <a:srgbClr val="008000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14142" y="2646928"/>
              <a:ext cx="1080120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75000"/>
                </a:lnSpc>
                <a:buFont typeface="Wingdings" panose="05000000000000000000" pitchFamily="2" charset="2"/>
                <a:buChar char="§"/>
              </a:pPr>
              <a:r>
                <a:rPr lang="id-ID" sz="16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Terigu</a:t>
              </a:r>
            </a:p>
            <a:p>
              <a:pPr marL="285750" indent="-285750">
                <a:lnSpc>
                  <a:spcPct val="75000"/>
                </a:lnSpc>
                <a:buFont typeface="Wingdings" panose="05000000000000000000" pitchFamily="2" charset="2"/>
                <a:buChar char="§"/>
              </a:pPr>
              <a:r>
                <a:rPr lang="id-ID" sz="16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Telur</a:t>
              </a:r>
            </a:p>
            <a:p>
              <a:pPr marL="285750" indent="-285750">
                <a:lnSpc>
                  <a:spcPct val="75000"/>
                </a:lnSpc>
                <a:buFont typeface="Wingdings" panose="05000000000000000000" pitchFamily="2" charset="2"/>
                <a:buChar char="§"/>
              </a:pPr>
              <a:r>
                <a:rPr lang="id-ID" sz="16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Gula</a:t>
              </a:r>
            </a:p>
            <a:p>
              <a:pPr marL="285750" indent="-285750">
                <a:lnSpc>
                  <a:spcPct val="75000"/>
                </a:lnSpc>
                <a:buFont typeface="Wingdings" panose="05000000000000000000" pitchFamily="2" charset="2"/>
                <a:buChar char="§"/>
              </a:pPr>
              <a:r>
                <a:rPr lang="id-ID" sz="16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dll</a:t>
              </a:r>
              <a:endParaRPr lang="id-ID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3464471" y="1488064"/>
            <a:ext cx="1728192" cy="1008112"/>
          </a:xfrm>
          <a:prstGeom prst="roundRect">
            <a:avLst/>
          </a:prstGeom>
          <a:solidFill>
            <a:srgbClr val="B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smtClean="0"/>
              <a:t>MESIN ROTI</a:t>
            </a:r>
            <a:endParaRPr lang="id-ID" sz="2000" b="1"/>
          </a:p>
        </p:txBody>
      </p:sp>
      <p:sp>
        <p:nvSpPr>
          <p:cNvPr id="10" name="Hexagon 9"/>
          <p:cNvSpPr/>
          <p:nvPr/>
        </p:nvSpPr>
        <p:spPr>
          <a:xfrm>
            <a:off x="3697039" y="3261935"/>
            <a:ext cx="1495624" cy="527105"/>
          </a:xfrm>
          <a:prstGeom prst="hexagon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RESEP</a:t>
            </a:r>
            <a:endParaRPr lang="id-ID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9220" b="100000" l="50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44012" y="1124744"/>
            <a:ext cx="1366471" cy="1204202"/>
          </a:xfrm>
          <a:prstGeom prst="rect">
            <a:avLst/>
          </a:prstGeom>
        </p:spPr>
      </p:pic>
      <p:sp>
        <p:nvSpPr>
          <p:cNvPr id="15" name="Right Arrow 14"/>
          <p:cNvSpPr/>
          <p:nvPr/>
        </p:nvSpPr>
        <p:spPr>
          <a:xfrm>
            <a:off x="2675625" y="1730778"/>
            <a:ext cx="648072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ight Arrow 15"/>
          <p:cNvSpPr/>
          <p:nvPr/>
        </p:nvSpPr>
        <p:spPr>
          <a:xfrm>
            <a:off x="5350602" y="1714186"/>
            <a:ext cx="648072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ight Arrow 16"/>
          <p:cNvSpPr/>
          <p:nvPr/>
        </p:nvSpPr>
        <p:spPr>
          <a:xfrm rot="16200000">
            <a:off x="4131791" y="2599718"/>
            <a:ext cx="541641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9" name="Straight Connector 18"/>
          <p:cNvCxnSpPr/>
          <p:nvPr/>
        </p:nvCxnSpPr>
        <p:spPr>
          <a:xfrm>
            <a:off x="899592" y="4005064"/>
            <a:ext cx="76328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Flowchart: Magnetic Disk 21"/>
          <p:cNvSpPr/>
          <p:nvPr/>
        </p:nvSpPr>
        <p:spPr>
          <a:xfrm>
            <a:off x="1373332" y="4078445"/>
            <a:ext cx="1152128" cy="1296144"/>
          </a:xfrm>
          <a:prstGeom prst="flowChartMagneticDisk">
            <a:avLst/>
          </a:prstGeom>
          <a:solidFill>
            <a:srgbClr val="008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TextBox 22"/>
          <p:cNvSpPr txBox="1"/>
          <p:nvPr/>
        </p:nvSpPr>
        <p:spPr>
          <a:xfrm>
            <a:off x="1583710" y="4735263"/>
            <a:ext cx="828050" cy="32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id-ID" sz="2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d-ID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433043" y="4281728"/>
            <a:ext cx="1728192" cy="1008112"/>
          </a:xfrm>
          <a:prstGeom prst="roundRect">
            <a:avLst/>
          </a:prstGeom>
          <a:solidFill>
            <a:srgbClr val="B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smtClean="0"/>
              <a:t>?</a:t>
            </a:r>
            <a:endParaRPr lang="id-ID" sz="2400" b="1"/>
          </a:p>
        </p:txBody>
      </p:sp>
      <p:sp>
        <p:nvSpPr>
          <p:cNvPr id="25" name="Hexagon 24"/>
          <p:cNvSpPr/>
          <p:nvPr/>
        </p:nvSpPr>
        <p:spPr>
          <a:xfrm>
            <a:off x="3665611" y="6055599"/>
            <a:ext cx="1495624" cy="527105"/>
          </a:xfrm>
          <a:prstGeom prst="hexagon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id-ID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2644197" y="4524442"/>
            <a:ext cx="648072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Right Arrow 26"/>
          <p:cNvSpPr/>
          <p:nvPr/>
        </p:nvSpPr>
        <p:spPr>
          <a:xfrm>
            <a:off x="5319174" y="4507850"/>
            <a:ext cx="648072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Right Arrow 27"/>
          <p:cNvSpPr/>
          <p:nvPr/>
        </p:nvSpPr>
        <p:spPr>
          <a:xfrm rot="16200000">
            <a:off x="4100363" y="5393382"/>
            <a:ext cx="541641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TextBox 28"/>
          <p:cNvSpPr txBox="1"/>
          <p:nvPr/>
        </p:nvSpPr>
        <p:spPr>
          <a:xfrm>
            <a:off x="6287187" y="4431841"/>
            <a:ext cx="7330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smtClean="0"/>
              <a:t>?</a:t>
            </a:r>
            <a:endParaRPr lang="id-ID" sz="4000" b="1"/>
          </a:p>
        </p:txBody>
      </p:sp>
    </p:spTree>
    <p:extLst>
      <p:ext uri="{BB962C8B-B14F-4D97-AF65-F5344CB8AC3E}">
        <p14:creationId xmlns:p14="http://schemas.microsoft.com/office/powerpoint/2010/main" xmlns="" val="67197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07394"/>
            <a:ext cx="7571184" cy="1188050"/>
          </a:xfrm>
        </p:spPr>
        <p:txBody>
          <a:bodyPr/>
          <a:lstStyle/>
          <a:p>
            <a:pPr algn="l"/>
            <a:r>
              <a:rPr lang="id-ID" smtClean="0"/>
              <a:t>Analogi I ‒ P ‒ O</a:t>
            </a:r>
            <a:endParaRPr lang="id-ID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7" name="Group 6"/>
          <p:cNvGrpSpPr/>
          <p:nvPr/>
        </p:nvGrpSpPr>
        <p:grpSpPr>
          <a:xfrm>
            <a:off x="1399030" y="1284781"/>
            <a:ext cx="1157858" cy="1296144"/>
            <a:chOff x="3414142" y="2204864"/>
            <a:chExt cx="1157858" cy="1296144"/>
          </a:xfrm>
        </p:grpSpPr>
        <p:sp>
          <p:nvSpPr>
            <p:cNvPr id="5" name="Flowchart: Magnetic Disk 4"/>
            <p:cNvSpPr/>
            <p:nvPr/>
          </p:nvSpPr>
          <p:spPr>
            <a:xfrm>
              <a:off x="3419872" y="2204864"/>
              <a:ext cx="1152128" cy="1296144"/>
            </a:xfrm>
            <a:prstGeom prst="flowChartMagneticDisk">
              <a:avLst/>
            </a:prstGeom>
            <a:solidFill>
              <a:srgbClr val="008000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14142" y="2646928"/>
              <a:ext cx="1080120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75000"/>
                </a:lnSpc>
                <a:buFont typeface="Wingdings" panose="05000000000000000000" pitchFamily="2" charset="2"/>
                <a:buChar char="§"/>
              </a:pPr>
              <a:r>
                <a:rPr lang="id-ID" sz="16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Terigu</a:t>
              </a:r>
            </a:p>
            <a:p>
              <a:pPr marL="285750" indent="-285750">
                <a:lnSpc>
                  <a:spcPct val="75000"/>
                </a:lnSpc>
                <a:buFont typeface="Wingdings" panose="05000000000000000000" pitchFamily="2" charset="2"/>
                <a:buChar char="§"/>
              </a:pPr>
              <a:r>
                <a:rPr lang="id-ID" sz="16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Telur</a:t>
              </a:r>
            </a:p>
            <a:p>
              <a:pPr marL="285750" indent="-285750">
                <a:lnSpc>
                  <a:spcPct val="75000"/>
                </a:lnSpc>
                <a:buFont typeface="Wingdings" panose="05000000000000000000" pitchFamily="2" charset="2"/>
                <a:buChar char="§"/>
              </a:pPr>
              <a:r>
                <a:rPr lang="id-ID" sz="16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Gula</a:t>
              </a:r>
            </a:p>
            <a:p>
              <a:pPr marL="285750" indent="-285750">
                <a:lnSpc>
                  <a:spcPct val="75000"/>
                </a:lnSpc>
                <a:buFont typeface="Wingdings" panose="05000000000000000000" pitchFamily="2" charset="2"/>
                <a:buChar char="§"/>
              </a:pPr>
              <a:r>
                <a:rPr lang="id-ID" sz="16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dll</a:t>
              </a:r>
              <a:endParaRPr lang="id-ID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3464471" y="1488064"/>
            <a:ext cx="1728192" cy="1008112"/>
          </a:xfrm>
          <a:prstGeom prst="roundRect">
            <a:avLst/>
          </a:prstGeom>
          <a:solidFill>
            <a:srgbClr val="B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smtClean="0"/>
              <a:t>MESIN ROTI</a:t>
            </a:r>
            <a:endParaRPr lang="id-ID" sz="2000" b="1"/>
          </a:p>
        </p:txBody>
      </p:sp>
      <p:sp>
        <p:nvSpPr>
          <p:cNvPr id="10" name="Hexagon 9"/>
          <p:cNvSpPr/>
          <p:nvPr/>
        </p:nvSpPr>
        <p:spPr>
          <a:xfrm>
            <a:off x="3697039" y="3261935"/>
            <a:ext cx="1495624" cy="527105"/>
          </a:xfrm>
          <a:prstGeom prst="hexagon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RESEP</a:t>
            </a:r>
            <a:endParaRPr lang="id-ID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9220" b="100000" l="50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44012" y="1124744"/>
            <a:ext cx="1366471" cy="1204202"/>
          </a:xfrm>
          <a:prstGeom prst="rect">
            <a:avLst/>
          </a:prstGeom>
        </p:spPr>
      </p:pic>
      <p:sp>
        <p:nvSpPr>
          <p:cNvPr id="15" name="Right Arrow 14"/>
          <p:cNvSpPr/>
          <p:nvPr/>
        </p:nvSpPr>
        <p:spPr>
          <a:xfrm>
            <a:off x="2675625" y="1730778"/>
            <a:ext cx="648072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ight Arrow 15"/>
          <p:cNvSpPr/>
          <p:nvPr/>
        </p:nvSpPr>
        <p:spPr>
          <a:xfrm>
            <a:off x="5350602" y="1714186"/>
            <a:ext cx="648072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ight Arrow 16"/>
          <p:cNvSpPr/>
          <p:nvPr/>
        </p:nvSpPr>
        <p:spPr>
          <a:xfrm rot="16200000">
            <a:off x="4131791" y="2599718"/>
            <a:ext cx="541641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9" name="Straight Connector 18"/>
          <p:cNvCxnSpPr/>
          <p:nvPr/>
        </p:nvCxnSpPr>
        <p:spPr>
          <a:xfrm>
            <a:off x="899592" y="4005064"/>
            <a:ext cx="76328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Flowchart: Magnetic Disk 21"/>
          <p:cNvSpPr/>
          <p:nvPr/>
        </p:nvSpPr>
        <p:spPr>
          <a:xfrm>
            <a:off x="1373332" y="4078445"/>
            <a:ext cx="1152128" cy="1296144"/>
          </a:xfrm>
          <a:prstGeom prst="flowChartMagneticDisk">
            <a:avLst/>
          </a:prstGeom>
          <a:solidFill>
            <a:srgbClr val="008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TextBox 22"/>
          <p:cNvSpPr txBox="1"/>
          <p:nvPr/>
        </p:nvSpPr>
        <p:spPr>
          <a:xfrm>
            <a:off x="1583710" y="4735263"/>
            <a:ext cx="828050" cy="32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id-ID" sz="2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d-ID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433043" y="4281728"/>
            <a:ext cx="1728192" cy="1008112"/>
          </a:xfrm>
          <a:prstGeom prst="roundRect">
            <a:avLst/>
          </a:prstGeom>
          <a:solidFill>
            <a:srgbClr val="B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smtClean="0"/>
              <a:t>STATISTIKA</a:t>
            </a:r>
            <a:endParaRPr lang="id-ID" sz="2400" b="1"/>
          </a:p>
        </p:txBody>
      </p:sp>
      <p:sp>
        <p:nvSpPr>
          <p:cNvPr id="25" name="Hexagon 24"/>
          <p:cNvSpPr/>
          <p:nvPr/>
        </p:nvSpPr>
        <p:spPr>
          <a:xfrm>
            <a:off x="3665611" y="6055599"/>
            <a:ext cx="1495624" cy="527105"/>
          </a:xfrm>
          <a:prstGeom prst="hexagon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id-ID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2644197" y="4524442"/>
            <a:ext cx="648072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Right Arrow 26"/>
          <p:cNvSpPr/>
          <p:nvPr/>
        </p:nvSpPr>
        <p:spPr>
          <a:xfrm>
            <a:off x="5319174" y="4507850"/>
            <a:ext cx="648072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Right Arrow 27"/>
          <p:cNvSpPr/>
          <p:nvPr/>
        </p:nvSpPr>
        <p:spPr>
          <a:xfrm rot="16200000">
            <a:off x="4100363" y="5393382"/>
            <a:ext cx="541641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TextBox 28"/>
          <p:cNvSpPr txBox="1"/>
          <p:nvPr/>
        </p:nvSpPr>
        <p:spPr>
          <a:xfrm>
            <a:off x="6287187" y="4431841"/>
            <a:ext cx="7330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smtClean="0"/>
              <a:t>?</a:t>
            </a:r>
            <a:endParaRPr lang="id-ID" sz="4000" b="1"/>
          </a:p>
        </p:txBody>
      </p:sp>
    </p:spTree>
    <p:extLst>
      <p:ext uri="{BB962C8B-B14F-4D97-AF65-F5344CB8AC3E}">
        <p14:creationId xmlns:p14="http://schemas.microsoft.com/office/powerpoint/2010/main" xmlns="" val="251939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07394"/>
            <a:ext cx="7571184" cy="1188050"/>
          </a:xfrm>
        </p:spPr>
        <p:txBody>
          <a:bodyPr/>
          <a:lstStyle/>
          <a:p>
            <a:pPr algn="l"/>
            <a:r>
              <a:rPr lang="id-ID" smtClean="0"/>
              <a:t>Analogi I ‒ P ‒ O</a:t>
            </a:r>
            <a:endParaRPr lang="id-ID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7" name="Group 6"/>
          <p:cNvGrpSpPr/>
          <p:nvPr/>
        </p:nvGrpSpPr>
        <p:grpSpPr>
          <a:xfrm>
            <a:off x="1399030" y="1284781"/>
            <a:ext cx="1157858" cy="1296144"/>
            <a:chOff x="3414142" y="2204864"/>
            <a:chExt cx="1157858" cy="1296144"/>
          </a:xfrm>
        </p:grpSpPr>
        <p:sp>
          <p:nvSpPr>
            <p:cNvPr id="5" name="Flowchart: Magnetic Disk 4"/>
            <p:cNvSpPr/>
            <p:nvPr/>
          </p:nvSpPr>
          <p:spPr>
            <a:xfrm>
              <a:off x="3419872" y="2204864"/>
              <a:ext cx="1152128" cy="1296144"/>
            </a:xfrm>
            <a:prstGeom prst="flowChartMagneticDisk">
              <a:avLst/>
            </a:prstGeom>
            <a:solidFill>
              <a:srgbClr val="008000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14142" y="2646928"/>
              <a:ext cx="1080120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75000"/>
                </a:lnSpc>
                <a:buFont typeface="Wingdings" panose="05000000000000000000" pitchFamily="2" charset="2"/>
                <a:buChar char="§"/>
              </a:pPr>
              <a:r>
                <a:rPr lang="id-ID" sz="16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Terigu</a:t>
              </a:r>
            </a:p>
            <a:p>
              <a:pPr marL="285750" indent="-285750">
                <a:lnSpc>
                  <a:spcPct val="75000"/>
                </a:lnSpc>
                <a:buFont typeface="Wingdings" panose="05000000000000000000" pitchFamily="2" charset="2"/>
                <a:buChar char="§"/>
              </a:pPr>
              <a:r>
                <a:rPr lang="id-ID" sz="16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Telur</a:t>
              </a:r>
            </a:p>
            <a:p>
              <a:pPr marL="285750" indent="-285750">
                <a:lnSpc>
                  <a:spcPct val="75000"/>
                </a:lnSpc>
                <a:buFont typeface="Wingdings" panose="05000000000000000000" pitchFamily="2" charset="2"/>
                <a:buChar char="§"/>
              </a:pPr>
              <a:r>
                <a:rPr lang="id-ID" sz="16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Gula</a:t>
              </a:r>
            </a:p>
            <a:p>
              <a:pPr marL="285750" indent="-285750">
                <a:lnSpc>
                  <a:spcPct val="75000"/>
                </a:lnSpc>
                <a:buFont typeface="Wingdings" panose="05000000000000000000" pitchFamily="2" charset="2"/>
                <a:buChar char="§"/>
              </a:pPr>
              <a:r>
                <a:rPr lang="id-ID" sz="16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dll</a:t>
              </a:r>
              <a:endParaRPr lang="id-ID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3464471" y="1488064"/>
            <a:ext cx="1728192" cy="1008112"/>
          </a:xfrm>
          <a:prstGeom prst="roundRect">
            <a:avLst/>
          </a:prstGeom>
          <a:solidFill>
            <a:srgbClr val="B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smtClean="0"/>
              <a:t>MESIN ROTI</a:t>
            </a:r>
            <a:endParaRPr lang="id-ID" sz="2000" b="1"/>
          </a:p>
        </p:txBody>
      </p:sp>
      <p:sp>
        <p:nvSpPr>
          <p:cNvPr id="10" name="Hexagon 9"/>
          <p:cNvSpPr/>
          <p:nvPr/>
        </p:nvSpPr>
        <p:spPr>
          <a:xfrm>
            <a:off x="3697039" y="3261935"/>
            <a:ext cx="1495624" cy="527105"/>
          </a:xfrm>
          <a:prstGeom prst="hexagon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RESEP</a:t>
            </a:r>
            <a:endParaRPr lang="id-ID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9220" b="100000" l="50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44012" y="1124744"/>
            <a:ext cx="1366471" cy="1204202"/>
          </a:xfrm>
          <a:prstGeom prst="rect">
            <a:avLst/>
          </a:prstGeom>
        </p:spPr>
      </p:pic>
      <p:sp>
        <p:nvSpPr>
          <p:cNvPr id="15" name="Right Arrow 14"/>
          <p:cNvSpPr/>
          <p:nvPr/>
        </p:nvSpPr>
        <p:spPr>
          <a:xfrm>
            <a:off x="2675625" y="1730778"/>
            <a:ext cx="648072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ight Arrow 15"/>
          <p:cNvSpPr/>
          <p:nvPr/>
        </p:nvSpPr>
        <p:spPr>
          <a:xfrm>
            <a:off x="5350602" y="1714186"/>
            <a:ext cx="648072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ight Arrow 16"/>
          <p:cNvSpPr/>
          <p:nvPr/>
        </p:nvSpPr>
        <p:spPr>
          <a:xfrm rot="16200000">
            <a:off x="4131791" y="2599718"/>
            <a:ext cx="541641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9" name="Straight Connector 18"/>
          <p:cNvCxnSpPr/>
          <p:nvPr/>
        </p:nvCxnSpPr>
        <p:spPr>
          <a:xfrm>
            <a:off x="899592" y="4005064"/>
            <a:ext cx="76328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Flowchart: Magnetic Disk 21"/>
          <p:cNvSpPr/>
          <p:nvPr/>
        </p:nvSpPr>
        <p:spPr>
          <a:xfrm>
            <a:off x="1373332" y="4078445"/>
            <a:ext cx="1152128" cy="1296144"/>
          </a:xfrm>
          <a:prstGeom prst="flowChartMagneticDisk">
            <a:avLst/>
          </a:prstGeom>
          <a:solidFill>
            <a:srgbClr val="008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TextBox 22"/>
          <p:cNvSpPr txBox="1"/>
          <p:nvPr/>
        </p:nvSpPr>
        <p:spPr>
          <a:xfrm>
            <a:off x="1518245" y="4735263"/>
            <a:ext cx="8935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id-ID" sz="2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id-ID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433043" y="4281728"/>
            <a:ext cx="1728192" cy="1008112"/>
          </a:xfrm>
          <a:prstGeom prst="roundRect">
            <a:avLst/>
          </a:prstGeom>
          <a:solidFill>
            <a:srgbClr val="B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smtClean="0"/>
              <a:t>STATISTIKA</a:t>
            </a:r>
            <a:endParaRPr lang="id-ID" sz="2400" b="1"/>
          </a:p>
        </p:txBody>
      </p:sp>
      <p:sp>
        <p:nvSpPr>
          <p:cNvPr id="25" name="Hexagon 24"/>
          <p:cNvSpPr/>
          <p:nvPr/>
        </p:nvSpPr>
        <p:spPr>
          <a:xfrm>
            <a:off x="3665611" y="6055599"/>
            <a:ext cx="1495624" cy="527105"/>
          </a:xfrm>
          <a:prstGeom prst="hexagon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id-ID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2644197" y="4524442"/>
            <a:ext cx="648072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Right Arrow 26"/>
          <p:cNvSpPr/>
          <p:nvPr/>
        </p:nvSpPr>
        <p:spPr>
          <a:xfrm>
            <a:off x="5319174" y="4507850"/>
            <a:ext cx="648072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Right Arrow 27"/>
          <p:cNvSpPr/>
          <p:nvPr/>
        </p:nvSpPr>
        <p:spPr>
          <a:xfrm rot="16200000">
            <a:off x="4100363" y="5393382"/>
            <a:ext cx="541641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TextBox 28"/>
          <p:cNvSpPr txBox="1"/>
          <p:nvPr/>
        </p:nvSpPr>
        <p:spPr>
          <a:xfrm>
            <a:off x="6287187" y="4431841"/>
            <a:ext cx="7330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smtClean="0"/>
              <a:t>?</a:t>
            </a:r>
            <a:endParaRPr lang="id-ID" sz="4000" b="1"/>
          </a:p>
        </p:txBody>
      </p:sp>
    </p:spTree>
    <p:extLst>
      <p:ext uri="{BB962C8B-B14F-4D97-AF65-F5344CB8AC3E}">
        <p14:creationId xmlns:p14="http://schemas.microsoft.com/office/powerpoint/2010/main" xmlns="" val="217149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07394"/>
            <a:ext cx="7571184" cy="1188050"/>
          </a:xfrm>
        </p:spPr>
        <p:txBody>
          <a:bodyPr/>
          <a:lstStyle/>
          <a:p>
            <a:pPr algn="l"/>
            <a:r>
              <a:rPr lang="id-ID" smtClean="0"/>
              <a:t>Analogi I ‒ P ‒ O</a:t>
            </a:r>
            <a:endParaRPr lang="id-ID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7" name="Group 6"/>
          <p:cNvGrpSpPr/>
          <p:nvPr/>
        </p:nvGrpSpPr>
        <p:grpSpPr>
          <a:xfrm>
            <a:off x="1399030" y="1284781"/>
            <a:ext cx="1157858" cy="1296144"/>
            <a:chOff x="3414142" y="2204864"/>
            <a:chExt cx="1157858" cy="1296144"/>
          </a:xfrm>
        </p:grpSpPr>
        <p:sp>
          <p:nvSpPr>
            <p:cNvPr id="5" name="Flowchart: Magnetic Disk 4"/>
            <p:cNvSpPr/>
            <p:nvPr/>
          </p:nvSpPr>
          <p:spPr>
            <a:xfrm>
              <a:off x="3419872" y="2204864"/>
              <a:ext cx="1152128" cy="1296144"/>
            </a:xfrm>
            <a:prstGeom prst="flowChartMagneticDisk">
              <a:avLst/>
            </a:prstGeom>
            <a:solidFill>
              <a:srgbClr val="008000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14142" y="2646928"/>
              <a:ext cx="1080120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75000"/>
                </a:lnSpc>
                <a:buFont typeface="Wingdings" panose="05000000000000000000" pitchFamily="2" charset="2"/>
                <a:buChar char="§"/>
              </a:pPr>
              <a:r>
                <a:rPr lang="id-ID" sz="16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Terigu</a:t>
              </a:r>
            </a:p>
            <a:p>
              <a:pPr marL="285750" indent="-285750">
                <a:lnSpc>
                  <a:spcPct val="75000"/>
                </a:lnSpc>
                <a:buFont typeface="Wingdings" panose="05000000000000000000" pitchFamily="2" charset="2"/>
                <a:buChar char="§"/>
              </a:pPr>
              <a:r>
                <a:rPr lang="id-ID" sz="16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Telur</a:t>
              </a:r>
            </a:p>
            <a:p>
              <a:pPr marL="285750" indent="-285750">
                <a:lnSpc>
                  <a:spcPct val="75000"/>
                </a:lnSpc>
                <a:buFont typeface="Wingdings" panose="05000000000000000000" pitchFamily="2" charset="2"/>
                <a:buChar char="§"/>
              </a:pPr>
              <a:r>
                <a:rPr lang="id-ID" sz="16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Gula</a:t>
              </a:r>
            </a:p>
            <a:p>
              <a:pPr marL="285750" indent="-285750">
                <a:lnSpc>
                  <a:spcPct val="75000"/>
                </a:lnSpc>
                <a:buFont typeface="Wingdings" panose="05000000000000000000" pitchFamily="2" charset="2"/>
                <a:buChar char="§"/>
              </a:pPr>
              <a:r>
                <a:rPr lang="id-ID" sz="16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dll</a:t>
              </a:r>
              <a:endParaRPr lang="id-ID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3464471" y="1488064"/>
            <a:ext cx="1728192" cy="1008112"/>
          </a:xfrm>
          <a:prstGeom prst="roundRect">
            <a:avLst/>
          </a:prstGeom>
          <a:solidFill>
            <a:srgbClr val="B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smtClean="0"/>
              <a:t>MESIN ROTI</a:t>
            </a:r>
            <a:endParaRPr lang="id-ID" sz="2000" b="1"/>
          </a:p>
        </p:txBody>
      </p:sp>
      <p:sp>
        <p:nvSpPr>
          <p:cNvPr id="10" name="Hexagon 9"/>
          <p:cNvSpPr/>
          <p:nvPr/>
        </p:nvSpPr>
        <p:spPr>
          <a:xfrm>
            <a:off x="3697039" y="3261935"/>
            <a:ext cx="1495624" cy="527105"/>
          </a:xfrm>
          <a:prstGeom prst="hexagon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RESEP</a:t>
            </a:r>
            <a:endParaRPr lang="id-ID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9220" b="100000" l="50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44012" y="1124744"/>
            <a:ext cx="1366471" cy="1204202"/>
          </a:xfrm>
          <a:prstGeom prst="rect">
            <a:avLst/>
          </a:prstGeom>
        </p:spPr>
      </p:pic>
      <p:sp>
        <p:nvSpPr>
          <p:cNvPr id="15" name="Right Arrow 14"/>
          <p:cNvSpPr/>
          <p:nvPr/>
        </p:nvSpPr>
        <p:spPr>
          <a:xfrm>
            <a:off x="2675625" y="1730778"/>
            <a:ext cx="648072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ight Arrow 15"/>
          <p:cNvSpPr/>
          <p:nvPr/>
        </p:nvSpPr>
        <p:spPr>
          <a:xfrm>
            <a:off x="5350602" y="1714186"/>
            <a:ext cx="648072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ight Arrow 16"/>
          <p:cNvSpPr/>
          <p:nvPr/>
        </p:nvSpPr>
        <p:spPr>
          <a:xfrm rot="16200000">
            <a:off x="4131791" y="2599718"/>
            <a:ext cx="541641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9" name="Straight Connector 18"/>
          <p:cNvCxnSpPr/>
          <p:nvPr/>
        </p:nvCxnSpPr>
        <p:spPr>
          <a:xfrm>
            <a:off x="899592" y="4005064"/>
            <a:ext cx="76328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Flowchart: Magnetic Disk 21"/>
          <p:cNvSpPr/>
          <p:nvPr/>
        </p:nvSpPr>
        <p:spPr>
          <a:xfrm>
            <a:off x="1373332" y="4078445"/>
            <a:ext cx="1152128" cy="1296144"/>
          </a:xfrm>
          <a:prstGeom prst="flowChartMagneticDisk">
            <a:avLst/>
          </a:prstGeom>
          <a:solidFill>
            <a:srgbClr val="008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TextBox 22"/>
          <p:cNvSpPr txBox="1"/>
          <p:nvPr/>
        </p:nvSpPr>
        <p:spPr>
          <a:xfrm>
            <a:off x="1518245" y="4735263"/>
            <a:ext cx="8935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id-ID" sz="2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id-ID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433043" y="4281728"/>
            <a:ext cx="1728192" cy="1008112"/>
          </a:xfrm>
          <a:prstGeom prst="roundRect">
            <a:avLst/>
          </a:prstGeom>
          <a:solidFill>
            <a:srgbClr val="B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smtClean="0"/>
              <a:t>STATISTIKA</a:t>
            </a:r>
            <a:endParaRPr lang="id-ID" sz="2400" b="1"/>
          </a:p>
        </p:txBody>
      </p:sp>
      <p:sp>
        <p:nvSpPr>
          <p:cNvPr id="25" name="Hexagon 24"/>
          <p:cNvSpPr/>
          <p:nvPr/>
        </p:nvSpPr>
        <p:spPr>
          <a:xfrm>
            <a:off x="3665611" y="6055599"/>
            <a:ext cx="1495624" cy="527105"/>
          </a:xfrm>
          <a:prstGeom prst="hexagon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MODEL</a:t>
            </a:r>
            <a:endParaRPr lang="id-ID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2644197" y="4524442"/>
            <a:ext cx="648072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Right Arrow 26"/>
          <p:cNvSpPr/>
          <p:nvPr/>
        </p:nvSpPr>
        <p:spPr>
          <a:xfrm>
            <a:off x="5319174" y="4507850"/>
            <a:ext cx="648072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Right Arrow 27"/>
          <p:cNvSpPr/>
          <p:nvPr/>
        </p:nvSpPr>
        <p:spPr>
          <a:xfrm rot="16200000">
            <a:off x="4100363" y="5393382"/>
            <a:ext cx="541641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TextBox 28"/>
          <p:cNvSpPr txBox="1"/>
          <p:nvPr/>
        </p:nvSpPr>
        <p:spPr>
          <a:xfrm>
            <a:off x="6287187" y="4431841"/>
            <a:ext cx="7330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smtClean="0"/>
              <a:t>?</a:t>
            </a:r>
            <a:endParaRPr lang="id-ID" sz="4000" b="1"/>
          </a:p>
        </p:txBody>
      </p:sp>
    </p:spTree>
    <p:extLst>
      <p:ext uri="{BB962C8B-B14F-4D97-AF65-F5344CB8AC3E}">
        <p14:creationId xmlns:p14="http://schemas.microsoft.com/office/powerpoint/2010/main" xmlns="" val="228272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07394"/>
            <a:ext cx="7571184" cy="1188050"/>
          </a:xfrm>
        </p:spPr>
        <p:txBody>
          <a:bodyPr/>
          <a:lstStyle/>
          <a:p>
            <a:pPr algn="l"/>
            <a:r>
              <a:rPr lang="id-ID" smtClean="0"/>
              <a:t>Analogi I ‒ P ‒ O</a:t>
            </a:r>
            <a:endParaRPr lang="id-ID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7" name="Group 6"/>
          <p:cNvGrpSpPr/>
          <p:nvPr/>
        </p:nvGrpSpPr>
        <p:grpSpPr>
          <a:xfrm>
            <a:off x="1399030" y="1284781"/>
            <a:ext cx="1157858" cy="1296144"/>
            <a:chOff x="3414142" y="2204864"/>
            <a:chExt cx="1157858" cy="1296144"/>
          </a:xfrm>
        </p:grpSpPr>
        <p:sp>
          <p:nvSpPr>
            <p:cNvPr id="5" name="Flowchart: Magnetic Disk 4"/>
            <p:cNvSpPr/>
            <p:nvPr/>
          </p:nvSpPr>
          <p:spPr>
            <a:xfrm>
              <a:off x="3419872" y="2204864"/>
              <a:ext cx="1152128" cy="1296144"/>
            </a:xfrm>
            <a:prstGeom prst="flowChartMagneticDisk">
              <a:avLst/>
            </a:prstGeom>
            <a:solidFill>
              <a:srgbClr val="008000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14142" y="2646928"/>
              <a:ext cx="1080120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75000"/>
                </a:lnSpc>
                <a:buFont typeface="Wingdings" panose="05000000000000000000" pitchFamily="2" charset="2"/>
                <a:buChar char="§"/>
              </a:pPr>
              <a:r>
                <a:rPr lang="id-ID" sz="16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Terigu</a:t>
              </a:r>
            </a:p>
            <a:p>
              <a:pPr marL="285750" indent="-285750">
                <a:lnSpc>
                  <a:spcPct val="75000"/>
                </a:lnSpc>
                <a:buFont typeface="Wingdings" panose="05000000000000000000" pitchFamily="2" charset="2"/>
                <a:buChar char="§"/>
              </a:pPr>
              <a:r>
                <a:rPr lang="id-ID" sz="16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Telur</a:t>
              </a:r>
            </a:p>
            <a:p>
              <a:pPr marL="285750" indent="-285750">
                <a:lnSpc>
                  <a:spcPct val="75000"/>
                </a:lnSpc>
                <a:buFont typeface="Wingdings" panose="05000000000000000000" pitchFamily="2" charset="2"/>
                <a:buChar char="§"/>
              </a:pPr>
              <a:r>
                <a:rPr lang="id-ID" sz="16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Gula</a:t>
              </a:r>
            </a:p>
            <a:p>
              <a:pPr marL="285750" indent="-285750">
                <a:lnSpc>
                  <a:spcPct val="75000"/>
                </a:lnSpc>
                <a:buFont typeface="Wingdings" panose="05000000000000000000" pitchFamily="2" charset="2"/>
                <a:buChar char="§"/>
              </a:pPr>
              <a:r>
                <a:rPr lang="id-ID" sz="1600" b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dll</a:t>
              </a:r>
              <a:endParaRPr lang="id-ID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3464471" y="1488064"/>
            <a:ext cx="1728192" cy="1008112"/>
          </a:xfrm>
          <a:prstGeom prst="roundRect">
            <a:avLst/>
          </a:prstGeom>
          <a:solidFill>
            <a:srgbClr val="B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smtClean="0"/>
              <a:t>MESIN ROTI</a:t>
            </a:r>
            <a:endParaRPr lang="id-ID" sz="2000" b="1"/>
          </a:p>
        </p:txBody>
      </p:sp>
      <p:sp>
        <p:nvSpPr>
          <p:cNvPr id="10" name="Hexagon 9"/>
          <p:cNvSpPr/>
          <p:nvPr/>
        </p:nvSpPr>
        <p:spPr>
          <a:xfrm>
            <a:off x="3697039" y="3261935"/>
            <a:ext cx="1495624" cy="527105"/>
          </a:xfrm>
          <a:prstGeom prst="hexagon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RESEP</a:t>
            </a:r>
            <a:endParaRPr lang="id-ID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9220" b="100000" l="50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44012" y="1124744"/>
            <a:ext cx="1366471" cy="1204202"/>
          </a:xfrm>
          <a:prstGeom prst="rect">
            <a:avLst/>
          </a:prstGeom>
        </p:spPr>
      </p:pic>
      <p:sp>
        <p:nvSpPr>
          <p:cNvPr id="15" name="Right Arrow 14"/>
          <p:cNvSpPr/>
          <p:nvPr/>
        </p:nvSpPr>
        <p:spPr>
          <a:xfrm>
            <a:off x="2675625" y="1730778"/>
            <a:ext cx="648072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ight Arrow 15"/>
          <p:cNvSpPr/>
          <p:nvPr/>
        </p:nvSpPr>
        <p:spPr>
          <a:xfrm>
            <a:off x="5350602" y="1714186"/>
            <a:ext cx="648072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ight Arrow 16"/>
          <p:cNvSpPr/>
          <p:nvPr/>
        </p:nvSpPr>
        <p:spPr>
          <a:xfrm rot="16200000">
            <a:off x="4131791" y="2599718"/>
            <a:ext cx="541641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9" name="Straight Connector 18"/>
          <p:cNvCxnSpPr/>
          <p:nvPr/>
        </p:nvCxnSpPr>
        <p:spPr>
          <a:xfrm>
            <a:off x="899592" y="4005064"/>
            <a:ext cx="76328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Flowchart: Magnetic Disk 21"/>
          <p:cNvSpPr/>
          <p:nvPr/>
        </p:nvSpPr>
        <p:spPr>
          <a:xfrm>
            <a:off x="1373332" y="4078445"/>
            <a:ext cx="1152128" cy="1296144"/>
          </a:xfrm>
          <a:prstGeom prst="flowChartMagneticDisk">
            <a:avLst/>
          </a:prstGeom>
          <a:solidFill>
            <a:srgbClr val="008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TextBox 22"/>
          <p:cNvSpPr txBox="1"/>
          <p:nvPr/>
        </p:nvSpPr>
        <p:spPr>
          <a:xfrm>
            <a:off x="1518245" y="4735263"/>
            <a:ext cx="8935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id-ID" sz="2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id-ID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433043" y="4281728"/>
            <a:ext cx="1728192" cy="1008112"/>
          </a:xfrm>
          <a:prstGeom prst="roundRect">
            <a:avLst/>
          </a:prstGeom>
          <a:solidFill>
            <a:srgbClr val="B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smtClean="0"/>
              <a:t>STATISTIKA</a:t>
            </a:r>
            <a:endParaRPr lang="id-ID" sz="2400" b="1"/>
          </a:p>
        </p:txBody>
      </p:sp>
      <p:sp>
        <p:nvSpPr>
          <p:cNvPr id="25" name="Hexagon 24"/>
          <p:cNvSpPr/>
          <p:nvPr/>
        </p:nvSpPr>
        <p:spPr>
          <a:xfrm>
            <a:off x="3665611" y="6055599"/>
            <a:ext cx="1495624" cy="527105"/>
          </a:xfrm>
          <a:prstGeom prst="hexagon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MODEL</a:t>
            </a:r>
            <a:endParaRPr lang="id-ID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2644197" y="4524442"/>
            <a:ext cx="648072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Right Arrow 26"/>
          <p:cNvSpPr/>
          <p:nvPr/>
        </p:nvSpPr>
        <p:spPr>
          <a:xfrm>
            <a:off x="5319174" y="4507850"/>
            <a:ext cx="648072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Right Arrow 27"/>
          <p:cNvSpPr/>
          <p:nvPr/>
        </p:nvSpPr>
        <p:spPr>
          <a:xfrm rot="16200000">
            <a:off x="4100363" y="5393382"/>
            <a:ext cx="541641" cy="504056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2597" b="100000" l="9877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57693" y="4271791"/>
            <a:ext cx="771429" cy="7333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98674" y="5028498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b="1" smtClean="0"/>
              <a:t>Deskripsi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b="1" smtClean="0"/>
              <a:t>Kesimpulan</a:t>
            </a:r>
            <a:endParaRPr lang="id-ID" sz="2000" b="1"/>
          </a:p>
        </p:txBody>
      </p:sp>
    </p:spTree>
    <p:extLst>
      <p:ext uri="{BB962C8B-B14F-4D97-AF65-F5344CB8AC3E}">
        <p14:creationId xmlns:p14="http://schemas.microsoft.com/office/powerpoint/2010/main" xmlns="" val="23002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992888" cy="759614"/>
          </a:xfrm>
        </p:spPr>
        <p:txBody>
          <a:bodyPr/>
          <a:lstStyle/>
          <a:p>
            <a:pPr algn="l"/>
            <a:r>
              <a:rPr lang="id-ID" smtClean="0"/>
              <a:t>Klasifikasi Statistika</a:t>
            </a:r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62138"/>
            <a:ext cx="8856984" cy="3727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542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0B30DB05-B600-47BA-8D5B-E6922B450DFF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642918"/>
            <a:ext cx="7793038" cy="6096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accent1"/>
                </a:solidFill>
              </a:rPr>
              <a:t>OUTLINE</a:t>
            </a:r>
          </a:p>
        </p:txBody>
      </p:sp>
      <p:sp>
        <p:nvSpPr>
          <p:cNvPr id="5124" name="Rectangle 34"/>
          <p:cNvSpPr>
            <a:spLocks noChangeArrowheads="1"/>
          </p:cNvSpPr>
          <p:nvPr/>
        </p:nvSpPr>
        <p:spPr bwMode="auto">
          <a:xfrm>
            <a:off x="990600" y="406400"/>
            <a:ext cx="67246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1800" dirty="0" smtClean="0"/>
              <a:t>Ruang Lingkup</a:t>
            </a:r>
            <a:r>
              <a:rPr lang="en-US" sz="1800" dirty="0"/>
              <a:t>				</a:t>
            </a:r>
            <a:endParaRPr lang="en-US" sz="2000" b="1" dirty="0"/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28596" y="1285860"/>
            <a:ext cx="7939088" cy="4543426"/>
            <a:chOff x="288" y="1152"/>
            <a:chExt cx="5001" cy="2862"/>
          </a:xfrm>
        </p:grpSpPr>
        <p:sp>
          <p:nvSpPr>
            <p:cNvPr id="5126" name="Text Box 4"/>
            <p:cNvSpPr txBox="1">
              <a:spLocks noChangeArrowheads="1"/>
            </p:cNvSpPr>
            <p:nvPr/>
          </p:nvSpPr>
          <p:spPr bwMode="auto">
            <a:xfrm>
              <a:off x="624" y="1152"/>
              <a:ext cx="4656" cy="24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id-ID" sz="2000" b="1" dirty="0" smtClean="0"/>
                <a:t>STATISTIKA</a:t>
              </a:r>
              <a:endParaRPr lang="en-US" sz="2000" b="1" dirty="0"/>
            </a:p>
          </p:txBody>
        </p:sp>
        <p:sp>
          <p:nvSpPr>
            <p:cNvPr id="5127" name="Text Box 18"/>
            <p:cNvSpPr txBox="1">
              <a:spLocks noChangeArrowheads="1"/>
            </p:cNvSpPr>
            <p:nvPr/>
          </p:nvSpPr>
          <p:spPr bwMode="auto">
            <a:xfrm>
              <a:off x="3014" y="1451"/>
              <a:ext cx="2266" cy="331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dirty="0"/>
                <a:t>  </a:t>
              </a:r>
              <a:r>
                <a:rPr lang="id-ID" sz="2000" dirty="0" smtClean="0"/>
                <a:t>Statistik VS Statistika</a:t>
              </a:r>
              <a:endParaRPr lang="en-US" sz="2000" dirty="0"/>
            </a:p>
          </p:txBody>
        </p:sp>
        <p:sp>
          <p:nvSpPr>
            <p:cNvPr id="5128" name="Text Box 19"/>
            <p:cNvSpPr txBox="1">
              <a:spLocks noChangeArrowheads="1"/>
            </p:cNvSpPr>
            <p:nvPr/>
          </p:nvSpPr>
          <p:spPr bwMode="auto">
            <a:xfrm>
              <a:off x="3033" y="1872"/>
              <a:ext cx="2256" cy="3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dirty="0"/>
                <a:t> </a:t>
              </a:r>
              <a:r>
                <a:rPr lang="id-ID" sz="2000" dirty="0" smtClean="0"/>
                <a:t>Penelitian &amp; Statistika</a:t>
              </a:r>
              <a:endParaRPr lang="en-US" sz="2000" dirty="0"/>
            </a:p>
          </p:txBody>
        </p:sp>
        <p:sp>
          <p:nvSpPr>
            <p:cNvPr id="5129" name="Text Box 20"/>
            <p:cNvSpPr txBox="1">
              <a:spLocks noChangeArrowheads="1"/>
            </p:cNvSpPr>
            <p:nvPr/>
          </p:nvSpPr>
          <p:spPr bwMode="auto">
            <a:xfrm>
              <a:off x="3024" y="2281"/>
              <a:ext cx="2256" cy="4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id-ID" sz="2000" dirty="0" smtClean="0"/>
                <a:t>Statistika Dalam Proses Penelitan</a:t>
              </a:r>
              <a:endParaRPr lang="en-US" sz="2000" dirty="0"/>
            </a:p>
          </p:txBody>
        </p:sp>
        <p:sp>
          <p:nvSpPr>
            <p:cNvPr id="5130" name="Text Box 21"/>
            <p:cNvSpPr txBox="1">
              <a:spLocks noChangeArrowheads="1"/>
            </p:cNvSpPr>
            <p:nvPr/>
          </p:nvSpPr>
          <p:spPr bwMode="auto">
            <a:xfrm>
              <a:off x="3033" y="2862"/>
              <a:ext cx="2256" cy="3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id-ID" sz="2000" dirty="0" smtClean="0"/>
                <a:t>Klasifikasi Statistika</a:t>
              </a:r>
              <a:endParaRPr lang="en-US" sz="2000" dirty="0"/>
            </a:p>
          </p:txBody>
        </p:sp>
        <p:sp>
          <p:nvSpPr>
            <p:cNvPr id="5132" name="Text Box 23"/>
            <p:cNvSpPr txBox="1">
              <a:spLocks noChangeArrowheads="1"/>
            </p:cNvSpPr>
            <p:nvPr/>
          </p:nvSpPr>
          <p:spPr bwMode="auto">
            <a:xfrm>
              <a:off x="3033" y="3267"/>
              <a:ext cx="2256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id-ID" sz="2000" dirty="0" smtClean="0"/>
                <a:t>Pembelajaran  Statistika</a:t>
              </a:r>
              <a:endParaRPr lang="en-US" sz="2000" dirty="0"/>
            </a:p>
          </p:txBody>
        </p:sp>
        <p:sp>
          <p:nvSpPr>
            <p:cNvPr id="5133" name="Text Box 24"/>
            <p:cNvSpPr txBox="1">
              <a:spLocks noChangeArrowheads="1"/>
            </p:cNvSpPr>
            <p:nvPr/>
          </p:nvSpPr>
          <p:spPr bwMode="auto">
            <a:xfrm>
              <a:off x="3033" y="3717"/>
              <a:ext cx="2256" cy="2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dirty="0" err="1"/>
                <a:t>Alat</a:t>
              </a:r>
              <a:r>
                <a:rPr lang="en-US" sz="2000" dirty="0"/>
                <a:t> Bantu Program </a:t>
              </a:r>
              <a:r>
                <a:rPr lang="en-US" sz="2000" dirty="0" err="1" smtClean="0"/>
                <a:t>Statistika</a:t>
              </a:r>
              <a:endParaRPr lang="en-US" sz="2000" dirty="0"/>
            </a:p>
          </p:txBody>
        </p:sp>
        <p:sp>
          <p:nvSpPr>
            <p:cNvPr id="5134" name="Text Box 5"/>
            <p:cNvSpPr txBox="1">
              <a:spLocks noChangeArrowheads="1"/>
            </p:cNvSpPr>
            <p:nvPr/>
          </p:nvSpPr>
          <p:spPr bwMode="auto">
            <a:xfrm>
              <a:off x="662" y="1467"/>
              <a:ext cx="1764" cy="25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id-ID" sz="2000" dirty="0" smtClean="0"/>
                <a:t>Ruang Lingkup</a:t>
              </a:r>
              <a:endParaRPr lang="en-US" sz="2000" dirty="0"/>
            </a:p>
          </p:txBody>
        </p:sp>
        <p:sp>
          <p:nvSpPr>
            <p:cNvPr id="5135" name="Text Box 6"/>
            <p:cNvSpPr txBox="1">
              <a:spLocks noChangeArrowheads="1"/>
            </p:cNvSpPr>
            <p:nvPr/>
          </p:nvSpPr>
          <p:spPr bwMode="auto">
            <a:xfrm>
              <a:off x="662" y="1846"/>
              <a:ext cx="1764" cy="25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id-ID" sz="2000" dirty="0" smtClean="0"/>
                <a:t>Data – Variabel - Model</a:t>
              </a:r>
              <a:endParaRPr lang="en-US" sz="2000" dirty="0"/>
            </a:p>
          </p:txBody>
        </p:sp>
        <p:sp>
          <p:nvSpPr>
            <p:cNvPr id="5136" name="Text Box 7"/>
            <p:cNvSpPr txBox="1">
              <a:spLocks noChangeArrowheads="1"/>
            </p:cNvSpPr>
            <p:nvPr/>
          </p:nvSpPr>
          <p:spPr bwMode="auto">
            <a:xfrm>
              <a:off x="648" y="2547"/>
              <a:ext cx="1764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dirty="0" err="1"/>
                <a:t>Ukuran</a:t>
              </a:r>
              <a:r>
                <a:rPr lang="en-US" sz="2000" dirty="0"/>
                <a:t> </a:t>
              </a:r>
              <a:r>
                <a:rPr lang="id-ID" sz="2000" dirty="0" smtClean="0"/>
                <a:t> Pemusatan &amp; </a:t>
              </a:r>
              <a:r>
                <a:rPr lang="en-US" sz="2000" dirty="0" err="1" smtClean="0"/>
                <a:t>Penyebaran</a:t>
              </a:r>
              <a:endParaRPr lang="en-US" sz="2000" dirty="0"/>
            </a:p>
          </p:txBody>
        </p:sp>
        <p:sp>
          <p:nvSpPr>
            <p:cNvPr id="5137" name="Text Box 8"/>
            <p:cNvSpPr txBox="1">
              <a:spLocks noChangeArrowheads="1"/>
            </p:cNvSpPr>
            <p:nvPr/>
          </p:nvSpPr>
          <p:spPr bwMode="auto">
            <a:xfrm>
              <a:off x="648" y="2187"/>
              <a:ext cx="1764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id-ID" sz="2000" dirty="0" smtClean="0"/>
                <a:t>Statistika Deskriptif</a:t>
              </a:r>
              <a:endParaRPr lang="en-US" sz="2000" dirty="0"/>
            </a:p>
          </p:txBody>
        </p:sp>
        <p:sp>
          <p:nvSpPr>
            <p:cNvPr id="5138" name="Text Box 9"/>
            <p:cNvSpPr txBox="1">
              <a:spLocks noChangeArrowheads="1"/>
            </p:cNvSpPr>
            <p:nvPr/>
          </p:nvSpPr>
          <p:spPr bwMode="auto">
            <a:xfrm>
              <a:off x="648" y="3087"/>
              <a:ext cx="1764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id-ID" sz="2000" dirty="0" smtClean="0"/>
                <a:t>Hubungan simestris antar 2 variabel : Koefisien Asosiasi &amp; Koefisien Korelasi</a:t>
              </a:r>
              <a:endParaRPr lang="en-US" sz="2000" dirty="0"/>
            </a:p>
          </p:txBody>
        </p:sp>
        <p:sp>
          <p:nvSpPr>
            <p:cNvPr id="5140" name="Line 12"/>
            <p:cNvSpPr>
              <a:spLocks noChangeShapeType="1"/>
            </p:cNvSpPr>
            <p:nvPr/>
          </p:nvSpPr>
          <p:spPr bwMode="auto">
            <a:xfrm>
              <a:off x="288" y="3537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141" name="Line 13"/>
            <p:cNvSpPr>
              <a:spLocks noChangeShapeType="1"/>
            </p:cNvSpPr>
            <p:nvPr/>
          </p:nvSpPr>
          <p:spPr bwMode="auto">
            <a:xfrm>
              <a:off x="288" y="1613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142" name="Line 14"/>
            <p:cNvSpPr>
              <a:spLocks noChangeShapeType="1"/>
            </p:cNvSpPr>
            <p:nvPr/>
          </p:nvSpPr>
          <p:spPr bwMode="auto">
            <a:xfrm>
              <a:off x="288" y="2013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143" name="Line 15"/>
            <p:cNvSpPr>
              <a:spLocks noChangeShapeType="1"/>
            </p:cNvSpPr>
            <p:nvPr/>
          </p:nvSpPr>
          <p:spPr bwMode="auto">
            <a:xfrm>
              <a:off x="288" y="278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145" name="Line 17"/>
            <p:cNvSpPr>
              <a:spLocks noChangeShapeType="1"/>
            </p:cNvSpPr>
            <p:nvPr/>
          </p:nvSpPr>
          <p:spPr bwMode="auto">
            <a:xfrm>
              <a:off x="2645" y="2094"/>
              <a:ext cx="3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146" name="Line 25"/>
            <p:cNvSpPr>
              <a:spLocks noChangeShapeType="1"/>
            </p:cNvSpPr>
            <p:nvPr/>
          </p:nvSpPr>
          <p:spPr bwMode="auto">
            <a:xfrm>
              <a:off x="2645" y="2378"/>
              <a:ext cx="3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147" name="Line 27"/>
            <p:cNvSpPr>
              <a:spLocks noChangeShapeType="1"/>
            </p:cNvSpPr>
            <p:nvPr/>
          </p:nvSpPr>
          <p:spPr bwMode="auto">
            <a:xfrm>
              <a:off x="2645" y="3408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auto">
            <a:xfrm>
              <a:off x="2640" y="3888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auto">
            <a:xfrm>
              <a:off x="2426" y="1570"/>
              <a:ext cx="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150" name="Line 31"/>
            <p:cNvSpPr>
              <a:spLocks noChangeShapeType="1"/>
            </p:cNvSpPr>
            <p:nvPr/>
          </p:nvSpPr>
          <p:spPr bwMode="auto">
            <a:xfrm>
              <a:off x="288" y="235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152" name="Line 36"/>
            <p:cNvSpPr>
              <a:spLocks noChangeShapeType="1"/>
            </p:cNvSpPr>
            <p:nvPr/>
          </p:nvSpPr>
          <p:spPr bwMode="auto">
            <a:xfrm>
              <a:off x="288" y="129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153" name="Line 37"/>
            <p:cNvSpPr>
              <a:spLocks noChangeShapeType="1"/>
            </p:cNvSpPr>
            <p:nvPr/>
          </p:nvSpPr>
          <p:spPr bwMode="auto">
            <a:xfrm>
              <a:off x="288" y="12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154" name="Line 38"/>
            <p:cNvSpPr>
              <a:spLocks noChangeShapeType="1"/>
            </p:cNvSpPr>
            <p:nvPr/>
          </p:nvSpPr>
          <p:spPr bwMode="auto">
            <a:xfrm>
              <a:off x="2640" y="1584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155" name="Line 40"/>
            <p:cNvSpPr>
              <a:spLocks noChangeShapeType="1"/>
            </p:cNvSpPr>
            <p:nvPr/>
          </p:nvSpPr>
          <p:spPr bwMode="auto">
            <a:xfrm>
              <a:off x="2640" y="3024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992888" cy="759614"/>
          </a:xfrm>
        </p:spPr>
        <p:txBody>
          <a:bodyPr/>
          <a:lstStyle/>
          <a:p>
            <a:pPr algn="l"/>
            <a:r>
              <a:rPr lang="id-ID" smtClean="0"/>
              <a:t>Klasifikasi Statistika</a:t>
            </a:r>
            <a:endParaRPr lang="id-ID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396426"/>
              </p:ext>
            </p:extLst>
          </p:nvPr>
        </p:nvGraphicFramePr>
        <p:xfrm>
          <a:off x="467544" y="2420888"/>
          <a:ext cx="7992888" cy="243387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848272"/>
                <a:gridCol w="1849006"/>
                <a:gridCol w="1849006"/>
                <a:gridCol w="2446604"/>
              </a:tblGrid>
              <a:tr h="504056"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2400" b="1">
                          <a:effectLst/>
                        </a:rPr>
                        <a:t> </a:t>
                      </a:r>
                      <a:endParaRPr lang="id-ID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2400" b="1">
                          <a:effectLst/>
                        </a:rPr>
                        <a:t>Deskriptif</a:t>
                      </a:r>
                      <a:endParaRPr lang="id-ID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2400" b="1" smtClean="0">
                          <a:effectLst/>
                          <a:latin typeface="+mn-lt"/>
                          <a:ea typeface="Times New Roman"/>
                        </a:rPr>
                        <a:t>Inferensial</a:t>
                      </a:r>
                      <a:endParaRPr lang="id-ID" sz="24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id-ID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id-ID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id-ID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2400" b="1">
                          <a:effectLst/>
                        </a:rPr>
                        <a:t>Parametrik</a:t>
                      </a:r>
                      <a:endParaRPr lang="id-ID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2400" b="1">
                          <a:effectLst/>
                        </a:rPr>
                        <a:t>Nonparametrik</a:t>
                      </a:r>
                      <a:endParaRPr lang="id-ID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2400" b="1">
                          <a:effectLst/>
                        </a:rPr>
                        <a:t>Univariate</a:t>
                      </a:r>
                      <a:endParaRPr lang="id-ID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rgbClr val="FFC000"/>
                          </a:solidFill>
                          <a:effectLst/>
                        </a:rPr>
                        <a:t> </a:t>
                      </a:r>
                      <a:endParaRPr lang="id-ID" sz="1600" b="1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2400" b="1">
                          <a:effectLst/>
                        </a:rPr>
                        <a:t> </a:t>
                      </a:r>
                      <a:endParaRPr lang="id-ID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2400" b="1">
                          <a:effectLst/>
                        </a:rPr>
                        <a:t> </a:t>
                      </a:r>
                      <a:endParaRPr lang="id-ID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21A"/>
                    </a:solidFill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2400" b="1">
                          <a:effectLst/>
                        </a:rPr>
                        <a:t>Bivariate</a:t>
                      </a:r>
                      <a:endParaRPr lang="id-ID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rgbClr val="FFC000"/>
                          </a:solidFill>
                          <a:effectLst/>
                        </a:rPr>
                        <a:t> </a:t>
                      </a:r>
                      <a:endParaRPr lang="id-ID" sz="1600" b="1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2400" b="1">
                          <a:effectLst/>
                        </a:rPr>
                        <a:t> </a:t>
                      </a:r>
                      <a:endParaRPr lang="id-ID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2400" b="1">
                          <a:effectLst/>
                        </a:rPr>
                        <a:t> </a:t>
                      </a:r>
                      <a:endParaRPr lang="id-ID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21A"/>
                    </a:solidFill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2400" b="1">
                          <a:effectLst/>
                        </a:rPr>
                        <a:t>Multivariate</a:t>
                      </a:r>
                      <a:endParaRPr lang="id-ID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rgbClr val="FFC000"/>
                          </a:solidFill>
                          <a:effectLst/>
                        </a:rPr>
                        <a:t> </a:t>
                      </a:r>
                      <a:endParaRPr lang="id-ID" sz="1600" b="1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2400" b="1">
                          <a:effectLst/>
                        </a:rPr>
                        <a:t> </a:t>
                      </a:r>
                      <a:endParaRPr lang="id-ID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2400" b="1">
                          <a:effectLst/>
                        </a:rPr>
                        <a:t> </a:t>
                      </a:r>
                      <a:endParaRPr lang="id-ID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B21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8357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1371600"/>
          </a:xfrm>
        </p:spPr>
        <p:txBody>
          <a:bodyPr>
            <a:normAutofit/>
          </a:bodyPr>
          <a:lstStyle/>
          <a:p>
            <a:pPr algn="l"/>
            <a:r>
              <a:rPr lang="id-ID" smtClean="0"/>
              <a:t>Statistika Deskriptif </a:t>
            </a:r>
            <a:endParaRPr lang="id-ID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136904" cy="4373563"/>
          </a:xfrm>
        </p:spPr>
        <p:txBody>
          <a:bodyPr>
            <a:noAutofit/>
          </a:bodyPr>
          <a:lstStyle/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 3" panose="05040102010807070707" pitchFamily="18" charset="2"/>
              <a:buChar char="}"/>
            </a:pPr>
            <a:r>
              <a:rPr lang="id-ID" sz="2800" b="1">
                <a:solidFill>
                  <a:srgbClr val="190CC4"/>
                </a:solidFill>
              </a:rPr>
              <a:t>Deskriptif</a:t>
            </a:r>
            <a:r>
              <a:rPr lang="id-ID" sz="2800"/>
              <a:t>: bersifat menggambarkan.</a:t>
            </a: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 3" panose="05040102010807070707" pitchFamily="18" charset="2"/>
              <a:buChar char="}"/>
            </a:pPr>
            <a:r>
              <a:rPr lang="id-ID" sz="2800" b="1">
                <a:solidFill>
                  <a:srgbClr val="190CC4"/>
                </a:solidFill>
              </a:rPr>
              <a:t>Statistika Deskriptif</a:t>
            </a:r>
            <a:r>
              <a:rPr lang="id-ID" sz="2800"/>
              <a:t>: digunakan untuk menggambarkan karakteristik data melalui statistik yang dihasilkannya.</a:t>
            </a: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 3" panose="05040102010807070707" pitchFamily="18" charset="2"/>
              <a:buChar char="}"/>
            </a:pPr>
            <a:r>
              <a:rPr lang="id-ID" sz="2800"/>
              <a:t>Yang dikerjakan oleh statistika deskriptif: </a:t>
            </a:r>
            <a:r>
              <a:rPr lang="id-ID" sz="2800" smtClean="0"/>
              <a:t>mengolah/meringkas </a:t>
            </a:r>
            <a:r>
              <a:rPr lang="id-ID" sz="2800"/>
              <a:t>data untuk </a:t>
            </a:r>
            <a:r>
              <a:rPr lang="id-ID" sz="2800" smtClean="0"/>
              <a:t>menghasilkan </a:t>
            </a:r>
            <a:r>
              <a:rPr lang="id-ID" sz="2800"/>
              <a:t>statistik, dan kemudian menyajikan statistik tersebut.</a:t>
            </a: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 3" panose="05040102010807070707" pitchFamily="18" charset="2"/>
              <a:buChar char="}"/>
            </a:pPr>
            <a:r>
              <a:rPr lang="id-ID" sz="2800"/>
              <a:t>Ada 3 macam cara untuk menyajikan statistik </a:t>
            </a:r>
            <a:r>
              <a:rPr lang="id-ID" sz="2800" smtClean="0"/>
              <a:t>:</a:t>
            </a:r>
            <a:endParaRPr lang="id-ID" sz="2800"/>
          </a:p>
          <a:p>
            <a:pPr lvl="1">
              <a:lnSpc>
                <a:spcPct val="90000"/>
              </a:lnSpc>
            </a:pPr>
            <a:r>
              <a:rPr lang="id-ID" sz="2400"/>
              <a:t>Harga-harga statistik (statistik individual disajikan apa adanya )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Menggunakan tabel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Menggunakan grafik atau diagram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d-ID" sz="280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d-ID" sz="2800"/>
          </a:p>
        </p:txBody>
      </p:sp>
    </p:spTree>
    <p:extLst>
      <p:ext uri="{BB962C8B-B14F-4D97-AF65-F5344CB8AC3E}">
        <p14:creationId xmlns:p14="http://schemas.microsoft.com/office/powerpoint/2010/main" xmlns="" val="19401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1044034"/>
          </a:xfrm>
        </p:spPr>
        <p:txBody>
          <a:bodyPr>
            <a:normAutofit/>
          </a:bodyPr>
          <a:lstStyle/>
          <a:p>
            <a:pPr algn="l"/>
            <a:r>
              <a:rPr lang="id-ID" smtClean="0"/>
              <a:t>Statistika Inferensial</a:t>
            </a:r>
            <a:endParaRPr lang="id-ID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 3" panose="05040102010807070707" pitchFamily="18" charset="2"/>
              <a:buChar char="}"/>
            </a:pPr>
            <a:r>
              <a:rPr lang="id-ID" sz="2800" b="1">
                <a:solidFill>
                  <a:srgbClr val="190CC4"/>
                </a:solidFill>
              </a:rPr>
              <a:t>Inferensial</a:t>
            </a:r>
            <a:r>
              <a:rPr lang="id-ID" sz="2800"/>
              <a:t>: dapat disimpulkan.</a:t>
            </a: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 3" panose="05040102010807070707" pitchFamily="18" charset="2"/>
              <a:buChar char="}"/>
            </a:pPr>
            <a:r>
              <a:rPr lang="id-ID" sz="2800" b="1">
                <a:solidFill>
                  <a:srgbClr val="190CC4"/>
                </a:solidFill>
              </a:rPr>
              <a:t>Statistika Inferensial</a:t>
            </a:r>
            <a:r>
              <a:rPr lang="id-ID" sz="2800"/>
              <a:t>: digunakan untuk menarik kesimpulan mengenai keadaan populasi berdasarkan peluang (probabilitas) atas hasil sampel.</a:t>
            </a: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 3" panose="05040102010807070707" pitchFamily="18" charset="2"/>
              <a:buChar char="}"/>
            </a:pPr>
            <a:r>
              <a:rPr lang="id-ID" sz="2800"/>
              <a:t>Yang dikerjakan oleh statistika inferensial: menganalisis statistik hasil sampel (bersifat khusus) kemudian menyimpul­kannya untuk keadaan populasi (bersifat lebih umum). → </a:t>
            </a: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 3" panose="05040102010807070707" pitchFamily="18" charset="2"/>
              <a:buChar char="}"/>
            </a:pPr>
            <a:r>
              <a:rPr lang="id-ID" sz="2800"/>
              <a:t>Statistika inferensial = Statistika induktif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d-ID" sz="3200"/>
          </a:p>
        </p:txBody>
      </p:sp>
    </p:spTree>
    <p:extLst>
      <p:ext uri="{BB962C8B-B14F-4D97-AF65-F5344CB8AC3E}">
        <p14:creationId xmlns:p14="http://schemas.microsoft.com/office/powerpoint/2010/main" xmlns="" val="288679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id-ID" dirty="0" smtClean="0"/>
              <a:t>SUMMARY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5" name="object 5"/>
          <p:cNvSpPr/>
          <p:nvPr/>
        </p:nvSpPr>
        <p:spPr>
          <a:xfrm>
            <a:off x="500034" y="857232"/>
            <a:ext cx="8215370" cy="55721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Freeform 2054"/>
          <p:cNvSpPr/>
          <p:nvPr/>
        </p:nvSpPr>
        <p:spPr>
          <a:xfrm>
            <a:off x="2625213" y="96157"/>
            <a:ext cx="6339276" cy="4502998"/>
          </a:xfrm>
          <a:custGeom>
            <a:avLst/>
            <a:gdLst>
              <a:gd name="connsiteX0" fmla="*/ 250722 w 6312310"/>
              <a:gd name="connsiteY0" fmla="*/ 2396320 h 4269366"/>
              <a:gd name="connsiteX1" fmla="*/ 250722 w 6312310"/>
              <a:gd name="connsiteY1" fmla="*/ 2396320 h 4269366"/>
              <a:gd name="connsiteX2" fmla="*/ 412955 w 6312310"/>
              <a:gd name="connsiteY2" fmla="*/ 2293082 h 4269366"/>
              <a:gd name="connsiteX3" fmla="*/ 471948 w 6312310"/>
              <a:gd name="connsiteY3" fmla="*/ 2278333 h 4269366"/>
              <a:gd name="connsiteX4" fmla="*/ 678426 w 6312310"/>
              <a:gd name="connsiteY4" fmla="*/ 2234088 h 4269366"/>
              <a:gd name="connsiteX5" fmla="*/ 737419 w 6312310"/>
              <a:gd name="connsiteY5" fmla="*/ 2219340 h 4269366"/>
              <a:gd name="connsiteX6" fmla="*/ 825910 w 6312310"/>
              <a:gd name="connsiteY6" fmla="*/ 2189843 h 4269366"/>
              <a:gd name="connsiteX7" fmla="*/ 943897 w 6312310"/>
              <a:gd name="connsiteY7" fmla="*/ 2160346 h 4269366"/>
              <a:gd name="connsiteX8" fmla="*/ 1032387 w 6312310"/>
              <a:gd name="connsiteY8" fmla="*/ 2130849 h 4269366"/>
              <a:gd name="connsiteX9" fmla="*/ 1076632 w 6312310"/>
              <a:gd name="connsiteY9" fmla="*/ 2101353 h 4269366"/>
              <a:gd name="connsiteX10" fmla="*/ 1327355 w 6312310"/>
              <a:gd name="connsiteY10" fmla="*/ 2027611 h 4269366"/>
              <a:gd name="connsiteX11" fmla="*/ 1386348 w 6312310"/>
              <a:gd name="connsiteY11" fmla="*/ 2012862 h 4269366"/>
              <a:gd name="connsiteX12" fmla="*/ 1430593 w 6312310"/>
              <a:gd name="connsiteY12" fmla="*/ 1998114 h 4269366"/>
              <a:gd name="connsiteX13" fmla="*/ 1946787 w 6312310"/>
              <a:gd name="connsiteY13" fmla="*/ 1983366 h 4269366"/>
              <a:gd name="connsiteX14" fmla="*/ 2035277 w 6312310"/>
              <a:gd name="connsiteY14" fmla="*/ 1953869 h 4269366"/>
              <a:gd name="connsiteX15" fmla="*/ 2094271 w 6312310"/>
              <a:gd name="connsiteY15" fmla="*/ 1939120 h 4269366"/>
              <a:gd name="connsiteX16" fmla="*/ 2182761 w 6312310"/>
              <a:gd name="connsiteY16" fmla="*/ 1894875 h 4269366"/>
              <a:gd name="connsiteX17" fmla="*/ 2227006 w 6312310"/>
              <a:gd name="connsiteY17" fmla="*/ 1880127 h 4269366"/>
              <a:gd name="connsiteX18" fmla="*/ 2271252 w 6312310"/>
              <a:gd name="connsiteY18" fmla="*/ 1850630 h 4269366"/>
              <a:gd name="connsiteX19" fmla="*/ 2359742 w 6312310"/>
              <a:gd name="connsiteY19" fmla="*/ 1821133 h 4269366"/>
              <a:gd name="connsiteX20" fmla="*/ 2448232 w 6312310"/>
              <a:gd name="connsiteY20" fmla="*/ 1776888 h 4269366"/>
              <a:gd name="connsiteX21" fmla="*/ 2536722 w 6312310"/>
              <a:gd name="connsiteY21" fmla="*/ 1732643 h 4269366"/>
              <a:gd name="connsiteX22" fmla="*/ 2595716 w 6312310"/>
              <a:gd name="connsiteY22" fmla="*/ 1629404 h 4269366"/>
              <a:gd name="connsiteX23" fmla="*/ 2639961 w 6312310"/>
              <a:gd name="connsiteY23" fmla="*/ 1585159 h 4269366"/>
              <a:gd name="connsiteX24" fmla="*/ 2698955 w 6312310"/>
              <a:gd name="connsiteY24" fmla="*/ 1481920 h 4269366"/>
              <a:gd name="connsiteX25" fmla="*/ 2743200 w 6312310"/>
              <a:gd name="connsiteY25" fmla="*/ 1422927 h 4269366"/>
              <a:gd name="connsiteX26" fmla="*/ 2772697 w 6312310"/>
              <a:gd name="connsiteY26" fmla="*/ 1378682 h 4269366"/>
              <a:gd name="connsiteX27" fmla="*/ 2787445 w 6312310"/>
              <a:gd name="connsiteY27" fmla="*/ 1334437 h 4269366"/>
              <a:gd name="connsiteX28" fmla="*/ 2875935 w 6312310"/>
              <a:gd name="connsiteY28" fmla="*/ 1245946 h 4269366"/>
              <a:gd name="connsiteX29" fmla="*/ 2920181 w 6312310"/>
              <a:gd name="connsiteY29" fmla="*/ 1142708 h 4269366"/>
              <a:gd name="connsiteX30" fmla="*/ 2934929 w 6312310"/>
              <a:gd name="connsiteY30" fmla="*/ 1098462 h 4269366"/>
              <a:gd name="connsiteX31" fmla="*/ 2964426 w 6312310"/>
              <a:gd name="connsiteY31" fmla="*/ 862488 h 4269366"/>
              <a:gd name="connsiteX32" fmla="*/ 2979174 w 6312310"/>
              <a:gd name="connsiteY32" fmla="*/ 788746 h 4269366"/>
              <a:gd name="connsiteX33" fmla="*/ 3023419 w 6312310"/>
              <a:gd name="connsiteY33" fmla="*/ 567520 h 4269366"/>
              <a:gd name="connsiteX34" fmla="*/ 3038168 w 6312310"/>
              <a:gd name="connsiteY34" fmla="*/ 449533 h 4269366"/>
              <a:gd name="connsiteX35" fmla="*/ 3111910 w 6312310"/>
              <a:gd name="connsiteY35" fmla="*/ 139817 h 4269366"/>
              <a:gd name="connsiteX36" fmla="*/ 3200400 w 6312310"/>
              <a:gd name="connsiteY36" fmla="*/ 95572 h 4269366"/>
              <a:gd name="connsiteX37" fmla="*/ 3244645 w 6312310"/>
              <a:gd name="connsiteY37" fmla="*/ 66075 h 4269366"/>
              <a:gd name="connsiteX38" fmla="*/ 3333135 w 6312310"/>
              <a:gd name="connsiteY38" fmla="*/ 36578 h 4269366"/>
              <a:gd name="connsiteX39" fmla="*/ 3908322 w 6312310"/>
              <a:gd name="connsiteY39" fmla="*/ 7082 h 4269366"/>
              <a:gd name="connsiteX40" fmla="*/ 4822722 w 6312310"/>
              <a:gd name="connsiteY40" fmla="*/ 21830 h 4269366"/>
              <a:gd name="connsiteX41" fmla="*/ 4896464 w 6312310"/>
              <a:gd name="connsiteY41" fmla="*/ 36578 h 4269366"/>
              <a:gd name="connsiteX42" fmla="*/ 5220929 w 6312310"/>
              <a:gd name="connsiteY42" fmla="*/ 80824 h 4269366"/>
              <a:gd name="connsiteX43" fmla="*/ 5442155 w 6312310"/>
              <a:gd name="connsiteY43" fmla="*/ 110320 h 4269366"/>
              <a:gd name="connsiteX44" fmla="*/ 5589639 w 6312310"/>
              <a:gd name="connsiteY44" fmla="*/ 139817 h 4269366"/>
              <a:gd name="connsiteX45" fmla="*/ 5810864 w 6312310"/>
              <a:gd name="connsiteY45" fmla="*/ 184062 h 4269366"/>
              <a:gd name="connsiteX46" fmla="*/ 5855110 w 6312310"/>
              <a:gd name="connsiteY46" fmla="*/ 198811 h 4269366"/>
              <a:gd name="connsiteX47" fmla="*/ 5928852 w 6312310"/>
              <a:gd name="connsiteY47" fmla="*/ 213559 h 4269366"/>
              <a:gd name="connsiteX48" fmla="*/ 6017342 w 6312310"/>
              <a:gd name="connsiteY48" fmla="*/ 243056 h 4269366"/>
              <a:gd name="connsiteX49" fmla="*/ 6061587 w 6312310"/>
              <a:gd name="connsiteY49" fmla="*/ 272553 h 4269366"/>
              <a:gd name="connsiteX50" fmla="*/ 6105832 w 6312310"/>
              <a:gd name="connsiteY50" fmla="*/ 287301 h 4269366"/>
              <a:gd name="connsiteX51" fmla="*/ 6164826 w 6312310"/>
              <a:gd name="connsiteY51" fmla="*/ 346295 h 4269366"/>
              <a:gd name="connsiteX52" fmla="*/ 6253316 w 6312310"/>
              <a:gd name="connsiteY52" fmla="*/ 493778 h 4269366"/>
              <a:gd name="connsiteX53" fmla="*/ 6238568 w 6312310"/>
              <a:gd name="connsiteY53" fmla="*/ 744501 h 4269366"/>
              <a:gd name="connsiteX54" fmla="*/ 6223819 w 6312310"/>
              <a:gd name="connsiteY54" fmla="*/ 818243 h 4269366"/>
              <a:gd name="connsiteX55" fmla="*/ 6164826 w 6312310"/>
              <a:gd name="connsiteY55" fmla="*/ 980475 h 4269366"/>
              <a:gd name="connsiteX56" fmla="*/ 6194322 w 6312310"/>
              <a:gd name="connsiteY56" fmla="*/ 1776888 h 4269366"/>
              <a:gd name="connsiteX57" fmla="*/ 6209071 w 6312310"/>
              <a:gd name="connsiteY57" fmla="*/ 1821133 h 4269366"/>
              <a:gd name="connsiteX58" fmla="*/ 6194322 w 6312310"/>
              <a:gd name="connsiteY58" fmla="*/ 1998114 h 4269366"/>
              <a:gd name="connsiteX59" fmla="*/ 6164826 w 6312310"/>
              <a:gd name="connsiteY59" fmla="*/ 2042359 h 4269366"/>
              <a:gd name="connsiteX60" fmla="*/ 6179574 w 6312310"/>
              <a:gd name="connsiteY60" fmla="*/ 2263585 h 4269366"/>
              <a:gd name="connsiteX61" fmla="*/ 6223819 w 6312310"/>
              <a:gd name="connsiteY61" fmla="*/ 2352075 h 4269366"/>
              <a:gd name="connsiteX62" fmla="*/ 6268064 w 6312310"/>
              <a:gd name="connsiteY62" fmla="*/ 2499559 h 4269366"/>
              <a:gd name="connsiteX63" fmla="*/ 6312310 w 6312310"/>
              <a:gd name="connsiteY63" fmla="*/ 2794527 h 4269366"/>
              <a:gd name="connsiteX64" fmla="*/ 6297561 w 6312310"/>
              <a:gd name="connsiteY64" fmla="*/ 3133740 h 4269366"/>
              <a:gd name="connsiteX65" fmla="*/ 6282813 w 6312310"/>
              <a:gd name="connsiteY65" fmla="*/ 3192733 h 4269366"/>
              <a:gd name="connsiteX66" fmla="*/ 6238568 w 6312310"/>
              <a:gd name="connsiteY66" fmla="*/ 3281224 h 4269366"/>
              <a:gd name="connsiteX67" fmla="*/ 6150077 w 6312310"/>
              <a:gd name="connsiteY67" fmla="*/ 3325469 h 4269366"/>
              <a:gd name="connsiteX68" fmla="*/ 5427406 w 6312310"/>
              <a:gd name="connsiteY68" fmla="*/ 3340217 h 4269366"/>
              <a:gd name="connsiteX69" fmla="*/ 5338916 w 6312310"/>
              <a:gd name="connsiteY69" fmla="*/ 3413959 h 4269366"/>
              <a:gd name="connsiteX70" fmla="*/ 5294671 w 6312310"/>
              <a:gd name="connsiteY70" fmla="*/ 3443456 h 4269366"/>
              <a:gd name="connsiteX71" fmla="*/ 5250426 w 6312310"/>
              <a:gd name="connsiteY71" fmla="*/ 3502449 h 4269366"/>
              <a:gd name="connsiteX72" fmla="*/ 5206181 w 6312310"/>
              <a:gd name="connsiteY72" fmla="*/ 3531946 h 4269366"/>
              <a:gd name="connsiteX73" fmla="*/ 5161935 w 6312310"/>
              <a:gd name="connsiteY73" fmla="*/ 3576191 h 4269366"/>
              <a:gd name="connsiteX74" fmla="*/ 5043948 w 6312310"/>
              <a:gd name="connsiteY74" fmla="*/ 3605688 h 4269366"/>
              <a:gd name="connsiteX75" fmla="*/ 4984955 w 6312310"/>
              <a:gd name="connsiteY75" fmla="*/ 3620437 h 4269366"/>
              <a:gd name="connsiteX76" fmla="*/ 4793226 w 6312310"/>
              <a:gd name="connsiteY76" fmla="*/ 3649933 h 4269366"/>
              <a:gd name="connsiteX77" fmla="*/ 4321277 w 6312310"/>
              <a:gd name="connsiteY77" fmla="*/ 3635185 h 4269366"/>
              <a:gd name="connsiteX78" fmla="*/ 3982064 w 6312310"/>
              <a:gd name="connsiteY78" fmla="*/ 3576191 h 4269366"/>
              <a:gd name="connsiteX79" fmla="*/ 3878826 w 6312310"/>
              <a:gd name="connsiteY79" fmla="*/ 3561443 h 4269366"/>
              <a:gd name="connsiteX80" fmla="*/ 3628103 w 6312310"/>
              <a:gd name="connsiteY80" fmla="*/ 3487701 h 4269366"/>
              <a:gd name="connsiteX81" fmla="*/ 3554361 w 6312310"/>
              <a:gd name="connsiteY81" fmla="*/ 3443456 h 4269366"/>
              <a:gd name="connsiteX82" fmla="*/ 3480619 w 6312310"/>
              <a:gd name="connsiteY82" fmla="*/ 3384462 h 4269366"/>
              <a:gd name="connsiteX83" fmla="*/ 3436374 w 6312310"/>
              <a:gd name="connsiteY83" fmla="*/ 3369714 h 4269366"/>
              <a:gd name="connsiteX84" fmla="*/ 3377381 w 6312310"/>
              <a:gd name="connsiteY84" fmla="*/ 3340217 h 4269366"/>
              <a:gd name="connsiteX85" fmla="*/ 3215148 w 6312310"/>
              <a:gd name="connsiteY85" fmla="*/ 3266475 h 4269366"/>
              <a:gd name="connsiteX86" fmla="*/ 3067664 w 6312310"/>
              <a:gd name="connsiteY86" fmla="*/ 3163237 h 4269366"/>
              <a:gd name="connsiteX87" fmla="*/ 2934929 w 6312310"/>
              <a:gd name="connsiteY87" fmla="*/ 3118991 h 4269366"/>
              <a:gd name="connsiteX88" fmla="*/ 2890684 w 6312310"/>
              <a:gd name="connsiteY88" fmla="*/ 3104243 h 4269366"/>
              <a:gd name="connsiteX89" fmla="*/ 2816942 w 6312310"/>
              <a:gd name="connsiteY89" fmla="*/ 3074746 h 4269366"/>
              <a:gd name="connsiteX90" fmla="*/ 2743200 w 6312310"/>
              <a:gd name="connsiteY90" fmla="*/ 3059998 h 4269366"/>
              <a:gd name="connsiteX91" fmla="*/ 2669458 w 6312310"/>
              <a:gd name="connsiteY91" fmla="*/ 3030501 h 4269366"/>
              <a:gd name="connsiteX92" fmla="*/ 2403987 w 6312310"/>
              <a:gd name="connsiteY92" fmla="*/ 3001004 h 4269366"/>
              <a:gd name="connsiteX93" fmla="*/ 2286000 w 6312310"/>
              <a:gd name="connsiteY93" fmla="*/ 2986256 h 4269366"/>
              <a:gd name="connsiteX94" fmla="*/ 2123768 w 6312310"/>
              <a:gd name="connsiteY94" fmla="*/ 3015753 h 4269366"/>
              <a:gd name="connsiteX95" fmla="*/ 2079522 w 6312310"/>
              <a:gd name="connsiteY95" fmla="*/ 3045249 h 4269366"/>
              <a:gd name="connsiteX96" fmla="*/ 1991032 w 6312310"/>
              <a:gd name="connsiteY96" fmla="*/ 3118991 h 4269366"/>
              <a:gd name="connsiteX97" fmla="*/ 1961535 w 6312310"/>
              <a:gd name="connsiteY97" fmla="*/ 3163237 h 4269366"/>
              <a:gd name="connsiteX98" fmla="*/ 1873045 w 6312310"/>
              <a:gd name="connsiteY98" fmla="*/ 3251727 h 4269366"/>
              <a:gd name="connsiteX99" fmla="*/ 1814052 w 6312310"/>
              <a:gd name="connsiteY99" fmla="*/ 3340217 h 4269366"/>
              <a:gd name="connsiteX100" fmla="*/ 1784555 w 6312310"/>
              <a:gd name="connsiteY100" fmla="*/ 3428708 h 4269366"/>
              <a:gd name="connsiteX101" fmla="*/ 1769806 w 6312310"/>
              <a:gd name="connsiteY101" fmla="*/ 3487701 h 4269366"/>
              <a:gd name="connsiteX102" fmla="*/ 1740310 w 6312310"/>
              <a:gd name="connsiteY102" fmla="*/ 3531946 h 4269366"/>
              <a:gd name="connsiteX103" fmla="*/ 1725561 w 6312310"/>
              <a:gd name="connsiteY103" fmla="*/ 3590940 h 4269366"/>
              <a:gd name="connsiteX104" fmla="*/ 1651819 w 6312310"/>
              <a:gd name="connsiteY104" fmla="*/ 3708927 h 4269366"/>
              <a:gd name="connsiteX105" fmla="*/ 1607574 w 6312310"/>
              <a:gd name="connsiteY105" fmla="*/ 3753172 h 4269366"/>
              <a:gd name="connsiteX106" fmla="*/ 1563329 w 6312310"/>
              <a:gd name="connsiteY106" fmla="*/ 3782669 h 4269366"/>
              <a:gd name="connsiteX107" fmla="*/ 1533832 w 6312310"/>
              <a:gd name="connsiteY107" fmla="*/ 3826914 h 4269366"/>
              <a:gd name="connsiteX108" fmla="*/ 1445342 w 6312310"/>
              <a:gd name="connsiteY108" fmla="*/ 3885908 h 4269366"/>
              <a:gd name="connsiteX109" fmla="*/ 1371600 w 6312310"/>
              <a:gd name="connsiteY109" fmla="*/ 3974398 h 4269366"/>
              <a:gd name="connsiteX110" fmla="*/ 1327355 w 6312310"/>
              <a:gd name="connsiteY110" fmla="*/ 4033391 h 4269366"/>
              <a:gd name="connsiteX111" fmla="*/ 1283110 w 6312310"/>
              <a:gd name="connsiteY111" fmla="*/ 4062888 h 4269366"/>
              <a:gd name="connsiteX112" fmla="*/ 1209368 w 6312310"/>
              <a:gd name="connsiteY112" fmla="*/ 4107133 h 4269366"/>
              <a:gd name="connsiteX113" fmla="*/ 1120877 w 6312310"/>
              <a:gd name="connsiteY113" fmla="*/ 4166127 h 4269366"/>
              <a:gd name="connsiteX114" fmla="*/ 1032387 w 6312310"/>
              <a:gd name="connsiteY114" fmla="*/ 4180875 h 4269366"/>
              <a:gd name="connsiteX115" fmla="*/ 884903 w 6312310"/>
              <a:gd name="connsiteY115" fmla="*/ 4225120 h 4269366"/>
              <a:gd name="connsiteX116" fmla="*/ 634181 w 6312310"/>
              <a:gd name="connsiteY116" fmla="*/ 4269366 h 4269366"/>
              <a:gd name="connsiteX117" fmla="*/ 368710 w 6312310"/>
              <a:gd name="connsiteY117" fmla="*/ 4254617 h 4269366"/>
              <a:gd name="connsiteX118" fmla="*/ 309716 w 6312310"/>
              <a:gd name="connsiteY118" fmla="*/ 4225120 h 4269366"/>
              <a:gd name="connsiteX119" fmla="*/ 206477 w 6312310"/>
              <a:gd name="connsiteY119" fmla="*/ 4195624 h 4269366"/>
              <a:gd name="connsiteX120" fmla="*/ 73742 w 6312310"/>
              <a:gd name="connsiteY120" fmla="*/ 4062888 h 4269366"/>
              <a:gd name="connsiteX121" fmla="*/ 44245 w 6312310"/>
              <a:gd name="connsiteY121" fmla="*/ 4018643 h 4269366"/>
              <a:gd name="connsiteX122" fmla="*/ 14748 w 6312310"/>
              <a:gd name="connsiteY122" fmla="*/ 3930153 h 4269366"/>
              <a:gd name="connsiteX123" fmla="*/ 0 w 6312310"/>
              <a:gd name="connsiteY123" fmla="*/ 3885908 h 4269366"/>
              <a:gd name="connsiteX124" fmla="*/ 14748 w 6312310"/>
              <a:gd name="connsiteY124" fmla="*/ 3679430 h 4269366"/>
              <a:gd name="connsiteX125" fmla="*/ 29497 w 6312310"/>
              <a:gd name="connsiteY125" fmla="*/ 3620437 h 4269366"/>
              <a:gd name="connsiteX126" fmla="*/ 73742 w 6312310"/>
              <a:gd name="connsiteY126" fmla="*/ 3472953 h 4269366"/>
              <a:gd name="connsiteX127" fmla="*/ 103239 w 6312310"/>
              <a:gd name="connsiteY127" fmla="*/ 3399211 h 4269366"/>
              <a:gd name="connsiteX128" fmla="*/ 132735 w 6312310"/>
              <a:gd name="connsiteY128" fmla="*/ 3281224 h 4269366"/>
              <a:gd name="connsiteX129" fmla="*/ 162232 w 6312310"/>
              <a:gd name="connsiteY129" fmla="*/ 3192733 h 4269366"/>
              <a:gd name="connsiteX130" fmla="*/ 206477 w 6312310"/>
              <a:gd name="connsiteY130" fmla="*/ 2543804 h 4269366"/>
              <a:gd name="connsiteX131" fmla="*/ 221226 w 6312310"/>
              <a:gd name="connsiteY131" fmla="*/ 2499559 h 4269366"/>
              <a:gd name="connsiteX132" fmla="*/ 250722 w 6312310"/>
              <a:gd name="connsiteY132" fmla="*/ 2381572 h 4269366"/>
              <a:gd name="connsiteX133" fmla="*/ 265471 w 6312310"/>
              <a:gd name="connsiteY133" fmla="*/ 2337327 h 4269366"/>
              <a:gd name="connsiteX134" fmla="*/ 339213 w 6312310"/>
              <a:gd name="connsiteY134" fmla="*/ 2337327 h 4269366"/>
              <a:gd name="connsiteX135" fmla="*/ 324464 w 6312310"/>
              <a:gd name="connsiteY135" fmla="*/ 2337327 h 4269366"/>
              <a:gd name="connsiteX136" fmla="*/ 250722 w 6312310"/>
              <a:gd name="connsiteY136" fmla="*/ 2396320 h 4269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</a:cxnLst>
            <a:rect l="l" t="t" r="r" b="b"/>
            <a:pathLst>
              <a:path w="6312310" h="4269366">
                <a:moveTo>
                  <a:pt x="250722" y="2396320"/>
                </a:moveTo>
                <a:lnTo>
                  <a:pt x="250722" y="2396320"/>
                </a:lnTo>
                <a:cubicBezTo>
                  <a:pt x="304800" y="2361907"/>
                  <a:pt x="356397" y="2323246"/>
                  <a:pt x="412955" y="2293082"/>
                </a:cubicBezTo>
                <a:cubicBezTo>
                  <a:pt x="430840" y="2283543"/>
                  <a:pt x="452719" y="2284743"/>
                  <a:pt x="471948" y="2278333"/>
                </a:cubicBezTo>
                <a:cubicBezTo>
                  <a:pt x="621541" y="2228469"/>
                  <a:pt x="461334" y="2258210"/>
                  <a:pt x="678426" y="2234088"/>
                </a:cubicBezTo>
                <a:cubicBezTo>
                  <a:pt x="698090" y="2229172"/>
                  <a:pt x="718004" y="2225164"/>
                  <a:pt x="737419" y="2219340"/>
                </a:cubicBezTo>
                <a:cubicBezTo>
                  <a:pt x="767200" y="2210406"/>
                  <a:pt x="795746" y="2197384"/>
                  <a:pt x="825910" y="2189843"/>
                </a:cubicBezTo>
                <a:cubicBezTo>
                  <a:pt x="865239" y="2180011"/>
                  <a:pt x="905438" y="2173166"/>
                  <a:pt x="943897" y="2160346"/>
                </a:cubicBezTo>
                <a:cubicBezTo>
                  <a:pt x="973394" y="2150514"/>
                  <a:pt x="1006517" y="2148096"/>
                  <a:pt x="1032387" y="2130849"/>
                </a:cubicBezTo>
                <a:cubicBezTo>
                  <a:pt x="1047135" y="2121017"/>
                  <a:pt x="1060270" y="2108170"/>
                  <a:pt x="1076632" y="2101353"/>
                </a:cubicBezTo>
                <a:cubicBezTo>
                  <a:pt x="1162231" y="2065687"/>
                  <a:pt x="1238524" y="2049819"/>
                  <a:pt x="1327355" y="2027611"/>
                </a:cubicBezTo>
                <a:cubicBezTo>
                  <a:pt x="1347019" y="2022695"/>
                  <a:pt x="1367119" y="2019272"/>
                  <a:pt x="1386348" y="2012862"/>
                </a:cubicBezTo>
                <a:cubicBezTo>
                  <a:pt x="1401096" y="2007946"/>
                  <a:pt x="1415068" y="1998931"/>
                  <a:pt x="1430593" y="1998114"/>
                </a:cubicBezTo>
                <a:cubicBezTo>
                  <a:pt x="1602490" y="1989067"/>
                  <a:pt x="1774722" y="1988282"/>
                  <a:pt x="1946787" y="1983366"/>
                </a:cubicBezTo>
                <a:cubicBezTo>
                  <a:pt x="1976284" y="1973534"/>
                  <a:pt x="2005113" y="1961410"/>
                  <a:pt x="2035277" y="1953869"/>
                </a:cubicBezTo>
                <a:cubicBezTo>
                  <a:pt x="2054942" y="1948953"/>
                  <a:pt x="2075451" y="1946648"/>
                  <a:pt x="2094271" y="1939120"/>
                </a:cubicBezTo>
                <a:cubicBezTo>
                  <a:pt x="2124891" y="1926872"/>
                  <a:pt x="2152625" y="1908269"/>
                  <a:pt x="2182761" y="1894875"/>
                </a:cubicBezTo>
                <a:cubicBezTo>
                  <a:pt x="2196967" y="1888561"/>
                  <a:pt x="2212258" y="1885043"/>
                  <a:pt x="2227006" y="1880127"/>
                </a:cubicBezTo>
                <a:cubicBezTo>
                  <a:pt x="2241755" y="1870295"/>
                  <a:pt x="2255054" y="1857829"/>
                  <a:pt x="2271252" y="1850630"/>
                </a:cubicBezTo>
                <a:cubicBezTo>
                  <a:pt x="2299664" y="1838002"/>
                  <a:pt x="2333872" y="1838380"/>
                  <a:pt x="2359742" y="1821133"/>
                </a:cubicBezTo>
                <a:cubicBezTo>
                  <a:pt x="2486551" y="1736596"/>
                  <a:pt x="2326103" y="1837954"/>
                  <a:pt x="2448232" y="1776888"/>
                </a:cubicBezTo>
                <a:cubicBezTo>
                  <a:pt x="2562584" y="1719711"/>
                  <a:pt x="2425518" y="1769710"/>
                  <a:pt x="2536722" y="1732643"/>
                </a:cubicBezTo>
                <a:cubicBezTo>
                  <a:pt x="2554754" y="1696578"/>
                  <a:pt x="2569657" y="1660674"/>
                  <a:pt x="2595716" y="1629404"/>
                </a:cubicBezTo>
                <a:cubicBezTo>
                  <a:pt x="2609069" y="1613381"/>
                  <a:pt x="2626608" y="1601182"/>
                  <a:pt x="2639961" y="1585159"/>
                </a:cubicBezTo>
                <a:cubicBezTo>
                  <a:pt x="2680558" y="1536443"/>
                  <a:pt x="2662890" y="1539623"/>
                  <a:pt x="2698955" y="1481920"/>
                </a:cubicBezTo>
                <a:cubicBezTo>
                  <a:pt x="2711983" y="1461076"/>
                  <a:pt x="2728913" y="1442929"/>
                  <a:pt x="2743200" y="1422927"/>
                </a:cubicBezTo>
                <a:cubicBezTo>
                  <a:pt x="2753503" y="1408503"/>
                  <a:pt x="2762865" y="1393430"/>
                  <a:pt x="2772697" y="1378682"/>
                </a:cubicBezTo>
                <a:cubicBezTo>
                  <a:pt x="2777613" y="1363934"/>
                  <a:pt x="2777901" y="1346708"/>
                  <a:pt x="2787445" y="1334437"/>
                </a:cubicBezTo>
                <a:cubicBezTo>
                  <a:pt x="2813055" y="1301509"/>
                  <a:pt x="2875935" y="1245946"/>
                  <a:pt x="2875935" y="1245946"/>
                </a:cubicBezTo>
                <a:cubicBezTo>
                  <a:pt x="2910528" y="1142170"/>
                  <a:pt x="2865500" y="1270298"/>
                  <a:pt x="2920181" y="1142708"/>
                </a:cubicBezTo>
                <a:cubicBezTo>
                  <a:pt x="2926305" y="1128419"/>
                  <a:pt x="2930013" y="1113211"/>
                  <a:pt x="2934929" y="1098462"/>
                </a:cubicBezTo>
                <a:cubicBezTo>
                  <a:pt x="2944535" y="1012005"/>
                  <a:pt x="2950394" y="946681"/>
                  <a:pt x="2964426" y="862488"/>
                </a:cubicBezTo>
                <a:cubicBezTo>
                  <a:pt x="2968547" y="837762"/>
                  <a:pt x="2975362" y="813522"/>
                  <a:pt x="2979174" y="788746"/>
                </a:cubicBezTo>
                <a:cubicBezTo>
                  <a:pt x="3007954" y="601669"/>
                  <a:pt x="2974371" y="739188"/>
                  <a:pt x="3023419" y="567520"/>
                </a:cubicBezTo>
                <a:cubicBezTo>
                  <a:pt x="3028335" y="528191"/>
                  <a:pt x="3032141" y="488707"/>
                  <a:pt x="3038168" y="449533"/>
                </a:cubicBezTo>
                <a:cubicBezTo>
                  <a:pt x="3044573" y="407899"/>
                  <a:pt x="3040702" y="211025"/>
                  <a:pt x="3111910" y="139817"/>
                </a:cubicBezTo>
                <a:cubicBezTo>
                  <a:pt x="3140501" y="111226"/>
                  <a:pt x="3164413" y="107567"/>
                  <a:pt x="3200400" y="95572"/>
                </a:cubicBezTo>
                <a:cubicBezTo>
                  <a:pt x="3215148" y="85740"/>
                  <a:pt x="3228447" y="73274"/>
                  <a:pt x="3244645" y="66075"/>
                </a:cubicBezTo>
                <a:cubicBezTo>
                  <a:pt x="3273057" y="53447"/>
                  <a:pt x="3303638" y="46410"/>
                  <a:pt x="3333135" y="36578"/>
                </a:cubicBezTo>
                <a:cubicBezTo>
                  <a:pt x="3545336" y="-34155"/>
                  <a:pt x="3361940" y="22259"/>
                  <a:pt x="3908322" y="7082"/>
                </a:cubicBezTo>
                <a:lnTo>
                  <a:pt x="4822722" y="21830"/>
                </a:lnTo>
                <a:cubicBezTo>
                  <a:pt x="4847778" y="22578"/>
                  <a:pt x="4871667" y="32904"/>
                  <a:pt x="4896464" y="36578"/>
                </a:cubicBezTo>
                <a:cubicBezTo>
                  <a:pt x="5004441" y="52575"/>
                  <a:pt x="5220929" y="80824"/>
                  <a:pt x="5220929" y="80824"/>
                </a:cubicBezTo>
                <a:cubicBezTo>
                  <a:pt x="5334944" y="118828"/>
                  <a:pt x="5197858" y="77007"/>
                  <a:pt x="5442155" y="110320"/>
                </a:cubicBezTo>
                <a:cubicBezTo>
                  <a:pt x="5491830" y="117094"/>
                  <a:pt x="5540186" y="131575"/>
                  <a:pt x="5589639" y="139817"/>
                </a:cubicBezTo>
                <a:cubicBezTo>
                  <a:pt x="5687217" y="156081"/>
                  <a:pt x="5702926" y="157078"/>
                  <a:pt x="5810864" y="184062"/>
                </a:cubicBezTo>
                <a:cubicBezTo>
                  <a:pt x="5825946" y="187833"/>
                  <a:pt x="5840028" y="195040"/>
                  <a:pt x="5855110" y="198811"/>
                </a:cubicBezTo>
                <a:cubicBezTo>
                  <a:pt x="5879429" y="204891"/>
                  <a:pt x="5904668" y="206963"/>
                  <a:pt x="5928852" y="213559"/>
                </a:cubicBezTo>
                <a:cubicBezTo>
                  <a:pt x="5958849" y="221740"/>
                  <a:pt x="6017342" y="243056"/>
                  <a:pt x="6017342" y="243056"/>
                </a:cubicBezTo>
                <a:cubicBezTo>
                  <a:pt x="6032090" y="252888"/>
                  <a:pt x="6045733" y="264626"/>
                  <a:pt x="6061587" y="272553"/>
                </a:cubicBezTo>
                <a:cubicBezTo>
                  <a:pt x="6075492" y="279505"/>
                  <a:pt x="6094839" y="276308"/>
                  <a:pt x="6105832" y="287301"/>
                </a:cubicBezTo>
                <a:cubicBezTo>
                  <a:pt x="6184493" y="365960"/>
                  <a:pt x="6046837" y="306964"/>
                  <a:pt x="6164826" y="346295"/>
                </a:cubicBezTo>
                <a:cubicBezTo>
                  <a:pt x="6236014" y="453078"/>
                  <a:pt x="6207965" y="403077"/>
                  <a:pt x="6253316" y="493778"/>
                </a:cubicBezTo>
                <a:cubicBezTo>
                  <a:pt x="6248400" y="577352"/>
                  <a:pt x="6246148" y="661126"/>
                  <a:pt x="6238568" y="744501"/>
                </a:cubicBezTo>
                <a:cubicBezTo>
                  <a:pt x="6236298" y="769466"/>
                  <a:pt x="6230415" y="794059"/>
                  <a:pt x="6223819" y="818243"/>
                </a:cubicBezTo>
                <a:cubicBezTo>
                  <a:pt x="6207591" y="877745"/>
                  <a:pt x="6187443" y="923932"/>
                  <a:pt x="6164826" y="980475"/>
                </a:cubicBezTo>
                <a:cubicBezTo>
                  <a:pt x="6166841" y="1079214"/>
                  <a:pt x="6133701" y="1534406"/>
                  <a:pt x="6194322" y="1776888"/>
                </a:cubicBezTo>
                <a:cubicBezTo>
                  <a:pt x="6198093" y="1791970"/>
                  <a:pt x="6204155" y="1806385"/>
                  <a:pt x="6209071" y="1821133"/>
                </a:cubicBezTo>
                <a:cubicBezTo>
                  <a:pt x="6204155" y="1880127"/>
                  <a:pt x="6205932" y="1940065"/>
                  <a:pt x="6194322" y="1998114"/>
                </a:cubicBezTo>
                <a:cubicBezTo>
                  <a:pt x="6190846" y="2015495"/>
                  <a:pt x="6165809" y="2024661"/>
                  <a:pt x="6164826" y="2042359"/>
                </a:cubicBezTo>
                <a:cubicBezTo>
                  <a:pt x="6160727" y="2116151"/>
                  <a:pt x="6171413" y="2190131"/>
                  <a:pt x="6179574" y="2263585"/>
                </a:cubicBezTo>
                <a:cubicBezTo>
                  <a:pt x="6185550" y="2317374"/>
                  <a:pt x="6202091" y="2303186"/>
                  <a:pt x="6223819" y="2352075"/>
                </a:cubicBezTo>
                <a:cubicBezTo>
                  <a:pt x="6232986" y="2372700"/>
                  <a:pt x="6263207" y="2467180"/>
                  <a:pt x="6268064" y="2499559"/>
                </a:cubicBezTo>
                <a:cubicBezTo>
                  <a:pt x="6316079" y="2819660"/>
                  <a:pt x="6274242" y="2642261"/>
                  <a:pt x="6312310" y="2794527"/>
                </a:cubicBezTo>
                <a:cubicBezTo>
                  <a:pt x="6307394" y="2907598"/>
                  <a:pt x="6305922" y="3020871"/>
                  <a:pt x="6297561" y="3133740"/>
                </a:cubicBezTo>
                <a:cubicBezTo>
                  <a:pt x="6296064" y="3153954"/>
                  <a:pt x="6288382" y="3173243"/>
                  <a:pt x="6282813" y="3192733"/>
                </a:cubicBezTo>
                <a:cubicBezTo>
                  <a:pt x="6273218" y="3226316"/>
                  <a:pt x="6264420" y="3255372"/>
                  <a:pt x="6238568" y="3281224"/>
                </a:cubicBezTo>
                <a:cubicBezTo>
                  <a:pt x="6222563" y="3297229"/>
                  <a:pt x="6175024" y="3324509"/>
                  <a:pt x="6150077" y="3325469"/>
                </a:cubicBezTo>
                <a:cubicBezTo>
                  <a:pt x="5909315" y="3334729"/>
                  <a:pt x="5668296" y="3335301"/>
                  <a:pt x="5427406" y="3340217"/>
                </a:cubicBezTo>
                <a:cubicBezTo>
                  <a:pt x="5342901" y="3368387"/>
                  <a:pt x="5419275" y="3333600"/>
                  <a:pt x="5338916" y="3413959"/>
                </a:cubicBezTo>
                <a:cubicBezTo>
                  <a:pt x="5326382" y="3426493"/>
                  <a:pt x="5307205" y="3430922"/>
                  <a:pt x="5294671" y="3443456"/>
                </a:cubicBezTo>
                <a:cubicBezTo>
                  <a:pt x="5277290" y="3460837"/>
                  <a:pt x="5267807" y="3485068"/>
                  <a:pt x="5250426" y="3502449"/>
                </a:cubicBezTo>
                <a:cubicBezTo>
                  <a:pt x="5237892" y="3514983"/>
                  <a:pt x="5219798" y="3520599"/>
                  <a:pt x="5206181" y="3531946"/>
                </a:cubicBezTo>
                <a:cubicBezTo>
                  <a:pt x="5190158" y="3545299"/>
                  <a:pt x="5179290" y="3564621"/>
                  <a:pt x="5161935" y="3576191"/>
                </a:cubicBezTo>
                <a:cubicBezTo>
                  <a:pt x="5142166" y="3589370"/>
                  <a:pt x="5055122" y="3603205"/>
                  <a:pt x="5043948" y="3605688"/>
                </a:cubicBezTo>
                <a:cubicBezTo>
                  <a:pt x="5024161" y="3610085"/>
                  <a:pt x="5004831" y="3616462"/>
                  <a:pt x="4984955" y="3620437"/>
                </a:cubicBezTo>
                <a:cubicBezTo>
                  <a:pt x="4933807" y="3630667"/>
                  <a:pt x="4842798" y="3642851"/>
                  <a:pt x="4793226" y="3649933"/>
                </a:cubicBezTo>
                <a:cubicBezTo>
                  <a:pt x="4635910" y="3645017"/>
                  <a:pt x="4478336" y="3645428"/>
                  <a:pt x="4321277" y="3635185"/>
                </a:cubicBezTo>
                <a:cubicBezTo>
                  <a:pt x="4142141" y="3623502"/>
                  <a:pt x="4135593" y="3604978"/>
                  <a:pt x="3982064" y="3576191"/>
                </a:cubicBezTo>
                <a:cubicBezTo>
                  <a:pt x="3947897" y="3569785"/>
                  <a:pt x="3913239" y="3566359"/>
                  <a:pt x="3878826" y="3561443"/>
                </a:cubicBezTo>
                <a:cubicBezTo>
                  <a:pt x="3707631" y="3504378"/>
                  <a:pt x="3791336" y="3528510"/>
                  <a:pt x="3628103" y="3487701"/>
                </a:cubicBezTo>
                <a:cubicBezTo>
                  <a:pt x="3603522" y="3472953"/>
                  <a:pt x="3577845" y="3459895"/>
                  <a:pt x="3554361" y="3443456"/>
                </a:cubicBezTo>
                <a:cubicBezTo>
                  <a:pt x="3528573" y="3425404"/>
                  <a:pt x="3507313" y="3401146"/>
                  <a:pt x="3480619" y="3384462"/>
                </a:cubicBezTo>
                <a:cubicBezTo>
                  <a:pt x="3467436" y="3376223"/>
                  <a:pt x="3450663" y="3375838"/>
                  <a:pt x="3436374" y="3369714"/>
                </a:cubicBezTo>
                <a:cubicBezTo>
                  <a:pt x="3416166" y="3361053"/>
                  <a:pt x="3397472" y="3349146"/>
                  <a:pt x="3377381" y="3340217"/>
                </a:cubicBezTo>
                <a:cubicBezTo>
                  <a:pt x="3312832" y="3311528"/>
                  <a:pt x="3277723" y="3306295"/>
                  <a:pt x="3215148" y="3266475"/>
                </a:cubicBezTo>
                <a:cubicBezTo>
                  <a:pt x="3084787" y="3183519"/>
                  <a:pt x="3199574" y="3229192"/>
                  <a:pt x="3067664" y="3163237"/>
                </a:cubicBezTo>
                <a:cubicBezTo>
                  <a:pt x="2999869" y="3129339"/>
                  <a:pt x="3000644" y="3137767"/>
                  <a:pt x="2934929" y="3118991"/>
                </a:cubicBezTo>
                <a:cubicBezTo>
                  <a:pt x="2919981" y="3114720"/>
                  <a:pt x="2905240" y="3109702"/>
                  <a:pt x="2890684" y="3104243"/>
                </a:cubicBezTo>
                <a:cubicBezTo>
                  <a:pt x="2865895" y="3094947"/>
                  <a:pt x="2842300" y="3082353"/>
                  <a:pt x="2816942" y="3074746"/>
                </a:cubicBezTo>
                <a:cubicBezTo>
                  <a:pt x="2792932" y="3067543"/>
                  <a:pt x="2767781" y="3064914"/>
                  <a:pt x="2743200" y="3059998"/>
                </a:cubicBezTo>
                <a:cubicBezTo>
                  <a:pt x="2718619" y="3050166"/>
                  <a:pt x="2695541" y="3035037"/>
                  <a:pt x="2669458" y="3030501"/>
                </a:cubicBezTo>
                <a:cubicBezTo>
                  <a:pt x="2581740" y="3015246"/>
                  <a:pt x="2492334" y="3012047"/>
                  <a:pt x="2403987" y="3001004"/>
                </a:cubicBezTo>
                <a:lnTo>
                  <a:pt x="2286000" y="2986256"/>
                </a:lnTo>
                <a:cubicBezTo>
                  <a:pt x="2276053" y="2987914"/>
                  <a:pt x="2140264" y="3009567"/>
                  <a:pt x="2123768" y="3015753"/>
                </a:cubicBezTo>
                <a:cubicBezTo>
                  <a:pt x="2107171" y="3021977"/>
                  <a:pt x="2094271" y="3035417"/>
                  <a:pt x="2079522" y="3045249"/>
                </a:cubicBezTo>
                <a:cubicBezTo>
                  <a:pt x="2007661" y="3153046"/>
                  <a:pt x="2103301" y="3025434"/>
                  <a:pt x="1991032" y="3118991"/>
                </a:cubicBezTo>
                <a:cubicBezTo>
                  <a:pt x="1977415" y="3130339"/>
                  <a:pt x="1973311" y="3149989"/>
                  <a:pt x="1961535" y="3163237"/>
                </a:cubicBezTo>
                <a:cubicBezTo>
                  <a:pt x="1933821" y="3194415"/>
                  <a:pt x="1896184" y="3217018"/>
                  <a:pt x="1873045" y="3251727"/>
                </a:cubicBezTo>
                <a:cubicBezTo>
                  <a:pt x="1853381" y="3281224"/>
                  <a:pt x="1825262" y="3306586"/>
                  <a:pt x="1814052" y="3340217"/>
                </a:cubicBezTo>
                <a:cubicBezTo>
                  <a:pt x="1804220" y="3369714"/>
                  <a:pt x="1792096" y="3398544"/>
                  <a:pt x="1784555" y="3428708"/>
                </a:cubicBezTo>
                <a:cubicBezTo>
                  <a:pt x="1779639" y="3448372"/>
                  <a:pt x="1777791" y="3469070"/>
                  <a:pt x="1769806" y="3487701"/>
                </a:cubicBezTo>
                <a:cubicBezTo>
                  <a:pt x="1762824" y="3503993"/>
                  <a:pt x="1750142" y="3517198"/>
                  <a:pt x="1740310" y="3531946"/>
                </a:cubicBezTo>
                <a:cubicBezTo>
                  <a:pt x="1735394" y="3551611"/>
                  <a:pt x="1732678" y="3571961"/>
                  <a:pt x="1725561" y="3590940"/>
                </a:cubicBezTo>
                <a:cubicBezTo>
                  <a:pt x="1708775" y="3635701"/>
                  <a:pt x="1682753" y="3672837"/>
                  <a:pt x="1651819" y="3708927"/>
                </a:cubicBezTo>
                <a:cubicBezTo>
                  <a:pt x="1638245" y="3724763"/>
                  <a:pt x="1623597" y="3739819"/>
                  <a:pt x="1607574" y="3753172"/>
                </a:cubicBezTo>
                <a:cubicBezTo>
                  <a:pt x="1593957" y="3764520"/>
                  <a:pt x="1578077" y="3772837"/>
                  <a:pt x="1563329" y="3782669"/>
                </a:cubicBezTo>
                <a:cubicBezTo>
                  <a:pt x="1553497" y="3797417"/>
                  <a:pt x="1547172" y="3815242"/>
                  <a:pt x="1533832" y="3826914"/>
                </a:cubicBezTo>
                <a:cubicBezTo>
                  <a:pt x="1507153" y="3850259"/>
                  <a:pt x="1445342" y="3885908"/>
                  <a:pt x="1445342" y="3885908"/>
                </a:cubicBezTo>
                <a:cubicBezTo>
                  <a:pt x="1380149" y="3983697"/>
                  <a:pt x="1456769" y="3875035"/>
                  <a:pt x="1371600" y="3974398"/>
                </a:cubicBezTo>
                <a:cubicBezTo>
                  <a:pt x="1355603" y="3993061"/>
                  <a:pt x="1344736" y="4016010"/>
                  <a:pt x="1327355" y="4033391"/>
                </a:cubicBezTo>
                <a:cubicBezTo>
                  <a:pt x="1314821" y="4045925"/>
                  <a:pt x="1298141" y="4053494"/>
                  <a:pt x="1283110" y="4062888"/>
                </a:cubicBezTo>
                <a:cubicBezTo>
                  <a:pt x="1258802" y="4078081"/>
                  <a:pt x="1233552" y="4091743"/>
                  <a:pt x="1209368" y="4107133"/>
                </a:cubicBezTo>
                <a:cubicBezTo>
                  <a:pt x="1179459" y="4126166"/>
                  <a:pt x="1155846" y="4160299"/>
                  <a:pt x="1120877" y="4166127"/>
                </a:cubicBezTo>
                <a:lnTo>
                  <a:pt x="1032387" y="4180875"/>
                </a:lnTo>
                <a:cubicBezTo>
                  <a:pt x="981641" y="4197791"/>
                  <a:pt x="936919" y="4215212"/>
                  <a:pt x="884903" y="4225120"/>
                </a:cubicBezTo>
                <a:cubicBezTo>
                  <a:pt x="801536" y="4240999"/>
                  <a:pt x="634181" y="4269366"/>
                  <a:pt x="634181" y="4269366"/>
                </a:cubicBezTo>
                <a:cubicBezTo>
                  <a:pt x="545691" y="4264450"/>
                  <a:pt x="456524" y="4266592"/>
                  <a:pt x="368710" y="4254617"/>
                </a:cubicBezTo>
                <a:cubicBezTo>
                  <a:pt x="346926" y="4251646"/>
                  <a:pt x="330378" y="4232633"/>
                  <a:pt x="309716" y="4225120"/>
                </a:cubicBezTo>
                <a:cubicBezTo>
                  <a:pt x="276081" y="4212889"/>
                  <a:pt x="240890" y="4205456"/>
                  <a:pt x="206477" y="4195624"/>
                </a:cubicBezTo>
                <a:cubicBezTo>
                  <a:pt x="-591" y="4040322"/>
                  <a:pt x="128273" y="4171950"/>
                  <a:pt x="73742" y="4062888"/>
                </a:cubicBezTo>
                <a:cubicBezTo>
                  <a:pt x="65815" y="4047034"/>
                  <a:pt x="54077" y="4033391"/>
                  <a:pt x="44245" y="4018643"/>
                </a:cubicBezTo>
                <a:lnTo>
                  <a:pt x="14748" y="3930153"/>
                </a:lnTo>
                <a:lnTo>
                  <a:pt x="0" y="3885908"/>
                </a:lnTo>
                <a:cubicBezTo>
                  <a:pt x="4916" y="3817082"/>
                  <a:pt x="7128" y="3748009"/>
                  <a:pt x="14748" y="3679430"/>
                </a:cubicBezTo>
                <a:cubicBezTo>
                  <a:pt x="16986" y="3659284"/>
                  <a:pt x="24164" y="3639992"/>
                  <a:pt x="29497" y="3620437"/>
                </a:cubicBezTo>
                <a:cubicBezTo>
                  <a:pt x="37642" y="3590572"/>
                  <a:pt x="58804" y="3512786"/>
                  <a:pt x="73742" y="3472953"/>
                </a:cubicBezTo>
                <a:cubicBezTo>
                  <a:pt x="83038" y="3448164"/>
                  <a:pt x="93943" y="3424000"/>
                  <a:pt x="103239" y="3399211"/>
                </a:cubicBezTo>
                <a:cubicBezTo>
                  <a:pt x="133071" y="3319658"/>
                  <a:pt x="103397" y="3388797"/>
                  <a:pt x="132735" y="3281224"/>
                </a:cubicBezTo>
                <a:cubicBezTo>
                  <a:pt x="140916" y="3251227"/>
                  <a:pt x="162232" y="3192733"/>
                  <a:pt x="162232" y="3192733"/>
                </a:cubicBezTo>
                <a:cubicBezTo>
                  <a:pt x="177798" y="2601259"/>
                  <a:pt x="117887" y="2809575"/>
                  <a:pt x="206477" y="2543804"/>
                </a:cubicBezTo>
                <a:cubicBezTo>
                  <a:pt x="211393" y="2529056"/>
                  <a:pt x="217456" y="2514641"/>
                  <a:pt x="221226" y="2499559"/>
                </a:cubicBezTo>
                <a:cubicBezTo>
                  <a:pt x="231058" y="2460230"/>
                  <a:pt x="237902" y="2420031"/>
                  <a:pt x="250722" y="2381572"/>
                </a:cubicBezTo>
                <a:cubicBezTo>
                  <a:pt x="255638" y="2366824"/>
                  <a:pt x="251566" y="2344279"/>
                  <a:pt x="265471" y="2337327"/>
                </a:cubicBezTo>
                <a:cubicBezTo>
                  <a:pt x="287457" y="2326334"/>
                  <a:pt x="314632" y="2337327"/>
                  <a:pt x="339213" y="2337327"/>
                </a:cubicBezTo>
                <a:lnTo>
                  <a:pt x="324464" y="2337327"/>
                </a:lnTo>
                <a:lnTo>
                  <a:pt x="250722" y="2396320"/>
                </a:lnTo>
                <a:close/>
              </a:path>
            </a:pathLst>
          </a:custGeom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extBox 1"/>
          <p:cNvSpPr txBox="1"/>
          <p:nvPr/>
        </p:nvSpPr>
        <p:spPr>
          <a:xfrm>
            <a:off x="139593" y="255933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endParaRPr lang="id-ID" sz="2800" b="1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27517" y="4665330"/>
            <a:ext cx="1308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smtClean="0">
                <a:solidFill>
                  <a:srgbClr val="190CC4"/>
                </a:solidFill>
              </a:rPr>
              <a:t>Estimasi Parameter</a:t>
            </a:r>
          </a:p>
        </p:txBody>
      </p:sp>
      <p:sp>
        <p:nvSpPr>
          <p:cNvPr id="6" name="Down Arrow 5"/>
          <p:cNvSpPr/>
          <p:nvPr/>
        </p:nvSpPr>
        <p:spPr>
          <a:xfrm rot="16200000">
            <a:off x="1865934" y="2891800"/>
            <a:ext cx="444006" cy="1223710"/>
          </a:xfrm>
          <a:prstGeom prst="downArrow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Box 8"/>
          <p:cNvSpPr txBox="1"/>
          <p:nvPr/>
        </p:nvSpPr>
        <p:spPr>
          <a:xfrm rot="2862380">
            <a:off x="3189596" y="4440185"/>
            <a:ext cx="27425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200" smtClean="0"/>
              <a:t>Dianalisis: </a:t>
            </a:r>
          </a:p>
          <a:p>
            <a:pPr algn="ctr"/>
            <a:r>
              <a:rPr lang="id-ID" sz="2200" smtClean="0"/>
              <a:t>proses inferensi/ induksi/ generalisasi</a:t>
            </a:r>
            <a:endParaRPr lang="id-ID" sz="2200"/>
          </a:p>
        </p:txBody>
      </p:sp>
      <p:sp>
        <p:nvSpPr>
          <p:cNvPr id="14" name="Down Arrow 13"/>
          <p:cNvSpPr/>
          <p:nvPr/>
        </p:nvSpPr>
        <p:spPr>
          <a:xfrm rot="14342114">
            <a:off x="5069862" y="1341418"/>
            <a:ext cx="509512" cy="1921330"/>
          </a:xfrm>
          <a:prstGeom prst="downArrow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Down Arrow 14"/>
          <p:cNvSpPr/>
          <p:nvPr/>
        </p:nvSpPr>
        <p:spPr>
          <a:xfrm rot="19058446">
            <a:off x="4843672" y="3601006"/>
            <a:ext cx="487597" cy="1996299"/>
          </a:xfrm>
          <a:prstGeom prst="downArrow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 rot="19880705">
            <a:off x="4419790" y="1883834"/>
            <a:ext cx="1338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200" smtClean="0"/>
              <a:t>Disajikan</a:t>
            </a:r>
            <a:endParaRPr lang="id-ID" sz="22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3089016"/>
            <a:ext cx="1296144" cy="854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179512" y="4665330"/>
            <a:ext cx="3106082" cy="1779480"/>
          </a:xfrm>
          <a:prstGeom prst="wedgeRectCallout">
            <a:avLst>
              <a:gd name="adj1" fmla="val -303"/>
              <a:gd name="adj2" fmla="val -1080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/>
              <a:t>Diolah/diringkas</a:t>
            </a:r>
            <a:r>
              <a:rPr lang="id-ID" sz="2000"/>
              <a:t>: dijumlahkan, dihitung rata-rata, dicari nilai tertinggi, dihitung koefisien tentang keeratan hubungan, dll</a:t>
            </a:r>
          </a:p>
        </p:txBody>
      </p:sp>
      <p:grpSp>
        <p:nvGrpSpPr>
          <p:cNvPr id="2048" name="Group 2047"/>
          <p:cNvGrpSpPr/>
          <p:nvPr/>
        </p:nvGrpSpPr>
        <p:grpSpPr>
          <a:xfrm>
            <a:off x="2781161" y="2820940"/>
            <a:ext cx="1574815" cy="1400148"/>
            <a:chOff x="2781161" y="2820940"/>
            <a:chExt cx="1574815" cy="1400148"/>
          </a:xfrm>
        </p:grpSpPr>
        <p:sp>
          <p:nvSpPr>
            <p:cNvPr id="10" name="Cloud 9"/>
            <p:cNvSpPr/>
            <p:nvPr/>
          </p:nvSpPr>
          <p:spPr>
            <a:xfrm>
              <a:off x="2781161" y="2820940"/>
              <a:ext cx="1574815" cy="1400148"/>
            </a:xfrm>
            <a:prstGeom prst="cloud">
              <a:avLst/>
            </a:prstGeom>
            <a:solidFill>
              <a:srgbClr val="FF99CC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8" name="Rectangle 17"/>
                <p:cNvSpPr/>
                <p:nvPr/>
              </p:nvSpPr>
              <p:spPr>
                <a:xfrm>
                  <a:off x="2987824" y="3028890"/>
                  <a:ext cx="420307" cy="400110"/>
                </a:xfrm>
                <a:prstGeom prst="rect">
                  <a:avLst/>
                </a:prstGeom>
                <a:solidFill>
                  <a:srgbClr val="FF99CC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id-ID" sz="2000" b="1" i="1" smtClean="0">
                                <a:solidFill>
                                  <a:srgbClr val="190CC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d-ID" sz="2000" b="1" i="1">
                                <a:solidFill>
                                  <a:srgbClr val="190CC4"/>
                                </a:solidFill>
                                <a:latin typeface="Cambria Math"/>
                              </a:rPr>
                              <m:t>𝑿</m:t>
                            </m:r>
                          </m:e>
                        </m:acc>
                      </m:oMath>
                    </m:oMathPara>
                  </a14:m>
                  <a:endParaRPr lang="id-ID" sz="2000" b="1">
                    <a:solidFill>
                      <a:srgbClr val="190CC4"/>
                    </a:solidFill>
                  </a:endParaRPr>
                </a:p>
              </p:txBody>
            </p:sp>
          </mc:Choice>
          <mc:Fallback>
            <p:sp>
              <p:nvSpPr>
                <p:cNvPr id="18" name="Rectangle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7824" y="3028890"/>
                  <a:ext cx="420307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id-ID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Rectangle 18"/>
            <p:cNvSpPr/>
            <p:nvPr/>
          </p:nvSpPr>
          <p:spPr>
            <a:xfrm>
              <a:off x="3685020" y="3024361"/>
              <a:ext cx="303288" cy="400110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id-ID" sz="2000" b="1" i="1">
                  <a:solidFill>
                    <a:srgbClr val="190CC4"/>
                  </a:solidFill>
                </a:rPr>
                <a:t>S</a:t>
              </a:r>
              <a:endParaRPr lang="id-ID" sz="2000" b="1">
                <a:solidFill>
                  <a:srgbClr val="190CC4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43546" y="3347700"/>
              <a:ext cx="1082947" cy="369332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id-ID" b="1" smtClean="0">
                  <a:solidFill>
                    <a:srgbClr val="190CC4"/>
                  </a:solidFill>
                </a:rPr>
                <a:t>Cov(X,Y)</a:t>
              </a:r>
              <a:endParaRPr lang="id-ID" b="1">
                <a:solidFill>
                  <a:srgbClr val="190CC4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75032" y="3645024"/>
              <a:ext cx="272832" cy="400110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id-ID" sz="2000" b="1" i="1">
                  <a:solidFill>
                    <a:srgbClr val="190CC4"/>
                  </a:solidFill>
                </a:rPr>
                <a:t>r</a:t>
              </a:r>
              <a:endParaRPr lang="id-ID" sz="1200" b="1" i="1">
                <a:solidFill>
                  <a:srgbClr val="190CC4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91880" y="3676962"/>
              <a:ext cx="319318" cy="400110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id-ID" sz="2000" b="1" i="1" smtClean="0">
                  <a:solidFill>
                    <a:srgbClr val="190CC4"/>
                  </a:solidFill>
                </a:rPr>
                <a:t>b</a:t>
              </a:r>
              <a:endParaRPr lang="id-ID" sz="1200" b="1" i="1">
                <a:solidFill>
                  <a:srgbClr val="190CC4"/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699792" y="249289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STATISTIK</a:t>
            </a:r>
            <a:endParaRPr lang="id-ID" sz="2800" b="1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7074" y="260649"/>
            <a:ext cx="132286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2" descr="Hasil gambar untuk piech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4992" y="1187859"/>
            <a:ext cx="1219336" cy="1161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701502" y="472027"/>
            <a:ext cx="689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smtClean="0">
                <a:solidFill>
                  <a:srgbClr val="190CC4"/>
                </a:solidFill>
              </a:rPr>
              <a:t>Tabel</a:t>
            </a:r>
            <a:endParaRPr lang="id-ID"/>
          </a:p>
        </p:txBody>
      </p:sp>
      <p:sp>
        <p:nvSpPr>
          <p:cNvPr id="26" name="Rectangle 25"/>
          <p:cNvSpPr/>
          <p:nvPr/>
        </p:nvSpPr>
        <p:spPr>
          <a:xfrm>
            <a:off x="7730473" y="1450977"/>
            <a:ext cx="8699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smtClean="0">
                <a:solidFill>
                  <a:srgbClr val="190CC4"/>
                </a:solidFill>
              </a:rPr>
              <a:t>Bagan/</a:t>
            </a:r>
          </a:p>
          <a:p>
            <a:r>
              <a:rPr lang="id-ID" b="1" smtClean="0">
                <a:solidFill>
                  <a:srgbClr val="190CC4"/>
                </a:solidFill>
              </a:rPr>
              <a:t>Grafik</a:t>
            </a:r>
            <a:endParaRPr lang="id-ID"/>
          </a:p>
        </p:txBody>
      </p:sp>
      <p:sp>
        <p:nvSpPr>
          <p:cNvPr id="27" name="Rectangle 26"/>
          <p:cNvSpPr/>
          <p:nvPr/>
        </p:nvSpPr>
        <p:spPr>
          <a:xfrm>
            <a:off x="7730472" y="2494637"/>
            <a:ext cx="1234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smtClean="0">
                <a:solidFill>
                  <a:srgbClr val="190CC4"/>
                </a:solidFill>
              </a:rPr>
              <a:t>Statistik Individual</a:t>
            </a:r>
            <a:endParaRPr lang="id-ID"/>
          </a:p>
        </p:txBody>
      </p:sp>
      <p:grpSp>
        <p:nvGrpSpPr>
          <p:cNvPr id="2049" name="Group 2048"/>
          <p:cNvGrpSpPr/>
          <p:nvPr/>
        </p:nvGrpSpPr>
        <p:grpSpPr>
          <a:xfrm>
            <a:off x="6234861" y="2406690"/>
            <a:ext cx="1890525" cy="1231615"/>
            <a:chOff x="6234861" y="2406690"/>
            <a:chExt cx="1890525" cy="1231615"/>
          </a:xfrm>
        </p:grpSpPr>
        <p:pic>
          <p:nvPicPr>
            <p:cNvPr id="8" name="Picture 2" descr="Image result for pengertian mean dalam statistik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4861" y="2406690"/>
              <a:ext cx="838200" cy="76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Image result for simpangan baku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7074" y="3116327"/>
              <a:ext cx="1848312" cy="521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9" name="TextBox 28"/>
          <p:cNvSpPr txBox="1"/>
          <p:nvPr/>
        </p:nvSpPr>
        <p:spPr>
          <a:xfrm>
            <a:off x="7730473" y="5667344"/>
            <a:ext cx="11875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smtClean="0">
                <a:solidFill>
                  <a:srgbClr val="190CC4"/>
                </a:solidFill>
              </a:rPr>
              <a:t>Uji Hipotesis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86858" y="5728379"/>
            <a:ext cx="1086203" cy="585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5409340" y="3685094"/>
            <a:ext cx="342396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5661974" y="4634693"/>
                <a:ext cx="2145844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000" i="1" smtClean="0">
                          <a:latin typeface="Cambria Math"/>
                          <a:sym typeface="Symbol"/>
                        </a:rPr>
                        <m:t></m:t>
                      </m:r>
                      <m:r>
                        <a:rPr lang="id-ID" sz="2000" b="0" i="1" smtClean="0">
                          <a:latin typeface="Cambria Math"/>
                          <a:sym typeface="Symbol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id-ID" sz="2000" b="0" i="1" smtClean="0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accPr>
                        <m:e>
                          <m:r>
                            <a:rPr lang="id-ID" sz="2000" b="0" i="1" smtClean="0">
                              <a:latin typeface="Cambria Math"/>
                              <a:sym typeface="Symbol"/>
                            </a:rPr>
                            <m:t>𝑥</m:t>
                          </m:r>
                        </m:e>
                      </m:acc>
                      <m:r>
                        <a:rPr lang="id-ID" sz="2000" b="0" i="1" smtClean="0">
                          <a:latin typeface="Cambria Math"/>
                          <a:sym typeface="Symbol"/>
                        </a:rPr>
                        <m:t> </m:t>
                      </m:r>
                      <m:r>
                        <a:rPr lang="id-ID" sz="2000" i="1" smtClean="0">
                          <a:latin typeface="Cambria Math"/>
                          <a:sym typeface="Symbol"/>
                        </a:rPr>
                        <m:t></m:t>
                      </m:r>
                      <m:r>
                        <a:rPr lang="id-ID" sz="2000" b="0" i="0" smtClean="0">
                          <a:latin typeface="Cambria Math"/>
                          <a:sym typeface="Symbol"/>
                        </a:rPr>
                        <m:t> </m:t>
                      </m:r>
                      <m:r>
                        <a:rPr lang="id-ID" sz="2000" b="0" i="1" smtClean="0">
                          <a:latin typeface="Cambria Math"/>
                          <a:sym typeface="Symbol"/>
                        </a:rPr>
                        <m:t>𝑡</m:t>
                      </m:r>
                      <m:r>
                        <a:rPr lang="id-ID" sz="2000" b="0" i="0" smtClean="0">
                          <a:latin typeface="Cambria Math"/>
                          <a:sym typeface="Symbol"/>
                        </a:rPr>
                        <m:t> </m:t>
                      </m:r>
                      <m:r>
                        <a:rPr lang="id-ID" sz="2000" i="1">
                          <a:latin typeface="Cambria Math"/>
                          <a:sym typeface="Symbol"/>
                        </a:rPr>
                        <m:t></m:t>
                      </m:r>
                      <m:r>
                        <a:rPr lang="id-ID" sz="2000" b="0" i="1" smtClean="0">
                          <a:latin typeface="Cambria Math"/>
                          <a:sym typeface="Symbol"/>
                        </a:rPr>
                        <m:t> </m:t>
                      </m:r>
                      <m:sSub>
                        <m:sSubPr>
                          <m:ctrlPr>
                            <a:rPr lang="id-ID" sz="2000" b="0" i="1" smtClean="0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sSubPr>
                        <m:e>
                          <m:r>
                            <a:rPr lang="id-ID" sz="2000" b="0" i="1" smtClean="0">
                              <a:latin typeface="Cambria Math"/>
                              <a:sym typeface="Symbol"/>
                            </a:rPr>
                            <m:t>𝑆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id-ID" sz="2000" b="0" i="1" smtClean="0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accPr>
                            <m:e>
                              <m:r>
                                <a:rPr lang="id-ID" sz="2000" b="0" i="1" smtClean="0">
                                  <a:latin typeface="Cambria Math"/>
                                  <a:sym typeface="Symbol"/>
                                </a:rPr>
                                <m:t>𝑥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id-ID" sz="2400" smtClean="0"/>
              </a:p>
              <a:p>
                <a:pPr>
                  <a:tabLst>
                    <a:tab pos="530225" algn="l"/>
                  </a:tabLst>
                </a:pPr>
                <a:r>
                  <a:rPr lang="id-ID" sz="2400"/>
                  <a:t/>
                </a:r>
                <a14:m>
                  <m:oMath xmlns:m="http://schemas.openxmlformats.org/officeDocument/2006/math">
                    <m:r>
                      <a:rPr lang="id-ID" sz="2000" b="0" i="1" smtClean="0">
                        <a:latin typeface="Cambria Math"/>
                      </a:rPr>
                      <m:t>=105 </m:t>
                    </m:r>
                    <m:r>
                      <a:rPr lang="id-ID" sz="2000" b="0" i="1" smtClean="0">
                        <a:latin typeface="Cambria Math"/>
                        <a:sym typeface="Symbol"/>
                      </a:rPr>
                      <m:t> 2,80</m:t>
                    </m:r>
                  </m:oMath>
                </a14:m>
                <a:endParaRPr lang="id-ID" sz="240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1974" y="4634693"/>
                <a:ext cx="2145844" cy="76944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 rot="20100162">
            <a:off x="3421649" y="1097034"/>
            <a:ext cx="219349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2000" b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STATISTIKA DESKRIPTIF</a:t>
            </a:r>
          </a:p>
        </p:txBody>
      </p:sp>
      <p:sp>
        <p:nvSpPr>
          <p:cNvPr id="43" name="TextBox 42"/>
          <p:cNvSpPr txBox="1"/>
          <p:nvPr/>
        </p:nvSpPr>
        <p:spPr>
          <a:xfrm rot="1937509">
            <a:off x="3277573" y="5832349"/>
            <a:ext cx="1808039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2000" b="1" smtClean="0">
                <a:ln w="11430"/>
                <a:solidFill>
                  <a:srgbClr val="190CC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STATISTIKA INFERENSIAL</a:t>
            </a:r>
          </a:p>
        </p:txBody>
      </p:sp>
      <p:sp>
        <p:nvSpPr>
          <p:cNvPr id="2056" name="Freeform 2055"/>
          <p:cNvSpPr/>
          <p:nvPr/>
        </p:nvSpPr>
        <p:spPr>
          <a:xfrm>
            <a:off x="2698955" y="2418735"/>
            <a:ext cx="6356555" cy="4218039"/>
          </a:xfrm>
          <a:custGeom>
            <a:avLst/>
            <a:gdLst>
              <a:gd name="connsiteX0" fmla="*/ 1091380 w 6356555"/>
              <a:gd name="connsiteY0" fmla="*/ 3126659 h 4218039"/>
              <a:gd name="connsiteX1" fmla="*/ 1091380 w 6356555"/>
              <a:gd name="connsiteY1" fmla="*/ 3126659 h 4218039"/>
              <a:gd name="connsiteX2" fmla="*/ 1238864 w 6356555"/>
              <a:gd name="connsiteY2" fmla="*/ 3185652 h 4218039"/>
              <a:gd name="connsiteX3" fmla="*/ 1283110 w 6356555"/>
              <a:gd name="connsiteY3" fmla="*/ 3200400 h 4218039"/>
              <a:gd name="connsiteX4" fmla="*/ 1327355 w 6356555"/>
              <a:gd name="connsiteY4" fmla="*/ 3229897 h 4218039"/>
              <a:gd name="connsiteX5" fmla="*/ 1474839 w 6356555"/>
              <a:gd name="connsiteY5" fmla="*/ 3318388 h 4218039"/>
              <a:gd name="connsiteX6" fmla="*/ 1578077 w 6356555"/>
              <a:gd name="connsiteY6" fmla="*/ 3406878 h 4218039"/>
              <a:gd name="connsiteX7" fmla="*/ 1622322 w 6356555"/>
              <a:gd name="connsiteY7" fmla="*/ 3451123 h 4218039"/>
              <a:gd name="connsiteX8" fmla="*/ 1651819 w 6356555"/>
              <a:gd name="connsiteY8" fmla="*/ 3495368 h 4218039"/>
              <a:gd name="connsiteX9" fmla="*/ 1696064 w 6356555"/>
              <a:gd name="connsiteY9" fmla="*/ 3510117 h 4218039"/>
              <a:gd name="connsiteX10" fmla="*/ 1784555 w 6356555"/>
              <a:gd name="connsiteY10" fmla="*/ 3569110 h 4218039"/>
              <a:gd name="connsiteX11" fmla="*/ 1858297 w 6356555"/>
              <a:gd name="connsiteY11" fmla="*/ 3642852 h 4218039"/>
              <a:gd name="connsiteX12" fmla="*/ 1887793 w 6356555"/>
              <a:gd name="connsiteY12" fmla="*/ 3687097 h 4218039"/>
              <a:gd name="connsiteX13" fmla="*/ 1932039 w 6356555"/>
              <a:gd name="connsiteY13" fmla="*/ 3716594 h 4218039"/>
              <a:gd name="connsiteX14" fmla="*/ 2064774 w 6356555"/>
              <a:gd name="connsiteY14" fmla="*/ 3819833 h 4218039"/>
              <a:gd name="connsiteX15" fmla="*/ 2109019 w 6356555"/>
              <a:gd name="connsiteY15" fmla="*/ 3849330 h 4218039"/>
              <a:gd name="connsiteX16" fmla="*/ 2153264 w 6356555"/>
              <a:gd name="connsiteY16" fmla="*/ 3893575 h 4218039"/>
              <a:gd name="connsiteX17" fmla="*/ 2197510 w 6356555"/>
              <a:gd name="connsiteY17" fmla="*/ 3908323 h 4218039"/>
              <a:gd name="connsiteX18" fmla="*/ 2227006 w 6356555"/>
              <a:gd name="connsiteY18" fmla="*/ 3952568 h 4218039"/>
              <a:gd name="connsiteX19" fmla="*/ 2271251 w 6356555"/>
              <a:gd name="connsiteY19" fmla="*/ 3967317 h 4218039"/>
              <a:gd name="connsiteX20" fmla="*/ 2374490 w 6356555"/>
              <a:gd name="connsiteY20" fmla="*/ 4011562 h 4218039"/>
              <a:gd name="connsiteX21" fmla="*/ 2433484 w 6356555"/>
              <a:gd name="connsiteY21" fmla="*/ 4041059 h 4218039"/>
              <a:gd name="connsiteX22" fmla="*/ 2521974 w 6356555"/>
              <a:gd name="connsiteY22" fmla="*/ 4055807 h 4218039"/>
              <a:gd name="connsiteX23" fmla="*/ 2580968 w 6356555"/>
              <a:gd name="connsiteY23" fmla="*/ 4070555 h 4218039"/>
              <a:gd name="connsiteX24" fmla="*/ 2625213 w 6356555"/>
              <a:gd name="connsiteY24" fmla="*/ 4085304 h 4218039"/>
              <a:gd name="connsiteX25" fmla="*/ 3067664 w 6356555"/>
              <a:gd name="connsiteY25" fmla="*/ 4144297 h 4218039"/>
              <a:gd name="connsiteX26" fmla="*/ 3628103 w 6356555"/>
              <a:gd name="connsiteY26" fmla="*/ 4159046 h 4218039"/>
              <a:gd name="connsiteX27" fmla="*/ 3805084 w 6356555"/>
              <a:gd name="connsiteY27" fmla="*/ 4188542 h 4218039"/>
              <a:gd name="connsiteX28" fmla="*/ 3864077 w 6356555"/>
              <a:gd name="connsiteY28" fmla="*/ 4203291 h 4218039"/>
              <a:gd name="connsiteX29" fmla="*/ 4055806 w 6356555"/>
              <a:gd name="connsiteY29" fmla="*/ 4218039 h 4218039"/>
              <a:gd name="connsiteX30" fmla="*/ 5191432 w 6356555"/>
              <a:gd name="connsiteY30" fmla="*/ 4203291 h 4218039"/>
              <a:gd name="connsiteX31" fmla="*/ 5250426 w 6356555"/>
              <a:gd name="connsiteY31" fmla="*/ 4188542 h 4218039"/>
              <a:gd name="connsiteX32" fmla="*/ 5412658 w 6356555"/>
              <a:gd name="connsiteY32" fmla="*/ 4173794 h 4218039"/>
              <a:gd name="connsiteX33" fmla="*/ 5589639 w 6356555"/>
              <a:gd name="connsiteY33" fmla="*/ 4144297 h 4218039"/>
              <a:gd name="connsiteX34" fmla="*/ 5781368 w 6356555"/>
              <a:gd name="connsiteY34" fmla="*/ 4114800 h 4218039"/>
              <a:gd name="connsiteX35" fmla="*/ 5869858 w 6356555"/>
              <a:gd name="connsiteY35" fmla="*/ 4085304 h 4218039"/>
              <a:gd name="connsiteX36" fmla="*/ 5914103 w 6356555"/>
              <a:gd name="connsiteY36" fmla="*/ 4070555 h 4218039"/>
              <a:gd name="connsiteX37" fmla="*/ 6017342 w 6356555"/>
              <a:gd name="connsiteY37" fmla="*/ 4011562 h 4218039"/>
              <a:gd name="connsiteX38" fmla="*/ 6105832 w 6356555"/>
              <a:gd name="connsiteY38" fmla="*/ 3982065 h 4218039"/>
              <a:gd name="connsiteX39" fmla="*/ 6150077 w 6356555"/>
              <a:gd name="connsiteY39" fmla="*/ 3967317 h 4218039"/>
              <a:gd name="connsiteX40" fmla="*/ 6194322 w 6356555"/>
              <a:gd name="connsiteY40" fmla="*/ 3923071 h 4218039"/>
              <a:gd name="connsiteX41" fmla="*/ 6209071 w 6356555"/>
              <a:gd name="connsiteY41" fmla="*/ 3878826 h 4218039"/>
              <a:gd name="connsiteX42" fmla="*/ 6238568 w 6356555"/>
              <a:gd name="connsiteY42" fmla="*/ 3819833 h 4218039"/>
              <a:gd name="connsiteX43" fmla="*/ 6268064 w 6356555"/>
              <a:gd name="connsiteY43" fmla="*/ 3731342 h 4218039"/>
              <a:gd name="connsiteX44" fmla="*/ 6282813 w 6356555"/>
              <a:gd name="connsiteY44" fmla="*/ 3097162 h 4218039"/>
              <a:gd name="connsiteX45" fmla="*/ 6312310 w 6356555"/>
              <a:gd name="connsiteY45" fmla="*/ 2993923 h 4218039"/>
              <a:gd name="connsiteX46" fmla="*/ 6341806 w 6356555"/>
              <a:gd name="connsiteY46" fmla="*/ 2949678 h 4218039"/>
              <a:gd name="connsiteX47" fmla="*/ 6356555 w 6356555"/>
              <a:gd name="connsiteY47" fmla="*/ 2861188 h 4218039"/>
              <a:gd name="connsiteX48" fmla="*/ 6341806 w 6356555"/>
              <a:gd name="connsiteY48" fmla="*/ 2551471 h 4218039"/>
              <a:gd name="connsiteX49" fmla="*/ 6253316 w 6356555"/>
              <a:gd name="connsiteY49" fmla="*/ 2418736 h 4218039"/>
              <a:gd name="connsiteX50" fmla="*/ 6164826 w 6356555"/>
              <a:gd name="connsiteY50" fmla="*/ 2330246 h 4218039"/>
              <a:gd name="connsiteX51" fmla="*/ 6091084 w 6356555"/>
              <a:gd name="connsiteY51" fmla="*/ 2241755 h 4218039"/>
              <a:gd name="connsiteX52" fmla="*/ 6017342 w 6356555"/>
              <a:gd name="connsiteY52" fmla="*/ 2168013 h 4218039"/>
              <a:gd name="connsiteX53" fmla="*/ 5928851 w 6356555"/>
              <a:gd name="connsiteY53" fmla="*/ 2109020 h 4218039"/>
              <a:gd name="connsiteX54" fmla="*/ 5840361 w 6356555"/>
              <a:gd name="connsiteY54" fmla="*/ 2079523 h 4218039"/>
              <a:gd name="connsiteX55" fmla="*/ 5751871 w 6356555"/>
              <a:gd name="connsiteY55" fmla="*/ 2064775 h 4218039"/>
              <a:gd name="connsiteX56" fmla="*/ 5678129 w 6356555"/>
              <a:gd name="connsiteY56" fmla="*/ 2050026 h 4218039"/>
              <a:gd name="connsiteX57" fmla="*/ 5633884 w 6356555"/>
              <a:gd name="connsiteY57" fmla="*/ 2035278 h 4218039"/>
              <a:gd name="connsiteX58" fmla="*/ 5427406 w 6356555"/>
              <a:gd name="connsiteY58" fmla="*/ 2005781 h 4218039"/>
              <a:gd name="connsiteX59" fmla="*/ 5235677 w 6356555"/>
              <a:gd name="connsiteY59" fmla="*/ 1946788 h 4218039"/>
              <a:gd name="connsiteX60" fmla="*/ 5191432 w 6356555"/>
              <a:gd name="connsiteY60" fmla="*/ 1932039 h 4218039"/>
              <a:gd name="connsiteX61" fmla="*/ 4896464 w 6356555"/>
              <a:gd name="connsiteY61" fmla="*/ 1887794 h 4218039"/>
              <a:gd name="connsiteX62" fmla="*/ 3347884 w 6356555"/>
              <a:gd name="connsiteY62" fmla="*/ 1902542 h 4218039"/>
              <a:gd name="connsiteX63" fmla="*/ 3200400 w 6356555"/>
              <a:gd name="connsiteY63" fmla="*/ 1932039 h 4218039"/>
              <a:gd name="connsiteX64" fmla="*/ 2507226 w 6356555"/>
              <a:gd name="connsiteY64" fmla="*/ 1917291 h 4218039"/>
              <a:gd name="connsiteX65" fmla="*/ 2418735 w 6356555"/>
              <a:gd name="connsiteY65" fmla="*/ 1902542 h 4218039"/>
              <a:gd name="connsiteX66" fmla="*/ 2330245 w 6356555"/>
              <a:gd name="connsiteY66" fmla="*/ 1814052 h 4218039"/>
              <a:gd name="connsiteX67" fmla="*/ 2286000 w 6356555"/>
              <a:gd name="connsiteY67" fmla="*/ 1784555 h 4218039"/>
              <a:gd name="connsiteX68" fmla="*/ 2256503 w 6356555"/>
              <a:gd name="connsiteY68" fmla="*/ 1740310 h 4218039"/>
              <a:gd name="connsiteX69" fmla="*/ 2212258 w 6356555"/>
              <a:gd name="connsiteY69" fmla="*/ 1651820 h 4218039"/>
              <a:gd name="connsiteX70" fmla="*/ 2197510 w 6356555"/>
              <a:gd name="connsiteY70" fmla="*/ 1592826 h 4218039"/>
              <a:gd name="connsiteX71" fmla="*/ 2168013 w 6356555"/>
              <a:gd name="connsiteY71" fmla="*/ 1415846 h 4218039"/>
              <a:gd name="connsiteX72" fmla="*/ 2153264 w 6356555"/>
              <a:gd name="connsiteY72" fmla="*/ 1371600 h 4218039"/>
              <a:gd name="connsiteX73" fmla="*/ 2109019 w 6356555"/>
              <a:gd name="connsiteY73" fmla="*/ 1209368 h 4218039"/>
              <a:gd name="connsiteX74" fmla="*/ 2079522 w 6356555"/>
              <a:gd name="connsiteY74" fmla="*/ 1150375 h 4218039"/>
              <a:gd name="connsiteX75" fmla="*/ 2020529 w 6356555"/>
              <a:gd name="connsiteY75" fmla="*/ 1017639 h 4218039"/>
              <a:gd name="connsiteX76" fmla="*/ 1976284 w 6356555"/>
              <a:gd name="connsiteY76" fmla="*/ 973394 h 4218039"/>
              <a:gd name="connsiteX77" fmla="*/ 1961535 w 6356555"/>
              <a:gd name="connsiteY77" fmla="*/ 914400 h 4218039"/>
              <a:gd name="connsiteX78" fmla="*/ 1932039 w 6356555"/>
              <a:gd name="connsiteY78" fmla="*/ 811162 h 4218039"/>
              <a:gd name="connsiteX79" fmla="*/ 1887793 w 6356555"/>
              <a:gd name="connsiteY79" fmla="*/ 604684 h 4218039"/>
              <a:gd name="connsiteX80" fmla="*/ 1799303 w 6356555"/>
              <a:gd name="connsiteY80" fmla="*/ 501446 h 4218039"/>
              <a:gd name="connsiteX81" fmla="*/ 1755058 w 6356555"/>
              <a:gd name="connsiteY81" fmla="*/ 442452 h 4218039"/>
              <a:gd name="connsiteX82" fmla="*/ 1696064 w 6356555"/>
              <a:gd name="connsiteY82" fmla="*/ 353962 h 4218039"/>
              <a:gd name="connsiteX83" fmla="*/ 1666568 w 6356555"/>
              <a:gd name="connsiteY83" fmla="*/ 309717 h 4218039"/>
              <a:gd name="connsiteX84" fmla="*/ 1622322 w 6356555"/>
              <a:gd name="connsiteY84" fmla="*/ 265471 h 4218039"/>
              <a:gd name="connsiteX85" fmla="*/ 1578077 w 6356555"/>
              <a:gd name="connsiteY85" fmla="*/ 206478 h 4218039"/>
              <a:gd name="connsiteX86" fmla="*/ 1489587 w 6356555"/>
              <a:gd name="connsiteY86" fmla="*/ 162233 h 4218039"/>
              <a:gd name="connsiteX87" fmla="*/ 1356851 w 6356555"/>
              <a:gd name="connsiteY87" fmla="*/ 103239 h 4218039"/>
              <a:gd name="connsiteX88" fmla="*/ 1283110 w 6356555"/>
              <a:gd name="connsiteY88" fmla="*/ 73742 h 4218039"/>
              <a:gd name="connsiteX89" fmla="*/ 1017639 w 6356555"/>
              <a:gd name="connsiteY89" fmla="*/ 29497 h 4218039"/>
              <a:gd name="connsiteX90" fmla="*/ 870155 w 6356555"/>
              <a:gd name="connsiteY90" fmla="*/ 14749 h 4218039"/>
              <a:gd name="connsiteX91" fmla="*/ 766916 w 6356555"/>
              <a:gd name="connsiteY91" fmla="*/ 0 h 4218039"/>
              <a:gd name="connsiteX92" fmla="*/ 516193 w 6356555"/>
              <a:gd name="connsiteY92" fmla="*/ 14749 h 4218039"/>
              <a:gd name="connsiteX93" fmla="*/ 471948 w 6356555"/>
              <a:gd name="connsiteY93" fmla="*/ 29497 h 4218039"/>
              <a:gd name="connsiteX94" fmla="*/ 398206 w 6356555"/>
              <a:gd name="connsiteY94" fmla="*/ 44246 h 4218039"/>
              <a:gd name="connsiteX95" fmla="*/ 339213 w 6356555"/>
              <a:gd name="connsiteY95" fmla="*/ 58994 h 4218039"/>
              <a:gd name="connsiteX96" fmla="*/ 294968 w 6356555"/>
              <a:gd name="connsiteY96" fmla="*/ 88491 h 4218039"/>
              <a:gd name="connsiteX97" fmla="*/ 265471 w 6356555"/>
              <a:gd name="connsiteY97" fmla="*/ 132736 h 4218039"/>
              <a:gd name="connsiteX98" fmla="*/ 221226 w 6356555"/>
              <a:gd name="connsiteY98" fmla="*/ 147484 h 4218039"/>
              <a:gd name="connsiteX99" fmla="*/ 88490 w 6356555"/>
              <a:gd name="connsiteY99" fmla="*/ 294968 h 4218039"/>
              <a:gd name="connsiteX100" fmla="*/ 44245 w 6356555"/>
              <a:gd name="connsiteY100" fmla="*/ 427704 h 4218039"/>
              <a:gd name="connsiteX101" fmla="*/ 29497 w 6356555"/>
              <a:gd name="connsiteY101" fmla="*/ 471949 h 4218039"/>
              <a:gd name="connsiteX102" fmla="*/ 0 w 6356555"/>
              <a:gd name="connsiteY102" fmla="*/ 575188 h 4218039"/>
              <a:gd name="connsiteX103" fmla="*/ 14748 w 6356555"/>
              <a:gd name="connsiteY103" fmla="*/ 973394 h 4218039"/>
              <a:gd name="connsiteX104" fmla="*/ 29497 w 6356555"/>
              <a:gd name="connsiteY104" fmla="*/ 1061884 h 4218039"/>
              <a:gd name="connsiteX105" fmla="*/ 44245 w 6356555"/>
              <a:gd name="connsiteY105" fmla="*/ 1401097 h 4218039"/>
              <a:gd name="connsiteX106" fmla="*/ 58993 w 6356555"/>
              <a:gd name="connsiteY106" fmla="*/ 1445342 h 4218039"/>
              <a:gd name="connsiteX107" fmla="*/ 73742 w 6356555"/>
              <a:gd name="connsiteY107" fmla="*/ 1533833 h 4218039"/>
              <a:gd name="connsiteX108" fmla="*/ 88490 w 6356555"/>
              <a:gd name="connsiteY108" fmla="*/ 1592826 h 4218039"/>
              <a:gd name="connsiteX109" fmla="*/ 132735 w 6356555"/>
              <a:gd name="connsiteY109" fmla="*/ 1637071 h 4218039"/>
              <a:gd name="connsiteX110" fmla="*/ 206477 w 6356555"/>
              <a:gd name="connsiteY110" fmla="*/ 1725562 h 4218039"/>
              <a:gd name="connsiteX111" fmla="*/ 250722 w 6356555"/>
              <a:gd name="connsiteY111" fmla="*/ 1784555 h 4218039"/>
              <a:gd name="connsiteX112" fmla="*/ 294968 w 6356555"/>
              <a:gd name="connsiteY112" fmla="*/ 1814052 h 4218039"/>
              <a:gd name="connsiteX113" fmla="*/ 339213 w 6356555"/>
              <a:gd name="connsiteY113" fmla="*/ 1858297 h 4218039"/>
              <a:gd name="connsiteX114" fmla="*/ 383458 w 6356555"/>
              <a:gd name="connsiteY114" fmla="*/ 1887794 h 4218039"/>
              <a:gd name="connsiteX115" fmla="*/ 427703 w 6356555"/>
              <a:gd name="connsiteY115" fmla="*/ 1932039 h 4218039"/>
              <a:gd name="connsiteX116" fmla="*/ 471948 w 6356555"/>
              <a:gd name="connsiteY116" fmla="*/ 1946788 h 4218039"/>
              <a:gd name="connsiteX117" fmla="*/ 560439 w 6356555"/>
              <a:gd name="connsiteY117" fmla="*/ 1991033 h 4218039"/>
              <a:gd name="connsiteX118" fmla="*/ 648929 w 6356555"/>
              <a:gd name="connsiteY118" fmla="*/ 2064775 h 4218039"/>
              <a:gd name="connsiteX119" fmla="*/ 737419 w 6356555"/>
              <a:gd name="connsiteY119" fmla="*/ 2123768 h 4218039"/>
              <a:gd name="connsiteX120" fmla="*/ 781664 w 6356555"/>
              <a:gd name="connsiteY120" fmla="*/ 2168013 h 4218039"/>
              <a:gd name="connsiteX121" fmla="*/ 870155 w 6356555"/>
              <a:gd name="connsiteY121" fmla="*/ 2241755 h 4218039"/>
              <a:gd name="connsiteX122" fmla="*/ 929148 w 6356555"/>
              <a:gd name="connsiteY122" fmla="*/ 2330246 h 4218039"/>
              <a:gd name="connsiteX123" fmla="*/ 973393 w 6356555"/>
              <a:gd name="connsiteY123" fmla="*/ 2418736 h 4218039"/>
              <a:gd name="connsiteX124" fmla="*/ 988142 w 6356555"/>
              <a:gd name="connsiteY124" fmla="*/ 2477730 h 4218039"/>
              <a:gd name="connsiteX125" fmla="*/ 1017639 w 6356555"/>
              <a:gd name="connsiteY125" fmla="*/ 2521975 h 4218039"/>
              <a:gd name="connsiteX126" fmla="*/ 1032387 w 6356555"/>
              <a:gd name="connsiteY126" fmla="*/ 2625213 h 4218039"/>
              <a:gd name="connsiteX127" fmla="*/ 1061884 w 6356555"/>
              <a:gd name="connsiteY127" fmla="*/ 2698955 h 4218039"/>
              <a:gd name="connsiteX128" fmla="*/ 1091380 w 6356555"/>
              <a:gd name="connsiteY128" fmla="*/ 2831691 h 4218039"/>
              <a:gd name="connsiteX129" fmla="*/ 1120877 w 6356555"/>
              <a:gd name="connsiteY129" fmla="*/ 2920181 h 4218039"/>
              <a:gd name="connsiteX130" fmla="*/ 1150374 w 6356555"/>
              <a:gd name="connsiteY130" fmla="*/ 2964426 h 4218039"/>
              <a:gd name="connsiteX131" fmla="*/ 1165122 w 6356555"/>
              <a:gd name="connsiteY131" fmla="*/ 3185652 h 4218039"/>
              <a:gd name="connsiteX132" fmla="*/ 1179871 w 6356555"/>
              <a:gd name="connsiteY132" fmla="*/ 3156155 h 4218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6356555" h="4218039">
                <a:moveTo>
                  <a:pt x="1091380" y="3126659"/>
                </a:moveTo>
                <a:lnTo>
                  <a:pt x="1091380" y="3126659"/>
                </a:lnTo>
                <a:lnTo>
                  <a:pt x="1238864" y="3185652"/>
                </a:lnTo>
                <a:cubicBezTo>
                  <a:pt x="1253374" y="3191233"/>
                  <a:pt x="1269205" y="3193448"/>
                  <a:pt x="1283110" y="3200400"/>
                </a:cubicBezTo>
                <a:cubicBezTo>
                  <a:pt x="1298964" y="3208327"/>
                  <a:pt x="1311965" y="3221103"/>
                  <a:pt x="1327355" y="3229897"/>
                </a:cubicBezTo>
                <a:cubicBezTo>
                  <a:pt x="1381665" y="3260932"/>
                  <a:pt x="1426735" y="3270284"/>
                  <a:pt x="1474839" y="3318388"/>
                </a:cubicBezTo>
                <a:cubicBezTo>
                  <a:pt x="1584627" y="3428176"/>
                  <a:pt x="1445639" y="3293359"/>
                  <a:pt x="1578077" y="3406878"/>
                </a:cubicBezTo>
                <a:cubicBezTo>
                  <a:pt x="1593913" y="3420452"/>
                  <a:pt x="1608969" y="3435100"/>
                  <a:pt x="1622322" y="3451123"/>
                </a:cubicBezTo>
                <a:cubicBezTo>
                  <a:pt x="1633670" y="3464740"/>
                  <a:pt x="1637978" y="3484295"/>
                  <a:pt x="1651819" y="3495368"/>
                </a:cubicBezTo>
                <a:cubicBezTo>
                  <a:pt x="1663958" y="3505080"/>
                  <a:pt x="1682474" y="3502567"/>
                  <a:pt x="1696064" y="3510117"/>
                </a:cubicBezTo>
                <a:cubicBezTo>
                  <a:pt x="1727054" y="3527333"/>
                  <a:pt x="1784555" y="3569110"/>
                  <a:pt x="1784555" y="3569110"/>
                </a:cubicBezTo>
                <a:cubicBezTo>
                  <a:pt x="1863210" y="3687095"/>
                  <a:pt x="1759975" y="3544530"/>
                  <a:pt x="1858297" y="3642852"/>
                </a:cubicBezTo>
                <a:cubicBezTo>
                  <a:pt x="1870831" y="3655386"/>
                  <a:pt x="1875259" y="3674563"/>
                  <a:pt x="1887793" y="3687097"/>
                </a:cubicBezTo>
                <a:cubicBezTo>
                  <a:pt x="1900327" y="3699631"/>
                  <a:pt x="1918422" y="3705246"/>
                  <a:pt x="1932039" y="3716594"/>
                </a:cubicBezTo>
                <a:cubicBezTo>
                  <a:pt x="2070672" y="3832120"/>
                  <a:pt x="1841108" y="3670720"/>
                  <a:pt x="2064774" y="3819833"/>
                </a:cubicBezTo>
                <a:cubicBezTo>
                  <a:pt x="2079522" y="3829665"/>
                  <a:pt x="2096485" y="3836796"/>
                  <a:pt x="2109019" y="3849330"/>
                </a:cubicBezTo>
                <a:cubicBezTo>
                  <a:pt x="2123767" y="3864078"/>
                  <a:pt x="2135910" y="3882006"/>
                  <a:pt x="2153264" y="3893575"/>
                </a:cubicBezTo>
                <a:cubicBezTo>
                  <a:pt x="2166199" y="3902198"/>
                  <a:pt x="2182761" y="3903407"/>
                  <a:pt x="2197510" y="3908323"/>
                </a:cubicBezTo>
                <a:cubicBezTo>
                  <a:pt x="2207342" y="3923071"/>
                  <a:pt x="2213165" y="3941495"/>
                  <a:pt x="2227006" y="3952568"/>
                </a:cubicBezTo>
                <a:cubicBezTo>
                  <a:pt x="2239145" y="3962280"/>
                  <a:pt x="2257346" y="3960365"/>
                  <a:pt x="2271251" y="3967317"/>
                </a:cubicBezTo>
                <a:cubicBezTo>
                  <a:pt x="2480472" y="4071926"/>
                  <a:pt x="2128934" y="3919477"/>
                  <a:pt x="2374490" y="4011562"/>
                </a:cubicBezTo>
                <a:cubicBezTo>
                  <a:pt x="2395076" y="4019282"/>
                  <a:pt x="2412425" y="4034741"/>
                  <a:pt x="2433484" y="4041059"/>
                </a:cubicBezTo>
                <a:cubicBezTo>
                  <a:pt x="2462126" y="4049652"/>
                  <a:pt x="2492651" y="4049943"/>
                  <a:pt x="2521974" y="4055807"/>
                </a:cubicBezTo>
                <a:cubicBezTo>
                  <a:pt x="2541850" y="4059782"/>
                  <a:pt x="2561478" y="4064986"/>
                  <a:pt x="2580968" y="4070555"/>
                </a:cubicBezTo>
                <a:cubicBezTo>
                  <a:pt x="2595916" y="4074826"/>
                  <a:pt x="2609903" y="4082602"/>
                  <a:pt x="2625213" y="4085304"/>
                </a:cubicBezTo>
                <a:cubicBezTo>
                  <a:pt x="2677326" y="4094500"/>
                  <a:pt x="3028179" y="4142103"/>
                  <a:pt x="3067664" y="4144297"/>
                </a:cubicBezTo>
                <a:cubicBezTo>
                  <a:pt x="3254254" y="4154663"/>
                  <a:pt x="3441290" y="4154130"/>
                  <a:pt x="3628103" y="4159046"/>
                </a:cubicBezTo>
                <a:cubicBezTo>
                  <a:pt x="3687097" y="4168878"/>
                  <a:pt x="3747063" y="4174036"/>
                  <a:pt x="3805084" y="4188542"/>
                </a:cubicBezTo>
                <a:cubicBezTo>
                  <a:pt x="3824748" y="4193458"/>
                  <a:pt x="3843946" y="4200923"/>
                  <a:pt x="3864077" y="4203291"/>
                </a:cubicBezTo>
                <a:cubicBezTo>
                  <a:pt x="3927736" y="4210780"/>
                  <a:pt x="3991896" y="4213123"/>
                  <a:pt x="4055806" y="4218039"/>
                </a:cubicBezTo>
                <a:lnTo>
                  <a:pt x="5191432" y="4203291"/>
                </a:lnTo>
                <a:cubicBezTo>
                  <a:pt x="5211696" y="4202791"/>
                  <a:pt x="5230334" y="4191221"/>
                  <a:pt x="5250426" y="4188542"/>
                </a:cubicBezTo>
                <a:cubicBezTo>
                  <a:pt x="5304250" y="4181365"/>
                  <a:pt x="5358814" y="4180817"/>
                  <a:pt x="5412658" y="4173794"/>
                </a:cubicBezTo>
                <a:cubicBezTo>
                  <a:pt x="5471963" y="4166059"/>
                  <a:pt x="5530645" y="4154129"/>
                  <a:pt x="5589639" y="4144297"/>
                </a:cubicBezTo>
                <a:cubicBezTo>
                  <a:pt x="5712402" y="4123837"/>
                  <a:pt x="5648545" y="4133775"/>
                  <a:pt x="5781368" y="4114800"/>
                </a:cubicBezTo>
                <a:lnTo>
                  <a:pt x="5869858" y="4085304"/>
                </a:lnTo>
                <a:cubicBezTo>
                  <a:pt x="5884606" y="4080388"/>
                  <a:pt x="5901168" y="4079178"/>
                  <a:pt x="5914103" y="4070555"/>
                </a:cubicBezTo>
                <a:cubicBezTo>
                  <a:pt x="5954012" y="4043950"/>
                  <a:pt x="5970563" y="4030274"/>
                  <a:pt x="6017342" y="4011562"/>
                </a:cubicBezTo>
                <a:cubicBezTo>
                  <a:pt x="6046210" y="4000015"/>
                  <a:pt x="6076335" y="3991897"/>
                  <a:pt x="6105832" y="3982065"/>
                </a:cubicBezTo>
                <a:lnTo>
                  <a:pt x="6150077" y="3967317"/>
                </a:lnTo>
                <a:cubicBezTo>
                  <a:pt x="6164825" y="3952568"/>
                  <a:pt x="6182752" y="3940426"/>
                  <a:pt x="6194322" y="3923071"/>
                </a:cubicBezTo>
                <a:cubicBezTo>
                  <a:pt x="6202945" y="3910136"/>
                  <a:pt x="6202947" y="3893115"/>
                  <a:pt x="6209071" y="3878826"/>
                </a:cubicBezTo>
                <a:cubicBezTo>
                  <a:pt x="6217732" y="3858618"/>
                  <a:pt x="6230403" y="3840246"/>
                  <a:pt x="6238568" y="3819833"/>
                </a:cubicBezTo>
                <a:cubicBezTo>
                  <a:pt x="6250115" y="3790964"/>
                  <a:pt x="6268064" y="3731342"/>
                  <a:pt x="6268064" y="3731342"/>
                </a:cubicBezTo>
                <a:cubicBezTo>
                  <a:pt x="6272980" y="3519949"/>
                  <a:pt x="6273823" y="3308421"/>
                  <a:pt x="6282813" y="3097162"/>
                </a:cubicBezTo>
                <a:cubicBezTo>
                  <a:pt x="6283253" y="3086828"/>
                  <a:pt x="6305016" y="3008510"/>
                  <a:pt x="6312310" y="2993923"/>
                </a:cubicBezTo>
                <a:cubicBezTo>
                  <a:pt x="6320237" y="2978069"/>
                  <a:pt x="6331974" y="2964426"/>
                  <a:pt x="6341806" y="2949678"/>
                </a:cubicBezTo>
                <a:cubicBezTo>
                  <a:pt x="6346722" y="2920181"/>
                  <a:pt x="6356555" y="2891092"/>
                  <a:pt x="6356555" y="2861188"/>
                </a:cubicBezTo>
                <a:cubicBezTo>
                  <a:pt x="6356555" y="2757832"/>
                  <a:pt x="6353220" y="2654195"/>
                  <a:pt x="6341806" y="2551471"/>
                </a:cubicBezTo>
                <a:cubicBezTo>
                  <a:pt x="6330179" y="2446826"/>
                  <a:pt x="6316912" y="2475972"/>
                  <a:pt x="6253316" y="2418736"/>
                </a:cubicBezTo>
                <a:cubicBezTo>
                  <a:pt x="6222310" y="2390830"/>
                  <a:pt x="6187965" y="2364955"/>
                  <a:pt x="6164826" y="2330246"/>
                </a:cubicBezTo>
                <a:cubicBezTo>
                  <a:pt x="6123760" y="2268646"/>
                  <a:pt x="6147863" y="2298534"/>
                  <a:pt x="6091084" y="2241755"/>
                </a:cubicBezTo>
                <a:cubicBezTo>
                  <a:pt x="6067235" y="2170210"/>
                  <a:pt x="6093277" y="2213574"/>
                  <a:pt x="6017342" y="2168013"/>
                </a:cubicBezTo>
                <a:cubicBezTo>
                  <a:pt x="5986943" y="2149774"/>
                  <a:pt x="5962483" y="2120231"/>
                  <a:pt x="5928851" y="2109020"/>
                </a:cubicBezTo>
                <a:cubicBezTo>
                  <a:pt x="5899354" y="2099188"/>
                  <a:pt x="5870525" y="2087064"/>
                  <a:pt x="5840361" y="2079523"/>
                </a:cubicBezTo>
                <a:cubicBezTo>
                  <a:pt x="5811350" y="2072270"/>
                  <a:pt x="5781292" y="2070124"/>
                  <a:pt x="5751871" y="2064775"/>
                </a:cubicBezTo>
                <a:cubicBezTo>
                  <a:pt x="5727208" y="2060291"/>
                  <a:pt x="5702448" y="2056106"/>
                  <a:pt x="5678129" y="2050026"/>
                </a:cubicBezTo>
                <a:cubicBezTo>
                  <a:pt x="5663047" y="2046255"/>
                  <a:pt x="5649194" y="2037980"/>
                  <a:pt x="5633884" y="2035278"/>
                </a:cubicBezTo>
                <a:cubicBezTo>
                  <a:pt x="5565417" y="2023196"/>
                  <a:pt x="5427406" y="2005781"/>
                  <a:pt x="5427406" y="2005781"/>
                </a:cubicBezTo>
                <a:cubicBezTo>
                  <a:pt x="5255378" y="1948438"/>
                  <a:pt x="5425889" y="2003851"/>
                  <a:pt x="5235677" y="1946788"/>
                </a:cubicBezTo>
                <a:cubicBezTo>
                  <a:pt x="5220786" y="1942321"/>
                  <a:pt x="5206514" y="1935810"/>
                  <a:pt x="5191432" y="1932039"/>
                </a:cubicBezTo>
                <a:cubicBezTo>
                  <a:pt x="5107617" y="1911085"/>
                  <a:pt x="4955933" y="1895723"/>
                  <a:pt x="4896464" y="1887794"/>
                </a:cubicBezTo>
                <a:lnTo>
                  <a:pt x="3347884" y="1902542"/>
                </a:lnTo>
                <a:cubicBezTo>
                  <a:pt x="3297766" y="1903849"/>
                  <a:pt x="3250527" y="1931160"/>
                  <a:pt x="3200400" y="1932039"/>
                </a:cubicBezTo>
                <a:lnTo>
                  <a:pt x="2507226" y="1917291"/>
                </a:lnTo>
                <a:cubicBezTo>
                  <a:pt x="2477729" y="1912375"/>
                  <a:pt x="2444565" y="1917610"/>
                  <a:pt x="2418735" y="1902542"/>
                </a:cubicBezTo>
                <a:cubicBezTo>
                  <a:pt x="2382703" y="1881523"/>
                  <a:pt x="2364954" y="1837191"/>
                  <a:pt x="2330245" y="1814052"/>
                </a:cubicBezTo>
                <a:lnTo>
                  <a:pt x="2286000" y="1784555"/>
                </a:lnTo>
                <a:cubicBezTo>
                  <a:pt x="2276168" y="1769807"/>
                  <a:pt x="2264430" y="1756164"/>
                  <a:pt x="2256503" y="1740310"/>
                </a:cubicBezTo>
                <a:cubicBezTo>
                  <a:pt x="2195442" y="1618188"/>
                  <a:pt x="2296793" y="1778620"/>
                  <a:pt x="2212258" y="1651820"/>
                </a:cubicBezTo>
                <a:cubicBezTo>
                  <a:pt x="2207342" y="1632155"/>
                  <a:pt x="2201136" y="1612769"/>
                  <a:pt x="2197510" y="1592826"/>
                </a:cubicBezTo>
                <a:cubicBezTo>
                  <a:pt x="2180865" y="1501278"/>
                  <a:pt x="2188389" y="1497350"/>
                  <a:pt x="2168013" y="1415846"/>
                </a:cubicBezTo>
                <a:cubicBezTo>
                  <a:pt x="2164242" y="1400764"/>
                  <a:pt x="2157355" y="1386599"/>
                  <a:pt x="2153264" y="1371600"/>
                </a:cubicBezTo>
                <a:cubicBezTo>
                  <a:pt x="2147619" y="1350901"/>
                  <a:pt x="2125996" y="1248980"/>
                  <a:pt x="2109019" y="1209368"/>
                </a:cubicBezTo>
                <a:cubicBezTo>
                  <a:pt x="2100358" y="1189160"/>
                  <a:pt x="2087687" y="1170788"/>
                  <a:pt x="2079522" y="1150375"/>
                </a:cubicBezTo>
                <a:cubicBezTo>
                  <a:pt x="2049840" y="1076168"/>
                  <a:pt x="2064184" y="1070025"/>
                  <a:pt x="2020529" y="1017639"/>
                </a:cubicBezTo>
                <a:cubicBezTo>
                  <a:pt x="2007176" y="1001616"/>
                  <a:pt x="1991032" y="988142"/>
                  <a:pt x="1976284" y="973394"/>
                </a:cubicBezTo>
                <a:cubicBezTo>
                  <a:pt x="1971368" y="953729"/>
                  <a:pt x="1967104" y="933890"/>
                  <a:pt x="1961535" y="914400"/>
                </a:cubicBezTo>
                <a:cubicBezTo>
                  <a:pt x="1947508" y="865307"/>
                  <a:pt x="1941260" y="866486"/>
                  <a:pt x="1932039" y="811162"/>
                </a:cubicBezTo>
                <a:cubicBezTo>
                  <a:pt x="1924596" y="766504"/>
                  <a:pt x="1921067" y="649049"/>
                  <a:pt x="1887793" y="604684"/>
                </a:cubicBezTo>
                <a:cubicBezTo>
                  <a:pt x="1758397" y="432157"/>
                  <a:pt x="1922563" y="645251"/>
                  <a:pt x="1799303" y="501446"/>
                </a:cubicBezTo>
                <a:cubicBezTo>
                  <a:pt x="1783306" y="482783"/>
                  <a:pt x="1769806" y="462117"/>
                  <a:pt x="1755058" y="442452"/>
                </a:cubicBezTo>
                <a:cubicBezTo>
                  <a:pt x="1729140" y="364695"/>
                  <a:pt x="1757441" y="427614"/>
                  <a:pt x="1696064" y="353962"/>
                </a:cubicBezTo>
                <a:cubicBezTo>
                  <a:pt x="1684717" y="340345"/>
                  <a:pt x="1677915" y="323334"/>
                  <a:pt x="1666568" y="309717"/>
                </a:cubicBezTo>
                <a:cubicBezTo>
                  <a:pt x="1653215" y="293694"/>
                  <a:pt x="1635896" y="281307"/>
                  <a:pt x="1622322" y="265471"/>
                </a:cubicBezTo>
                <a:cubicBezTo>
                  <a:pt x="1606325" y="246808"/>
                  <a:pt x="1595458" y="223859"/>
                  <a:pt x="1578077" y="206478"/>
                </a:cubicBezTo>
                <a:cubicBezTo>
                  <a:pt x="1549486" y="177887"/>
                  <a:pt x="1525574" y="174228"/>
                  <a:pt x="1489587" y="162233"/>
                </a:cubicBezTo>
                <a:cubicBezTo>
                  <a:pt x="1404461" y="105482"/>
                  <a:pt x="1488488" y="155895"/>
                  <a:pt x="1356851" y="103239"/>
                </a:cubicBezTo>
                <a:cubicBezTo>
                  <a:pt x="1332271" y="93407"/>
                  <a:pt x="1308690" y="80563"/>
                  <a:pt x="1283110" y="73742"/>
                </a:cubicBezTo>
                <a:cubicBezTo>
                  <a:pt x="1195581" y="50401"/>
                  <a:pt x="1107250" y="39454"/>
                  <a:pt x="1017639" y="29497"/>
                </a:cubicBezTo>
                <a:cubicBezTo>
                  <a:pt x="968535" y="24041"/>
                  <a:pt x="919223" y="20522"/>
                  <a:pt x="870155" y="14749"/>
                </a:cubicBezTo>
                <a:cubicBezTo>
                  <a:pt x="835631" y="10687"/>
                  <a:pt x="801329" y="4916"/>
                  <a:pt x="766916" y="0"/>
                </a:cubicBezTo>
                <a:cubicBezTo>
                  <a:pt x="683342" y="4916"/>
                  <a:pt x="599496" y="6419"/>
                  <a:pt x="516193" y="14749"/>
                </a:cubicBezTo>
                <a:cubicBezTo>
                  <a:pt x="500724" y="16296"/>
                  <a:pt x="487030" y="25726"/>
                  <a:pt x="471948" y="29497"/>
                </a:cubicBezTo>
                <a:cubicBezTo>
                  <a:pt x="447629" y="35577"/>
                  <a:pt x="422677" y="38808"/>
                  <a:pt x="398206" y="44246"/>
                </a:cubicBezTo>
                <a:cubicBezTo>
                  <a:pt x="378419" y="48643"/>
                  <a:pt x="358877" y="54078"/>
                  <a:pt x="339213" y="58994"/>
                </a:cubicBezTo>
                <a:cubicBezTo>
                  <a:pt x="324465" y="68826"/>
                  <a:pt x="307502" y="75957"/>
                  <a:pt x="294968" y="88491"/>
                </a:cubicBezTo>
                <a:cubicBezTo>
                  <a:pt x="282434" y="101025"/>
                  <a:pt x="279312" y="121663"/>
                  <a:pt x="265471" y="132736"/>
                </a:cubicBezTo>
                <a:cubicBezTo>
                  <a:pt x="253332" y="142447"/>
                  <a:pt x="235974" y="142568"/>
                  <a:pt x="221226" y="147484"/>
                </a:cubicBezTo>
                <a:cubicBezTo>
                  <a:pt x="115354" y="253356"/>
                  <a:pt x="157764" y="202603"/>
                  <a:pt x="88490" y="294968"/>
                </a:cubicBezTo>
                <a:lnTo>
                  <a:pt x="44245" y="427704"/>
                </a:lnTo>
                <a:cubicBezTo>
                  <a:pt x="39329" y="442452"/>
                  <a:pt x="33268" y="456867"/>
                  <a:pt x="29497" y="471949"/>
                </a:cubicBezTo>
                <a:cubicBezTo>
                  <a:pt x="10977" y="546024"/>
                  <a:pt x="21158" y="511712"/>
                  <a:pt x="0" y="575188"/>
                </a:cubicBezTo>
                <a:cubicBezTo>
                  <a:pt x="4916" y="707923"/>
                  <a:pt x="6713" y="840811"/>
                  <a:pt x="14748" y="973394"/>
                </a:cubicBezTo>
                <a:cubicBezTo>
                  <a:pt x="16557" y="1003243"/>
                  <a:pt x="27440" y="1032051"/>
                  <a:pt x="29497" y="1061884"/>
                </a:cubicBezTo>
                <a:cubicBezTo>
                  <a:pt x="37284" y="1174794"/>
                  <a:pt x="35565" y="1288253"/>
                  <a:pt x="44245" y="1401097"/>
                </a:cubicBezTo>
                <a:cubicBezTo>
                  <a:pt x="45437" y="1416597"/>
                  <a:pt x="55621" y="1430166"/>
                  <a:pt x="58993" y="1445342"/>
                </a:cubicBezTo>
                <a:cubicBezTo>
                  <a:pt x="65480" y="1474534"/>
                  <a:pt x="67877" y="1504510"/>
                  <a:pt x="73742" y="1533833"/>
                </a:cubicBezTo>
                <a:cubicBezTo>
                  <a:pt x="77717" y="1553709"/>
                  <a:pt x="78434" y="1575227"/>
                  <a:pt x="88490" y="1592826"/>
                </a:cubicBezTo>
                <a:cubicBezTo>
                  <a:pt x="98838" y="1610935"/>
                  <a:pt x="120612" y="1620099"/>
                  <a:pt x="132735" y="1637071"/>
                </a:cubicBezTo>
                <a:cubicBezTo>
                  <a:pt x="290934" y="1858550"/>
                  <a:pt x="46568" y="1565653"/>
                  <a:pt x="206477" y="1725562"/>
                </a:cubicBezTo>
                <a:cubicBezTo>
                  <a:pt x="223858" y="1742943"/>
                  <a:pt x="233341" y="1767174"/>
                  <a:pt x="250722" y="1784555"/>
                </a:cubicBezTo>
                <a:cubicBezTo>
                  <a:pt x="263256" y="1797089"/>
                  <a:pt x="281351" y="1802704"/>
                  <a:pt x="294968" y="1814052"/>
                </a:cubicBezTo>
                <a:cubicBezTo>
                  <a:pt x="310991" y="1827404"/>
                  <a:pt x="323190" y="1844944"/>
                  <a:pt x="339213" y="1858297"/>
                </a:cubicBezTo>
                <a:cubicBezTo>
                  <a:pt x="352830" y="1869645"/>
                  <a:pt x="369841" y="1876446"/>
                  <a:pt x="383458" y="1887794"/>
                </a:cubicBezTo>
                <a:cubicBezTo>
                  <a:pt x="399481" y="1901147"/>
                  <a:pt x="410349" y="1920469"/>
                  <a:pt x="427703" y="1932039"/>
                </a:cubicBezTo>
                <a:cubicBezTo>
                  <a:pt x="440638" y="1940663"/>
                  <a:pt x="458043" y="1939836"/>
                  <a:pt x="471948" y="1946788"/>
                </a:cubicBezTo>
                <a:cubicBezTo>
                  <a:pt x="586307" y="2003967"/>
                  <a:pt x="449227" y="1953962"/>
                  <a:pt x="560439" y="1991033"/>
                </a:cubicBezTo>
                <a:cubicBezTo>
                  <a:pt x="618587" y="2078257"/>
                  <a:pt x="553669" y="1996732"/>
                  <a:pt x="648929" y="2064775"/>
                </a:cubicBezTo>
                <a:cubicBezTo>
                  <a:pt x="745595" y="2133822"/>
                  <a:pt x="642509" y="2092132"/>
                  <a:pt x="737419" y="2123768"/>
                </a:cubicBezTo>
                <a:cubicBezTo>
                  <a:pt x="752167" y="2138516"/>
                  <a:pt x="765641" y="2154661"/>
                  <a:pt x="781664" y="2168013"/>
                </a:cubicBezTo>
                <a:cubicBezTo>
                  <a:pt x="835482" y="2212861"/>
                  <a:pt x="822533" y="2180526"/>
                  <a:pt x="870155" y="2241755"/>
                </a:cubicBezTo>
                <a:cubicBezTo>
                  <a:pt x="891920" y="2269738"/>
                  <a:pt x="917937" y="2296615"/>
                  <a:pt x="929148" y="2330246"/>
                </a:cubicBezTo>
                <a:cubicBezTo>
                  <a:pt x="949502" y="2391306"/>
                  <a:pt x="935274" y="2361556"/>
                  <a:pt x="973393" y="2418736"/>
                </a:cubicBezTo>
                <a:cubicBezTo>
                  <a:pt x="978309" y="2438401"/>
                  <a:pt x="980157" y="2459099"/>
                  <a:pt x="988142" y="2477730"/>
                </a:cubicBezTo>
                <a:cubicBezTo>
                  <a:pt x="995124" y="2494022"/>
                  <a:pt x="1012546" y="2504997"/>
                  <a:pt x="1017639" y="2521975"/>
                </a:cubicBezTo>
                <a:cubicBezTo>
                  <a:pt x="1027628" y="2555271"/>
                  <a:pt x="1023956" y="2591489"/>
                  <a:pt x="1032387" y="2625213"/>
                </a:cubicBezTo>
                <a:cubicBezTo>
                  <a:pt x="1038808" y="2650897"/>
                  <a:pt x="1053512" y="2673839"/>
                  <a:pt x="1061884" y="2698955"/>
                </a:cubicBezTo>
                <a:cubicBezTo>
                  <a:pt x="1081749" y="2758551"/>
                  <a:pt x="1073847" y="2767404"/>
                  <a:pt x="1091380" y="2831691"/>
                </a:cubicBezTo>
                <a:cubicBezTo>
                  <a:pt x="1099561" y="2861688"/>
                  <a:pt x="1103630" y="2894311"/>
                  <a:pt x="1120877" y="2920181"/>
                </a:cubicBezTo>
                <a:lnTo>
                  <a:pt x="1150374" y="2964426"/>
                </a:lnTo>
                <a:cubicBezTo>
                  <a:pt x="1174763" y="3086375"/>
                  <a:pt x="1165122" y="3013101"/>
                  <a:pt x="1165122" y="3185652"/>
                </a:cubicBezTo>
                <a:lnTo>
                  <a:pt x="1179871" y="3156155"/>
                </a:lnTo>
              </a:path>
            </a:pathLst>
          </a:custGeom>
          <a:noFill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98528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" grpId="0"/>
      <p:bldP spid="5" grpId="0"/>
      <p:bldP spid="6" grpId="0" animBg="1"/>
      <p:bldP spid="9" grpId="0"/>
      <p:bldP spid="14" grpId="0" animBg="1"/>
      <p:bldP spid="15" grpId="0" animBg="1"/>
      <p:bldP spid="17" grpId="0"/>
      <p:bldP spid="7" grpId="0" animBg="1"/>
      <p:bldP spid="4" grpId="0"/>
      <p:bldP spid="3" grpId="0"/>
      <p:bldP spid="26" grpId="0"/>
      <p:bldP spid="27" grpId="0"/>
      <p:bldP spid="29" grpId="0"/>
      <p:bldP spid="31" grpId="0" animBg="1"/>
      <p:bldP spid="41" grpId="0"/>
      <p:bldP spid="43" grpId="0"/>
      <p:bldP spid="205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435280" cy="10440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Pembelajaran Statistika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4373563"/>
          </a:xfrm>
        </p:spPr>
        <p:txBody>
          <a:bodyPr>
            <a:noAutofit/>
          </a:bodyPr>
          <a:lstStyle/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 3" panose="05040102010807070707" pitchFamily="18" charset="2"/>
              <a:buChar char="}"/>
            </a:pPr>
            <a:r>
              <a:rPr lang="id-ID" sz="2800" smtClean="0"/>
              <a:t>Saat ini, pembelajaran Statistika tidak lagi ditekanan pada proses-proses perhitungan manual untuk menghasilkan berbagai statistik dan penyajiannya.</a:t>
            </a: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 3" panose="05040102010807070707" pitchFamily="18" charset="2"/>
              <a:buChar char="}"/>
            </a:pPr>
            <a:r>
              <a:rPr lang="id-ID" sz="2800" smtClean="0"/>
              <a:t>Penekanan pembelajaran Statistika lebih ditekankan pada:</a:t>
            </a:r>
          </a:p>
          <a:p>
            <a:pPr marL="914400" lvl="1" indent="-4572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d-ID" sz="2800" smtClean="0"/>
              <a:t>Penguasaan konsep</a:t>
            </a:r>
          </a:p>
          <a:p>
            <a:pPr marL="914400" lvl="1" indent="-4572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d-ID" sz="2800" smtClean="0"/>
              <a:t>Membaca output hasil perhitungan/analisis dan interpretasinya</a:t>
            </a:r>
            <a:endParaRPr lang="id-ID" sz="2800"/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 3" panose="05040102010807070707" pitchFamily="18" charset="2"/>
              <a:buChar char="}"/>
            </a:pPr>
            <a:r>
              <a:rPr lang="id-ID" sz="2800" smtClean="0"/>
              <a:t>Berbagai proses perhitungan untuk menghasilkan aneka statistik dan penyajiannya, saat ini sepenuhnya diserahkan pada program aplikasi komputer seperti SPSS.</a:t>
            </a:r>
            <a:endParaRPr lang="id-ID" sz="3200"/>
          </a:p>
        </p:txBody>
      </p:sp>
    </p:spTree>
    <p:extLst>
      <p:ext uri="{BB962C8B-B14F-4D97-AF65-F5344CB8AC3E}">
        <p14:creationId xmlns:p14="http://schemas.microsoft.com/office/powerpoint/2010/main" xmlns="" val="401673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352928" cy="4373563"/>
          </a:xfrm>
        </p:spPr>
        <p:txBody>
          <a:bodyPr>
            <a:noAutofit/>
          </a:bodyPr>
          <a:lstStyle/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 3" panose="05040102010807070707" pitchFamily="18" charset="2"/>
              <a:buChar char="}"/>
            </a:pPr>
            <a:r>
              <a:rPr lang="id-ID" sz="2800" smtClean="0"/>
              <a:t>Beberapa contoh program aplikasi komputer untuk Statistika yang populer:</a:t>
            </a:r>
          </a:p>
          <a:p>
            <a:pPr marL="914400" lvl="1" indent="-4572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d-ID" sz="2800" smtClean="0"/>
              <a:t>SPSS (Statistical Package for Social Science)</a:t>
            </a:r>
          </a:p>
          <a:p>
            <a:pPr marL="914400" lvl="1" indent="-4572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d-ID" sz="2800" smtClean="0"/>
              <a:t>Minitab</a:t>
            </a:r>
          </a:p>
          <a:p>
            <a:pPr marL="914400" lvl="1" indent="-4572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d-ID" sz="2800" smtClean="0"/>
              <a:t>Eviews</a:t>
            </a:r>
          </a:p>
          <a:p>
            <a:pPr marL="914400" lvl="1" indent="-4572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d-ID" sz="2800" smtClean="0"/>
              <a:t>Stata</a:t>
            </a:r>
          </a:p>
          <a:p>
            <a:pPr marL="914400" lvl="1" indent="-4572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d-ID" sz="2800" smtClean="0"/>
              <a:t>Statictica</a:t>
            </a:r>
          </a:p>
          <a:p>
            <a:pPr marL="914400" lvl="1" indent="-4572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d-ID" sz="2800" smtClean="0"/>
              <a:t>Sas</a:t>
            </a:r>
          </a:p>
          <a:p>
            <a:pPr marL="914400" lvl="1" indent="-4572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d-ID" sz="2800" smtClean="0"/>
              <a:t>AMOS</a:t>
            </a:r>
          </a:p>
          <a:p>
            <a:pPr marL="914400" lvl="1" indent="-4572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d-ID" sz="2800" smtClean="0"/>
              <a:t>Lisrel</a:t>
            </a:r>
          </a:p>
          <a:p>
            <a:pPr marL="914400" lvl="1" indent="-4572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d-ID" sz="2800" smtClean="0"/>
              <a:t>R-Software</a:t>
            </a:r>
          </a:p>
          <a:p>
            <a:pPr marL="914400" lvl="1" indent="-4572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d-ID" sz="2800" smtClean="0"/>
              <a:t>dll</a:t>
            </a:r>
            <a:endParaRPr lang="id-ID" sz="2800"/>
          </a:p>
        </p:txBody>
      </p:sp>
    </p:spTree>
    <p:extLst>
      <p:ext uri="{BB962C8B-B14F-4D97-AF65-F5344CB8AC3E}">
        <p14:creationId xmlns:p14="http://schemas.microsoft.com/office/powerpoint/2010/main" xmlns="" val="305347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68960"/>
            <a:ext cx="7992888" cy="759614"/>
          </a:xfrm>
        </p:spPr>
        <p:txBody>
          <a:bodyPr/>
          <a:lstStyle/>
          <a:p>
            <a:pPr algn="ctr"/>
            <a:r>
              <a:rPr lang="id-ID" smtClean="0">
                <a:solidFill>
                  <a:srgbClr val="F6040A"/>
                </a:solidFill>
              </a:rPr>
              <a:t>Statistik </a:t>
            </a:r>
            <a:r>
              <a:rPr lang="id-ID" sz="2400" u="sng" smtClean="0">
                <a:solidFill>
                  <a:schemeClr val="tx1"/>
                </a:solidFill>
              </a:rPr>
              <a:t>vs</a:t>
            </a:r>
            <a:r>
              <a:rPr lang="id-ID" smtClean="0"/>
              <a:t> </a:t>
            </a:r>
            <a:r>
              <a:rPr lang="id-ID" smtClean="0">
                <a:solidFill>
                  <a:srgbClr val="F6040A"/>
                </a:solidFill>
              </a:rPr>
              <a:t>Statistika </a:t>
            </a:r>
            <a:r>
              <a:rPr lang="id-ID" smtClean="0">
                <a:solidFill>
                  <a:schemeClr val="tx1"/>
                </a:solidFill>
              </a:rPr>
              <a:t>?</a:t>
            </a:r>
            <a:endParaRPr lang="id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01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24744"/>
            <a:ext cx="7620000" cy="4373563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id-ID"/>
              <a:t>Mana yang benar:</a:t>
            </a:r>
          </a:p>
          <a:p>
            <a:pPr lvl="1"/>
            <a:r>
              <a:rPr lang="id-ID"/>
              <a:t>Kuliah Statistik</a:t>
            </a:r>
          </a:p>
          <a:p>
            <a:pPr lvl="1"/>
            <a:r>
              <a:rPr lang="id-ID"/>
              <a:t>Kuliah Statistika </a:t>
            </a:r>
          </a:p>
          <a:p>
            <a:pPr lvl="1"/>
            <a:r>
              <a:rPr lang="id-ID"/>
              <a:t>Sama saja</a:t>
            </a:r>
          </a:p>
          <a:p>
            <a:pPr lvl="1"/>
            <a:endParaRPr lang="id-ID"/>
          </a:p>
          <a:p>
            <a:r>
              <a:rPr lang="id-ID"/>
              <a:t>Mana yang benar:</a:t>
            </a:r>
          </a:p>
          <a:p>
            <a:pPr lvl="1"/>
            <a:r>
              <a:rPr lang="id-ID"/>
              <a:t>Badan Pusat Statistik</a:t>
            </a:r>
          </a:p>
          <a:p>
            <a:pPr lvl="1"/>
            <a:r>
              <a:rPr lang="id-ID"/>
              <a:t>Badan Pusat Statistika </a:t>
            </a:r>
          </a:p>
          <a:p>
            <a:pPr lvl="1"/>
            <a:r>
              <a:rPr lang="id-ID"/>
              <a:t>Sama saja</a:t>
            </a:r>
          </a:p>
          <a:p>
            <a:pPr lvl="1"/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46240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900018"/>
          </a:xfrm>
        </p:spPr>
        <p:txBody>
          <a:bodyPr/>
          <a:lstStyle/>
          <a:p>
            <a:pPr algn="l"/>
            <a:r>
              <a:rPr lang="id-ID" smtClean="0"/>
              <a:t>Statistik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1"/>
            <a:ext cx="8208912" cy="1872207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r>
              <a:rPr lang="id-ID" b="1">
                <a:solidFill>
                  <a:srgbClr val="190CC4"/>
                </a:solidFill>
              </a:rPr>
              <a:t>Statistik (</a:t>
            </a:r>
            <a:r>
              <a:rPr lang="id-ID" b="1" i="1">
                <a:solidFill>
                  <a:srgbClr val="190CC4"/>
                </a:solidFill>
              </a:rPr>
              <a:t>statistic</a:t>
            </a:r>
            <a:r>
              <a:rPr lang="id-ID" b="1">
                <a:solidFill>
                  <a:srgbClr val="190CC4"/>
                </a:solidFill>
              </a:rPr>
              <a:t>)</a:t>
            </a:r>
            <a:r>
              <a:rPr lang="id-ID">
                <a:solidFill>
                  <a:srgbClr val="190CC4"/>
                </a:solidFill>
              </a:rPr>
              <a:t>: </a:t>
            </a:r>
            <a:r>
              <a:rPr lang="id-ID"/>
              <a:t>sebuah nilai, angka, atau skor yang menun­jukkan status dari suatu fakta atau keadaan.</a:t>
            </a:r>
          </a:p>
          <a:p>
            <a:r>
              <a:rPr lang="id-ID"/>
              <a:t>Nilai ini diperoleh dari hasil mengolah nilai-nilai individual (data mentah) yang terdapat pada fakta tersebut.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2293" y="3140968"/>
            <a:ext cx="7227453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5373216"/>
            <a:ext cx="8208912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444500" indent="-444500">
              <a:spcBef>
                <a:spcPct val="20000"/>
              </a:spcBef>
              <a:buClr>
                <a:srgbClr val="EA0000"/>
              </a:buClr>
              <a:buSzPct val="80000"/>
              <a:buFont typeface="Wingdings 3" panose="05040102010807070707" pitchFamily="18" charset="2"/>
              <a:buChar char="u"/>
              <a:defRPr sz="3200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id-ID"/>
              <a:t>Kolom IPK: merupakan nilai-nilai individual (data mentah) yang menunjukkan fakta.</a:t>
            </a:r>
          </a:p>
          <a:p>
            <a:r>
              <a:rPr lang="id-ID"/>
              <a:t>Yang mana statistik?</a:t>
            </a:r>
          </a:p>
        </p:txBody>
      </p:sp>
    </p:spTree>
    <p:extLst>
      <p:ext uri="{BB962C8B-B14F-4D97-AF65-F5344CB8AC3E}">
        <p14:creationId xmlns:p14="http://schemas.microsoft.com/office/powerpoint/2010/main" xmlns="" val="164073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836712"/>
            <a:ext cx="7620000" cy="5544616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id-ID"/>
              <a:t>Statistik diperoleh dari hasil mengolah nilai-nilai individual (data mentah), yaitu dengan cara:</a:t>
            </a:r>
          </a:p>
          <a:p>
            <a:pPr lvl="1"/>
            <a:r>
              <a:rPr lang="id-ID"/>
              <a:t>Mencacah (menghitung berapa banyak)</a:t>
            </a:r>
          </a:p>
          <a:p>
            <a:pPr lvl="1"/>
            <a:r>
              <a:rPr lang="id-ID"/>
              <a:t>Menjumlahkan</a:t>
            </a:r>
          </a:p>
          <a:p>
            <a:pPr lvl="1"/>
            <a:r>
              <a:rPr lang="id-ID"/>
              <a:t>Menghitung nilai rata-rata</a:t>
            </a:r>
          </a:p>
          <a:p>
            <a:pPr lvl="1"/>
            <a:r>
              <a:rPr lang="id-ID"/>
              <a:t>Mengklasifikasikan (menggolongkan)</a:t>
            </a:r>
          </a:p>
          <a:p>
            <a:pPr lvl="1"/>
            <a:r>
              <a:rPr lang="id-ID"/>
              <a:t>Menetapan nilai tertinggi</a:t>
            </a:r>
          </a:p>
          <a:p>
            <a:pPr lvl="1"/>
            <a:r>
              <a:rPr lang="id-ID"/>
              <a:t>Menetapkan nilai yang paling sering muncul</a:t>
            </a:r>
          </a:p>
          <a:p>
            <a:pPr lvl="1"/>
            <a:r>
              <a:rPr lang="id-ID"/>
              <a:t>Dan lain-lain</a:t>
            </a:r>
          </a:p>
          <a:p>
            <a:r>
              <a:rPr lang="id-ID"/>
              <a:t>Aktivitas “mengolah” sering diartikan dengan “meringkas” atau membuat summary → data mentah diringkas menjadi sebuah nilai tunggal.</a:t>
            </a:r>
          </a:p>
        </p:txBody>
      </p:sp>
    </p:spTree>
    <p:extLst>
      <p:ext uri="{BB962C8B-B14F-4D97-AF65-F5344CB8AC3E}">
        <p14:creationId xmlns:p14="http://schemas.microsoft.com/office/powerpoint/2010/main" xmlns="" val="333109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1090358"/>
              </p:ext>
            </p:extLst>
          </p:nvPr>
        </p:nvGraphicFramePr>
        <p:xfrm>
          <a:off x="740359" y="4509120"/>
          <a:ext cx="7605043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2572"/>
                <a:gridCol w="940210"/>
                <a:gridCol w="940210"/>
                <a:gridCol w="940210"/>
                <a:gridCol w="940210"/>
                <a:gridCol w="931631"/>
              </a:tblGrid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Indikator</a:t>
                      </a:r>
                      <a:endParaRPr lang="id-ID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2011</a:t>
                      </a:r>
                      <a:endParaRPr lang="id-ID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2012</a:t>
                      </a:r>
                      <a:endParaRPr lang="id-ID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2013</a:t>
                      </a:r>
                      <a:endParaRPr lang="id-ID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Des' 2014</a:t>
                      </a:r>
                      <a:endParaRPr lang="id-ID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Jan' 2015</a:t>
                      </a:r>
                      <a:endParaRPr lang="id-ID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Bank Umum Syariah</a:t>
                      </a:r>
                      <a:endParaRPr lang="id-ID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21.820 </a:t>
                      </a:r>
                      <a:endParaRPr lang="id-ID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24.111 </a:t>
                      </a:r>
                      <a:endParaRPr lang="id-ID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26.717 </a:t>
                      </a:r>
                      <a:endParaRPr lang="id-ID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41.393 </a:t>
                      </a:r>
                      <a:endParaRPr lang="id-ID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49.086 </a:t>
                      </a:r>
                      <a:endParaRPr lang="id-ID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Unit Usaha syariah</a:t>
                      </a:r>
                      <a:endParaRPr lang="id-ID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2.067 </a:t>
                      </a:r>
                      <a:endParaRPr lang="id-ID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3.108 </a:t>
                      </a:r>
                      <a:endParaRPr lang="id-ID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11.511 </a:t>
                      </a:r>
                      <a:endParaRPr lang="id-ID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4.425 </a:t>
                      </a:r>
                      <a:endParaRPr lang="id-ID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4.598 </a:t>
                      </a:r>
                      <a:endParaRPr lang="id-ID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Bank Pembiayaan Rakyat Syariah</a:t>
                      </a:r>
                      <a:endParaRPr lang="id-ID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3.773 </a:t>
                      </a:r>
                      <a:endParaRPr lang="id-ID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4.359 </a:t>
                      </a:r>
                      <a:endParaRPr lang="id-ID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4.826 </a:t>
                      </a:r>
                      <a:endParaRPr lang="id-ID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4.704 </a:t>
                      </a:r>
                      <a:endParaRPr lang="id-ID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4.903 </a:t>
                      </a:r>
                      <a:endParaRPr lang="id-ID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3568" y="3573016"/>
            <a:ext cx="69847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5036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5036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5036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5036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5036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036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036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036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036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03613" algn="l"/>
              </a:tabLst>
            </a:pPr>
            <a:r>
              <a:rPr kumimoji="0" lang="id-ID" altLang="id-ID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utura Lt BT" pitchFamily="34" charset="0"/>
                <a:ea typeface="Times New Roman" pitchFamily="18" charset="0"/>
                <a:cs typeface="Times New Roman" pitchFamily="18" charset="0"/>
              </a:rPr>
              <a:t>Contoh statistik: Jumlah Pekerja di Perbankan Syariah</a:t>
            </a:r>
            <a:endParaRPr kumimoji="0" lang="id-ID" altLang="id-ID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03613" algn="l"/>
              </a:tabLst>
            </a:pPr>
            <a:r>
              <a:rPr kumimoji="0" lang="id-ID" altLang="id-ID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(</a:t>
            </a:r>
            <a:r>
              <a:rPr kumimoji="0" lang="id-ID" altLang="id-ID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hlinkClick r:id="" tooltip="OJK, 2015 #5"/>
              </a:rPr>
              <a:t>OJK, 2015</a:t>
            </a:r>
            <a:r>
              <a:rPr kumimoji="0" lang="id-ID" altLang="id-ID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</a:t>
            </a:r>
            <a:endParaRPr kumimoji="0" lang="id-ID" altLang="id-ID" sz="5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5" y="1268760"/>
            <a:ext cx="8147228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44715" y="675735"/>
            <a:ext cx="799288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4500" indent="-444500">
              <a:spcBef>
                <a:spcPct val="20000"/>
              </a:spcBef>
              <a:buClr>
                <a:srgbClr val="EA0000"/>
              </a:buClr>
              <a:buSzPct val="80000"/>
              <a:buFont typeface="Wingdings 3" panose="05040102010807070707" pitchFamily="18" charset="2"/>
              <a:buChar char="u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id-ID" sz="2800"/>
              <a:t>Sudah betulkah?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220072" y="1268760"/>
            <a:ext cx="936104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4149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044034"/>
          </a:xfrm>
        </p:spPr>
        <p:txBody>
          <a:bodyPr/>
          <a:lstStyle/>
          <a:p>
            <a:pPr algn="l"/>
            <a:r>
              <a:rPr lang="id-ID" smtClean="0"/>
              <a:t>Statistika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2776"/>
            <a:ext cx="8273845" cy="4713387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algn="just"/>
            <a:r>
              <a:rPr lang="id-ID" b="1" dirty="0">
                <a:solidFill>
                  <a:srgbClr val="190CC4"/>
                </a:solidFill>
              </a:rPr>
              <a:t>Statistika (</a:t>
            </a:r>
            <a:r>
              <a:rPr lang="id-ID" b="1" i="1" dirty="0">
                <a:solidFill>
                  <a:srgbClr val="190CC4"/>
                </a:solidFill>
              </a:rPr>
              <a:t>Statistics</a:t>
            </a:r>
            <a:r>
              <a:rPr lang="id-ID" b="1" dirty="0">
                <a:solidFill>
                  <a:srgbClr val="190CC4"/>
                </a:solidFill>
              </a:rPr>
              <a:t>): </a:t>
            </a:r>
            <a:r>
              <a:rPr lang="id-ID" dirty="0"/>
              <a:t>adalah cabang ilmu pengeta­huan yang mempunyai kajian utama tentang bagaimana mengolah data untuk menghasilkan statistik, dan kemudian menyajikannya serta mengguna­kannya untuk menarik kesimpulan mengenai keadaan populasi dengan berdasarkan peluang (probabilitas).</a:t>
            </a:r>
          </a:p>
          <a:p>
            <a:r>
              <a:rPr lang="id-ID" dirty="0"/>
              <a:t>Kajian utama ilmu statistika:</a:t>
            </a:r>
          </a:p>
          <a:p>
            <a:pPr lvl="1"/>
            <a:r>
              <a:rPr lang="id-ID" dirty="0"/>
              <a:t>Mengolah data menjadi statistik dan menyajikannya (kemudian dikenal sebagai Statistika Despkriptif)</a:t>
            </a:r>
          </a:p>
          <a:p>
            <a:pPr lvl="1"/>
            <a:r>
              <a:rPr lang="id-ID" dirty="0"/>
              <a:t>Menggunakan statistik untuk menarik kesimpulan mengenai keadaan populasi berdasarkan probabilitas (kemudian dikenal sebagai Statistika Inferensial)</a:t>
            </a:r>
          </a:p>
        </p:txBody>
      </p:sp>
    </p:spTree>
    <p:extLst>
      <p:ext uri="{BB962C8B-B14F-4D97-AF65-F5344CB8AC3E}">
        <p14:creationId xmlns:p14="http://schemas.microsoft.com/office/powerpoint/2010/main" xmlns="" val="29538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55160" cy="1044034"/>
          </a:xfrm>
        </p:spPr>
        <p:txBody>
          <a:bodyPr/>
          <a:lstStyle/>
          <a:p>
            <a:pPr algn="l"/>
            <a:r>
              <a:rPr lang="id-ID" smtClean="0"/>
              <a:t>Penelitian &amp; Statistika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972" y="1268760"/>
            <a:ext cx="8094476" cy="4373563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id-ID" sz="2400" b="1" dirty="0">
                <a:solidFill>
                  <a:srgbClr val="190CC4"/>
                </a:solidFill>
              </a:rPr>
              <a:t>Penelitian (</a:t>
            </a:r>
            <a:r>
              <a:rPr lang="id-ID" sz="2400" b="1" i="1" dirty="0">
                <a:solidFill>
                  <a:srgbClr val="190CC4"/>
                </a:solidFill>
              </a:rPr>
              <a:t>research</a:t>
            </a:r>
            <a:r>
              <a:rPr lang="id-ID" sz="2400" b="1" dirty="0">
                <a:solidFill>
                  <a:srgbClr val="190CC4"/>
                </a:solidFill>
              </a:rPr>
              <a:t>)</a:t>
            </a:r>
            <a:r>
              <a:rPr lang="id-ID" sz="2400" dirty="0"/>
              <a:t>: adalah </a:t>
            </a:r>
            <a:r>
              <a:rPr lang="en-US" sz="2400" dirty="0" err="1"/>
              <a:t>penyidikan</a:t>
            </a:r>
            <a:r>
              <a:rPr lang="en-US" sz="2400" dirty="0"/>
              <a:t> (inquiry)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penyel</a:t>
            </a:r>
            <a:r>
              <a:rPr lang="id-ID" sz="2400" dirty="0"/>
              <a:t>i</a:t>
            </a:r>
            <a:r>
              <a:rPr lang="en-US" sz="2400" dirty="0" err="1"/>
              <a:t>dikan</a:t>
            </a:r>
            <a:r>
              <a:rPr lang="en-US" sz="2400" dirty="0"/>
              <a:t> (inv</a:t>
            </a:r>
            <a:r>
              <a:rPr lang="id-ID" sz="2400" dirty="0"/>
              <a:t>estigasi</a:t>
            </a:r>
            <a:r>
              <a:rPr lang="en-US" sz="2400" dirty="0"/>
              <a:t>) </a:t>
            </a:r>
            <a:r>
              <a:rPr lang="id-ID" sz="2400" dirty="0"/>
              <a:t>terhadap suatu masalah tertentu yang dilakukan secara terorganis</a:t>
            </a:r>
            <a:r>
              <a:rPr lang="en-US" sz="2400" dirty="0" err="1"/>
              <a:t>ir</a:t>
            </a:r>
            <a:r>
              <a:rPr lang="id-ID" sz="2400" dirty="0"/>
              <a:t>, sistematis, berbasis data, kritis dan ilmiah, dan ditujukan untuk menemukan jawaban atau solusinya (</a:t>
            </a:r>
            <a:r>
              <a:rPr lang="id-ID" sz="2400" dirty="0">
                <a:hlinkClick r:id="" action="ppaction://hlinkfile" tooltip="Sekaran, 2013 #6"/>
              </a:rPr>
              <a:t>Sekaran dan Bougie, 2013</a:t>
            </a:r>
            <a:r>
              <a:rPr lang="id-ID" sz="2400" dirty="0"/>
              <a:t>).</a:t>
            </a:r>
          </a:p>
          <a:p>
            <a:r>
              <a:rPr lang="id-ID" sz="2400" dirty="0"/>
              <a:t>Tujuan utama penelitian: </a:t>
            </a:r>
            <a:r>
              <a:rPr lang="id-ID" sz="2400" dirty="0" smtClean="0"/>
              <a:t>menyelesaikan </a:t>
            </a:r>
            <a:r>
              <a:rPr lang="id-ID" sz="2400" dirty="0"/>
              <a:t>masalah.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73016"/>
            <a:ext cx="8784976" cy="31541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4627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5830</TotalTime>
  <Words>848</Words>
  <Application>Microsoft Office PowerPoint</Application>
  <PresentationFormat>On-screen Show (4:3)</PresentationFormat>
  <Paragraphs>229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Presentation1</vt:lpstr>
      <vt:lpstr>Statistika</vt:lpstr>
      <vt:lpstr>OUTLINE</vt:lpstr>
      <vt:lpstr>Statistik vs Statistika ?</vt:lpstr>
      <vt:lpstr>Slide 4</vt:lpstr>
      <vt:lpstr>Statistik</vt:lpstr>
      <vt:lpstr>Slide 6</vt:lpstr>
      <vt:lpstr>Slide 7</vt:lpstr>
      <vt:lpstr>Statistika</vt:lpstr>
      <vt:lpstr>Penelitian &amp; Statistika</vt:lpstr>
      <vt:lpstr>Deterministic Problem: Linear Programming</vt:lpstr>
      <vt:lpstr>Slide 11</vt:lpstr>
      <vt:lpstr>Statistika Dalam Proses Penelitian </vt:lpstr>
      <vt:lpstr>Analogi I ‒ P ‒ O</vt:lpstr>
      <vt:lpstr>Analogi I ‒ P ‒ O</vt:lpstr>
      <vt:lpstr>Analogi I ‒ P ‒ O</vt:lpstr>
      <vt:lpstr>Analogi I ‒ P ‒ O</vt:lpstr>
      <vt:lpstr>Analogi I ‒ P ‒ O</vt:lpstr>
      <vt:lpstr>Analogi I ‒ P ‒ O</vt:lpstr>
      <vt:lpstr>Klasifikasi Statistika</vt:lpstr>
      <vt:lpstr>Klasifikasi Statistika</vt:lpstr>
      <vt:lpstr>Statistika Deskriptif </vt:lpstr>
      <vt:lpstr>Statistika Inferensial</vt:lpstr>
      <vt:lpstr>SUMMARY </vt:lpstr>
      <vt:lpstr>Slide 24</vt:lpstr>
      <vt:lpstr>Pembelajaran Statistika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inferensial</dc:title>
  <dc:creator>MIR</dc:creator>
  <cp:lastModifiedBy>3014</cp:lastModifiedBy>
  <cp:revision>198</cp:revision>
  <dcterms:created xsi:type="dcterms:W3CDTF">2013-09-22T12:14:55Z</dcterms:created>
  <dcterms:modified xsi:type="dcterms:W3CDTF">2018-03-11T14:20:33Z</dcterms:modified>
</cp:coreProperties>
</file>