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59"/>
  </p:notesMasterIdLst>
  <p:sldIdLst>
    <p:sldId id="256" r:id="rId2"/>
    <p:sldId id="291" r:id="rId3"/>
    <p:sldId id="257" r:id="rId4"/>
    <p:sldId id="258" r:id="rId5"/>
    <p:sldId id="260" r:id="rId6"/>
    <p:sldId id="266" r:id="rId7"/>
    <p:sldId id="288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268" r:id="rId25"/>
    <p:sldId id="269" r:id="rId26"/>
    <p:sldId id="270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92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94" r:id="rId57"/>
    <p:sldId id="29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1C90-6573-4D65-8A00-DA64E7F3EAD7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E7E3-8C72-4249-9959-E47BE510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002E-3643-421E-8E60-DB9FD978C5C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Typical Java environment</a:t>
            </a:r>
          </a:p>
        </p:txBody>
      </p:sp>
    </p:spTree>
    <p:extLst>
      <p:ext uri="{BB962C8B-B14F-4D97-AF65-F5344CB8AC3E}">
        <p14:creationId xmlns:p14="http://schemas.microsoft.com/office/powerpoint/2010/main" val="122216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05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50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84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7200" y="19050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7200" y="40386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64651" y="62372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68800" y="6308725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553200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2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5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8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6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3/7/2014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35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1.istockphoto.com/file_thumbview_approve/2771156/2/istockphoto_2771156_i_am_hungry.jpg&amp;imgrefurl=http://whoopsadaisy.wordpress.com/page/2/&amp;usg=__nCyitV2eeQ2hZmxKiz3DA7PzlmU=&amp;h=380&amp;w=380&amp;sz=24&amp;hl=en&amp;start=2&amp;um=1&amp;tbnid=PzCjf15qK4jorM:&amp;tbnh=123&amp;tbnw=123&amp;prev=/images?q=hungry&amp;hl=en&amp;sa=N&amp;um=1&amp;newwindow=1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java/nutsandbolts/" TargetMode="External"/><Relationship Id="rId2" Type="http://schemas.openxmlformats.org/officeDocument/2006/relationships/hyperlink" Target="http://romisatriawahono.net/lec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etwork/java/javase/downloads/java-se-7-tutorial-2012-02-28-1536013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897" y="269164"/>
            <a:ext cx="9755187" cy="31602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Pemrograman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dirty="0" err="1" smtClean="0"/>
              <a:t>erorientasi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bjek</a:t>
            </a:r>
            <a:r>
              <a:rPr lang="en-US" dirty="0" smtClean="0"/>
              <a:t> (PBO)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Junta </a:t>
            </a:r>
            <a:r>
              <a:rPr lang="en-US" dirty="0" err="1" smtClean="0"/>
              <a:t>Zeniarja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45106" y="1981200"/>
            <a:ext cx="2514600" cy="2352674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</a:rPr>
              <a:t>#include &lt;</a:t>
            </a:r>
            <a:r>
              <a:rPr lang="id-ID" sz="2000" b="1" dirty="0">
                <a:latin typeface="Calibri" pitchFamily="34" charset="0"/>
                <a:cs typeface="Calibri" pitchFamily="34" charset="0"/>
              </a:rPr>
              <a:t>stdio.h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&gt;</a:t>
            </a:r>
          </a:p>
          <a:p>
            <a:pPr algn="l"/>
            <a:endParaRPr lang="id-ID" sz="2000" b="1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</a:rPr>
              <a:t>main()</a:t>
            </a:r>
          </a:p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algn="l"/>
            <a:r>
              <a:rPr lang="en-US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id-ID" sz="2000" b="1" dirty="0">
                <a:latin typeface="Calibri" pitchFamily="34" charset="0"/>
                <a:cs typeface="Calibri" pitchFamily="34" charset="0"/>
              </a:rPr>
              <a:t>printf(“Hallo”);</a:t>
            </a:r>
          </a:p>
          <a:p>
            <a:pPr algn="l"/>
            <a:r>
              <a:rPr lang="id-ID" sz="2000" b="1" dirty="0">
                <a:latin typeface="Calibri" pitchFamily="34" charset="0"/>
                <a:cs typeface="Calibri" pitchFamily="34" charset="0"/>
              </a:rPr>
              <a:t>}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5023" y="4572001"/>
            <a:ext cx="1501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2400" b="1" dirty="0">
                <a:latin typeface="Calibri" pitchFamily="34" charset="0"/>
                <a:cs typeface="Calibri" pitchFamily="34" charset="0"/>
              </a:rPr>
              <a:t>C Program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59707" y="2667000"/>
            <a:ext cx="2438399" cy="981074"/>
            <a:chOff x="1344" y="1248"/>
            <a:chExt cx="1305" cy="62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737" y="1248"/>
              <a:ext cx="912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 pitchFamily="34" charset="0"/>
                  <a:cs typeface="Calibri" pitchFamily="34" charset="0"/>
                </a:rPr>
                <a:t>C</a:t>
              </a:r>
              <a:r>
                <a:rPr lang="id-ID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Compiler</a:t>
              </a:r>
            </a:p>
          </p:txBody>
        </p:sp>
        <p:cxnSp>
          <p:nvCxnSpPr>
            <p:cNvPr id="9" name="AutoShape 8"/>
            <p:cNvCxnSpPr>
              <a:cxnSpLocks noChangeShapeType="1"/>
              <a:stCxn id="5" idx="3"/>
              <a:endCxn id="8" idx="1"/>
            </p:cNvCxnSpPr>
            <p:nvPr/>
          </p:nvCxnSpPr>
          <p:spPr bwMode="auto">
            <a:xfrm>
              <a:off x="1344" y="1560"/>
              <a:ext cx="39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815674" y="2133600"/>
            <a:ext cx="3699926" cy="2963202"/>
            <a:chOff x="2655" y="1008"/>
            <a:chExt cx="2027" cy="15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168" y="1008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b="1" dirty="0">
                  <a:latin typeface="Calibri" pitchFamily="34" charset="0"/>
                  <a:cs typeface="Calibri" pitchFamily="34" charset="0"/>
                </a:rPr>
                <a:t>000101000011001010000100010010010101010101010010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55" y="2143"/>
              <a:ext cx="202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Machine language program</a:t>
              </a:r>
            </a:p>
            <a:p>
              <a:pPr algn="ctr"/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(</a:t>
              </a:r>
              <a:r>
                <a:rPr lang="id-ID" sz="2400" b="1" dirty="0">
                  <a:latin typeface="Calibri" pitchFamily="34" charset="0"/>
                  <a:cs typeface="Calibri" pitchFamily="34" charset="0"/>
                </a:rPr>
                <a:t>executable “.exe” 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file)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2810" y="1553"/>
              <a:ext cx="358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6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7275" cy="1400530"/>
          </a:xfrm>
        </p:spPr>
        <p:txBody>
          <a:bodyPr/>
          <a:lstStyle/>
          <a:p>
            <a:r>
              <a:rPr lang="id-ID" dirty="0" smtClean="0"/>
              <a:t>Java Language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(Compiler + Interpreter)</a:t>
            </a:r>
            <a:endParaRPr lang="id-ID" dirty="0"/>
          </a:p>
        </p:txBody>
      </p:sp>
      <p:pic>
        <p:nvPicPr>
          <p:cNvPr id="5" name="Picture 4" descr="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2931016"/>
            <a:ext cx="893318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5720" y="1926085"/>
            <a:ext cx="1814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javac</a:t>
            </a:r>
            <a:br>
              <a:rPr lang="id-ID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Compiler)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7127" y="1925390"/>
            <a:ext cx="203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</a:t>
            </a:r>
            <a:br>
              <a:rPr lang="id-ID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Interpreter)</a:t>
            </a:r>
          </a:p>
        </p:txBody>
      </p:sp>
    </p:spTree>
    <p:extLst>
      <p:ext uri="{BB962C8B-B14F-4D97-AF65-F5344CB8AC3E}">
        <p14:creationId xmlns:p14="http://schemas.microsoft.com/office/powerpoint/2010/main" val="12517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Tingkat Bahasa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1371600"/>
            <a:ext cx="8553450" cy="4876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/>
              <a:t>Bahasa Pemrograman Tingkat Rendah </a:t>
            </a:r>
            <a:r>
              <a:rPr lang="id-ID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(Assembler)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/>
              <a:t>Bahasa Pemrograman Tingkat Sedang</a:t>
            </a:r>
            <a:br>
              <a:rPr lang="id-ID" sz="3600" dirty="0"/>
            </a:br>
            <a:r>
              <a:rPr lang="id-ID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(C, Pascal, Fortran)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/>
              <a:t>Bahasa Pemrograman Tingkat Tinggi</a:t>
            </a:r>
            <a:br>
              <a:rPr lang="id-ID" sz="3600" dirty="0"/>
            </a:br>
            <a:r>
              <a:rPr lang="id-ID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(Java, C++, C#)</a:t>
            </a:r>
          </a:p>
        </p:txBody>
      </p:sp>
    </p:spTree>
    <p:extLst>
      <p:ext uri="{BB962C8B-B14F-4D97-AF65-F5344CB8AC3E}">
        <p14:creationId xmlns:p14="http://schemas.microsoft.com/office/powerpoint/2010/main" val="27934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Paradigma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36" y="1360219"/>
            <a:ext cx="8534400" cy="47926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id-ID" dirty="0" smtClean="0"/>
              <a:t>	Sudut pandang  dan style pemrograman berhubungan dengan bagaimana sebuah masalah diformulasikan dalam bahasa pemrograman</a:t>
            </a:r>
          </a:p>
          <a:p>
            <a:pPr>
              <a:buNone/>
              <a:defRPr/>
            </a:pPr>
            <a:endParaRPr lang="id-ID" sz="1800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d-ID" sz="2800" dirty="0"/>
              <a:t>Functional Programming: Urutan fungsi secara sekuensial  (Scheme, Lisp</a:t>
            </a:r>
            <a:r>
              <a:rPr lang="id-ID" sz="2800" dirty="0" smtClean="0"/>
              <a:t>)</a:t>
            </a:r>
            <a:r>
              <a:rPr lang="en-US" sz="2800" dirty="0" smtClean="0"/>
              <a:t>.</a:t>
            </a:r>
            <a:endParaRPr lang="id-ID" sz="2800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d-ID" sz="2800" dirty="0"/>
              <a:t>Procedural Programming:  Pemecahan masalah berdasarkan prosedural kerja yg terkumpul dalam unit pemrograman bernama fungsi (C, Pascal</a:t>
            </a:r>
            <a:r>
              <a:rPr lang="id-ID" sz="2800" dirty="0" smtClean="0"/>
              <a:t>)</a:t>
            </a:r>
            <a:r>
              <a:rPr lang="en-US" sz="2800" dirty="0" smtClean="0"/>
              <a:t>.</a:t>
            </a:r>
            <a:endParaRPr lang="id-ID" sz="2800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id-ID" sz="2800" dirty="0"/>
              <a:t>Object-Oriented Programming: Koleksi object yang saling berinteraksi . Class adalah unit pemrograman (Java, C#, C</a:t>
            </a:r>
            <a:r>
              <a:rPr lang="id-ID" sz="2800" dirty="0" smtClean="0"/>
              <a:t>++)</a:t>
            </a:r>
            <a:r>
              <a:rPr lang="en-US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8408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678" y="1384904"/>
            <a:ext cx="8925059" cy="47926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James Gosling, Mike Sheridan, and Patrick </a:t>
            </a:r>
            <a:r>
              <a:rPr lang="en-US" sz="2600" dirty="0" err="1"/>
              <a:t>Naughton</a:t>
            </a:r>
            <a:r>
              <a:rPr lang="en-US" sz="2600" dirty="0"/>
              <a:t> initiated the </a:t>
            </a:r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Java language project</a:t>
            </a:r>
            <a:r>
              <a:rPr lang="en-US" sz="2600" dirty="0"/>
              <a:t> in June 1991</a:t>
            </a:r>
          </a:p>
          <a:p>
            <a:r>
              <a:rPr lang="en-US" sz="2600" dirty="0"/>
              <a:t>The language was initially called </a:t>
            </a:r>
            <a:r>
              <a:rPr lang="en-US" sz="2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Oak</a:t>
            </a:r>
            <a:r>
              <a:rPr lang="en-US" sz="2600" dirty="0"/>
              <a:t> after an </a:t>
            </a:r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oak tree </a:t>
            </a:r>
            <a:r>
              <a:rPr lang="en-US" sz="2600" dirty="0"/>
              <a:t>that stood outside Gosling's office</a:t>
            </a:r>
          </a:p>
          <a:p>
            <a:r>
              <a:rPr lang="en-US" sz="2600" dirty="0"/>
              <a:t>It went by the name </a:t>
            </a:r>
            <a:r>
              <a:rPr lang="en-US" sz="2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Green</a:t>
            </a:r>
            <a:r>
              <a:rPr lang="en-US" sz="2600" dirty="0"/>
              <a:t> later, and was later renamed </a:t>
            </a:r>
            <a:r>
              <a:rPr lang="en-US" sz="26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Java</a:t>
            </a:r>
            <a:r>
              <a:rPr lang="en-US" sz="2600" dirty="0"/>
              <a:t>, from a list of random words</a:t>
            </a:r>
          </a:p>
          <a:p>
            <a:r>
              <a:rPr lang="en-US" sz="2600" dirty="0"/>
              <a:t>Gosling aimed to implement a virtual machine and a language that had a familiar C/C++ style of notation</a:t>
            </a:r>
          </a:p>
          <a:p>
            <a:r>
              <a:rPr lang="en-US" sz="2600" dirty="0"/>
              <a:t>Sun Microsystems released the first public implementation as </a:t>
            </a:r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Java 1.0</a:t>
            </a:r>
            <a:r>
              <a:rPr lang="en-US" sz="2600" dirty="0"/>
              <a:t> in </a:t>
            </a:r>
            <a:r>
              <a:rPr lang="en-US" sz="2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1995</a:t>
            </a:r>
          </a:p>
          <a:p>
            <a:r>
              <a:rPr lang="en-US" sz="2600" dirty="0"/>
              <a:t>On May 8, 2007, Sun finished the process, making all of Java's core code available under free software/open-source distribution terms (GNU Public License)</a:t>
            </a:r>
          </a:p>
        </p:txBody>
      </p:sp>
    </p:spTree>
    <p:extLst>
      <p:ext uri="{BB962C8B-B14F-4D97-AF65-F5344CB8AC3E}">
        <p14:creationId xmlns:p14="http://schemas.microsoft.com/office/powerpoint/2010/main" val="22385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76200"/>
            <a:ext cx="7158037" cy="762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Java Family Suite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066800"/>
            <a:ext cx="4343400" cy="15240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altLang="ja-JP" sz="2800" dirty="0"/>
              <a:t>Java Standard Edition (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</a:t>
            </a:r>
            <a:r>
              <a:rPr lang="id-ID" altLang="ja-JP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ava 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</a:t>
            </a:r>
            <a:r>
              <a:rPr lang="en-US" altLang="ja-JP" sz="2800" dirty="0"/>
              <a:t>)</a:t>
            </a:r>
            <a:endParaRPr lang="id-ID" altLang="ja-JP" sz="2800" dirty="0"/>
          </a:p>
          <a:p>
            <a:pPr marL="801687" lvl="1" indent="-457200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ja-JP" sz="2200" dirty="0"/>
              <a:t>For desktop, client/server </a:t>
            </a:r>
            <a:r>
              <a:rPr lang="en-US" altLang="ja-JP" sz="2200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981200" y="2819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SzPct val="100000"/>
              <a:buFont typeface="+mj-lt"/>
              <a:buAutoNum type="arabicPeriod" startAt="2"/>
            </a:pP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Java Enterprise</a:t>
            </a:r>
            <a:r>
              <a:rPr lang="id-ID" altLang="ja-JP" sz="2800" dirty="0">
                <a:latin typeface="Calibri" pitchFamily="34" charset="0"/>
                <a:cs typeface="Calibri" pitchFamily="34" charset="0"/>
              </a:rPr>
              <a:t> E</a:t>
            </a:r>
            <a:r>
              <a:rPr lang="en-US" altLang="ja-JP" sz="2800" dirty="0" err="1">
                <a:latin typeface="Calibri" pitchFamily="34" charset="0"/>
                <a:cs typeface="Calibri" pitchFamily="34" charset="0"/>
              </a:rPr>
              <a:t>dition</a:t>
            </a:r>
            <a:r>
              <a:rPr lang="id-ID" altLang="ja-JP" sz="2800" dirty="0"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>
                <a:latin typeface="Calibri" pitchFamily="34" charset="0"/>
                <a:cs typeface="Calibri" pitchFamily="34" charset="0"/>
              </a:rPr>
            </a:b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EE</a:t>
            </a: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)</a:t>
            </a:r>
            <a:endParaRPr lang="id-ID" altLang="ja-JP" sz="2800" dirty="0">
              <a:latin typeface="Calibri" pitchFamily="34" charset="0"/>
              <a:cs typeface="Calibri" pitchFamily="34" charset="0"/>
            </a:endParaRPr>
          </a:p>
          <a:p>
            <a:pPr marL="904875" lvl="1" indent="-447675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>
                <a:latin typeface="Calibri" pitchFamily="34" charset="0"/>
                <a:cs typeface="Calibri" pitchFamily="34" charset="0"/>
              </a:rPr>
              <a:t>For e-business, e-commerce </a:t>
            </a:r>
            <a:r>
              <a:rPr lang="en-US" altLang="ja-JP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web based application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981200" y="4724400"/>
            <a:ext cx="4715814" cy="17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SzPct val="100000"/>
              <a:buFont typeface="+mj-lt"/>
              <a:buAutoNum type="arabicPeriod" startAt="3"/>
            </a:pP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Java Micro Edition</a:t>
            </a:r>
            <a:r>
              <a:rPr lang="id-ID" altLang="ja-JP" sz="2800" dirty="0"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>
                <a:latin typeface="Calibri" pitchFamily="34" charset="0"/>
                <a:cs typeface="Calibri" pitchFamily="34" charset="0"/>
              </a:rPr>
            </a:b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ME</a:t>
            </a:r>
            <a:r>
              <a:rPr lang="en-US" altLang="ja-JP" sz="2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89000" lvl="1" indent="-439738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ja-JP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small devices, </a:t>
            </a:r>
            <a:r>
              <a:rPr lang="en-US" altLang="ja-JP" sz="2200" dirty="0">
                <a:latin typeface="Calibri" pitchFamily="34" charset="0"/>
                <a:cs typeface="Calibri" pitchFamily="34" charset="0"/>
              </a:rPr>
              <a:t>like palm,</a:t>
            </a:r>
            <a:r>
              <a:rPr lang="id-ID" altLang="ja-JP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200" dirty="0" err="1">
                <a:latin typeface="Calibri" pitchFamily="34" charset="0"/>
                <a:cs typeface="Calibri" pitchFamily="34" charset="0"/>
              </a:rPr>
              <a:t>handphone</a:t>
            </a:r>
            <a:r>
              <a:rPr lang="en-US" altLang="ja-JP" sz="2200" dirty="0">
                <a:latin typeface="Calibri" pitchFamily="34" charset="0"/>
                <a:cs typeface="Calibri" pitchFamily="34" charset="0"/>
              </a:rPr>
              <a:t>, etc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15000" r="27500" b="26000"/>
          <a:stretch>
            <a:fillRect/>
          </a:stretch>
        </p:blipFill>
        <p:spPr bwMode="auto">
          <a:xfrm>
            <a:off x="7096996" y="404836"/>
            <a:ext cx="3124200" cy="218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12" y="2727960"/>
            <a:ext cx="2037183" cy="1996440"/>
          </a:xfrm>
          <a:prstGeom prst="rect">
            <a:avLst/>
          </a:prstGeom>
        </p:spPr>
      </p:pic>
      <p:pic>
        <p:nvPicPr>
          <p:cNvPr id="13" name="Picture 12" descr="jt-play-mitsub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1" y="4876801"/>
            <a:ext cx="3307607" cy="1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1" grpId="0" build="p"/>
      <p:bldP spid="133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id-ID" dirty="0" err="1" smtClean="0"/>
              <a:t>Version</a:t>
            </a:r>
            <a:endParaRPr lang="id-ID" dirty="0"/>
          </a:p>
        </p:txBody>
      </p:sp>
      <p:graphicFrame>
        <p:nvGraphicFramePr>
          <p:cNvPr id="4" name="Group 155"/>
          <p:cNvGraphicFramePr>
            <a:graphicFrameLocks noGrp="1"/>
          </p:cNvGraphicFramePr>
          <p:nvPr>
            <p:extLst/>
          </p:nvPr>
        </p:nvGraphicFramePr>
        <p:xfrm>
          <a:off x="1600200" y="1730322"/>
          <a:ext cx="8915400" cy="3572298"/>
        </p:xfrm>
        <a:graphic>
          <a:graphicData uri="http://schemas.openxmlformats.org/drawingml/2006/table">
            <a:tbl>
              <a:tblPr firstRow="1" bandCol="1">
                <a:tableStyleId>{1E171933-4619-4E11-9A3F-F7608DF75F80}</a:tableStyleId>
              </a:tblPr>
              <a:tblGrid>
                <a:gridCol w="1095375"/>
                <a:gridCol w="742950"/>
                <a:gridCol w="7077075"/>
              </a:tblGrid>
              <a:tr h="36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New Features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Inner classes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Swing, Collections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Performance enhancements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Assertions, XML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Generic classes, enhanced for loop, auto-boxing, enumerations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Library improvements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Small language changes and library improvements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1219200"/>
            <a:ext cx="8553450" cy="5029200"/>
          </a:xfrm>
        </p:spPr>
        <p:txBody>
          <a:bodyPr/>
          <a:lstStyle/>
          <a:p>
            <a:r>
              <a:rPr lang="en-US" sz="3400" dirty="0"/>
              <a:t>Simple and familiar object oriented programming</a:t>
            </a:r>
          </a:p>
          <a:p>
            <a:r>
              <a:rPr lang="en-US" sz="3400" dirty="0"/>
              <a:t>Architecture neutral (platform independent)</a:t>
            </a:r>
          </a:p>
          <a:p>
            <a:r>
              <a:rPr lang="en-US" sz="3400" dirty="0"/>
              <a:t>Open Source</a:t>
            </a:r>
          </a:p>
          <a:p>
            <a:r>
              <a:rPr lang="en-US" sz="3400" dirty="0"/>
              <a:t>First rank in TIOBE Index</a:t>
            </a:r>
          </a:p>
          <a:p>
            <a:r>
              <a:rPr lang="en-US" sz="3400" dirty="0"/>
              <a:t>De</a:t>
            </a:r>
            <a:r>
              <a:rPr lang="id-ID" sz="3400" dirty="0"/>
              <a:t>-F</a:t>
            </a:r>
            <a:r>
              <a:rPr lang="en-US" sz="3400" dirty="0" err="1"/>
              <a:t>acto</a:t>
            </a:r>
            <a:r>
              <a:rPr lang="en-US" sz="3400" dirty="0"/>
              <a:t> standard programming language in education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5053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8421" r="24947" b="16538"/>
          <a:stretch/>
        </p:blipFill>
        <p:spPr bwMode="auto">
          <a:xfrm>
            <a:off x="1487906" y="2"/>
            <a:ext cx="5065294" cy="40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t="6444" r="16948" b="12526"/>
          <a:stretch/>
        </p:blipFill>
        <p:spPr bwMode="auto">
          <a:xfrm>
            <a:off x="5466658" y="1676400"/>
            <a:ext cx="5201342" cy="37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6257" r="29684" b="16082"/>
          <a:stretch/>
        </p:blipFill>
        <p:spPr bwMode="auto">
          <a:xfrm>
            <a:off x="2124919" y="3253958"/>
            <a:ext cx="4814332" cy="35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6667" r="35578" b="690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9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r>
              <a:rPr lang="en-US" dirty="0" smtClean="0"/>
              <a:t> - </a:t>
            </a:r>
            <a:r>
              <a:rPr lang="en-US" dirty="0" err="1" smtClean="0"/>
              <a:t>Perkenalan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1447800"/>
            <a:ext cx="8023225" cy="5187138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Nama</a:t>
            </a:r>
            <a:r>
              <a:rPr lang="en-US" sz="1600" dirty="0"/>
              <a:t>	</a:t>
            </a:r>
            <a:r>
              <a:rPr lang="en-US" sz="1600" dirty="0" smtClean="0"/>
              <a:t>          : Junta </a:t>
            </a:r>
            <a:r>
              <a:rPr lang="en-US" sz="1600" dirty="0" err="1" smtClean="0"/>
              <a:t>Zeniarja</a:t>
            </a:r>
            <a:r>
              <a:rPr lang="en-US" sz="1600" dirty="0" smtClean="0"/>
              <a:t>, </a:t>
            </a:r>
            <a:r>
              <a:rPr lang="en-US" sz="1600" dirty="0" err="1" smtClean="0"/>
              <a:t>M.Kom</a:t>
            </a:r>
            <a:r>
              <a:rPr lang="en-US" sz="1600" dirty="0" smtClean="0"/>
              <a:t>, M.CS</a:t>
            </a:r>
          </a:p>
          <a:p>
            <a:r>
              <a:rPr lang="en-US" sz="1600" dirty="0" err="1" smtClean="0"/>
              <a:t>Alamat</a:t>
            </a:r>
            <a:r>
              <a:rPr lang="en-US" sz="1600" dirty="0" smtClean="0"/>
              <a:t> 		  : </a:t>
            </a:r>
            <a:r>
              <a:rPr lang="en-US" sz="1600" dirty="0" err="1" smtClean="0"/>
              <a:t>Permata</a:t>
            </a:r>
            <a:r>
              <a:rPr lang="en-US" sz="1600" dirty="0" smtClean="0"/>
              <a:t> </a:t>
            </a:r>
            <a:r>
              <a:rPr lang="en-US" sz="1600" dirty="0" err="1" smtClean="0"/>
              <a:t>Tembalang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Kontak</a:t>
            </a:r>
            <a:r>
              <a:rPr lang="en-US" sz="16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Phone</a:t>
            </a:r>
            <a:r>
              <a:rPr lang="en-US" sz="1600" dirty="0"/>
              <a:t>	</a:t>
            </a:r>
            <a:r>
              <a:rPr lang="en-US" sz="1600" dirty="0" smtClean="0"/>
              <a:t>: 085727181701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E-mail		: junta@dsn.dinus.ac.id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Room		: </a:t>
            </a:r>
            <a:r>
              <a:rPr lang="en-US" sz="1600" dirty="0" err="1" smtClean="0"/>
              <a:t>Ruang</a:t>
            </a:r>
            <a:r>
              <a:rPr lang="en-US" sz="1600" dirty="0" smtClean="0"/>
              <a:t> </a:t>
            </a:r>
            <a:r>
              <a:rPr lang="en-US" sz="1600" dirty="0" err="1" smtClean="0"/>
              <a:t>dosen</a:t>
            </a:r>
            <a:r>
              <a:rPr lang="en-US" sz="1600" dirty="0" smtClean="0"/>
              <a:t> TI-S1</a:t>
            </a:r>
          </a:p>
          <a:p>
            <a:r>
              <a:rPr lang="en-US" sz="1600" dirty="0" err="1" smtClean="0"/>
              <a:t>Pendidikan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S1 =&gt; TI – UDINUS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S2 =&gt; TI – UDINUS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S2 =&gt; Computer Science </a:t>
            </a:r>
            <a:r>
              <a:rPr lang="en-US" sz="1600" dirty="0" err="1" smtClean="0"/>
              <a:t>UTeM</a:t>
            </a:r>
            <a:r>
              <a:rPr lang="en-US" sz="1600" dirty="0" smtClean="0"/>
              <a:t> (</a:t>
            </a:r>
            <a:r>
              <a:rPr lang="en-US" sz="1600" dirty="0" err="1" smtClean="0"/>
              <a:t>Universiti</a:t>
            </a:r>
            <a:r>
              <a:rPr lang="en-US" sz="1600" dirty="0" smtClean="0"/>
              <a:t> </a:t>
            </a:r>
            <a:r>
              <a:rPr lang="en-US" sz="1600" dirty="0" err="1" smtClean="0"/>
              <a:t>Teknikal</a:t>
            </a:r>
            <a:r>
              <a:rPr lang="en-US" sz="1600" dirty="0" smtClean="0"/>
              <a:t> Malaysia Melaka)</a:t>
            </a:r>
          </a:p>
          <a:p>
            <a:r>
              <a:rPr lang="en-US" sz="1600" dirty="0" err="1" smtClean="0"/>
              <a:t>Konsultasi</a:t>
            </a:r>
            <a:r>
              <a:rPr lang="en-US" sz="1600" dirty="0" smtClean="0"/>
              <a:t> - Sharing</a:t>
            </a:r>
          </a:p>
          <a:p>
            <a:pPr lvl="1">
              <a:lnSpc>
                <a:spcPct val="120000"/>
              </a:lnSpc>
            </a:pPr>
            <a:r>
              <a:rPr lang="en-US" sz="1600" dirty="0" err="1" smtClean="0"/>
              <a:t>Selasa</a:t>
            </a:r>
            <a:r>
              <a:rPr lang="en-US" sz="1600" dirty="0" smtClean="0"/>
              <a:t>, </a:t>
            </a:r>
            <a:r>
              <a:rPr lang="en-US" sz="1600" dirty="0" err="1" smtClean="0"/>
              <a:t>Rabu</a:t>
            </a:r>
            <a:r>
              <a:rPr lang="en-US" sz="1600" dirty="0" smtClean="0"/>
              <a:t>, </a:t>
            </a:r>
            <a:r>
              <a:rPr lang="en-US" sz="1600" dirty="0" err="1" smtClean="0"/>
              <a:t>Kamis</a:t>
            </a:r>
            <a:r>
              <a:rPr lang="en-US" sz="1600" dirty="0"/>
              <a:t> </a:t>
            </a:r>
            <a:r>
              <a:rPr lang="en-US" sz="1600" dirty="0" smtClean="0"/>
              <a:t>=&gt; 13.00 – 16.00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Appointment via </a:t>
            </a:r>
            <a:r>
              <a:rPr lang="en-US" sz="1600" dirty="0" err="1" smtClean="0"/>
              <a:t>sms</a:t>
            </a:r>
            <a:r>
              <a:rPr lang="en-US" sz="1600" dirty="0" smtClean="0"/>
              <a:t> or phone.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22530" name="Picture 2" descr="C:\Documents and Settings\Linda\Local Settings\Temporary Internet Files\Content.IE5\QYL1HRVN\MCj04344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822" y="1072563"/>
            <a:ext cx="1016991" cy="685800"/>
          </a:xfrm>
          <a:prstGeom prst="rect">
            <a:avLst/>
          </a:prstGeom>
          <a:noFill/>
        </p:spPr>
      </p:pic>
      <p:pic>
        <p:nvPicPr>
          <p:cNvPr id="22532" name="Picture 4" descr="http://tbn3.google.com/images?q=tbn:PzCjf15qK4jorM:http://www1.istockphoto.com/file_thumbview_approve/2771156/2/istockphoto_2771156_i_am_hung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2133" y="5463363"/>
            <a:ext cx="1171575" cy="1171575"/>
          </a:xfrm>
          <a:prstGeom prst="rect">
            <a:avLst/>
          </a:prstGeom>
          <a:noFill/>
        </p:spPr>
      </p:pic>
      <p:pic>
        <p:nvPicPr>
          <p:cNvPr id="86018" name="Picture 2" descr="C:\Users\Junta\Pictures\perkenal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36912"/>
            <a:ext cx="2107952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003635" y="3170468"/>
            <a:ext cx="184731" cy="5170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endParaRPr lang="en-US" sz="240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2680" t="15625" r="46706" b="31187"/>
          <a:stretch>
            <a:fillRect/>
          </a:stretch>
        </p:blipFill>
        <p:spPr bwMode="auto">
          <a:xfrm>
            <a:off x="1676400" y="152400"/>
            <a:ext cx="4464878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2431" t="34375" r="46486" b="15625"/>
          <a:stretch>
            <a:fillRect/>
          </a:stretch>
        </p:blipFill>
        <p:spPr bwMode="auto">
          <a:xfrm>
            <a:off x="6096000" y="6858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7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6042" r="33236" b="9375"/>
          <a:stretch>
            <a:fillRect/>
          </a:stretch>
        </p:blipFill>
        <p:spPr bwMode="auto">
          <a:xfrm>
            <a:off x="152400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3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36458" r="41435" b="16667"/>
          <a:stretch>
            <a:fillRect/>
          </a:stretch>
        </p:blipFill>
        <p:spPr bwMode="auto">
          <a:xfrm>
            <a:off x="152400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9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8125" r="43192" b="53125"/>
          <a:stretch>
            <a:fillRect/>
          </a:stretch>
        </p:blipFill>
        <p:spPr bwMode="auto">
          <a:xfrm>
            <a:off x="1524000" y="1371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4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id-ID" dirty="0" smtClean="0"/>
              <a:t>Pemrograman 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382000" cy="4564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/>
              <a:t>Compiler (Interpreter):</a:t>
            </a:r>
            <a:br>
              <a:rPr lang="id-ID" sz="3200" dirty="0"/>
            </a:br>
            <a: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Java Standard Edition (JSE)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d-ID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Code Editor: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 err="1"/>
              <a:t>Text</a:t>
            </a:r>
            <a:r>
              <a:rPr lang="id-ID" sz="2800" dirty="0"/>
              <a:t> Editor</a:t>
            </a:r>
            <a:r>
              <a:rPr lang="id-ID" sz="2400" dirty="0"/>
              <a:t>:</a:t>
            </a:r>
            <a:br>
              <a:rPr lang="id-ID" sz="2400" dirty="0"/>
            </a:br>
            <a:r>
              <a:rPr lang="id-ID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TextPad, Notepad++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/>
              <a:t>Integrated Development Environment (IDE):</a:t>
            </a:r>
            <a:br>
              <a:rPr lang="id-ID" sz="2800" dirty="0"/>
            </a:br>
            <a:r>
              <a:rPr lang="id-ID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Netbeans, Eclipse, JCreator</a:t>
            </a:r>
            <a: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d-ID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4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76200"/>
            <a:ext cx="9214834" cy="762000"/>
          </a:xfrm>
        </p:spPr>
        <p:txBody>
          <a:bodyPr/>
          <a:lstStyle/>
          <a:p>
            <a:r>
              <a:rPr lang="id-ID" dirty="0" smtClean="0"/>
              <a:t>Instalasi J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id-ID" dirty="0" smtClean="0"/>
              <a:t>SE dan Netbeans</a:t>
            </a:r>
            <a:r>
              <a:rPr lang="en-US" dirty="0" smtClean="0"/>
              <a:t> 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977648" cy="4648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/>
              <a:t>Instal</a:t>
            </a:r>
            <a:r>
              <a:rPr lang="en-US" sz="3200" dirty="0" err="1"/>
              <a:t>asi</a:t>
            </a:r>
            <a:r>
              <a:rPr lang="id-ID" sz="3200" dirty="0"/>
              <a:t> J</a:t>
            </a:r>
            <a:r>
              <a:rPr lang="en-US" sz="3200" dirty="0" err="1"/>
              <a:t>ava</a:t>
            </a:r>
            <a:r>
              <a:rPr lang="en-US" sz="3200" dirty="0"/>
              <a:t> </a:t>
            </a:r>
            <a:r>
              <a:rPr lang="id-ID" sz="3200" dirty="0"/>
              <a:t>SE dengan mengklik:</a:t>
            </a:r>
            <a:br>
              <a:rPr lang="id-ID" sz="3200" dirty="0"/>
            </a:b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jdk-7u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-windows-i586.exe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(32 bit)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jdk-7u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51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-windows-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x64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.exe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(64 bit)                                        </a:t>
            </a:r>
            <a:r>
              <a:rPr lang="id-ID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(download </a:t>
            </a:r>
            <a:r>
              <a:rPr lang="id-ID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dari: http://java.sun.com/javase/downloads</a:t>
            </a:r>
            <a:r>
              <a:rPr lang="id-ID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id-ID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Instalasi Netbeans dengan mengklik: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netbeans-7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.4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-windows.exe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d-ID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(download dari:  http://netbeans.org)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/>
              <a:t>Ikuti seluruh proses instalasi sampai selesai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173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534400" cy="762000"/>
          </a:xfrm>
        </p:spPr>
        <p:txBody>
          <a:bodyPr/>
          <a:lstStyle/>
          <a:p>
            <a:r>
              <a:rPr lang="id-ID" dirty="0" smtClean="0"/>
              <a:t>Instalasi Text Editor dan Set Path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6572"/>
            <a:ext cx="9426262" cy="47926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id-ID" sz="3200" dirty="0"/>
              <a:t>	Set path dan instalasi text editor diperlukan</a:t>
            </a:r>
            <a:br>
              <a:rPr lang="id-ID" sz="3200" dirty="0"/>
            </a:br>
            <a:r>
              <a:rPr lang="id-ID" sz="3200" dirty="0"/>
              <a:t>untuk yang mengembangkan aplikasi text-based dengan console</a:t>
            </a:r>
            <a:br>
              <a:rPr lang="id-ID" sz="3200" dirty="0"/>
            </a:br>
            <a:endParaRPr lang="id-ID" sz="3200" dirty="0"/>
          </a:p>
          <a:p>
            <a:pPr marL="863600" lvl="1" indent="-514350">
              <a:buFont typeface="+mj-lt"/>
              <a:buAutoNum type="arabicPeriod"/>
            </a:pPr>
            <a:r>
              <a:rPr lang="id-ID" sz="3000" dirty="0"/>
              <a:t>Klik Start </a:t>
            </a:r>
            <a:r>
              <a:rPr lang="id-ID" sz="3000" dirty="0">
                <a:sym typeface="Wingdings" pitchFamily="2" charset="2"/>
              </a:rPr>
              <a:t></a:t>
            </a:r>
            <a:r>
              <a:rPr lang="id-ID" sz="3000" dirty="0"/>
              <a:t>Control Panel </a:t>
            </a:r>
            <a:r>
              <a:rPr lang="id-ID" sz="3000" dirty="0">
                <a:sym typeface="Wingdings" pitchFamily="2" charset="2"/>
              </a:rPr>
              <a:t> System  Advanced </a:t>
            </a:r>
            <a:r>
              <a:rPr lang="id-ID" sz="3000" dirty="0"/>
              <a:t>Environment Variables dan set system PATH:</a:t>
            </a:r>
            <a:br>
              <a:rPr lang="id-ID" sz="3000" dirty="0"/>
            </a:br>
            <a:r>
              <a:rPr lang="de-DE" sz="3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</a:t>
            </a:r>
            <a:r>
              <a:rPr lang="de-DE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:\Program </a:t>
            </a:r>
            <a:r>
              <a:rPr lang="de-DE" sz="3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Files\Java\jdk1.7.0_</a:t>
            </a: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3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de-DE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\bin</a:t>
            </a:r>
            <a:endParaRPr lang="id-ID" sz="3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63600" lvl="1" indent="-514350">
              <a:buFont typeface="+mj-lt"/>
              <a:buAutoNum type="arabicPeriod"/>
            </a:pPr>
            <a:r>
              <a:rPr lang="id-ID" sz="3000" dirty="0"/>
              <a:t>Instal text editor untuk editing code:</a:t>
            </a:r>
            <a:br>
              <a:rPr lang="id-ID" sz="3000" dirty="0"/>
            </a:br>
            <a:r>
              <a:rPr lang="id-ID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textpad, notepad++, JCreator</a:t>
            </a:r>
          </a:p>
        </p:txBody>
      </p:sp>
    </p:spTree>
    <p:extLst>
      <p:ext uri="{BB962C8B-B14F-4D97-AF65-F5344CB8AC3E}">
        <p14:creationId xmlns:p14="http://schemas.microsoft.com/office/powerpoint/2010/main" val="31828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9650"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 err="1" smtClean="0"/>
              <a:t>Praktikum</a:t>
            </a: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 smtClean="0"/>
              <a:t>Steps </a:t>
            </a:r>
            <a:r>
              <a:rPr lang="en-US" sz="3700" dirty="0" err="1"/>
              <a:t>Instalation</a:t>
            </a:r>
            <a:r>
              <a:rPr lang="en-US" sz="3700" dirty="0"/>
              <a:t> JDK 1.7.0 and Set Path in Windows 7 (Details)</a:t>
            </a:r>
            <a:endParaRPr lang="id-ID" sz="3700" dirty="0"/>
          </a:p>
        </p:txBody>
      </p:sp>
    </p:spTree>
    <p:extLst>
      <p:ext uri="{BB962C8B-B14F-4D97-AF65-F5344CB8AC3E}">
        <p14:creationId xmlns:p14="http://schemas.microsoft.com/office/powerpoint/2010/main" val="35923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</a:t>
            </a:r>
            <a:r>
              <a:rPr lang="en-US" sz="4000" baseline="30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Go to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www.oracle.com/technetwork/java/javase/downloads/index.html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4191000"/>
            <a:ext cx="1295400" cy="12192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1" y="1219200"/>
            <a:ext cx="10326757" cy="5503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3516" y="4094902"/>
            <a:ext cx="1397456" cy="12449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Accept</a:t>
            </a:r>
            <a:r>
              <a:rPr lang="en-US" sz="1400" dirty="0"/>
              <a:t> License Agreement, </a:t>
            </a:r>
            <a:r>
              <a:rPr lang="en-US" sz="1400" b="1" dirty="0">
                <a:solidFill>
                  <a:srgbClr val="FF0000"/>
                </a:solidFill>
              </a:rPr>
              <a:t>download</a:t>
            </a:r>
            <a:r>
              <a:rPr lang="en-US" sz="1400" dirty="0"/>
              <a:t> </a:t>
            </a:r>
            <a:r>
              <a:rPr lang="en-US" sz="1400" dirty="0" err="1"/>
              <a:t>jdk</a:t>
            </a:r>
            <a:endParaRPr lang="en-US" sz="1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2" y="907812"/>
            <a:ext cx="8632348" cy="57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</a:t>
            </a:r>
            <a:r>
              <a:rPr lang="en-US" dirty="0" err="1"/>
              <a:t>S</a:t>
            </a:r>
            <a:r>
              <a:rPr lang="en-US" dirty="0" err="1" smtClean="0"/>
              <a:t>ebelum</a:t>
            </a:r>
            <a:r>
              <a:rPr lang="en-US" dirty="0" smtClean="0"/>
              <a:t> 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emrograman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erorientasi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bjek</a:t>
            </a:r>
            <a:r>
              <a:rPr lang="en-US" dirty="0" smtClean="0"/>
              <a:t> (PB</a:t>
            </a:r>
            <a:r>
              <a:rPr lang="en-US" dirty="0"/>
              <a:t>O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Object </a:t>
            </a:r>
            <a:r>
              <a:rPr lang="en-US" dirty="0" err="1" smtClean="0"/>
              <a:t>dan</a:t>
            </a:r>
            <a:r>
              <a:rPr lang="en-US" dirty="0" smtClean="0"/>
              <a:t> Class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Object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Koleksi</a:t>
            </a:r>
            <a:r>
              <a:rPr lang="en-US" dirty="0" smtClean="0"/>
              <a:t> Object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Package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Inheritance (</a:t>
            </a:r>
            <a:r>
              <a:rPr lang="en-US" dirty="0" err="1"/>
              <a:t>P</a:t>
            </a:r>
            <a:r>
              <a:rPr lang="en-US" dirty="0" err="1" smtClean="0"/>
              <a:t>ewarisan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Install</a:t>
            </a:r>
            <a:r>
              <a:rPr lang="en-US" sz="1800" dirty="0"/>
              <a:t> jdk-7-windows-x64.exe for 64 bit architecture or jdk-7-windows-i586.exe for 32 bit architecture </a:t>
            </a:r>
          </a:p>
          <a:p>
            <a:r>
              <a:rPr lang="en-US" sz="1800" dirty="0"/>
              <a:t>Note: from step 3 until end we use jdk-7-windows-x64.exe in Windows 7 64 bit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1"/>
            <a:ext cx="6172200" cy="48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Installation process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7" y="990600"/>
            <a:ext cx="4801235" cy="36385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219200"/>
            <a:ext cx="4801235" cy="36385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00717"/>
            <a:ext cx="480123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/>
              <a:t>Finish Installation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781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Open folder </a:t>
            </a:r>
            <a:r>
              <a:rPr lang="en-US" sz="1800" dirty="0"/>
              <a:t>C:\Program </a:t>
            </a:r>
            <a:r>
              <a:rPr lang="en-US" sz="1800" dirty="0" smtClean="0"/>
              <a:t>Files\Java\jdk1.7.0_51\bin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copy this path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9"/>
          <a:stretch/>
        </p:blipFill>
        <p:spPr bwMode="auto">
          <a:xfrm>
            <a:off x="2132463" y="1447800"/>
            <a:ext cx="8077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7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Right click computer </a:t>
            </a:r>
            <a:r>
              <a:rPr lang="en-US" dirty="0">
                <a:sym typeface="Wingdings" pitchFamily="2" charset="2"/>
              </a:rPr>
              <a:t> properties</a:t>
            </a:r>
            <a:r>
              <a:rPr lang="en-US" dirty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2" y="1066800"/>
            <a:ext cx="6504684" cy="5638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6287" y="5562600"/>
            <a:ext cx="1600200" cy="4572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“Advanced system setting” 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8001000" cy="5867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81201" y="2743200"/>
            <a:ext cx="16002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4724400" cy="5715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86200" y="2628900"/>
            <a:ext cx="15240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49088"/>
            <a:ext cx="47244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“Environment Variable”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419600" y="5444888"/>
            <a:ext cx="1600200" cy="3810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04" y="949088"/>
            <a:ext cx="4218296" cy="4876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5437359" y="470652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79438"/>
            <a:ext cx="8610600" cy="5440363"/>
          </a:xfrm>
        </p:spPr>
        <p:txBody>
          <a:bodyPr>
            <a:normAutofit/>
          </a:bodyPr>
          <a:lstStyle/>
          <a:p>
            <a:r>
              <a:rPr lang="en-US" dirty="0"/>
              <a:t>Choose Path and click “edit”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put semicolon(;)paste path </a:t>
            </a:r>
            <a:r>
              <a:rPr lang="en-US" dirty="0">
                <a:sym typeface="Wingdings" pitchFamily="2" charset="2"/>
              </a:rPr>
              <a:t> Ok</a:t>
            </a:r>
            <a:r>
              <a:rPr lang="en-US" dirty="0"/>
              <a:t> 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953000" cy="5791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5298835" y="471879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19600" y="5486400"/>
            <a:ext cx="990600" cy="4572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7848600" cy="33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st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79438"/>
            <a:ext cx="8610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“new…”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paste in variable </a:t>
            </a:r>
            <a:r>
              <a:rPr lang="en-US" dirty="0" err="1"/>
              <a:t>value“C</a:t>
            </a:r>
            <a:r>
              <a:rPr lang="en-US" dirty="0"/>
              <a:t>:\Program </a:t>
            </a:r>
            <a:r>
              <a:rPr lang="en-US" dirty="0" smtClean="0"/>
              <a:t>Files\Java\jdk1.7.0_51\lib\tools.jar</a:t>
            </a:r>
            <a:r>
              <a:rPr lang="en-US" dirty="0"/>
              <a:t>;.” and variable name = CLASSPATH </a:t>
            </a:r>
            <a:r>
              <a:rPr lang="en-US" dirty="0">
                <a:sym typeface="Wingdings" pitchFamily="2" charset="2"/>
              </a:rPr>
              <a:t> Ok</a:t>
            </a:r>
            <a:r>
              <a:rPr lang="en-US" dirty="0"/>
              <a:t> 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4191000" cy="5181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300" y="5638800"/>
            <a:ext cx="876300" cy="3810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70" y="1600200"/>
            <a:ext cx="7424030" cy="31578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4367644" y="494739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Java is Active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433" y="762000"/>
            <a:ext cx="3581400" cy="6096000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(command </a:t>
            </a:r>
            <a:r>
              <a:rPr lang="en-US" dirty="0" err="1"/>
              <a:t>promt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type “</a:t>
            </a:r>
            <a:r>
              <a:rPr lang="en-US" dirty="0" smtClean="0"/>
              <a:t>java” </a:t>
            </a:r>
            <a:r>
              <a:rPr lang="en-US" dirty="0">
                <a:sym typeface="Wingdings" pitchFamily="2" charset="2"/>
              </a:rPr>
              <a:t> enter</a:t>
            </a:r>
          </a:p>
          <a:p>
            <a:r>
              <a:rPr lang="en-US" dirty="0">
                <a:sym typeface="Wingdings" pitchFamily="2" charset="2"/>
              </a:rPr>
              <a:t>If java active, command </a:t>
            </a:r>
            <a:r>
              <a:rPr lang="en-US" dirty="0" err="1">
                <a:sym typeface="Wingdings" pitchFamily="2" charset="2"/>
              </a:rPr>
              <a:t>promt</a:t>
            </a:r>
            <a:r>
              <a:rPr lang="en-US" dirty="0">
                <a:sym typeface="Wingdings" pitchFamily="2" charset="2"/>
              </a:rPr>
              <a:t> will display like beside</a:t>
            </a:r>
            <a:endParaRPr lang="en-US" sz="1600" dirty="0"/>
          </a:p>
        </p:txBody>
      </p:sp>
      <p:pic>
        <p:nvPicPr>
          <p:cNvPr id="4" name="Picture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2" y="762000"/>
            <a:ext cx="543798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</a:t>
            </a:r>
            <a:r>
              <a:rPr lang="en-US" dirty="0" err="1"/>
              <a:t>S</a:t>
            </a:r>
            <a:r>
              <a:rPr lang="en-US" dirty="0" err="1" smtClean="0"/>
              <a:t>etelah</a:t>
            </a:r>
            <a:r>
              <a:rPr lang="en-US" dirty="0" smtClean="0"/>
              <a:t> 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Polymorphism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Eksepsi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Konsep</a:t>
            </a:r>
            <a:r>
              <a:rPr lang="en-US" dirty="0" smtClean="0"/>
              <a:t> Abstract </a:t>
            </a:r>
            <a:r>
              <a:rPr lang="en-US" dirty="0" err="1" smtClean="0"/>
              <a:t>dan</a:t>
            </a:r>
            <a:r>
              <a:rPr lang="en-US" dirty="0" smtClean="0"/>
              <a:t>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GUI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GUI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Unit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Design (Supplement)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ac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3378201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3378201"/>
            <a:ext cx="80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1" y="3302000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828800" y="3225800"/>
            <a:ext cx="37338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581400" y="28448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962400" y="2743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javac (java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compiler</a:t>
            </a: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209800" y="5283200"/>
            <a:ext cx="2895600" cy="838200"/>
          </a:xfrm>
          <a:prstGeom prst="foldedCorner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Hello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.class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581400" y="43688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723388" y="4495800"/>
            <a:ext cx="26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Kompiler memproduksi</a:t>
            </a:r>
          </a:p>
          <a:p>
            <a:pPr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Bytecode (Class)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3" name="Picture 15" descr="AlphaFami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673601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8610600" y="64008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Web Server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181600" y="5664200"/>
            <a:ext cx="297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7" name="Picture 19" descr="maco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701800"/>
            <a:ext cx="72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p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1" y="1625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1" descr="sol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1625600"/>
            <a:ext cx="113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cellpho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72676" y="1320800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194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7337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8480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9601200" y="3225801"/>
            <a:ext cx="1066800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68580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7924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9067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10210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6858000" y="3835400"/>
            <a:ext cx="335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68580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0210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V="1">
            <a:off x="7924800" y="34544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9067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9067800" y="38354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010400" y="7620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Jalankan dengan: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C:\&gt;java Hello (</a:t>
            </a:r>
            <a:r>
              <a:rPr lang="id-ID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Web Browser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Applet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917411" y="6248401"/>
            <a:ext cx="394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Write Once Run Everywhere 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46111" y="104987"/>
            <a:ext cx="9404723" cy="140053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How Java Works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676400" y="990600"/>
            <a:ext cx="4648200" cy="1604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public class Hello</a:t>
            </a:r>
            <a:endParaRPr lang="id-ID" altLang="ja-JP" b="1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public static void main(String[] </a:t>
            </a:r>
            <a:r>
              <a:rPr lang="en-US" altLang="ja-JP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args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){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("Hello World!");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}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932084" y="2133601"/>
            <a:ext cx="1451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Hello.java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utoUpdateAnimBg="0"/>
      <p:bldP spid="48140" grpId="0" animBg="1" autoUpdateAnimBg="0"/>
      <p:bldP spid="48142" grpId="0" autoUpdateAnimBg="0"/>
      <p:bldP spid="48144" grpId="0" autoUpdateAnimBg="0"/>
      <p:bldP spid="48151" grpId="0" animBg="1" autoUpdateAnimBg="0"/>
      <p:bldP spid="48152" grpId="0" animBg="1" autoUpdateAnimBg="0"/>
      <p:bldP spid="48153" grpId="0" animBg="1" autoUpdateAnimBg="0"/>
      <p:bldP spid="48154" grpId="0" animBg="1" autoUpdateAnimBg="0"/>
      <p:bldP spid="48165" grpId="0" autoUpdateAnimBg="0"/>
      <p:bldP spid="48166" grpId="0"/>
      <p:bldP spid="4813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104985"/>
            <a:ext cx="9404723" cy="1400530"/>
          </a:xfrm>
        </p:spPr>
        <p:txBody>
          <a:bodyPr/>
          <a:lstStyle/>
          <a:p>
            <a:pPr>
              <a:defRPr/>
            </a:pPr>
            <a:r>
              <a:rPr lang="en-US" dirty="0"/>
              <a:t>Compile and Run Java Applet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943600" y="4038601"/>
            <a:ext cx="4572000" cy="24622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&lt;HTML&gt;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&lt;HEAD&gt;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&lt;TITLE&gt;A Simple Program&lt;/TITLE&gt;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&lt;/HEAD&gt;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&lt;BODY&gt;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Here is the output of my program: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&lt;APPLET CODE="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HelloWorld.class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" WIDTH=150 HEIGHT=25&gt;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&lt;/APPLET&gt;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&lt;/BODY&gt;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&lt;/HTML&gt;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03882" y="990601"/>
            <a:ext cx="4925518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dirty="0">
                <a:latin typeface="+mj-lt"/>
              </a:rPr>
              <a:t>import </a:t>
            </a:r>
            <a:r>
              <a:rPr lang="en-US" dirty="0" err="1">
                <a:latin typeface="+mj-lt"/>
              </a:rPr>
              <a:t>java.applet</a:t>
            </a:r>
            <a:r>
              <a:rPr lang="en-US" dirty="0">
                <a:latin typeface="+mj-lt"/>
              </a:rPr>
              <a:t>.*;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import java.awt.*;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public class </a:t>
            </a:r>
            <a:r>
              <a:rPr lang="en-US" dirty="0" err="1">
                <a:latin typeface="+mj-lt"/>
              </a:rPr>
              <a:t>HelloWorld</a:t>
            </a:r>
            <a:r>
              <a:rPr lang="en-US" dirty="0">
                <a:latin typeface="+mj-lt"/>
              </a:rPr>
              <a:t> extends Applet {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   public void paint(Graphics g) {</a:t>
            </a:r>
          </a:p>
          <a:p>
            <a:pPr lvl="1" algn="l">
              <a:defRPr/>
            </a:pPr>
            <a:r>
              <a:rPr lang="id-ID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g.drawString</a:t>
            </a:r>
            <a:r>
              <a:rPr lang="en-US" dirty="0">
                <a:latin typeface="+mj-lt"/>
              </a:rPr>
              <a:t>("Hello world!",50,25);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   }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}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828800" y="4572000"/>
            <a:ext cx="32766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C:\javac HelloWorld.java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086600" y="3352800"/>
            <a:ext cx="35052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C:\appletviewer Hello.html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 </a:t>
            </a:r>
          </a:p>
        </p:txBody>
      </p:sp>
      <p:pic>
        <p:nvPicPr>
          <p:cNvPr id="70664" name="Picture 8" descr="ap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2895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3246117" y="3276600"/>
            <a:ext cx="0" cy="1295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3276600" y="4953000"/>
            <a:ext cx="0" cy="685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276600" y="5638800"/>
            <a:ext cx="2667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8839200" y="36576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 flipV="1">
            <a:off x="8839200" y="3048000"/>
            <a:ext cx="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5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48945"/>
            <a:ext cx="9404723" cy="1400530"/>
          </a:xfrm>
        </p:spPr>
        <p:txBody>
          <a:bodyPr/>
          <a:lstStyle/>
          <a:p>
            <a:r>
              <a:rPr lang="id-ID" dirty="0" err="1"/>
              <a:t>Applet</a:t>
            </a:r>
            <a:r>
              <a:rPr lang="id-ID" dirty="0"/>
              <a:t> on a </a:t>
            </a:r>
            <a:r>
              <a:rPr lang="id-ID" dirty="0" err="1"/>
              <a:t>Web</a:t>
            </a:r>
            <a:r>
              <a:rPr lang="id-ID" dirty="0"/>
              <a:t> </a:t>
            </a:r>
            <a:r>
              <a:rPr lang="id-ID" dirty="0" err="1" smtClean="0"/>
              <a:t>Page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6" descr="app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2" y="1246032"/>
            <a:ext cx="5181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233775"/>
            <a:ext cx="9404723" cy="1400530"/>
          </a:xfrm>
        </p:spPr>
        <p:txBody>
          <a:bodyPr/>
          <a:lstStyle/>
          <a:p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Menulis 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Java</a:t>
            </a:r>
            <a:endParaRPr lang="en-US" altLang="ja-JP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904999" y="1594835"/>
            <a:ext cx="9441287" cy="4953000"/>
          </a:xfrm>
        </p:spPr>
        <p:txBody>
          <a:bodyPr/>
          <a:lstStyle/>
          <a:p>
            <a:r>
              <a:rPr lang="id-ID" altLang="ja-JP" sz="3200" dirty="0"/>
              <a:t>Bentuk program:</a:t>
            </a:r>
          </a:p>
          <a:p>
            <a:pPr marL="863600" lvl="1" indent="-514350">
              <a:buFont typeface="+mj-lt"/>
              <a:buAutoNum type="arabicPeriod"/>
            </a:pP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-Based 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Console Application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altLang="ja-JP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menggunakan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library non-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GUI 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 Java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GUI 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</a:t>
            </a:r>
            <a:r>
              <a:rPr lang="en-US" altLang="ja-JP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pplication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id-ID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menggunakan AWT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atau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Swing </a:t>
            </a:r>
            <a:r>
              <a:rPr lang="en-US" altLang="ja-JP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untuk</a:t>
            </a:r>
            <a: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library GUI</a:t>
            </a:r>
            <a:br>
              <a:rPr lang="en-US" altLang="ja-JP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en-US" altLang="ja-JP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3200" dirty="0" err="1"/>
              <a:t>Suatu</a:t>
            </a:r>
            <a:r>
              <a:rPr lang="en-US" altLang="ja-JP" sz="3200" dirty="0"/>
              <a:t> c</a:t>
            </a:r>
            <a:r>
              <a:rPr lang="id-ID" altLang="ja-JP" sz="3200" dirty="0"/>
              <a:t>lass bisa dieksekusi karena </a:t>
            </a:r>
            <a:r>
              <a:rPr lang="en-US" altLang="ja-JP" sz="3200" dirty="0" err="1"/>
              <a:t>memiliki</a:t>
            </a:r>
            <a:r>
              <a:rPr lang="en-US" altLang="ja-JP" sz="3200" dirty="0"/>
              <a:t> </a:t>
            </a:r>
            <a:r>
              <a:rPr lang="id-ID" altLang="ja-JP" sz="3200" dirty="0"/>
              <a:t>method main</a:t>
            </a:r>
          </a:p>
          <a:p>
            <a:pPr lvl="1">
              <a:buNone/>
            </a:pPr>
            <a:r>
              <a:rPr lang="en-US" altLang="ja-JP" sz="3200" dirty="0"/>
              <a:t>public static void main(String[] </a:t>
            </a:r>
            <a:r>
              <a:rPr lang="en-US" altLang="ja-JP" sz="3200" dirty="0" err="1"/>
              <a:t>args</a:t>
            </a:r>
            <a:r>
              <a:rPr lang="en-US" altLang="ja-JP" sz="3200" dirty="0"/>
              <a:t>)</a:t>
            </a:r>
            <a:endParaRPr lang="id-ID" altLang="ja-JP" sz="3200" dirty="0"/>
          </a:p>
          <a:p>
            <a:pPr lvl="1">
              <a:buNone/>
            </a:pPr>
            <a:r>
              <a:rPr lang="en-US" altLang="ja-JP" sz="2800" dirty="0">
                <a:sym typeface="Wingdings" pitchFamily="2" charset="2"/>
              </a:rPr>
              <a:t> </a:t>
            </a:r>
            <a:r>
              <a:rPr lang="id-ID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Program Java mulai dari sini</a:t>
            </a:r>
            <a:r>
              <a:rPr lang="en-US" altLang="ja-JP" sz="2800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!</a:t>
            </a:r>
            <a:endParaRPr lang="en-US" altLang="ja-JP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id-ID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828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88005"/>
            <a:ext cx="9797603" cy="685800"/>
          </a:xfrm>
        </p:spPr>
        <p:txBody>
          <a:bodyPr/>
          <a:lstStyle/>
          <a:p>
            <a:r>
              <a:rPr lang="id-ID" dirty="0" smtClean="0"/>
              <a:t>Latihan: Tulis dan Compile Halo.java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0" y="979867"/>
            <a:ext cx="7993487" cy="28837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public  class  Halo{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	public  static  void  main(String[] args){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   			System.out.println(“Halo Semarang”);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 		}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}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52748" b="38759"/>
          <a:stretch>
            <a:fillRect/>
          </a:stretch>
        </p:blipFill>
        <p:spPr bwMode="auto">
          <a:xfrm>
            <a:off x="1922692" y="3915178"/>
            <a:ext cx="3593754" cy="28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9297"/>
          <a:stretch>
            <a:fillRect/>
          </a:stretch>
        </p:blipFill>
        <p:spPr bwMode="auto">
          <a:xfrm>
            <a:off x="6070241" y="3902083"/>
            <a:ext cx="3851169" cy="282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4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63" y="319825"/>
            <a:ext cx="9716037" cy="1045335"/>
          </a:xfrm>
        </p:spPr>
        <p:txBody>
          <a:bodyPr/>
          <a:lstStyle/>
          <a:p>
            <a:r>
              <a:rPr lang="id-ID" sz="3600" dirty="0"/>
              <a:t>Latihan: Membuat Program dg Netbeans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0" y="1622738"/>
            <a:ext cx="9144000" cy="4713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public  class  H</a:t>
            </a:r>
            <a:r>
              <a:rPr lang="en-US" sz="3600" kern="0" dirty="0" err="1" smtClean="0">
                <a:latin typeface="Calibri" pitchFamily="34" charset="0"/>
                <a:cs typeface="Calibri" pitchFamily="34" charset="0"/>
              </a:rPr>
              <a:t>aloSemarang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{</a:t>
            </a: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	public  static  void  main(String[] args){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   			System.out.println(“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Halo</a:t>
            </a:r>
            <a:r>
              <a:rPr lang="en-US" sz="3600" kern="0" dirty="0" smtClean="0">
                <a:latin typeface="Calibri" pitchFamily="34" charset="0"/>
                <a:cs typeface="Calibri" pitchFamily="34" charset="0"/>
              </a:rPr>
              <a:t> Semarang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”);</a:t>
            </a: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  		}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4319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Netbeans</a:t>
            </a:r>
            <a:r>
              <a:rPr lang="en-US" dirty="0" smtClean="0"/>
              <a:t> IDE 7.4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361618"/>
            <a:ext cx="9901371" cy="52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Project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19" y="1419224"/>
            <a:ext cx="7770232" cy="53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1" y="1316193"/>
            <a:ext cx="7770232" cy="53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Project – </a:t>
            </a:r>
            <a:r>
              <a:rPr lang="en-US" dirty="0" err="1" smtClean="0"/>
              <a:t>LatihanJava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31" y="1550361"/>
            <a:ext cx="9705728" cy="51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081833"/>
              </p:ext>
            </p:extLst>
          </p:nvPr>
        </p:nvGraphicFramePr>
        <p:xfrm>
          <a:off x="1103684" y="1885212"/>
          <a:ext cx="8947150" cy="445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728"/>
                <a:gridCol w="4576422"/>
              </a:tblGrid>
              <a:tr h="741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Komponen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Penilaian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Persentase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Tugas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Responsi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40 %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UTS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25 %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UAS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25 %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Absensi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10 %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100 %</a:t>
                      </a:r>
                      <a:endParaRPr lang="en-US" sz="2800" dirty="0"/>
                    </a:p>
                  </a:txBody>
                  <a:tcPr marL="78705" marR="787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Java Class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2" y="1453920"/>
            <a:ext cx="9403742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201" cy="1400530"/>
          </a:xfrm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Java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8" y="1381124"/>
            <a:ext cx="7820093" cy="5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3775"/>
            <a:ext cx="9404723" cy="1400530"/>
          </a:xfrm>
        </p:spPr>
        <p:txBody>
          <a:bodyPr/>
          <a:lstStyle/>
          <a:p>
            <a:r>
              <a:rPr lang="en-US" dirty="0" smtClean="0"/>
              <a:t>Source Code - Halo Semarang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0" y="1190944"/>
            <a:ext cx="9925225" cy="5624791"/>
          </a:xfrm>
        </p:spPr>
      </p:pic>
    </p:spTree>
    <p:extLst>
      <p:ext uri="{BB962C8B-B14F-4D97-AF65-F5344CB8AC3E}">
        <p14:creationId xmlns:p14="http://schemas.microsoft.com/office/powerpoint/2010/main" val="35757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26897"/>
            <a:ext cx="9404723" cy="1400530"/>
          </a:xfrm>
        </p:spPr>
        <p:txBody>
          <a:bodyPr/>
          <a:lstStyle/>
          <a:p>
            <a:r>
              <a:rPr lang="en-US" dirty="0" err="1" smtClean="0"/>
              <a:t>Mengeksekusi</a:t>
            </a:r>
            <a:r>
              <a:rPr lang="en-US" dirty="0" smtClean="0"/>
              <a:t> Program (Run File)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3" y="1152983"/>
            <a:ext cx="9952496" cy="55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Tampilan</a:t>
            </a:r>
            <a:r>
              <a:rPr lang="en-US" dirty="0" smtClean="0"/>
              <a:t> Output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79905"/>
            <a:ext cx="10394093" cy="55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609858"/>
            <a:ext cx="11161690" cy="4486141"/>
          </a:xfrm>
        </p:spPr>
        <p:txBody>
          <a:bodyPr/>
          <a:lstStyle/>
          <a:p>
            <a:r>
              <a:rPr lang="id-ID" sz="3200" dirty="0"/>
              <a:t>Buat class HaloIndonesia di dalam package halo</a:t>
            </a:r>
          </a:p>
          <a:p>
            <a:r>
              <a:rPr lang="id-ID" sz="3200" dirty="0"/>
              <a:t>Isi HaloIndonesia.java dengan main method dan tiga tampilan di bawah:</a:t>
            </a:r>
          </a:p>
          <a:p>
            <a:pPr marL="0" indent="0">
              <a:buNone/>
            </a:pPr>
            <a:r>
              <a:rPr lang="id-ID" sz="3200" dirty="0"/>
              <a:t>	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Halo Indonesia</a:t>
            </a:r>
          </a:p>
          <a:p>
            <a:pPr marL="0" indent="0">
              <a:buNone/>
            </a:pP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Selamat Pagi Indonesia</a:t>
            </a:r>
          </a:p>
          <a:p>
            <a:pPr marL="0" indent="0">
              <a:buNone/>
            </a:pP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Jaya Indonesia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99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580" y="2873946"/>
            <a:ext cx="5741810" cy="1400530"/>
          </a:xfrm>
        </p:spPr>
        <p:txBody>
          <a:bodyPr/>
          <a:lstStyle/>
          <a:p>
            <a:r>
              <a:rPr lang="en-US" dirty="0" err="1" smtClean="0"/>
              <a:t>Terimakasih</a:t>
            </a:r>
            <a:r>
              <a:rPr lang="en-US" dirty="0" smtClean="0"/>
              <a:t>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http://romisatriawahono.net/lectures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0"/>
            <a:r>
              <a:rPr lang="en-US" dirty="0"/>
              <a:t>Object First With Java, Fifth edition, David J. Barnes &amp; Michael </a:t>
            </a:r>
            <a:r>
              <a:rPr lang="en-US" dirty="0" err="1"/>
              <a:t>Kölling</a:t>
            </a:r>
            <a:r>
              <a:rPr lang="en-US" dirty="0"/>
              <a:t>,  Prentice Hall / Pearson Education, 2012.</a:t>
            </a:r>
          </a:p>
          <a:p>
            <a:pPr lvl="0"/>
            <a:r>
              <a:rPr lang="en-US" dirty="0"/>
              <a:t>The 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Tutorial, </a:t>
            </a:r>
            <a:r>
              <a:rPr lang="en-US" u="sng" dirty="0">
                <a:hlinkClick r:id="rId3"/>
              </a:rPr>
              <a:t>http://docs.oracle.com/javase/tutorial/java/nutsandbolts/</a:t>
            </a:r>
            <a:r>
              <a:rPr lang="en-US" dirty="0"/>
              <a:t>, Oracle, 1995-2014.</a:t>
            </a:r>
            <a:endParaRPr lang="en-US" b="1" dirty="0"/>
          </a:p>
          <a:p>
            <a:pPr lvl="0"/>
            <a:r>
              <a:rPr lang="en-US" dirty="0"/>
              <a:t>Java SE Tutorial, </a:t>
            </a:r>
            <a:r>
              <a:rPr lang="en-US" u="sng" dirty="0">
                <a:hlinkClick r:id="rId4"/>
              </a:rPr>
              <a:t>http://www.oracle.com/technetwork/java/javase/downloads/java-se-7-tutorial-2012-02-28-1536013.html</a:t>
            </a:r>
            <a:r>
              <a:rPr lang="en-US" dirty="0"/>
              <a:t>,  Oracle, 2014.</a:t>
            </a:r>
          </a:p>
          <a:p>
            <a:r>
              <a:rPr lang="en-US" dirty="0"/>
              <a:t>SCJP Sun Certified Programmer for 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6 Study Guide Exam (310-065), Kathy Sierra &amp; Bert Bates, Mc </a:t>
            </a:r>
            <a:r>
              <a:rPr lang="en-US" dirty="0" err="1"/>
              <a:t>Graw</a:t>
            </a:r>
            <a:r>
              <a:rPr lang="en-US" dirty="0"/>
              <a:t> Hill, 2008.</a:t>
            </a:r>
          </a:p>
        </p:txBody>
      </p:sp>
    </p:spTree>
    <p:extLst>
      <p:ext uri="{BB962C8B-B14F-4D97-AF65-F5344CB8AC3E}">
        <p14:creationId xmlns:p14="http://schemas.microsoft.com/office/powerpoint/2010/main" val="286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kejujuran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Disiplin</a:t>
            </a:r>
            <a:r>
              <a:rPr lang="en-US" dirty="0" smtClean="0"/>
              <a:t>,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: 20 </a:t>
            </a:r>
            <a:r>
              <a:rPr lang="en-US" dirty="0" err="1"/>
              <a:t>menit</a:t>
            </a:r>
            <a:r>
              <a:rPr lang="en-US" dirty="0"/>
              <a:t> (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bersepatu</a:t>
            </a:r>
            <a:r>
              <a:rPr lang="en-US" dirty="0"/>
              <a:t>.</a:t>
            </a:r>
          </a:p>
          <a:p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Ijin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berhalangan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.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diabsenkan</a:t>
            </a:r>
            <a:r>
              <a:rPr lang="en-US" dirty="0"/>
              <a:t> (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ketahuan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paham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bermasalah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jujur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897" y="269164"/>
            <a:ext cx="9755187" cy="316029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PBO*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Bahasa Pemrograman?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957" y="1360868"/>
            <a:ext cx="9094631" cy="47926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id-ID" sz="3200" dirty="0"/>
              <a:t>Komputer bekerja seperti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switching </a:t>
            </a:r>
            <a:r>
              <a:rPr lang="id-ID" sz="3200" dirty="0"/>
              <a:t>dan hanya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mengenali 0 dan 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id-ID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id-ID" sz="3200" dirty="0"/>
              <a:t>Manusia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tidak (paham) berbicara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/>
              <a:t>dengan bahasa 0 dan </a:t>
            </a:r>
            <a:r>
              <a:rPr lang="id-ID" sz="3200" dirty="0" smtClean="0"/>
              <a:t>1</a:t>
            </a:r>
            <a:r>
              <a:rPr lang="en-US" sz="3200" dirty="0" smtClean="0"/>
              <a:t>.</a:t>
            </a:r>
            <a:endParaRPr lang="id-ID" sz="3200" dirty="0"/>
          </a:p>
          <a:p>
            <a:pPr algn="just">
              <a:defRPr/>
            </a:pPr>
            <a:r>
              <a:rPr lang="id-ID" sz="3200" dirty="0"/>
              <a:t>Perlu bahasa pemrograman yang dapat menjadi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perantara percakapan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/>
              <a:t>antara komputer dan </a:t>
            </a:r>
            <a:r>
              <a:rPr lang="id-ID" sz="3200" dirty="0" smtClean="0"/>
              <a:t>manusia</a:t>
            </a:r>
            <a:r>
              <a:rPr lang="en-US" sz="3200" dirty="0" smtClean="0"/>
              <a:t>.</a:t>
            </a:r>
            <a:endParaRPr lang="id-ID" sz="3200" dirty="0"/>
          </a:p>
          <a:p>
            <a:pPr algn="just">
              <a:defRPr/>
            </a:pPr>
            <a:r>
              <a:rPr lang="id-ID" sz="3200" dirty="0"/>
              <a:t>Bahasa pemrograman diubah ke dalam bahasa yang dipahami oleh komputer dengan menggunakan 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interpreter</a:t>
            </a:r>
            <a:r>
              <a:rPr lang="id-ID" sz="3200" dirty="0"/>
              <a:t> atau 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compiler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id-ID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Compiler or Interpreter?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079" y="1310426"/>
            <a:ext cx="9171904" cy="47926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Compiler:</a:t>
            </a:r>
            <a:r>
              <a:rPr lang="id-ID" sz="4000" dirty="0">
                <a:solidFill>
                  <a:srgbClr val="C00000"/>
                </a:solidFill>
              </a:rPr>
              <a:t/>
            </a:r>
            <a:br>
              <a:rPr lang="id-ID" sz="4000" dirty="0">
                <a:solidFill>
                  <a:srgbClr val="C00000"/>
                </a:solidFill>
              </a:rPr>
            </a:br>
            <a:r>
              <a:rPr lang="id-ID" sz="4000" dirty="0"/>
              <a:t>Mengkompilasi source code menjadi bentuk file yang bisa </a:t>
            </a:r>
            <a:r>
              <a:rPr lang="id-ID" sz="4000" dirty="0" smtClean="0"/>
              <a:t>dieksekusi</a:t>
            </a:r>
            <a:r>
              <a:rPr lang="en-US" sz="4000" dirty="0" smtClean="0"/>
              <a:t>.</a:t>
            </a:r>
            <a:endParaRPr lang="id-ID" sz="4000" dirty="0"/>
          </a:p>
          <a:p>
            <a:pPr marL="742950" indent="-742950">
              <a:buFont typeface="+mj-lt"/>
              <a:buAutoNum type="arabicPeriod"/>
            </a:pPr>
            <a:endParaRPr lang="id-ID" sz="3600" dirty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d-ID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Interpreter:</a:t>
            </a:r>
            <a:r>
              <a:rPr lang="id-ID" sz="4000" dirty="0">
                <a:solidFill>
                  <a:srgbClr val="C00000"/>
                </a:solidFill>
              </a:rPr>
              <a:t/>
            </a:r>
            <a:br>
              <a:rPr lang="id-ID" sz="4000" dirty="0">
                <a:solidFill>
                  <a:srgbClr val="C00000"/>
                </a:solidFill>
              </a:rPr>
            </a:br>
            <a:r>
              <a:rPr lang="id-ID" sz="4000" dirty="0"/>
              <a:t>Mengkompilasi dan menjalankan source code secara </a:t>
            </a:r>
            <a:r>
              <a:rPr lang="id-ID" sz="4000" dirty="0" smtClean="0"/>
              <a:t>langsung</a:t>
            </a:r>
            <a:r>
              <a:rPr lang="en-US" sz="4000" dirty="0" smtClean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4561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931</Words>
  <Application>Microsoft Office PowerPoint</Application>
  <PresentationFormat>Widescreen</PresentationFormat>
  <Paragraphs>268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 Unicode MS</vt:lpstr>
      <vt:lpstr>メイリオ</vt:lpstr>
      <vt:lpstr>ＭＳ Ｐゴシック</vt:lpstr>
      <vt:lpstr>宋体</vt:lpstr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Ion</vt:lpstr>
      <vt:lpstr>Pemrograman Berorientasi Objek (PBO)</vt:lpstr>
      <vt:lpstr>Profil - Perkenalan</vt:lpstr>
      <vt:lpstr>Outline (Sebelum UTS)</vt:lpstr>
      <vt:lpstr>Outline (Setelah UTS)</vt:lpstr>
      <vt:lpstr>Kontrak Kuliah</vt:lpstr>
      <vt:lpstr>Kontrak Kuliah (2)</vt:lpstr>
      <vt:lpstr>Teori  *Konsep Dasar PBO*</vt:lpstr>
      <vt:lpstr>Bahasa Pemrograman?</vt:lpstr>
      <vt:lpstr>Compiler or Interpreter?</vt:lpstr>
      <vt:lpstr>C Language (Compiler)</vt:lpstr>
      <vt:lpstr>Java Language  (Compiler + Interpreter)</vt:lpstr>
      <vt:lpstr>Tingkat Bahasa Pemrograman</vt:lpstr>
      <vt:lpstr>Paradigma Pemrograman</vt:lpstr>
      <vt:lpstr>Sejarah Java</vt:lpstr>
      <vt:lpstr>Java Family Suite</vt:lpstr>
      <vt:lpstr>Java Version</vt:lpstr>
      <vt:lpstr>Why Java?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Paradigm Index</vt:lpstr>
      <vt:lpstr>Perangkat Pemrograman Java</vt:lpstr>
      <vt:lpstr>Instalasi Java SE dan Netbeans IDE</vt:lpstr>
      <vt:lpstr>Instalasi Text Editor dan Set Path</vt:lpstr>
      <vt:lpstr>Praktikum  Steps Instalation JDK 1.7.0 and Set Path in Windows 7 (Details)</vt:lpstr>
      <vt:lpstr>1st</vt:lpstr>
      <vt:lpstr>2nd</vt:lpstr>
      <vt:lpstr>3rd</vt:lpstr>
      <vt:lpstr>4th</vt:lpstr>
      <vt:lpstr>5th</vt:lpstr>
      <vt:lpstr>6th</vt:lpstr>
      <vt:lpstr>7th</vt:lpstr>
      <vt:lpstr>8th</vt:lpstr>
      <vt:lpstr>9th</vt:lpstr>
      <vt:lpstr>10th</vt:lpstr>
      <vt:lpstr>11st</vt:lpstr>
      <vt:lpstr>Check Java is Active</vt:lpstr>
      <vt:lpstr>How Java Works …</vt:lpstr>
      <vt:lpstr>Compile and Run Java Applet</vt:lpstr>
      <vt:lpstr>Applet on a Web Page</vt:lpstr>
      <vt:lpstr>Menulis Program Java</vt:lpstr>
      <vt:lpstr>Latihan: Tulis dan Compile Halo.java</vt:lpstr>
      <vt:lpstr>Latihan: Membuat Program dg Netbeans</vt:lpstr>
      <vt:lpstr>Tampilan Netbeans IDE 7.4</vt:lpstr>
      <vt:lpstr>Buat Project Baru</vt:lpstr>
      <vt:lpstr>Setting Nama dan Lokasi Project</vt:lpstr>
      <vt:lpstr>Hasil Project – LatihanJava 1</vt:lpstr>
      <vt:lpstr>Buat Java Class Baru</vt:lpstr>
      <vt:lpstr>Setting Nama dan Lokasi Java Class</vt:lpstr>
      <vt:lpstr>Source Code - Halo Semarang</vt:lpstr>
      <vt:lpstr>Mengeksekusi Program (Run File) </vt:lpstr>
      <vt:lpstr>Tampilan Output </vt:lpstr>
      <vt:lpstr>Latihan</vt:lpstr>
      <vt:lpstr>Terimakasih . . .</vt:lpstr>
      <vt:lpstr>Referensi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Perkenalan pbo</dc:title>
  <dc:creator>Junta</dc:creator>
  <cp:lastModifiedBy>Junta</cp:lastModifiedBy>
  <cp:revision>18</cp:revision>
  <dcterms:created xsi:type="dcterms:W3CDTF">2014-03-03T02:31:24Z</dcterms:created>
  <dcterms:modified xsi:type="dcterms:W3CDTF">2014-03-07T03:59:08Z</dcterms:modified>
</cp:coreProperties>
</file>