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6E4CB-166F-49AC-83C6-1839D33F5B5A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1B1AC-08D7-4623-9812-1250594E3CA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178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738728-1BF9-4468-80AA-2318D72739C1}" type="slidenum">
              <a:rPr lang="id-ID">
                <a:latin typeface="Calibri" pitchFamily="34" charset="0"/>
              </a:rPr>
              <a:pPr eaLnBrk="1" hangingPunct="1"/>
              <a:t>6</a:t>
            </a:fld>
            <a:endParaRPr lang="id-ID">
              <a:latin typeface="Calibri" pitchFamily="34" charset="0"/>
            </a:endParaRP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C1192E-7305-4A43-8CF1-7854D5068A2B}" type="slidenum">
              <a:rPr lang="id-ID">
                <a:latin typeface="Calibri" pitchFamily="34" charset="0"/>
              </a:rPr>
              <a:pPr eaLnBrk="1" hangingPunct="1"/>
              <a:t>7</a:t>
            </a:fld>
            <a:endParaRPr lang="id-ID">
              <a:latin typeface="Calibri" pitchFamily="34" charset="0"/>
            </a:endParaRP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2E058-2949-4814-ADB2-72B193E254C7}" type="slidenum">
              <a:rPr lang="id-ID">
                <a:latin typeface="Calibri" pitchFamily="34" charset="0"/>
              </a:rPr>
              <a:pPr eaLnBrk="1" hangingPunct="1"/>
              <a:t>8</a:t>
            </a:fld>
            <a:endParaRPr lang="id-ID">
              <a:latin typeface="Calibri" pitchFamily="34" charset="0"/>
            </a:endParaRP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2E9BFF-E123-44B5-B0E2-84BA404976F2}" type="slidenum">
              <a:rPr lang="id-ID">
                <a:latin typeface="Calibri" pitchFamily="34" charset="0"/>
              </a:rPr>
              <a:pPr eaLnBrk="1" hangingPunct="1"/>
              <a:t>9</a:t>
            </a:fld>
            <a:endParaRPr lang="id-ID">
              <a:latin typeface="Calibri" pitchFamily="34" charset="0"/>
            </a:endParaRP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75C00-A07B-4290-82D4-150F5D02B2DA}" type="slidenum">
              <a:rPr lang="id-ID">
                <a:latin typeface="Calibri" pitchFamily="34" charset="0"/>
              </a:rPr>
              <a:pPr eaLnBrk="1" hangingPunct="1"/>
              <a:t>10</a:t>
            </a:fld>
            <a:endParaRPr lang="id-ID">
              <a:latin typeface="Calibri" pitchFamily="34" charset="0"/>
            </a:endParaRP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C7292D-235B-42C7-8774-6393E9B99926}" type="slidenum">
              <a:rPr lang="id-ID">
                <a:latin typeface="Calibri" pitchFamily="34" charset="0"/>
              </a:rPr>
              <a:pPr eaLnBrk="1" hangingPunct="1"/>
              <a:t>11</a:t>
            </a:fld>
            <a:endParaRPr lang="id-ID">
              <a:latin typeface="Calibri" pitchFamily="34" charset="0"/>
            </a:endParaRP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B6E065-401C-4D8F-B9C4-E594757D3F1D}" type="slidenum">
              <a:rPr lang="id-ID">
                <a:latin typeface="Calibri" pitchFamily="34" charset="0"/>
              </a:rPr>
              <a:pPr eaLnBrk="1" hangingPunct="1"/>
              <a:t>12</a:t>
            </a:fld>
            <a:endParaRPr lang="id-ID">
              <a:latin typeface="Calibri" pitchFamily="34" charset="0"/>
            </a:endParaRP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56604A-9331-4CF7-9B6E-2D014520DA62}" type="slidenum">
              <a:rPr lang="id-ID">
                <a:latin typeface="Calibri" pitchFamily="34" charset="0"/>
              </a:rPr>
              <a:pPr eaLnBrk="1" hangingPunct="1"/>
              <a:t>13</a:t>
            </a:fld>
            <a:endParaRPr lang="id-ID">
              <a:latin typeface="Calibri" pitchFamily="34" charset="0"/>
            </a:endParaRP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B85851-1C5B-413C-A32E-1088ACAA38B1}" type="slidenum">
              <a:rPr lang="id-ID">
                <a:latin typeface="Calibri" pitchFamily="34" charset="0"/>
              </a:rPr>
              <a:pPr eaLnBrk="1" hangingPunct="1"/>
              <a:t>14</a:t>
            </a:fld>
            <a:endParaRPr lang="id-ID">
              <a:latin typeface="Calibri" pitchFamily="34" charset="0"/>
            </a:endParaRP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669" indent="-2637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487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6825" indent="-210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8774" indent="-210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07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26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462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6574" indent="-21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mtClean="0">
                <a:latin typeface="Calibri" pitchFamily="34" charset="0"/>
              </a:rPr>
              <a:t>08/09/2016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09A61E-ABAF-4C6B-9DC6-DF0F420837FD}" type="datetimeFigureOut">
              <a:rPr lang="id-ID" smtClean="0"/>
              <a:t>28/02/2018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731EE7-EAAC-4C77-8CDA-8D9ACC82B8E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MK ESTETIKA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Daniar Wikan Setyanto, M.Sn</a:t>
            </a:r>
            <a:endParaRPr lang="id-ID" dirty="0"/>
          </a:p>
        </p:txBody>
      </p:sp>
      <p:pic>
        <p:nvPicPr>
          <p:cNvPr id="4" name="Picture 2" descr="http://2.bp.blogspot.com/-ekZUXcnnluE/UZCsDEVGmMI/AAAAAAAAK1M/CEWbgbR_UO4/s1600/WAYANG_KUL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6" b="3552"/>
          <a:stretch>
            <a:fillRect/>
          </a:stretch>
        </p:blipFill>
        <p:spPr bwMode="auto">
          <a:xfrm>
            <a:off x="323528" y="620688"/>
            <a:ext cx="3220025" cy="388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10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smtClean="0">
                <a:latin typeface="Arial" charset="0"/>
                <a:cs typeface="Arial" charset="0"/>
              </a:rPr>
              <a:t>TOKOH PERINTIS BAHASAN ESTETIKA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dirty="0" smtClean="0"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5400000">
            <a:off x="6043353" y="-562633"/>
            <a:ext cx="586803" cy="4681637"/>
          </a:xfrm>
          <a:prstGeom prst="rect">
            <a:avLst/>
          </a:prstGeom>
        </p:spPr>
        <p:txBody>
          <a:bodyPr vert="vert270"/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latin typeface="Trebuchet MS" pitchFamily="34" charset="0"/>
                <a:ea typeface="+mj-ea"/>
                <a:cs typeface="+mj-cs"/>
              </a:rPr>
              <a:t>S O C R A T E S   ( 4 6 9 – 3 4 4   S M )</a:t>
            </a:r>
          </a:p>
        </p:txBody>
      </p:sp>
      <p:pic>
        <p:nvPicPr>
          <p:cNvPr id="16390" name="Picture Placeholder 4" descr="socrat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5" b="12375"/>
          <a:stretch>
            <a:fillRect/>
          </a:stretch>
        </p:blipFill>
        <p:spPr bwMode="auto">
          <a:xfrm>
            <a:off x="585811" y="1508836"/>
            <a:ext cx="2944639" cy="294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3707904" y="2071587"/>
            <a:ext cx="477544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>
                <a:cs typeface="Arial" charset="0"/>
              </a:rPr>
              <a:t>Percakapannya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Happias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adalah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mencari</a:t>
            </a:r>
            <a:r>
              <a:rPr lang="en-US" dirty="0">
                <a:cs typeface="Arial" charset="0"/>
              </a:rPr>
              <a:t> ide </a:t>
            </a:r>
            <a:r>
              <a:rPr lang="en-US" dirty="0" err="1">
                <a:cs typeface="Arial" charset="0"/>
              </a:rPr>
              <a:t>keindahan</a:t>
            </a:r>
            <a:r>
              <a:rPr lang="en-US" dirty="0">
                <a:cs typeface="Arial" charset="0"/>
              </a:rPr>
              <a:t> “</a:t>
            </a:r>
            <a:r>
              <a:rPr lang="en-US" dirty="0" err="1">
                <a:cs typeface="Arial" charset="0"/>
              </a:rPr>
              <a:t>gagasan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umum</a:t>
            </a:r>
            <a:r>
              <a:rPr lang="en-US" dirty="0">
                <a:cs typeface="Arial" charset="0"/>
              </a:rPr>
              <a:t>” yang </a:t>
            </a:r>
            <a:r>
              <a:rPr lang="en-US" dirty="0" err="1">
                <a:cs typeface="Arial" charset="0"/>
              </a:rPr>
              <a:t>menyebutkan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semua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barang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indah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menjadi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indah</a:t>
            </a:r>
            <a:r>
              <a:rPr lang="en-US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5524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smtClean="0">
                <a:latin typeface="Arial" charset="0"/>
                <a:cs typeface="Arial" charset="0"/>
              </a:rPr>
              <a:t>TOKOH PERINTIS BAHASAN ESTETIKA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dirty="0" smtClean="0"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5400000">
            <a:off x="5998342" y="-491040"/>
            <a:ext cx="586803" cy="4681637"/>
          </a:xfrm>
          <a:prstGeom prst="rect">
            <a:avLst/>
          </a:prstGeom>
        </p:spPr>
        <p:txBody>
          <a:bodyPr vert="vert270"/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latin typeface="Trebuchet MS" pitchFamily="34" charset="0"/>
                <a:ea typeface="+mj-ea"/>
                <a:cs typeface="+mj-cs"/>
              </a:rPr>
              <a:t>P  L  A  T  O     (4 2 7  –  3 4 7  S M )</a:t>
            </a:r>
          </a:p>
        </p:txBody>
      </p:sp>
      <p:pic>
        <p:nvPicPr>
          <p:cNvPr id="17414" name="Picture Placeholder 4" descr="Plato_8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2" b="9332"/>
          <a:stretch>
            <a:fillRect/>
          </a:stretch>
        </p:blipFill>
        <p:spPr bwMode="auto">
          <a:xfrm>
            <a:off x="403225" y="1524000"/>
            <a:ext cx="2989792" cy="298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3681707" y="1988840"/>
            <a:ext cx="5220072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>
                <a:cs typeface="Arial" charset="0"/>
              </a:rPr>
              <a:t>Adalah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murid</a:t>
            </a:r>
            <a:r>
              <a:rPr lang="en-US" sz="2000" dirty="0">
                <a:cs typeface="Arial" charset="0"/>
              </a:rPr>
              <a:t> Socrates yang </a:t>
            </a:r>
            <a:r>
              <a:rPr lang="en-US" sz="2000" dirty="0" err="1">
                <a:cs typeface="Arial" charset="0"/>
              </a:rPr>
              <a:t>kemudian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memberikan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pernyataan</a:t>
            </a:r>
            <a:r>
              <a:rPr lang="en-US" sz="2000" dirty="0">
                <a:cs typeface="Arial" charset="0"/>
              </a:rPr>
              <a:t> yang </a:t>
            </a:r>
            <a:r>
              <a:rPr lang="en-US" sz="2000" dirty="0" err="1">
                <a:cs typeface="Arial" charset="0"/>
              </a:rPr>
              <a:t>tegas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tentang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keindahan</a:t>
            </a:r>
            <a:r>
              <a:rPr lang="en-US" sz="2000" dirty="0">
                <a:cs typeface="Arial" charset="0"/>
              </a:rPr>
              <a:t>.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>
                <a:cs typeface="Arial" charset="0"/>
              </a:rPr>
              <a:t>Filsafat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keindahannya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mengacu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pada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dunia</a:t>
            </a:r>
            <a:r>
              <a:rPr lang="en-US" sz="2000" dirty="0">
                <a:cs typeface="Arial" charset="0"/>
              </a:rPr>
              <a:t> idea </a:t>
            </a:r>
            <a:r>
              <a:rPr lang="en-US" sz="2000" dirty="0" err="1">
                <a:cs typeface="Arial" charset="0"/>
              </a:rPr>
              <a:t>dan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dunia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nyata</a:t>
            </a:r>
            <a:r>
              <a:rPr lang="en-US" sz="2000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44848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smtClean="0">
                <a:latin typeface="Arial" charset="0"/>
                <a:cs typeface="Arial" charset="0"/>
              </a:rPr>
              <a:t>TOKOH PERINTIS BAHASAN ESTETIKA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843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5400000">
            <a:off x="6151364" y="-466155"/>
            <a:ext cx="586803" cy="4465613"/>
          </a:xfrm>
          <a:prstGeom prst="rect">
            <a:avLst/>
          </a:prstGeom>
        </p:spPr>
        <p:txBody>
          <a:bodyPr vert="vert270"/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spc="300" dirty="0">
                <a:latin typeface="Trebuchet MS" pitchFamily="34" charset="0"/>
                <a:ea typeface="+mj-ea"/>
                <a:cs typeface="+mj-cs"/>
              </a:rPr>
              <a:t>ARISTOTELES (384 – 322 SM)</a:t>
            </a:r>
          </a:p>
        </p:txBody>
      </p:sp>
      <p:pic>
        <p:nvPicPr>
          <p:cNvPr id="18438" name="Picture Placeholder 4" descr="aristotle_artic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>
            <a:off x="539552" y="1556792"/>
            <a:ext cx="3376687" cy="33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4211960" y="2276873"/>
            <a:ext cx="4465613" cy="2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>
                <a:cs typeface="Arial" charset="0"/>
              </a:rPr>
              <a:t>Aristoteles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adalah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murid</a:t>
            </a:r>
            <a:r>
              <a:rPr lang="en-US" sz="2000" dirty="0">
                <a:cs typeface="Arial" charset="0"/>
              </a:rPr>
              <a:t> Plato yang </a:t>
            </a:r>
            <a:r>
              <a:rPr lang="en-US" sz="2000" dirty="0" err="1">
                <a:cs typeface="Arial" charset="0"/>
              </a:rPr>
              <a:t>memiliki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pandangan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dari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sudut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berbeda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tentang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keindahan</a:t>
            </a:r>
            <a:r>
              <a:rPr lang="en-US" sz="2000" dirty="0">
                <a:cs typeface="Arial" charset="0"/>
              </a:rPr>
              <a:t>. Ide </a:t>
            </a:r>
            <a:r>
              <a:rPr lang="en-US" sz="2000" dirty="0" err="1">
                <a:cs typeface="Arial" charset="0"/>
              </a:rPr>
              <a:t>Aristoteles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dikenal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dengan</a:t>
            </a:r>
            <a:r>
              <a:rPr lang="en-US" sz="2000" dirty="0">
                <a:cs typeface="Arial" charset="0"/>
              </a:rPr>
              <a:t> ide </a:t>
            </a:r>
            <a:r>
              <a:rPr lang="en-US" sz="2000" dirty="0" err="1">
                <a:cs typeface="Arial" charset="0"/>
              </a:rPr>
              <a:t>Katarsis</a:t>
            </a:r>
            <a:r>
              <a:rPr lang="en-US" sz="2000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51240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5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  <a:cs typeface="Arial" charset="0"/>
              </a:rPr>
              <a:t>TOKOH PERINTIS BAHASAN ESTETIKA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946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11960" y="2270844"/>
            <a:ext cx="4421485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1125" indent="-15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dirty="0" err="1">
                <a:cs typeface="Arial" charset="0"/>
              </a:rPr>
              <a:t>Baumgarten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menggunakan</a:t>
            </a:r>
            <a:r>
              <a:rPr lang="en-US" sz="2000" dirty="0">
                <a:cs typeface="Arial" charset="0"/>
              </a:rPr>
              <a:t> kata </a:t>
            </a:r>
            <a:r>
              <a:rPr lang="en-US" sz="2000" dirty="0" err="1">
                <a:cs typeface="Arial" charset="0"/>
              </a:rPr>
              <a:t>estetika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untuk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memberikan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penekanan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pada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pengalaman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seni</a:t>
            </a:r>
            <a:r>
              <a:rPr lang="en-US" sz="2000" b="1" dirty="0">
                <a:cs typeface="Arial" charset="0"/>
              </a:rPr>
              <a:t> &amp; </a:t>
            </a:r>
            <a:r>
              <a:rPr lang="en-US" sz="2000" b="1" dirty="0" err="1">
                <a:cs typeface="Arial" charset="0"/>
              </a:rPr>
              <a:t>persepsi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inderawi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sebagai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suatu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sarana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untuk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mengetahui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(the prediction of sentient knowledge)</a:t>
            </a:r>
            <a:endParaRPr lang="en-US" sz="2000" dirty="0">
              <a:cs typeface="Arial" charset="0"/>
            </a:endParaRPr>
          </a:p>
        </p:txBody>
      </p:sp>
      <p:pic>
        <p:nvPicPr>
          <p:cNvPr id="6" name="Picture 5" descr="Baumgar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77974"/>
            <a:ext cx="3240360" cy="36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44008" y="1562819"/>
            <a:ext cx="29813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err="1">
                <a:solidFill>
                  <a:srgbClr val="C00000"/>
                </a:solidFill>
                <a:latin typeface="+mn-lt"/>
              </a:rPr>
              <a:t>Baumgarten</a:t>
            </a:r>
            <a:endParaRPr lang="en-US" sz="40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46922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smtClean="0">
                <a:latin typeface="Arial" charset="0"/>
                <a:cs typeface="Arial" charset="0"/>
              </a:rPr>
              <a:t>ESTETIKA TERAPAN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22532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98512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Berbeda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dengan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estetika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sebagai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kajian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filsafat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estetika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terapan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bersifat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praksis</a:t>
            </a:r>
            <a:r>
              <a:rPr lang="en-US" sz="2000" dirty="0" smtClean="0">
                <a:latin typeface="Arial" charset="0"/>
                <a:cs typeface="Arial" charset="0"/>
              </a:rPr>
              <a:t>/</a:t>
            </a:r>
            <a:r>
              <a:rPr lang="en-US" sz="2000" dirty="0" err="1" smtClean="0">
                <a:latin typeface="Arial" charset="0"/>
                <a:cs typeface="Arial" charset="0"/>
              </a:rPr>
              <a:t>praktek</a:t>
            </a:r>
            <a:r>
              <a:rPr lang="en-US" sz="2000" dirty="0" smtClean="0"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latin typeface="Arial" charset="0"/>
                <a:cs typeface="Arial" charset="0"/>
              </a:rPr>
              <a:t>Agus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Sachari</a:t>
            </a:r>
            <a:r>
              <a:rPr lang="en-US" sz="2000" dirty="0" smtClean="0">
                <a:latin typeface="Arial" charset="0"/>
                <a:cs typeface="Arial" charset="0"/>
              </a:rPr>
              <a:t>).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Dalam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praktek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kesenirupaan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desain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ada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unsur-unsur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melibatkan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aspek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estetis</a:t>
            </a:r>
            <a:r>
              <a:rPr lang="en-US" sz="2000" dirty="0" smtClean="0"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latin typeface="Arial" charset="0"/>
                <a:cs typeface="Arial" charset="0"/>
              </a:rPr>
              <a:t>kepekaan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keterampilan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pengalaman</a:t>
            </a:r>
            <a:r>
              <a:rPr lang="en-US" sz="2000" dirty="0" smtClean="0">
                <a:latin typeface="Arial" charset="0"/>
                <a:cs typeface="Arial" charset="0"/>
              </a:rPr>
              <a:t>, proses </a:t>
            </a:r>
            <a:r>
              <a:rPr lang="en-US" sz="2000" dirty="0" err="1" smtClean="0">
                <a:latin typeface="Arial" charset="0"/>
                <a:cs typeface="Arial" charset="0"/>
              </a:rPr>
              <a:t>kreatif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dll</a:t>
            </a:r>
            <a:r>
              <a:rPr lang="en-US" sz="2000" dirty="0" smtClean="0">
                <a:latin typeface="Arial" charset="0"/>
                <a:cs typeface="Arial" charset="0"/>
              </a:rPr>
              <a:t>) yang </a:t>
            </a:r>
            <a:r>
              <a:rPr lang="en-US" sz="2000" dirty="0" err="1" smtClean="0">
                <a:latin typeface="Arial" charset="0"/>
                <a:cs typeface="Arial" charset="0"/>
              </a:rPr>
              <a:t>diimplementasikan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ke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dalam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berbagai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wujud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berkarya</a:t>
            </a:r>
            <a:r>
              <a:rPr lang="en-US" sz="2000" dirty="0" smtClean="0">
                <a:latin typeface="Arial" charset="0"/>
                <a:cs typeface="Arial" charset="0"/>
              </a:rPr>
              <a:t>.</a:t>
            </a:r>
          </a:p>
          <a:p>
            <a:endParaRPr lang="id-ID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647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lvl="0" indent="-360363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id-ID" sz="35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</a:rPr>
              <a:t>Mata Kuliah Wajib 2 SKS</a:t>
            </a:r>
          </a:p>
          <a:p>
            <a:pPr marL="360363" lvl="0" indent="-360363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id-ID" sz="35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</a:rPr>
              <a:t>Jumlah pertemuan 14 kali dalam satu semester</a:t>
            </a:r>
          </a:p>
          <a:p>
            <a:pPr marL="360363" lvl="0" indent="-360363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id-ID" sz="35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</a:rPr>
              <a:t>Kesempatan BOLOS adalah 3 kali</a:t>
            </a:r>
          </a:p>
          <a:p>
            <a:pPr marL="360363" lvl="0" indent="-360363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id-ID" sz="35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</a:rPr>
              <a:t>Evaluasi  Perkuliahan dilakukan dalam 3 bentuk</a:t>
            </a:r>
          </a:p>
          <a:p>
            <a:pPr marL="817563" lvl="1" indent="-360363">
              <a:spcBef>
                <a:spcPct val="0"/>
              </a:spcBef>
              <a:buFont typeface="Arial" pitchFamily="34" charset="0"/>
              <a:buChar char="•"/>
            </a:pPr>
            <a:r>
              <a:rPr lang="id-ID" sz="3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</a:rPr>
              <a:t>Tugas	</a:t>
            </a:r>
            <a:r>
              <a:rPr lang="id-ID" sz="3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  <a:sym typeface="Wingdings" pitchFamily="2" charset="2"/>
              </a:rPr>
              <a:t> 40%</a:t>
            </a:r>
            <a:endParaRPr lang="id-ID" sz="30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j-lt"/>
            </a:endParaRPr>
          </a:p>
          <a:p>
            <a:pPr marL="817563" lvl="1" indent="-360363">
              <a:spcBef>
                <a:spcPct val="0"/>
              </a:spcBef>
              <a:buFont typeface="Arial" pitchFamily="34" charset="0"/>
              <a:buChar char="•"/>
            </a:pPr>
            <a:r>
              <a:rPr lang="id-ID" sz="3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</a:rPr>
              <a:t>UTS		</a:t>
            </a:r>
            <a:r>
              <a:rPr lang="id-ID" sz="3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  <a:sym typeface="Wingdings" pitchFamily="2" charset="2"/>
              </a:rPr>
              <a:t> 25%</a:t>
            </a:r>
            <a:endParaRPr lang="id-ID" sz="30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j-lt"/>
            </a:endParaRPr>
          </a:p>
          <a:p>
            <a:pPr marL="817563" lvl="1" indent="-360363">
              <a:spcBef>
                <a:spcPct val="0"/>
              </a:spcBef>
              <a:buFont typeface="Arial" pitchFamily="34" charset="0"/>
              <a:buChar char="•"/>
            </a:pPr>
            <a:r>
              <a:rPr lang="id-ID" sz="3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</a:rPr>
              <a:t>UAS		</a:t>
            </a:r>
            <a:r>
              <a:rPr lang="id-ID" sz="3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  <a:sym typeface="Wingdings" pitchFamily="2" charset="2"/>
              </a:rPr>
              <a:t> 35% </a:t>
            </a:r>
            <a:endParaRPr lang="id-ID" sz="30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j-lt"/>
            </a:endParaRPr>
          </a:p>
          <a:p>
            <a:endParaRPr lang="id-ID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umum perkuliahan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517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>
                <a:latin typeface="Arial" charset="0"/>
                <a:cs typeface="Arial" charset="0"/>
              </a:rPr>
              <a:t>Tujuan</a:t>
            </a:r>
            <a:r>
              <a:rPr lang="en-US" sz="3200" b="1" dirty="0"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latin typeface="Arial" charset="0"/>
                <a:cs typeface="Arial" charset="0"/>
              </a:rPr>
              <a:t>Instruksional</a:t>
            </a:r>
            <a:r>
              <a:rPr lang="en-US" sz="3200" b="1" dirty="0">
                <a:latin typeface="Arial" charset="0"/>
                <a:cs typeface="Arial" charset="0"/>
              </a:rPr>
              <a:t> :</a:t>
            </a:r>
          </a:p>
          <a:p>
            <a:pPr>
              <a:buFont typeface="Arial" charset="0"/>
              <a:buNone/>
            </a:pPr>
            <a:r>
              <a:rPr lang="en-US" dirty="0">
                <a:latin typeface="Arial" charset="0"/>
                <a:cs typeface="Arial" charset="0"/>
              </a:rPr>
              <a:t>	</a:t>
            </a:r>
            <a:r>
              <a:rPr lang="en-US" sz="2800" dirty="0" err="1">
                <a:latin typeface="Arial" charset="0"/>
                <a:cs typeface="Arial" charset="0"/>
              </a:rPr>
              <a:t>Mahasiswa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menguasai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pengetahuan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dasar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estetika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terutama</a:t>
            </a:r>
            <a:r>
              <a:rPr lang="en-US" sz="2800" dirty="0">
                <a:latin typeface="Arial" charset="0"/>
                <a:cs typeface="Arial" charset="0"/>
              </a:rPr>
              <a:t> yang </a:t>
            </a:r>
            <a:r>
              <a:rPr lang="en-US" sz="2800" dirty="0" err="1">
                <a:latin typeface="Arial" charset="0"/>
                <a:cs typeface="Arial" charset="0"/>
              </a:rPr>
              <a:t>terkait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dalam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desain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id-ID" sz="2800" dirty="0" smtClean="0">
                <a:latin typeface="Arial" charset="0"/>
                <a:cs typeface="Arial" charset="0"/>
              </a:rPr>
              <a:t>komunikasi visual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>
                <a:latin typeface="Arial" charset="0"/>
                <a:cs typeface="Arial" charset="0"/>
              </a:rPr>
              <a:t>sehingga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mahasiswa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dapat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menyusun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konsep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estetika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secara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filosofis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maupun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empirik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untuk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diterapkan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pada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id-ID" sz="2800" dirty="0" smtClean="0">
                <a:latin typeface="Arial" charset="0"/>
                <a:cs typeface="Arial" charset="0"/>
              </a:rPr>
              <a:t>karya desain komunikasi visual</a:t>
            </a:r>
            <a:r>
              <a:rPr lang="en-US" sz="2800" dirty="0" smtClean="0">
                <a:latin typeface="Arial" charset="0"/>
                <a:cs typeface="Arial" charset="0"/>
              </a:rPr>
              <a:t>.</a:t>
            </a:r>
            <a:endParaRPr lang="en-US" sz="2800" dirty="0">
              <a:latin typeface="Arial" charset="0"/>
              <a:cs typeface="Arial" charset="0"/>
            </a:endParaRP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1017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>
                <a:latin typeface="Arial" charset="0"/>
                <a:cs typeface="Arial" charset="0"/>
              </a:rPr>
              <a:t>Referensi</a:t>
            </a:r>
            <a:r>
              <a:rPr lang="en-US" sz="2400" b="1" dirty="0">
                <a:latin typeface="Arial" charset="0"/>
                <a:cs typeface="Arial" charset="0"/>
              </a:rPr>
              <a:t> :</a:t>
            </a:r>
          </a:p>
          <a:p>
            <a:pPr lvl="1"/>
            <a:r>
              <a:rPr lang="en-US" dirty="0" err="1" smtClean="0">
                <a:latin typeface="Arial" charset="0"/>
                <a:cs typeface="Arial" charset="0"/>
              </a:rPr>
              <a:t>Estetika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Sebuah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Pengantar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Djelantik</a:t>
            </a:r>
            <a:r>
              <a:rPr lang="en-US" dirty="0">
                <a:latin typeface="Arial" charset="0"/>
                <a:cs typeface="Arial" charset="0"/>
              </a:rPr>
              <a:t>, 1999, MSPI, Bandung</a:t>
            </a:r>
          </a:p>
          <a:p>
            <a:pPr lvl="1"/>
            <a:r>
              <a:rPr lang="en-US" dirty="0" err="1">
                <a:latin typeface="Arial" charset="0"/>
                <a:cs typeface="Arial" charset="0"/>
              </a:rPr>
              <a:t>Estetika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Terapan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Agus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Sachari</a:t>
            </a:r>
            <a:r>
              <a:rPr lang="en-US" dirty="0">
                <a:latin typeface="Arial" charset="0"/>
                <a:cs typeface="Arial" charset="0"/>
              </a:rPr>
              <a:t>, 1989, </a:t>
            </a:r>
            <a:r>
              <a:rPr lang="en-US" dirty="0" err="1">
                <a:latin typeface="Arial" charset="0"/>
                <a:cs typeface="Arial" charset="0"/>
              </a:rPr>
              <a:t>Penerbit</a:t>
            </a:r>
            <a:r>
              <a:rPr lang="en-US" dirty="0">
                <a:latin typeface="Arial" charset="0"/>
                <a:cs typeface="Arial" charset="0"/>
              </a:rPr>
              <a:t> Nova, </a:t>
            </a:r>
            <a:r>
              <a:rPr lang="en-US" dirty="0" smtClean="0">
                <a:latin typeface="Arial" charset="0"/>
                <a:cs typeface="Arial" charset="0"/>
              </a:rPr>
              <a:t>Bandung</a:t>
            </a:r>
            <a:endParaRPr lang="id-ID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 err="1" smtClean="0">
                <a:latin typeface="Arial" charset="0"/>
                <a:cs typeface="Arial" charset="0"/>
              </a:rPr>
              <a:t>Estetika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Agus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Sachari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id-ID" dirty="0" smtClean="0">
                <a:latin typeface="Arial" charset="0"/>
                <a:cs typeface="Arial" charset="0"/>
              </a:rPr>
              <a:t>2002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Penerbit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id-ID" dirty="0" smtClean="0">
                <a:latin typeface="Arial" charset="0"/>
                <a:cs typeface="Arial" charset="0"/>
              </a:rPr>
              <a:t>ITB</a:t>
            </a:r>
            <a:r>
              <a:rPr lang="en-US" dirty="0" smtClean="0">
                <a:latin typeface="Arial" charset="0"/>
                <a:cs typeface="Arial" charset="0"/>
              </a:rPr>
              <a:t>, Bandung</a:t>
            </a:r>
            <a:endParaRPr lang="id-ID" dirty="0" smtClean="0">
              <a:latin typeface="Arial" charset="0"/>
              <a:cs typeface="Arial" charset="0"/>
            </a:endParaRPr>
          </a:p>
          <a:p>
            <a:pPr lvl="1"/>
            <a:r>
              <a:rPr lang="id-ID" dirty="0" smtClean="0">
                <a:latin typeface="Arial" charset="0"/>
                <a:cs typeface="Arial" charset="0"/>
              </a:rPr>
              <a:t>Seni Rupa Modern, Dharsono Sony Kartika, 2004, Penerbit Rekayasa Sains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b="1" dirty="0">
              <a:latin typeface="Arial" charset="0"/>
              <a:cs typeface="Arial" charset="0"/>
            </a:endParaRP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5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Pengantar Estetika (pengertian estetika dan hubungan estetika dan DKV)</a:t>
            </a:r>
          </a:p>
          <a:p>
            <a:r>
              <a:rPr lang="id-ID" dirty="0" smtClean="0"/>
              <a:t>Pengalaman seni</a:t>
            </a:r>
          </a:p>
          <a:p>
            <a:r>
              <a:rPr lang="id-ID" dirty="0" smtClean="0"/>
              <a:t>Tentang nilai </a:t>
            </a:r>
          </a:p>
          <a:p>
            <a:r>
              <a:rPr lang="id-ID" dirty="0" smtClean="0"/>
              <a:t>Estetika Barat</a:t>
            </a:r>
          </a:p>
          <a:p>
            <a:r>
              <a:rPr lang="id-ID" dirty="0" smtClean="0"/>
              <a:t>Estetika Timur</a:t>
            </a:r>
          </a:p>
          <a:p>
            <a:r>
              <a:rPr lang="id-ID" dirty="0" smtClean="0"/>
              <a:t>Estetika Lokal (indonesia)</a:t>
            </a:r>
          </a:p>
          <a:p>
            <a:r>
              <a:rPr lang="id-ID" dirty="0" smtClean="0"/>
              <a:t>Masalah-masalah seni dan desain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Konten Materi MK ESTETIKA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704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  <a:cs typeface="Arial" charset="0"/>
              </a:rPr>
              <a:t>PENGERTIAN ESTETIKA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90736" y="1543050"/>
            <a:ext cx="8229600" cy="4831929"/>
          </a:xfrm>
        </p:spPr>
        <p:txBody>
          <a:bodyPr/>
          <a:lstStyle/>
          <a:p>
            <a:endParaRPr lang="id-ID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543050"/>
            <a:ext cx="441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1125" indent="-15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</a:pPr>
            <a:r>
              <a:rPr lang="en-US" sz="2800" dirty="0" err="1">
                <a:latin typeface="Calibri" pitchFamily="34" charset="0"/>
              </a:rPr>
              <a:t>Berasal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dari</a:t>
            </a:r>
            <a:r>
              <a:rPr lang="en-US" sz="2800" dirty="0">
                <a:latin typeface="Calibri" pitchFamily="34" charset="0"/>
              </a:rPr>
              <a:t> kata </a:t>
            </a:r>
            <a:r>
              <a:rPr lang="en-US" sz="6000" b="1" i="1" dirty="0" err="1">
                <a:solidFill>
                  <a:srgbClr val="C00000"/>
                </a:solidFill>
                <a:latin typeface="Calibri" pitchFamily="34" charset="0"/>
              </a:rPr>
              <a:t>aistheton</a:t>
            </a:r>
            <a:r>
              <a:rPr lang="en-US" sz="6000" b="1" i="1" dirty="0">
                <a:solidFill>
                  <a:srgbClr val="C00000"/>
                </a:solidFill>
                <a:latin typeface="Calibri" pitchFamily="34" charset="0"/>
              </a:rPr>
              <a:t>, 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</a:pPr>
            <a:r>
              <a:rPr lang="en-US" sz="6000" b="1" i="1" dirty="0" err="1">
                <a:solidFill>
                  <a:srgbClr val="C00000"/>
                </a:solidFill>
                <a:latin typeface="Calibri" pitchFamily="34" charset="0"/>
              </a:rPr>
              <a:t>aisthetica</a:t>
            </a:r>
            <a:r>
              <a:rPr lang="en-US" sz="6000" i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i="1" dirty="0">
                <a:latin typeface="Calibri" pitchFamily="34" charset="0"/>
              </a:rPr>
              <a:t>(</a:t>
            </a:r>
            <a:r>
              <a:rPr lang="en-US" sz="2800" i="1" dirty="0" err="1">
                <a:latin typeface="Calibri" pitchFamily="34" charset="0"/>
              </a:rPr>
              <a:t>Yunani</a:t>
            </a:r>
            <a:r>
              <a:rPr lang="en-US" sz="2800" i="1" dirty="0">
                <a:latin typeface="Calibri" pitchFamily="34" charset="0"/>
              </a:rPr>
              <a:t>)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00600" y="3886200"/>
            <a:ext cx="38862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1125" indent="-15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</a:pPr>
            <a:r>
              <a:rPr lang="en-US" sz="2800" dirty="0" err="1">
                <a:latin typeface="Calibri" pitchFamily="34" charset="0"/>
              </a:rPr>
              <a:t>Yaitu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suatu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hal</a:t>
            </a:r>
            <a:r>
              <a:rPr lang="en-US" sz="2800" dirty="0">
                <a:latin typeface="Calibri" pitchFamily="34" charset="0"/>
              </a:rPr>
              <a:t> yang </a:t>
            </a:r>
            <a:r>
              <a:rPr lang="en-US" sz="2800" dirty="0" err="1">
                <a:latin typeface="Calibri" pitchFamily="34" charset="0"/>
              </a:rPr>
              <a:t>dapat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diserap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oleh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</a:rPr>
              <a:t>pancaindera</a:t>
            </a:r>
            <a:r>
              <a:rPr lang="en-US" sz="28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0438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smtClean="0">
                <a:latin typeface="Arial" charset="0"/>
                <a:cs typeface="Arial" charset="0"/>
              </a:rPr>
              <a:t>PENGERTIAN ESTETIKA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charset="0"/>
                <a:cs typeface="Arial" charset="0"/>
              </a:rPr>
              <a:t>Estetika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adalah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segala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sesuatu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kajian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terhadap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hal-hal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berkaitan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dengan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kegiatan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seni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en-US" sz="2000" b="1" dirty="0" smtClean="0">
                <a:latin typeface="Arial" charset="0"/>
                <a:cs typeface="Arial" charset="0"/>
              </a:rPr>
              <a:t>	</a:t>
            </a:r>
            <a:r>
              <a:rPr lang="en-US" sz="2000" dirty="0" smtClean="0">
                <a:latin typeface="Arial" charset="0"/>
                <a:cs typeface="Arial" charset="0"/>
              </a:rPr>
              <a:t>(</a:t>
            </a:r>
            <a:r>
              <a:rPr lang="en-US" sz="2000" dirty="0" err="1" smtClean="0">
                <a:latin typeface="Arial" charset="0"/>
                <a:cs typeface="Arial" charset="0"/>
              </a:rPr>
              <a:t>Kattsoff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i="1" dirty="0" smtClean="0">
                <a:latin typeface="Arial" charset="0"/>
                <a:cs typeface="Arial" charset="0"/>
              </a:rPr>
              <a:t>Element of Philosophy, </a:t>
            </a:r>
            <a:r>
              <a:rPr lang="en-US" sz="2000" dirty="0" smtClean="0">
                <a:latin typeface="Arial" charset="0"/>
                <a:cs typeface="Arial" charset="0"/>
              </a:rPr>
              <a:t>1953)</a:t>
            </a:r>
          </a:p>
          <a:p>
            <a:pPr>
              <a:lnSpc>
                <a:spcPct val="130000"/>
              </a:lnSpc>
              <a:spcBef>
                <a:spcPts val="24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Estetika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adalah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suatu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ilmu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mempelajari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segala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sesuatu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berkaitan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dengan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keindahan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mempelajari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semua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aspek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disebut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keindahan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	(AA </a:t>
            </a:r>
            <a:r>
              <a:rPr lang="en-US" sz="2000" dirty="0" err="1" smtClean="0">
                <a:latin typeface="Arial" charset="0"/>
                <a:cs typeface="Arial" charset="0"/>
              </a:rPr>
              <a:t>Djelantik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i="1" dirty="0" err="1" smtClean="0">
                <a:latin typeface="Arial" charset="0"/>
                <a:cs typeface="Arial" charset="0"/>
              </a:rPr>
              <a:t>Estetika</a:t>
            </a:r>
            <a:r>
              <a:rPr lang="en-US" sz="2000" i="1" dirty="0" smtClean="0">
                <a:latin typeface="Arial" charset="0"/>
                <a:cs typeface="Arial" charset="0"/>
              </a:rPr>
              <a:t> </a:t>
            </a:r>
            <a:r>
              <a:rPr lang="en-US" sz="2000" i="1" dirty="0" err="1" smtClean="0">
                <a:latin typeface="Arial" charset="0"/>
                <a:cs typeface="Arial" charset="0"/>
              </a:rPr>
              <a:t>Suatu</a:t>
            </a:r>
            <a:r>
              <a:rPr lang="en-US" sz="2000" i="1" dirty="0" smtClean="0">
                <a:latin typeface="Arial" charset="0"/>
                <a:cs typeface="Arial" charset="0"/>
              </a:rPr>
              <a:t> </a:t>
            </a:r>
            <a:r>
              <a:rPr lang="en-US" sz="2000" i="1" dirty="0" err="1" smtClean="0">
                <a:latin typeface="Arial" charset="0"/>
                <a:cs typeface="Arial" charset="0"/>
              </a:rPr>
              <a:t>Pengantar</a:t>
            </a:r>
            <a:r>
              <a:rPr lang="en-US" sz="2000" i="1" dirty="0" smtClean="0">
                <a:latin typeface="Arial" charset="0"/>
                <a:cs typeface="Arial" charset="0"/>
              </a:rPr>
              <a:t>, </a:t>
            </a:r>
            <a:r>
              <a:rPr lang="en-US" sz="2000" dirty="0" smtClean="0">
                <a:latin typeface="Arial" charset="0"/>
                <a:cs typeface="Arial" charset="0"/>
              </a:rPr>
              <a:t>1999)</a:t>
            </a:r>
          </a:p>
          <a:p>
            <a:endParaRPr lang="id-ID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340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Arial" charset="0"/>
                <a:cs typeface="Arial" charset="0"/>
              </a:rPr>
              <a:t>PENGERTIAN ESTETIKA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" charset="0"/>
                <a:cs typeface="Arial" charset="0"/>
              </a:rPr>
              <a:t>Estetika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mempersoalkan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hakikat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keindahan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alam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dan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karya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seni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sedangkan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filsafat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seni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mempersoalkan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hanya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karya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seni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atau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benda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seni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atau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artifak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disebut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seni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	(</a:t>
            </a:r>
            <a:r>
              <a:rPr lang="en-US" sz="2000" dirty="0" err="1" smtClean="0">
                <a:latin typeface="Arial" charset="0"/>
                <a:cs typeface="Arial" charset="0"/>
              </a:rPr>
              <a:t>Jakob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Sumardjo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i="1" dirty="0" err="1" smtClean="0">
                <a:latin typeface="Arial" charset="0"/>
                <a:cs typeface="Arial" charset="0"/>
              </a:rPr>
              <a:t>Filsafat</a:t>
            </a:r>
            <a:r>
              <a:rPr lang="en-US" sz="2000" i="1" dirty="0" smtClean="0">
                <a:latin typeface="Arial" charset="0"/>
                <a:cs typeface="Arial" charset="0"/>
              </a:rPr>
              <a:t> </a:t>
            </a:r>
            <a:r>
              <a:rPr lang="en-US" sz="2000" i="1" dirty="0" err="1" smtClean="0">
                <a:latin typeface="Arial" charset="0"/>
                <a:cs typeface="Arial" charset="0"/>
              </a:rPr>
              <a:t>Seni</a:t>
            </a:r>
            <a:r>
              <a:rPr lang="en-US" sz="2000" i="1" dirty="0" smtClean="0">
                <a:latin typeface="Arial" charset="0"/>
                <a:cs typeface="Arial" charset="0"/>
              </a:rPr>
              <a:t>, </a:t>
            </a:r>
            <a:r>
              <a:rPr lang="en-US" sz="2000" dirty="0" smtClean="0">
                <a:latin typeface="Arial" charset="0"/>
                <a:cs typeface="Arial" charset="0"/>
              </a:rPr>
              <a:t>2000)</a:t>
            </a:r>
          </a:p>
          <a:p>
            <a:endParaRPr lang="id-ID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696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362200"/>
            <a:ext cx="605242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Siapa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 yang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memulai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Pembahasan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ini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83395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399</Words>
  <Application>Microsoft Office PowerPoint</Application>
  <PresentationFormat>On-screen Show (4:3)</PresentationFormat>
  <Paragraphs>73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MK ESTETIKA</vt:lpstr>
      <vt:lpstr>Aturan umum perkuliahan</vt:lpstr>
      <vt:lpstr>PowerPoint Presentation</vt:lpstr>
      <vt:lpstr>PowerPoint Presentation</vt:lpstr>
      <vt:lpstr>Konten Materi MK ESTETIKA</vt:lpstr>
      <vt:lpstr>PENGERTIAN ESTETIKA</vt:lpstr>
      <vt:lpstr>PENGERTIAN ESTETIKA</vt:lpstr>
      <vt:lpstr>PENGERTIAN ESTETIKA</vt:lpstr>
      <vt:lpstr>PowerPoint Presentation</vt:lpstr>
      <vt:lpstr>TOKOH PERINTIS BAHASAN ESTETIKA</vt:lpstr>
      <vt:lpstr>TOKOH PERINTIS BAHASAN ESTETIKA</vt:lpstr>
      <vt:lpstr>TOKOH PERINTIS BAHASAN ESTETIKA</vt:lpstr>
      <vt:lpstr>TOKOH PERINTIS BAHASAN ESTETIKA</vt:lpstr>
      <vt:lpstr>ESTETIKA TERAPAN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ESTETIKA</dc:title>
  <dc:creator>USER</dc:creator>
  <cp:lastModifiedBy>USER</cp:lastModifiedBy>
  <cp:revision>5</cp:revision>
  <dcterms:created xsi:type="dcterms:W3CDTF">2018-02-28T00:43:19Z</dcterms:created>
  <dcterms:modified xsi:type="dcterms:W3CDTF">2018-02-28T01:59:22Z</dcterms:modified>
</cp:coreProperties>
</file>