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7"/>
  </p:notesMasterIdLst>
  <p:sldIdLst>
    <p:sldId id="339" r:id="rId2"/>
    <p:sldId id="353" r:id="rId3"/>
    <p:sldId id="295" r:id="rId4"/>
    <p:sldId id="296" r:id="rId5"/>
    <p:sldId id="267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52" r:id="rId15"/>
    <p:sldId id="273" r:id="rId16"/>
    <p:sldId id="297" r:id="rId17"/>
    <p:sldId id="298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18" r:id="rId27"/>
    <p:sldId id="308" r:id="rId28"/>
    <p:sldId id="312" r:id="rId29"/>
    <p:sldId id="313" r:id="rId30"/>
    <p:sldId id="314" r:id="rId31"/>
    <p:sldId id="315" r:id="rId32"/>
    <p:sldId id="316" r:id="rId33"/>
    <p:sldId id="317" r:id="rId34"/>
    <p:sldId id="319" r:id="rId35"/>
    <p:sldId id="354" r:id="rId3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3B3721"/>
    <a:srgbClr val="A2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652" autoAdjust="0"/>
  </p:normalViewPr>
  <p:slideViewPr>
    <p:cSldViewPr>
      <p:cViewPr varScale="1">
        <p:scale>
          <a:sx n="57" d="100"/>
          <a:sy n="57" d="100"/>
        </p:scale>
        <p:origin x="16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31A10-10F3-4373-ADCB-145EF1CE67DD}" type="datetimeFigureOut">
              <a:rPr lang="id-ID" smtClean="0"/>
              <a:pPr/>
              <a:t>02/03/2022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413F4-B671-42DD-958C-E429AC615A6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91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8DC08-DC26-427C-A5C0-753412F6B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lenta.co/blog/payroll/tips-pilih-jenis-aplikasi-payroll-terbaik-demi-kelancaran-bisnis/?utm_source=blog&amp;utm_medium=hyperlink&amp;utm_campaign=ecommerce_ToRelatedArticl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lenta.co/blog/administrasi-hr/aplikasi-bisnis-yang-dapat-mengoptimalkan-program-work-from-home/?utm_source=blog&amp;utm_medium=hyperlink&amp;utm_campaign=ecommerce_ToRelatedArticl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qwords.com/blog/e-learning-adala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890228" y="2348880"/>
            <a:ext cx="7363544" cy="3336851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3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3200" dirty="0" err="1" smtClean="0">
                <a:solidFill>
                  <a:srgbClr val="0070C0"/>
                </a:solidFill>
                <a:cs typeface="Lucida Sans Unicode" pitchFamily="34" charset="0"/>
              </a:rPr>
              <a:t>Pertemuan</a:t>
            </a:r>
            <a:r>
              <a:rPr lang="es-ES" sz="3200" dirty="0" smtClean="0">
                <a:solidFill>
                  <a:srgbClr val="0070C0"/>
                </a:solidFill>
                <a:cs typeface="Lucida Sans Unicode" pitchFamily="34" charset="0"/>
              </a:rPr>
              <a:t> 1: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3200" dirty="0" smtClean="0">
              <a:solidFill>
                <a:srgbClr val="0070C0"/>
              </a:solidFill>
              <a:cs typeface="Lucida Sans Unicode" pitchFamily="34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3600" dirty="0" smtClean="0">
                <a:solidFill>
                  <a:srgbClr val="2C2C84"/>
                </a:solidFill>
                <a:ea typeface="宋体" charset="-122"/>
              </a:rPr>
              <a:t/>
            </a:r>
            <a:br>
              <a:rPr lang="en-US" altLang="zh-CN" sz="3600" dirty="0" smtClean="0">
                <a:solidFill>
                  <a:srgbClr val="2C2C84"/>
                </a:solidFill>
                <a:ea typeface="宋体" charset="-122"/>
              </a:rPr>
            </a:br>
            <a:r>
              <a:rPr lang="en-US" altLang="zh-CN" sz="3600" dirty="0" smtClean="0">
                <a:solidFill>
                  <a:srgbClr val="2C2C84"/>
                </a:solidFill>
                <a:ea typeface="宋体" charset="-122"/>
              </a:rPr>
              <a:t>PENGANTAR TEKNOLOGI INTERNET KONSEP, MODEL BISNIS DAN INFRASTRUKTUR  E-COMMERCE </a:t>
            </a:r>
            <a:endParaRPr lang="id-ID" sz="3600" dirty="0" smtClean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586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4. FILE TRANSFER PROTOCOL [FTP]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Melalui FTP user bisa mengirimkan data atau file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dari satu komputer ke komputer yang lain, Download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dan Upload.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5. GOPHER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Pengaksesan informasi hanya berupa teks.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6. CHAT GROUPS / INTERNET RELAY CHAT (IRC)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Forum dimana user dapat saling berdiskusi atau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berbincang-bincang dengan user lain.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7. NEWSGROUP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Ruang percakapan bagi para user yang mempunyai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kepentingan bersama.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424863" cy="755650"/>
          </a:xfrm>
          <a:noFill/>
        </p:spPr>
        <p:txBody>
          <a:bodyPr/>
          <a:lstStyle/>
          <a:p>
            <a:pPr algn="l" eaLnBrk="1" hangingPunct="1"/>
            <a:r>
              <a:rPr lang="en-US" sz="4000" b="1" smtClean="0"/>
              <a:t>FASILITAS INTERNET </a:t>
            </a:r>
            <a:r>
              <a:rPr lang="en-US" sz="4000" smtClean="0"/>
              <a:t>.cont</a:t>
            </a:r>
          </a:p>
        </p:txBody>
      </p:sp>
    </p:spTree>
    <p:extLst>
      <p:ext uri="{BB962C8B-B14F-4D97-AF65-F5344CB8AC3E}">
        <p14:creationId xmlns:p14="http://schemas.microsoft.com/office/powerpoint/2010/main" val="28918908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900113"/>
          </a:xfrm>
        </p:spPr>
        <p:txBody>
          <a:bodyPr/>
          <a:lstStyle/>
          <a:p>
            <a:pPr algn="l" eaLnBrk="1" hangingPunct="1"/>
            <a:r>
              <a:rPr lang="en-US" sz="3200" b="1" smtClean="0"/>
              <a:t>SYARAT TERHUBUNG INTERNET</a:t>
            </a:r>
          </a:p>
        </p:txBody>
      </p:sp>
      <p:sp>
        <p:nvSpPr>
          <p:cNvPr id="9219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5110162" cy="275272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MODEM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TELEPON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SOFTWARE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INTERNET SERVICE PROVIDER</a:t>
            </a:r>
          </a:p>
        </p:txBody>
      </p:sp>
      <p:pic>
        <p:nvPicPr>
          <p:cNvPr id="9220" name="Picture 43" descr="best_road_b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700213"/>
            <a:ext cx="2232025" cy="2592387"/>
          </a:xfrm>
        </p:spPr>
      </p:pic>
    </p:spTree>
    <p:extLst>
      <p:ext uri="{BB962C8B-B14F-4D97-AF65-F5344CB8AC3E}">
        <p14:creationId xmlns:p14="http://schemas.microsoft.com/office/powerpoint/2010/main" val="259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52400"/>
            <a:ext cx="8604250" cy="900113"/>
          </a:xfrm>
        </p:spPr>
        <p:txBody>
          <a:bodyPr/>
          <a:lstStyle/>
          <a:p>
            <a:pPr algn="l" eaLnBrk="1" hangingPunct="1"/>
            <a:r>
              <a:rPr lang="en-US" sz="3600" b="1" dirty="0" smtClean="0"/>
              <a:t>ISTILAH DALAM INTENET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1055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en-US" sz="2800" b="1" dirty="0" smtClean="0"/>
              <a:t>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sekumpulan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halaman</a:t>
            </a:r>
            <a:r>
              <a:rPr lang="en-US" sz="2400" b="1" dirty="0" smtClean="0"/>
              <a:t> web </a:t>
            </a:r>
            <a:r>
              <a:rPr lang="en-US" sz="2400" b="1" dirty="0" err="1" smtClean="0"/>
              <a:t>milik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seseorang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dikumpulkan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dikemas</a:t>
            </a:r>
            <a:r>
              <a:rPr lang="en-US" sz="24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en-US" sz="2800" b="1" dirty="0" smtClean="0"/>
              <a:t> HOMEPAGE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Istilah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situs</a:t>
            </a:r>
            <a:r>
              <a:rPr lang="en-US" sz="2400" b="1" dirty="0" smtClean="0"/>
              <a:t> web </a:t>
            </a:r>
            <a:r>
              <a:rPr lang="en-US" sz="2400" b="1" dirty="0" err="1" smtClean="0"/>
              <a:t>diakses</a:t>
            </a:r>
            <a:r>
              <a:rPr lang="en-US" sz="24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en-US" sz="2800" b="1" dirty="0" smtClean="0"/>
              <a:t> URL (Universal Resource Locator)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Alamat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unik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WWW.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;	</a:t>
            </a:r>
            <a:r>
              <a:rPr lang="en-US" sz="2400" b="1" dirty="0" smtClean="0">
                <a:solidFill>
                  <a:schemeClr val="folHlink"/>
                </a:solidFill>
              </a:rPr>
              <a:t>protocol</a:t>
            </a:r>
            <a:r>
              <a:rPr lang="en-US" sz="2400" b="1" dirty="0" smtClean="0"/>
              <a:t>://</a:t>
            </a:r>
            <a:r>
              <a:rPr lang="en-US" sz="2400" b="1" dirty="0" smtClean="0">
                <a:solidFill>
                  <a:schemeClr val="tx2"/>
                </a:solidFill>
              </a:rPr>
              <a:t>hostname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hlink"/>
                </a:solidFill>
              </a:rPr>
              <a:t>[path/[filename]]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chemeClr val="folHlink"/>
                </a:solidFill>
              </a:rPr>
              <a:t>http</a:t>
            </a:r>
            <a:r>
              <a:rPr lang="en-US" sz="2400" b="1" dirty="0" smtClean="0"/>
              <a:t>://</a:t>
            </a:r>
            <a:r>
              <a:rPr lang="en-US" sz="2400" b="1" dirty="0" smtClean="0">
                <a:solidFill>
                  <a:schemeClr val="tx2"/>
                </a:solidFill>
              </a:rPr>
              <a:t>www.pefeua.tripod.com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hlink"/>
                </a:solidFill>
              </a:rPr>
              <a:t>indext.htm</a:t>
            </a:r>
          </a:p>
        </p:txBody>
      </p:sp>
    </p:spTree>
    <p:extLst>
      <p:ext uri="{BB962C8B-B14F-4D97-AF65-F5344CB8AC3E}">
        <p14:creationId xmlns:p14="http://schemas.microsoft.com/office/powerpoint/2010/main" val="5155501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089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{"/>
            </a:pPr>
            <a:r>
              <a:rPr lang="en-US" sz="2200" smtClean="0"/>
              <a:t> </a:t>
            </a:r>
            <a:r>
              <a:rPr lang="en-US" sz="2200" b="1" smtClean="0"/>
              <a:t>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Suatu mekanisme yang sudah distandarkan untuk mentransfer atau manipulasi data.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{"/>
            </a:pPr>
            <a:r>
              <a:rPr lang="en-US" sz="2200" b="1" smtClean="0"/>
              <a:t>HTTP (HyperText Transfer Protocol)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Suatu protocol internet yang digunakan oleh WWW.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{"/>
            </a:pPr>
            <a:r>
              <a:rPr lang="en-US" sz="2200" b="1" smtClean="0"/>
              <a:t>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Alat yang memiliki Internet protocol (IP) Address di suatu network TCP/IP atau Internet.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{"/>
            </a:pPr>
            <a:r>
              <a:rPr lang="en-US" sz="2200" b="1" smtClean="0"/>
              <a:t>HYPERTEXT MARKUP LANGUAGE (HTML)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Suatu bahasa yang menggunakan tanda-tanda tertentu (tag) untuk menyatakan kode-kode yang harus ditafsir oleh browser agar halaman tersebut dapat ditampilkan secara benar.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135938" cy="755650"/>
          </a:xfrm>
          <a:noFill/>
        </p:spPr>
        <p:txBody>
          <a:bodyPr/>
          <a:lstStyle/>
          <a:p>
            <a:pPr algn="l" eaLnBrk="1" hangingPunct="1"/>
            <a:r>
              <a:rPr lang="en-US" sz="3600" b="1" dirty="0" smtClean="0"/>
              <a:t>ISTILAH DALAM INTENET …..</a:t>
            </a:r>
          </a:p>
        </p:txBody>
      </p:sp>
    </p:spTree>
    <p:extLst>
      <p:ext uri="{BB962C8B-B14F-4D97-AF65-F5344CB8AC3E}">
        <p14:creationId xmlns:p14="http://schemas.microsoft.com/office/powerpoint/2010/main" val="27148016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 algn="ctr">
              <a:buBlip>
                <a:blip r:embed="rId2"/>
              </a:buBlip>
            </a:pPr>
            <a:r>
              <a:rPr lang="en-US" altLang="zh-CN" sz="2800" dirty="0">
                <a:ea typeface="宋体" charset="-122"/>
              </a:rPr>
              <a:t>PENGANTAR </a:t>
            </a:r>
            <a:r>
              <a:rPr lang="en-US" altLang="zh-CN" sz="2800" dirty="0" smtClean="0">
                <a:ea typeface="宋体" charset="-122"/>
              </a:rPr>
              <a:t>KONSEP BISNIS E - COMMERCE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475251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peradabannya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berdagang</a:t>
            </a:r>
            <a:r>
              <a:rPr lang="en-US" dirty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 yang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e-commerce </a:t>
            </a:r>
            <a:r>
              <a:rPr lang="en-US" dirty="0" err="1" smtClean="0"/>
              <a:t>atau</a:t>
            </a:r>
            <a:r>
              <a:rPr lang="en-US" dirty="0" smtClean="0"/>
              <a:t> electronic </a:t>
            </a:r>
            <a:r>
              <a:rPr lang="en-US" dirty="0"/>
              <a:t>commerce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Mengenal</a:t>
            </a:r>
            <a:r>
              <a:rPr lang="en-US" dirty="0"/>
              <a:t> E-Commerce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Ecommerce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Electronic </a:t>
            </a:r>
            <a:r>
              <a:rPr lang="en-US" dirty="0" smtClean="0"/>
              <a:t>Commerce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 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per-internet-an. 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E-Com,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smtClean="0"/>
              <a:t>Ecommerce </a:t>
            </a:r>
            <a:r>
              <a:rPr lang="en-US" dirty="0" err="1" smtClean="0"/>
              <a:t>disingkat</a:t>
            </a:r>
            <a:r>
              <a:rPr lang="en-US" dirty="0"/>
              <a:t>,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 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(retailer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err="1" smtClean="0"/>
              <a:t>Apa</a:t>
            </a:r>
            <a:r>
              <a:rPr lang="en-US" dirty="0" smtClean="0"/>
              <a:t> e-commerce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 smtClean="0"/>
              <a:t>?    Dan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?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Mengenal</a:t>
            </a:r>
            <a:r>
              <a:rPr lang="en-US" dirty="0"/>
              <a:t> E-Commerce</a:t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</a:t>
            </a:r>
            <a:r>
              <a:rPr lang="en-US" dirty="0"/>
              <a:t>Commerce (</a:t>
            </a:r>
            <a:r>
              <a:rPr lang="en-US" dirty="0" err="1"/>
              <a:t>Perniagaan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),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/>
              <a:t>dari Electronic Business (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electronic transmission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Secara </a:t>
            </a:r>
            <a:r>
              <a:rPr lang="en-US" dirty="0" err="1"/>
              <a:t>umum</a:t>
            </a:r>
            <a:r>
              <a:rPr lang="en-US" dirty="0"/>
              <a:t> e-commerce </a:t>
            </a:r>
            <a:r>
              <a:rPr lang="en-US" dirty="0" err="1"/>
              <a:t>dapat</a:t>
            </a:r>
            <a:r>
              <a:rPr lang="en-US" dirty="0"/>
              <a:t> 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/</a:t>
            </a:r>
            <a:r>
              <a:rPr lang="en-US" dirty="0" err="1" smtClean="0"/>
              <a:t>perniagaan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(trade of goods and service)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Definisi</a:t>
            </a:r>
            <a:r>
              <a:rPr lang="en-US" dirty="0"/>
              <a:t> E-Commerce</a:t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yangmenyangkut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(consumers), </a:t>
            </a:r>
            <a:r>
              <a:rPr lang="en-US" dirty="0" err="1"/>
              <a:t>manufaktur</a:t>
            </a:r>
            <a:r>
              <a:rPr lang="en-US" dirty="0"/>
              <a:t>(manufactures), service providers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/>
              <a:t>(intermediaries)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dirty="0" err="1"/>
              <a:t>jaringan-jaringan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 (</a:t>
            </a:r>
            <a:r>
              <a:rPr lang="en-US" dirty="0" err="1"/>
              <a:t>komputer</a:t>
            </a:r>
            <a:r>
              <a:rPr lang="en-US" dirty="0"/>
              <a:t> networks) </a:t>
            </a:r>
            <a:r>
              <a:rPr lang="en-US" dirty="0" err="1"/>
              <a:t>yaitu</a:t>
            </a:r>
            <a:r>
              <a:rPr lang="en-US" dirty="0"/>
              <a:t> internet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525963"/>
          </a:xfrm>
        </p:spPr>
        <p:txBody>
          <a:bodyPr/>
          <a:lstStyle/>
          <a:p>
            <a:r>
              <a:rPr lang="en-US" dirty="0" smtClean="0"/>
              <a:t>Internet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public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/>
              <a:t> </a:t>
            </a:r>
            <a:r>
              <a:rPr lang="en-US" dirty="0" err="1"/>
              <a:t>jaringan</a:t>
            </a:r>
            <a:r>
              <a:rPr lang="en-US" dirty="0"/>
              <a:t> public </a:t>
            </a:r>
            <a:r>
              <a:rPr lang="en-US" dirty="0" err="1"/>
              <a:t>elektronik</a:t>
            </a:r>
            <a:r>
              <a:rPr lang="en-US" dirty="0"/>
              <a:t> 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, </a:t>
            </a:r>
            <a:r>
              <a:rPr lang="en-US" dirty="0" err="1"/>
              <a:t>cepat</a:t>
            </a:r>
            <a:r>
              <a:rPr lang="en-US" dirty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/>
          </a:p>
          <a:p>
            <a:r>
              <a:rPr lang="en-US" dirty="0" err="1"/>
              <a:t>Menggunakan</a:t>
            </a:r>
            <a:r>
              <a:rPr lang="en-US" dirty="0"/>
              <a:t> electronic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/data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 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 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/>
              <a:t> </a:t>
            </a:r>
            <a:r>
              <a:rPr lang="en-US" dirty="0" err="1"/>
              <a:t>elektronik</a:t>
            </a:r>
            <a:r>
              <a:rPr lang="en-US" dirty="0"/>
              <a:t> </a:t>
            </a:r>
            <a:r>
              <a:rPr lang="en-US" dirty="0" smtClean="0"/>
              <a:t>analog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/>
              <a:t>digital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Kemudahan-kemudahan</a:t>
            </a:r>
            <a:r>
              <a:rPr lang="en-US" dirty="0"/>
              <a:t> 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jaringan</a:t>
            </a:r>
            <a:r>
              <a:rPr lang="en-US" dirty="0"/>
              <a:t> internet, </a:t>
            </a:r>
            <a:r>
              <a:rPr lang="en-US" dirty="0" err="1"/>
              <a:t>yaitu</a:t>
            </a:r>
            <a:r>
              <a:rPr lang="en-US" dirty="0"/>
              <a:t>:</a:t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8;p31"/>
          <p:cNvSpPr txBox="1">
            <a:spLocks noGrp="1"/>
          </p:cNvSpPr>
          <p:nvPr>
            <p:ph type="title"/>
          </p:nvPr>
        </p:nvSpPr>
        <p:spPr>
          <a:xfrm>
            <a:off x="33867" y="332656"/>
            <a:ext cx="8354557" cy="809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gnika"/>
              <a:buNone/>
            </a:pPr>
            <a:r>
              <a:rPr lang="en-ID">
                <a:latin typeface="Arial"/>
                <a:ea typeface="Arial"/>
                <a:cs typeface="Arial"/>
                <a:sym typeface="Arial"/>
              </a:rPr>
              <a:t>KONTRAK KULIAH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49;p31"/>
          <p:cNvSpPr txBox="1">
            <a:spLocks/>
          </p:cNvSpPr>
          <p:nvPr/>
        </p:nvSpPr>
        <p:spPr>
          <a:xfrm>
            <a:off x="33867" y="1916832"/>
            <a:ext cx="8210541" cy="2976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342900" fontAlgn="auto">
              <a:spcBef>
                <a:spcPts val="0"/>
              </a:spcBef>
              <a:buClr>
                <a:schemeClr val="dk1"/>
              </a:buClr>
              <a:buSzPts val="1800"/>
              <a:buFont typeface="Wingdings 3"/>
              <a:buChar char="•"/>
            </a:pPr>
            <a:r>
              <a:rPr lang="en-ID" dirty="0" smtClean="0">
                <a:solidFill>
                  <a:schemeClr val="dk1"/>
                </a:solidFill>
              </a:rPr>
              <a:t>KOMPONEN PENILAIAN </a:t>
            </a:r>
            <a:endParaRPr lang="en-ID" b="1" dirty="0" smtClean="0">
              <a:solidFill>
                <a:schemeClr val="dk1"/>
              </a:solidFill>
            </a:endParaRPr>
          </a:p>
          <a:p>
            <a:pPr marL="628650" indent="0" fontAlgn="auto">
              <a:spcBef>
                <a:spcPts val="0"/>
              </a:spcBef>
              <a:buSzPts val="1800"/>
              <a:buFont typeface="Arial"/>
              <a:buNone/>
            </a:pPr>
            <a:r>
              <a:rPr lang="en-ID" dirty="0" smtClean="0">
                <a:solidFill>
                  <a:schemeClr val="dk1"/>
                </a:solidFill>
              </a:rPr>
              <a:t>      </a:t>
            </a:r>
            <a:r>
              <a:rPr lang="en-ID" dirty="0" err="1" smtClean="0">
                <a:solidFill>
                  <a:schemeClr val="dk1"/>
                </a:solidFill>
              </a:rPr>
              <a:t>Tugas</a:t>
            </a:r>
            <a:r>
              <a:rPr lang="en-ID" dirty="0" smtClean="0">
                <a:solidFill>
                  <a:schemeClr val="dk1"/>
                </a:solidFill>
              </a:rPr>
              <a:t> 		 	  : 40 %</a:t>
            </a:r>
            <a:endParaRPr lang="en-ID" dirty="0" smtClean="0"/>
          </a:p>
          <a:p>
            <a:pPr marL="628650" indent="0" fontAlgn="auto">
              <a:spcBef>
                <a:spcPts val="0"/>
              </a:spcBef>
              <a:buSzPts val="1800"/>
              <a:buFont typeface="Arial"/>
              <a:buNone/>
            </a:pPr>
            <a:r>
              <a:rPr lang="en-ID" dirty="0" smtClean="0">
                <a:solidFill>
                  <a:schemeClr val="dk1"/>
                </a:solidFill>
              </a:rPr>
              <a:t>      </a:t>
            </a:r>
            <a:r>
              <a:rPr lang="en-ID" dirty="0" err="1" smtClean="0">
                <a:solidFill>
                  <a:schemeClr val="dk1"/>
                </a:solidFill>
              </a:rPr>
              <a:t>Ujian</a:t>
            </a:r>
            <a:r>
              <a:rPr lang="en-ID" dirty="0" smtClean="0">
                <a:solidFill>
                  <a:schemeClr val="dk1"/>
                </a:solidFill>
              </a:rPr>
              <a:t> Tengah Semester   	  : 30 %</a:t>
            </a:r>
            <a:endParaRPr lang="en-ID" dirty="0" smtClean="0"/>
          </a:p>
          <a:p>
            <a:pPr marL="628650" indent="0" fontAlgn="auto">
              <a:spcBef>
                <a:spcPts val="0"/>
              </a:spcBef>
              <a:buSzPts val="1800"/>
              <a:buFont typeface="Arial"/>
              <a:buNone/>
            </a:pPr>
            <a:r>
              <a:rPr lang="en-ID" dirty="0" smtClean="0">
                <a:solidFill>
                  <a:schemeClr val="dk1"/>
                </a:solidFill>
              </a:rPr>
              <a:t>      </a:t>
            </a:r>
            <a:r>
              <a:rPr lang="en-ID" dirty="0" err="1" smtClean="0">
                <a:solidFill>
                  <a:schemeClr val="dk1"/>
                </a:solidFill>
              </a:rPr>
              <a:t>Ujian</a:t>
            </a:r>
            <a:r>
              <a:rPr lang="en-ID" dirty="0" smtClean="0">
                <a:solidFill>
                  <a:schemeClr val="dk1"/>
                </a:solidFill>
              </a:rPr>
              <a:t> </a:t>
            </a:r>
            <a:r>
              <a:rPr lang="en-ID" dirty="0" err="1" smtClean="0">
                <a:solidFill>
                  <a:schemeClr val="dk1"/>
                </a:solidFill>
              </a:rPr>
              <a:t>AKhir</a:t>
            </a:r>
            <a:r>
              <a:rPr lang="en-ID" dirty="0" smtClean="0">
                <a:solidFill>
                  <a:schemeClr val="dk1"/>
                </a:solidFill>
              </a:rPr>
              <a:t> Semester	  : 30 %</a:t>
            </a:r>
          </a:p>
          <a:p>
            <a:pPr marL="628650" indent="0" fontAlgn="auto">
              <a:spcBef>
                <a:spcPts val="0"/>
              </a:spcBef>
              <a:buSzPts val="1800"/>
              <a:buFont typeface="Arial"/>
              <a:buNone/>
            </a:pPr>
            <a:endParaRPr lang="en-ID" dirty="0" smtClean="0">
              <a:solidFill>
                <a:schemeClr val="dk1"/>
              </a:solidFill>
            </a:endParaRPr>
          </a:p>
          <a:p>
            <a:pPr marL="457200" indent="-342900" fontAlgn="auto">
              <a:spcBef>
                <a:spcPts val="0"/>
              </a:spcBef>
              <a:buClr>
                <a:schemeClr val="dk1"/>
              </a:buClr>
              <a:buSzPts val="1800"/>
              <a:buFont typeface="Wingdings 3"/>
              <a:buChar char="•"/>
            </a:pPr>
            <a:r>
              <a:rPr lang="en-ID" dirty="0" smtClean="0"/>
              <a:t>STANDAR KONVERSI NILAI : </a:t>
            </a:r>
          </a:p>
          <a:p>
            <a:pPr marL="0" indent="0" fontAlgn="auto">
              <a:spcBef>
                <a:spcPts val="0"/>
              </a:spcBef>
              <a:buSzPts val="1800"/>
              <a:buFont typeface="Noto Sans Symbols"/>
              <a:buNone/>
            </a:pPr>
            <a:r>
              <a:rPr lang="en-ID" dirty="0" smtClean="0"/>
              <a:t>	A : 85 – 100 </a:t>
            </a:r>
          </a:p>
          <a:p>
            <a:pPr marL="0" indent="0" fontAlgn="auto">
              <a:spcBef>
                <a:spcPts val="0"/>
              </a:spcBef>
              <a:buSzPts val="1800"/>
              <a:buFont typeface="Noto Sans Symbols"/>
              <a:buNone/>
            </a:pPr>
            <a:r>
              <a:rPr lang="en-ID" dirty="0" smtClean="0"/>
              <a:t>	B : 70 – 84</a:t>
            </a:r>
          </a:p>
          <a:p>
            <a:pPr marL="0" indent="0" fontAlgn="auto">
              <a:spcBef>
                <a:spcPts val="0"/>
              </a:spcBef>
              <a:buSzPts val="1800"/>
              <a:buFont typeface="Noto Sans Symbols"/>
              <a:buNone/>
            </a:pPr>
            <a:r>
              <a:rPr lang="en-ID" dirty="0" smtClean="0"/>
              <a:t>	C : 60 – 69</a:t>
            </a:r>
          </a:p>
          <a:p>
            <a:pPr marL="0" indent="0" fontAlgn="auto">
              <a:spcBef>
                <a:spcPts val="0"/>
              </a:spcBef>
              <a:buSzPts val="1800"/>
              <a:buFont typeface="Noto Sans Symbols"/>
              <a:buNone/>
            </a:pPr>
            <a:r>
              <a:rPr lang="en-ID" dirty="0" smtClean="0"/>
              <a:t>	D : 50 – 59</a:t>
            </a:r>
          </a:p>
          <a:p>
            <a:pPr marL="0" indent="0" fontAlgn="auto">
              <a:spcBef>
                <a:spcPts val="0"/>
              </a:spcBef>
              <a:buSzPts val="1800"/>
              <a:buFont typeface="Noto Sans Symbols"/>
              <a:buNone/>
            </a:pPr>
            <a:r>
              <a:rPr lang="en-ID" dirty="0" smtClean="0"/>
              <a:t>	E : 00 – 49</a:t>
            </a:r>
          </a:p>
          <a:p>
            <a:pPr marL="457200" indent="-228600" fontAlgn="auto">
              <a:spcBef>
                <a:spcPts val="0"/>
              </a:spcBef>
              <a:buClr>
                <a:schemeClr val="dk1"/>
              </a:buClr>
              <a:buSzPts val="1800"/>
              <a:buFont typeface="Wingdings 3"/>
              <a:buNone/>
            </a:pPr>
            <a:endParaRPr lang="en-ID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03893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0797"/>
            <a:ext cx="8507288" cy="3114427"/>
          </a:xfrm>
        </p:spPr>
        <p:txBody>
          <a:bodyPr/>
          <a:lstStyle/>
          <a:p>
            <a:r>
              <a:rPr lang="en-US" dirty="0"/>
              <a:t> Julian Ding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dirty="0" err="1"/>
              <a:t>E-commerce:Law</a:t>
            </a:r>
            <a:r>
              <a:rPr lang="en-US" dirty="0"/>
              <a:t> &amp; Practice, 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dirty="0" smtClean="0"/>
              <a:t>e-Commerce</a:t>
            </a:r>
            <a:r>
              <a:rPr lang="en-US" dirty="0"/>
              <a:t> 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dirty="0" err="1"/>
              <a:t>konsep</a:t>
            </a:r>
            <a:r>
              <a:rPr lang="en-US" dirty="0"/>
              <a:t> yang </a:t>
            </a:r>
            <a:r>
              <a:rPr lang="en-US" dirty="0" smtClean="0"/>
              <a:t>tidak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 E-commerce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yang </a:t>
            </a:r>
            <a:r>
              <a:rPr lang="en-US" dirty="0" err="1"/>
              <a:t>berbeda</a:t>
            </a:r>
            <a:endParaRPr lang="en-US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E-commerce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pendapat</a:t>
            </a:r>
            <a:r>
              <a:rPr lang="en-US" dirty="0"/>
              <a:t> para </a:t>
            </a:r>
            <a:r>
              <a:rPr lang="en-US" dirty="0" err="1"/>
              <a:t>pakar</a:t>
            </a:r>
            <a:r>
              <a:rPr lang="en-US" dirty="0"/>
              <a:t>:</a:t>
            </a:r>
            <a:br>
              <a:rPr lang="en-US" dirty="0"/>
            </a:b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r>
              <a:rPr lang="en-US" dirty="0"/>
              <a:t> </a:t>
            </a:r>
          </a:p>
          <a:p>
            <a:r>
              <a:rPr lang="en-US" dirty="0"/>
              <a:t>Marketing and “New Consumer Processes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Economic</a:t>
            </a:r>
            <a:endParaRPr lang="en-US" dirty="0"/>
          </a:p>
          <a:p>
            <a:r>
              <a:rPr lang="en-US" dirty="0"/>
              <a:t>Information Value </a:t>
            </a:r>
            <a:r>
              <a:rPr lang="en-US" dirty="0" smtClean="0"/>
              <a:t>Adding</a:t>
            </a:r>
            <a:endParaRPr lang="en-US" dirty="0"/>
          </a:p>
          <a:p>
            <a:r>
              <a:rPr lang="en-US" dirty="0"/>
              <a:t>Market </a:t>
            </a:r>
            <a:r>
              <a:rPr lang="en-US" dirty="0" smtClean="0"/>
              <a:t>Making</a:t>
            </a:r>
            <a:endParaRPr lang="en-US" dirty="0"/>
          </a:p>
          <a:p>
            <a:r>
              <a:rPr lang="en-US" dirty="0"/>
              <a:t>Service </a:t>
            </a:r>
            <a:r>
              <a:rPr lang="en-US" dirty="0" smtClean="0"/>
              <a:t>Infrastructure</a:t>
            </a:r>
            <a:endParaRPr lang="en-US" dirty="0"/>
          </a:p>
          <a:p>
            <a:r>
              <a:rPr lang="en-US" dirty="0"/>
              <a:t>Legal, privacy, and public policy 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Ruang</a:t>
            </a:r>
            <a:r>
              <a:rPr lang="en-US" dirty="0"/>
              <a:t> </a:t>
            </a:r>
            <a:r>
              <a:rPr lang="en-US" dirty="0" err="1"/>
              <a:t>Lingkup</a:t>
            </a:r>
            <a:r>
              <a:rPr lang="en-US" dirty="0"/>
              <a:t> E-commerce</a:t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dijalin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(Fingar,2000):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(supplier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distributor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rekanan</a:t>
            </a:r>
            <a:r>
              <a:rPr lang="en-US" dirty="0"/>
              <a:t> (partner); </a:t>
            </a:r>
            <a:r>
              <a:rPr lang="en-US" dirty="0" err="1" smtClean="0"/>
              <a:t>dan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(customer).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Bagi</a:t>
            </a:r>
            <a:r>
              <a:rPr lang="en-US" b="1" dirty="0"/>
              <a:t> Perusahaan</a:t>
            </a:r>
            <a:endParaRPr lang="en-US" dirty="0"/>
          </a:p>
          <a:p>
            <a:pPr marL="713232" lvl="1" indent="-457200"/>
            <a:r>
              <a:rPr lang="en-US" dirty="0" err="1" smtClean="0"/>
              <a:t>Memperpendek</a:t>
            </a:r>
            <a:r>
              <a:rPr lang="en-US" dirty="0" smtClean="0"/>
              <a:t> </a:t>
            </a:r>
            <a:r>
              <a:rPr lang="en-US" dirty="0" err="1"/>
              <a:t>jarak</a:t>
            </a:r>
            <a:r>
              <a:rPr lang="en-US" dirty="0" smtClean="0"/>
              <a:t>, </a:t>
            </a:r>
          </a:p>
          <a:p>
            <a:pPr marL="713232" lvl="1" indent="-457200"/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endParaRPr lang="en-US" dirty="0" smtClean="0"/>
          </a:p>
          <a:p>
            <a:pPr marL="713232" lvl="1" indent="-457200"/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/>
              <a:t>jeringan</a:t>
            </a:r>
            <a:r>
              <a:rPr lang="en-US" dirty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713232" lvl="1" indent="-457200"/>
            <a:r>
              <a:rPr lang="en-US" dirty="0" err="1" smtClean="0"/>
              <a:t>efisiensi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smtClean="0"/>
              <a:t>lain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responsif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pencetakan,report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pendapatan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Keuntungan</a:t>
            </a:r>
            <a:r>
              <a:rPr lang="en-US" dirty="0"/>
              <a:t> E-Commerce</a:t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fektif</a:t>
            </a:r>
            <a:r>
              <a:rPr lang="en-US" dirty="0"/>
              <a:t>,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flexible.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konsumen,menggunakan</a:t>
            </a:r>
            <a:r>
              <a:rPr lang="en-US" dirty="0"/>
              <a:t> E-Com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berbelanja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Keuntungan</a:t>
            </a:r>
            <a:r>
              <a:rPr lang="en-US" dirty="0"/>
              <a:t> E-Commerce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kerjabaru</a:t>
            </a:r>
            <a:r>
              <a:rPr lang="en-US" dirty="0"/>
              <a:t>,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akademis,meningkatkan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smtClean="0"/>
              <a:t>SDM</a:t>
            </a:r>
            <a:endParaRPr lang="en-US" dirty="0"/>
          </a:p>
          <a:p>
            <a:r>
              <a:rPr lang="en-US" dirty="0"/>
              <a:t>Online shopping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 yang </a:t>
            </a:r>
            <a:r>
              <a:rPr lang="en-US" dirty="0" err="1"/>
              <a:t>konvensional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 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 </a:t>
            </a:r>
            <a:r>
              <a:rPr lang="en-US" dirty="0" err="1"/>
              <a:t>cepat,di</a:t>
            </a:r>
            <a:r>
              <a:rPr lang="en-US" dirty="0"/>
              <a:t> internet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Keuntungan</a:t>
            </a:r>
            <a:r>
              <a:rPr lang="en-US" dirty="0"/>
              <a:t> E-Commerce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 smtClean="0"/>
              <a:t>jualan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on-line,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endParaRPr lang="en-US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smtClean="0"/>
              <a:t>E-Commerce….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17521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/>
              <a:t>INDIVIDUALISME,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mendapatan</a:t>
            </a:r>
            <a:r>
              <a:rPr lang="en-US" dirty="0"/>
              <a:t> </a:t>
            </a:r>
            <a:r>
              <a:rPr lang="en-US" dirty="0" err="1"/>
              <a:t>barang</a:t>
            </a:r>
            <a:r>
              <a:rPr lang="en-US" dirty="0" smtClean="0"/>
              <a:t>/ </a:t>
            </a:r>
            <a:r>
              <a:rPr lang="en-US" dirty="0" err="1" smtClean="0"/>
              <a:t>jasa</a:t>
            </a:r>
            <a:r>
              <a:rPr lang="en-US" dirty="0"/>
              <a:t> 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 smtClean="0"/>
              <a:t>tanpa</a:t>
            </a:r>
            <a:r>
              <a:rPr lang="en-US" dirty="0"/>
              <a:t> </a:t>
            </a:r>
            <a:r>
              <a:rPr lang="en-US" dirty="0" err="1"/>
              <a:t>bertemu</a:t>
            </a:r>
            <a:r>
              <a:rPr lang="en-US" dirty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/>
              <a:t>.</a:t>
            </a:r>
          </a:p>
          <a:p>
            <a:r>
              <a:rPr lang="en-US" dirty="0" err="1" smtClean="0"/>
              <a:t>Terkadang</a:t>
            </a:r>
            <a:r>
              <a:rPr lang="en-US" dirty="0"/>
              <a:t> </a:t>
            </a:r>
            <a:r>
              <a:rPr lang="en-US" dirty="0" err="1"/>
              <a:t>Menimbulkan</a:t>
            </a:r>
            <a:r>
              <a:rPr lang="en-US" dirty="0"/>
              <a:t> </a:t>
            </a:r>
            <a:r>
              <a:rPr lang="en-US" dirty="0" err="1"/>
              <a:t>Kekecewaan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 yang </a:t>
            </a:r>
            <a:r>
              <a:rPr lang="en-US" dirty="0" err="1"/>
              <a:t>dilihat</a:t>
            </a:r>
            <a:r>
              <a:rPr lang="en-US" dirty="0"/>
              <a:t> </a:t>
            </a:r>
            <a:r>
              <a:rPr lang="en-US" dirty="0" err="1"/>
              <a:t>dilayar</a:t>
            </a:r>
            <a:r>
              <a:rPr lang="en-US" dirty="0"/>
              <a:t> </a:t>
            </a:r>
            <a:r>
              <a:rPr lang="en-US" dirty="0" smtClean="0"/>
              <a:t>monitor</a:t>
            </a:r>
            <a:r>
              <a:rPr lang="en-US" dirty="0"/>
              <a:t> 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kasat</a:t>
            </a:r>
            <a:r>
              <a:rPr lang="en-US" dirty="0"/>
              <a:t> </a:t>
            </a:r>
            <a:r>
              <a:rPr lang="en-US" dirty="0" err="1"/>
              <a:t>mata</a:t>
            </a:r>
            <a:endParaRPr lang="en-US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Kerugian</a:t>
            </a:r>
            <a:r>
              <a:rPr lang="en-US" dirty="0" smtClean="0"/>
              <a:t> E-Commerce</a:t>
            </a:r>
            <a:br>
              <a:rPr lang="en-US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/>
              <a:t>Business-to-Business</a:t>
            </a:r>
            <a:r>
              <a:rPr lang="en-US" b="1" dirty="0"/>
              <a:t> (B2B)</a:t>
            </a:r>
            <a:endParaRPr lang="en-US" dirty="0"/>
          </a:p>
          <a:p>
            <a:pPr lvl="1"/>
            <a:r>
              <a:rPr lang="en-US" i="1" dirty="0"/>
              <a:t>Business-to-Business</a:t>
            </a:r>
            <a:r>
              <a:rPr lang="en-US" dirty="0"/>
              <a:t> (B2B) </a:t>
            </a:r>
            <a:r>
              <a:rPr lang="en-US" i="1" dirty="0"/>
              <a:t>e-commerce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 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 err="1"/>
              <a:t>busines</a:t>
            </a:r>
            <a:r>
              <a:rPr lang="en-US" i="1" dirty="0"/>
              <a:t> to </a:t>
            </a:r>
            <a:r>
              <a:rPr lang="en-US" i="1" dirty="0" err="1"/>
              <a:t>busines</a:t>
            </a:r>
            <a:r>
              <a:rPr lang="en-US" dirty="0"/>
              <a:t> 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ffectLst/>
              </a:rPr>
              <a:t>Jenis-Jenis </a:t>
            </a:r>
            <a:r>
              <a:rPr lang="en-US" altLang="en-US" i="1" dirty="0">
                <a:effectLst/>
              </a:rPr>
              <a:t>E-commerce</a:t>
            </a:r>
            <a:r>
              <a:rPr lang="en-US" altLang="en-US" dirty="0">
                <a:effectLst/>
              </a:rPr>
              <a:t> Yang Ada</a:t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Jenis</a:t>
            </a:r>
            <a:r>
              <a:rPr lang="en-US" dirty="0"/>
              <a:t> B2B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business to business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email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Electronic Data Interchange </a:t>
            </a:r>
            <a:r>
              <a:rPr lang="en-US" dirty="0"/>
              <a:t>(EDI).</a:t>
            </a:r>
          </a:p>
          <a:p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transfer data yang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format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dari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 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B2B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442913" indent="-442913">
              <a:buBlip>
                <a:blip r:embed="rId3"/>
              </a:buBlip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penjelasan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perkuliahan</a:t>
            </a:r>
            <a:r>
              <a:rPr lang="en-US" sz="3200" dirty="0" smtClean="0"/>
              <a:t>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semester </a:t>
            </a:r>
          </a:p>
          <a:p>
            <a:pPr marL="442913" indent="-442913">
              <a:buBlip>
                <a:blip r:embed="rId3"/>
              </a:buBlip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E - Commerce</a:t>
            </a:r>
            <a:endParaRPr lang="id-ID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altLang="en-US" sz="3200" dirty="0">
                <a:solidFill>
                  <a:schemeClr val="accent1"/>
                </a:solidFill>
                <a:effectLst/>
              </a:rPr>
              <a:t>Sub CP MK</a:t>
            </a:r>
            <a:r>
              <a:rPr lang="en-US" altLang="en-US" sz="3200" dirty="0">
                <a:solidFill>
                  <a:schemeClr val="accent1"/>
                </a:solidFill>
                <a:effectLst/>
              </a:rPr>
              <a:t/>
            </a:r>
            <a:br>
              <a:rPr lang="en-US" altLang="en-US" sz="3200" dirty="0">
                <a:solidFill>
                  <a:schemeClr val="accent1"/>
                </a:solidFill>
                <a:effectLst/>
              </a:rPr>
            </a:br>
            <a:r>
              <a:rPr lang="id-ID" altLang="en-US" sz="3200" dirty="0">
                <a:solidFill>
                  <a:schemeClr val="accent1"/>
                </a:solidFill>
                <a:effectLst/>
              </a:rPr>
              <a:t>(sebagai kemampuan akhir yang diharapkan)</a:t>
            </a:r>
            <a:endParaRPr lang="id-ID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960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Business-to-Consumer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 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tidak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terhenti</a:t>
            </a:r>
            <a:r>
              <a:rPr lang="en-US" dirty="0"/>
              <a:t>.</a:t>
            </a:r>
          </a:p>
          <a:p>
            <a:pPr lvl="1"/>
            <a:r>
              <a:rPr lang="en-US" u="sng" dirty="0">
                <a:hlinkClick r:id="rId2"/>
              </a:rPr>
              <a:t>B2C </a:t>
            </a:r>
            <a:r>
              <a:rPr lang="en-US" u="sng" dirty="0" err="1">
                <a:hlinkClick r:id="rId2"/>
              </a:rPr>
              <a:t>dianggap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berkembang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dengan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sangat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pesat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karena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dukungan</a:t>
            </a:r>
            <a:r>
              <a:rPr lang="en-US" u="sng" dirty="0">
                <a:hlinkClick r:id="rId2"/>
              </a:rPr>
              <a:t> dari website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virtual </a:t>
            </a:r>
            <a:r>
              <a:rPr lang="en-US" dirty="0" err="1"/>
              <a:t>bahkan</a:t>
            </a:r>
            <a:r>
              <a:rPr lang="en-US" dirty="0"/>
              <a:t> mal di internet yang </a:t>
            </a:r>
            <a:r>
              <a:rPr lang="en-US" dirty="0" err="1"/>
              <a:t>menjual</a:t>
            </a:r>
            <a:r>
              <a:rPr lang="en-US" dirty="0"/>
              <a:t> berbagai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i="1" dirty="0">
                <a:effectLst/>
              </a:rPr>
              <a:t>Business-to-Consumer (B2C)</a:t>
            </a:r>
            <a:r>
              <a:rPr lang="en-US" altLang="en-US" dirty="0">
                <a:effectLst/>
              </a:rPr>
              <a:t/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online.</a:t>
            </a:r>
          </a:p>
          <a:p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 feedback dari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1" dirty="0">
                <a:effectLst/>
              </a:rPr>
              <a:t>Business-to-Consumer (B2C)</a:t>
            </a:r>
            <a:r>
              <a:rPr lang="en-US" altLang="en-US" dirty="0">
                <a:effectLst/>
              </a:rPr>
              <a:t/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 e-commerce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pihak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ketiga</a:t>
            </a:r>
            <a:r>
              <a:rPr lang="en-US" u="sng" dirty="0">
                <a:hlinkClick r:id="rId2"/>
              </a:rPr>
              <a:t> yang </a:t>
            </a:r>
            <a:r>
              <a:rPr lang="en-US" u="sng" dirty="0" err="1" smtClean="0">
                <a:hlinkClick r:id="rId2"/>
              </a:rPr>
              <a:t>menyediakan</a:t>
            </a:r>
            <a:r>
              <a:rPr lang="en-US" u="sng" dirty="0">
                <a:hlinkClick r:id="rId2"/>
              </a:rPr>
              <a:t> </a:t>
            </a:r>
            <a:r>
              <a:rPr lang="en-US" i="1" u="sng" dirty="0" smtClean="0">
                <a:hlinkClick r:id="rId2"/>
              </a:rPr>
              <a:t>p</a:t>
            </a:r>
            <a:r>
              <a:rPr lang="en-US" i="1" dirty="0" smtClean="0">
                <a:hlinkClick r:id="rId2"/>
              </a:rPr>
              <a:t>latform</a:t>
            </a:r>
            <a:r>
              <a:rPr lang="en-US" u="sng" dirty="0">
                <a:hlinkClick r:id="rId2"/>
              </a:rPr>
              <a:t> </a:t>
            </a:r>
            <a:r>
              <a:rPr lang="en-US" u="sng" dirty="0" err="1" smtClean="0">
                <a:hlinkClick r:id="rId2"/>
              </a:rPr>
              <a:t>secara</a:t>
            </a:r>
            <a:r>
              <a:rPr lang="en-US" u="sng" dirty="0">
                <a:hlinkClick r:id="rId2"/>
              </a:rPr>
              <a:t> </a:t>
            </a:r>
            <a:r>
              <a:rPr lang="en-US" i="1" dirty="0">
                <a:hlinkClick r:id="rId2"/>
              </a:rPr>
              <a:t>online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bertransaksi</a:t>
            </a:r>
            <a:r>
              <a:rPr lang="en-US" dirty="0"/>
              <a:t>.</a:t>
            </a:r>
          </a:p>
          <a:p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konsumen</a:t>
            </a:r>
            <a:r>
              <a:rPr lang="en-US" dirty="0"/>
              <a:t> dari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lain.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dirty="0">
                <a:effectLst/>
              </a:rPr>
              <a:t>Consumer-to-Consumer (C2C)</a:t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marketplace yang </a:t>
            </a:r>
            <a:r>
              <a:rPr lang="en-US" dirty="0" err="1"/>
              <a:t>populer</a:t>
            </a:r>
            <a:r>
              <a:rPr lang="en-US" dirty="0"/>
              <a:t> di Indonesia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i="1" dirty="0" err="1"/>
              <a:t>busines</a:t>
            </a:r>
            <a:r>
              <a:rPr lang="en-US" i="1" dirty="0"/>
              <a:t>-to-consumer.</a:t>
            </a:r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di marketplace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reseller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didapatakkan</a:t>
            </a:r>
            <a:r>
              <a:rPr lang="en-US" dirty="0"/>
              <a:t> dari </a:t>
            </a:r>
            <a:r>
              <a:rPr lang="en-US" dirty="0" err="1"/>
              <a:t>suplier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ffectLst/>
              </a:rPr>
              <a:t>Consumer-to-Consumer (C2C)</a:t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4811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Consumer-to-Business (C2B)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 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(</a:t>
            </a:r>
            <a:r>
              <a:rPr lang="en-US" dirty="0" smtClean="0"/>
              <a:t>end-user)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B2C,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dirty="0">
                <a:effectLst/>
              </a:rPr>
              <a:t>Consumer-to-Business (C2B)</a:t>
            </a:r>
            <a:br>
              <a:rPr lang="en-US" altLang="en-US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4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349" y="116632"/>
            <a:ext cx="8229600" cy="6480720"/>
          </a:xfrm>
        </p:spPr>
        <p:txBody>
          <a:bodyPr>
            <a:normAutofit fontScale="90000"/>
          </a:bodyPr>
          <a:lstStyle/>
          <a:p>
            <a:r>
              <a:rPr lang="en-US" sz="3200" b="0" dirty="0" smtClean="0">
                <a:effectLst/>
                <a:hlinkClick r:id="rId2"/>
              </a:rPr>
              <a:t/>
            </a:r>
            <a:br>
              <a:rPr lang="en-US" sz="3200" b="0" dirty="0" smtClean="0">
                <a:effectLst/>
                <a:hlinkClick r:id="rId2"/>
              </a:rPr>
            </a:br>
            <a:r>
              <a:rPr lang="en-US" sz="3200" b="0" dirty="0">
                <a:effectLst/>
                <a:hlinkClick r:id="rId2"/>
              </a:rPr>
              <a:t/>
            </a:r>
            <a:br>
              <a:rPr lang="en-US" sz="3200" b="0" dirty="0">
                <a:effectLst/>
                <a:hlinkClick r:id="rId2"/>
              </a:rPr>
            </a:br>
            <a:r>
              <a:rPr lang="en-US" sz="3200" b="0" dirty="0" smtClean="0">
                <a:effectLst/>
                <a:hlinkClick r:id="rId2"/>
              </a:rPr>
              <a:t>E-learning </a:t>
            </a:r>
            <a:r>
              <a:rPr lang="en-US" sz="3200" b="0" dirty="0" smtClean="0">
                <a:effectLst/>
                <a:hlinkClick r:id="rId2"/>
              </a:rPr>
              <a:t/>
            </a:r>
            <a:br>
              <a:rPr lang="en-US" sz="3200" b="0" dirty="0" smtClean="0">
                <a:effectLst/>
                <a:hlinkClick r:id="rId2"/>
              </a:rPr>
            </a:br>
            <a:r>
              <a:rPr lang="en-US" sz="3200" b="0" dirty="0" err="1" smtClean="0">
                <a:effectLst/>
                <a:hlinkClick r:id="rId2"/>
              </a:rPr>
              <a:t>adalah</a:t>
            </a:r>
            <a:r>
              <a:rPr lang="en-US" sz="3200" b="0" dirty="0">
                <a:effectLst/>
              </a:rPr>
              <a:t> </a:t>
            </a:r>
            <a:r>
              <a:rPr lang="en-US" sz="3200" b="0" dirty="0" err="1">
                <a:effectLst/>
              </a:rPr>
              <a:t>metode</a:t>
            </a:r>
            <a:r>
              <a:rPr lang="en-US" sz="3200" b="0" dirty="0">
                <a:effectLst/>
              </a:rPr>
              <a:t> </a:t>
            </a:r>
            <a:r>
              <a:rPr lang="en-US" sz="3200" b="0" dirty="0" err="1">
                <a:effectLst/>
              </a:rPr>
              <a:t>pembelajaran</a:t>
            </a:r>
            <a:r>
              <a:rPr lang="en-US" sz="3200" b="0" dirty="0">
                <a:effectLst/>
              </a:rPr>
              <a:t> digital yang </a:t>
            </a:r>
            <a:r>
              <a:rPr lang="en-US" sz="3200" b="0" dirty="0" err="1">
                <a:effectLst/>
              </a:rPr>
              <a:t>memanfaatkan</a:t>
            </a:r>
            <a:r>
              <a:rPr lang="en-US" sz="3200" b="0" dirty="0">
                <a:effectLst/>
              </a:rPr>
              <a:t> </a:t>
            </a:r>
            <a:r>
              <a:rPr lang="en-US" sz="3200" b="0" dirty="0" err="1">
                <a:effectLst/>
              </a:rPr>
              <a:t>jaringan</a:t>
            </a:r>
            <a:r>
              <a:rPr lang="en-US" sz="3200" b="0" dirty="0">
                <a:effectLst/>
              </a:rPr>
              <a:t> internet </a:t>
            </a:r>
            <a:r>
              <a:rPr lang="en-US" sz="3200" b="0" dirty="0" err="1">
                <a:effectLst/>
              </a:rPr>
              <a:t>serta</a:t>
            </a:r>
            <a:r>
              <a:rPr lang="en-US" sz="3200" b="0" dirty="0">
                <a:effectLst/>
              </a:rPr>
              <a:t> web server </a:t>
            </a:r>
            <a:r>
              <a:rPr lang="en-US" sz="3200" b="0" dirty="0" err="1">
                <a:effectLst/>
              </a:rPr>
              <a:t>sebagai</a:t>
            </a:r>
            <a:r>
              <a:rPr lang="en-US" sz="3200" b="0" dirty="0">
                <a:effectLst/>
              </a:rPr>
              <a:t> </a:t>
            </a:r>
            <a:r>
              <a:rPr lang="en-US" sz="3200" b="0" dirty="0" err="1">
                <a:effectLst/>
              </a:rPr>
              <a:t>infrastruktur</a:t>
            </a:r>
            <a:r>
              <a:rPr lang="en-US" sz="3200" b="0" dirty="0">
                <a:effectLst/>
              </a:rPr>
              <a:t> </a:t>
            </a:r>
            <a:r>
              <a:rPr lang="en-US" sz="3200" b="0" dirty="0" err="1">
                <a:effectLst/>
              </a:rPr>
              <a:t>utama</a:t>
            </a:r>
            <a:r>
              <a:rPr lang="en-US" sz="3200" b="0" dirty="0" smtClean="0">
                <a:effectLst/>
              </a:rPr>
              <a:t>.</a:t>
            </a:r>
            <a:br>
              <a:rPr lang="en-US" sz="3200" b="0" dirty="0" smtClean="0">
                <a:effectLst/>
              </a:rPr>
            </a:br>
            <a:r>
              <a:rPr lang="en-US" sz="3200" b="0" dirty="0" err="1" smtClean="0">
                <a:effectLst/>
              </a:rPr>
              <a:t>Kekurangan</a:t>
            </a:r>
            <a:r>
              <a:rPr lang="en-US" sz="3200" b="0" dirty="0" smtClean="0">
                <a:effectLst/>
              </a:rPr>
              <a:t> E-Learning: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1. </a:t>
            </a:r>
            <a:r>
              <a:rPr lang="en-US" sz="3200" b="0" dirty="0" err="1" smtClean="0">
                <a:effectLst/>
              </a:rPr>
              <a:t>Kuota</a:t>
            </a:r>
            <a:r>
              <a:rPr lang="en-US" sz="3200" b="0" dirty="0" smtClean="0">
                <a:effectLst/>
              </a:rPr>
              <a:t> internet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2. </a:t>
            </a:r>
            <a:r>
              <a:rPr lang="en-US" sz="3200" b="0" dirty="0" err="1" smtClean="0">
                <a:effectLst/>
              </a:rPr>
              <a:t>Butuh</a:t>
            </a:r>
            <a:r>
              <a:rPr lang="en-US" sz="3200" b="0" dirty="0" smtClean="0">
                <a:effectLst/>
              </a:rPr>
              <a:t> gadget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3. </a:t>
            </a:r>
            <a:r>
              <a:rPr lang="en-US" sz="3200" b="0" dirty="0" err="1" smtClean="0">
                <a:effectLst/>
              </a:rPr>
              <a:t>Kualitas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dipengaruhi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sinyal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err="1" smtClean="0">
                <a:effectLst/>
              </a:rPr>
              <a:t>Kelebihan</a:t>
            </a:r>
            <a:r>
              <a:rPr lang="en-US" sz="3200" b="0" dirty="0" smtClean="0">
                <a:effectLst/>
              </a:rPr>
              <a:t> E-Learning: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1. </a:t>
            </a:r>
            <a:r>
              <a:rPr lang="en-US" sz="3200" b="0" dirty="0" err="1" smtClean="0">
                <a:effectLst/>
              </a:rPr>
              <a:t>Menyediakan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pembelajaran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jarak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jauh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2. </a:t>
            </a:r>
            <a:r>
              <a:rPr lang="en-US" sz="3200" b="0" dirty="0" err="1" smtClean="0">
                <a:effectLst/>
              </a:rPr>
              <a:t>Dapat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diikuti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siapa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saja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3. </a:t>
            </a:r>
            <a:r>
              <a:rPr lang="en-US" sz="3200" b="0" dirty="0" err="1" smtClean="0">
                <a:effectLst/>
              </a:rPr>
              <a:t>dapat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dilakukan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dimana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saja</a:t>
            </a:r>
            <a:r>
              <a:rPr lang="en-US" sz="3200" b="0" dirty="0" smtClean="0">
                <a:effectLst/>
              </a:rPr>
              <a:t>, </a:t>
            </a:r>
            <a:r>
              <a:rPr lang="en-US" sz="3200" b="0" dirty="0" err="1" smtClean="0">
                <a:effectLst/>
              </a:rPr>
              <a:t>kapan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saja</a:t>
            </a:r>
            <a:r>
              <a:rPr lang="en-US" sz="3200" b="0" dirty="0" smtClean="0">
                <a:effectLst/>
              </a:rPr>
              <a:t>.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69567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5875"/>
            <a:ext cx="8640960" cy="4525963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3200" dirty="0" err="1" smtClean="0"/>
              <a:t>Mengetahui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menyepakati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pekuliahan</a:t>
            </a:r>
            <a:r>
              <a:rPr lang="en-US" sz="3200" dirty="0" smtClean="0"/>
              <a:t>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semester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3200" dirty="0" err="1" smtClean="0"/>
              <a:t>Ketepatan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internet.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3200" dirty="0" err="1" smtClean="0"/>
              <a:t>Ketepatan</a:t>
            </a:r>
            <a:r>
              <a:rPr lang="en-US" sz="3200" dirty="0" smtClean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e – commerce.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3200" dirty="0" err="1"/>
              <a:t>Ketepatan</a:t>
            </a:r>
            <a:r>
              <a:rPr lang="en-US" sz="3200" dirty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model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e-commerce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3200" dirty="0" err="1"/>
              <a:t>Ketepatan</a:t>
            </a:r>
            <a:r>
              <a:rPr lang="en-US" sz="3200" dirty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infrastruktur</a:t>
            </a:r>
            <a:r>
              <a:rPr lang="en-US" sz="3200" dirty="0" smtClean="0"/>
              <a:t> e-commerce</a:t>
            </a:r>
            <a:endParaRPr lang="id-ID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INDIKATOR PENCAPAIAN PEMBELAJARAN</a:t>
            </a:r>
            <a:endParaRPr lang="id-ID" sz="32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17960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Blip>
                <a:blip r:embed="rId2"/>
              </a:buBlip>
            </a:pPr>
            <a:r>
              <a:rPr lang="en-US" altLang="zh-CN" sz="2400" dirty="0">
                <a:ea typeface="宋体" charset="-122"/>
              </a:rPr>
              <a:t>PENGANTAR TEKNOLOGI INTERNET</a:t>
            </a:r>
            <a:endParaRPr lang="id-ID" sz="2400" dirty="0"/>
          </a:p>
          <a:p>
            <a:pPr marL="442913" indent="-442913">
              <a:buBlip>
                <a:blip r:embed="rId2"/>
              </a:buBlip>
            </a:pPr>
            <a:r>
              <a:rPr lang="en-US" altLang="zh-CN" sz="2400" dirty="0" smtClean="0">
                <a:ea typeface="宋体" charset="-122"/>
              </a:rPr>
              <a:t>PENGANTAR </a:t>
            </a:r>
            <a:r>
              <a:rPr lang="en-US" altLang="zh-CN" sz="2400" dirty="0">
                <a:ea typeface="宋体" charset="-122"/>
              </a:rPr>
              <a:t>KONSEP BISNIS E - COMMERCE</a:t>
            </a:r>
            <a:endParaRPr lang="id-ID" sz="2400" dirty="0"/>
          </a:p>
          <a:p>
            <a:pPr marL="442913" indent="-442913">
              <a:buBlip>
                <a:blip r:embed="rId2"/>
              </a:buBlip>
            </a:pPr>
            <a:r>
              <a:rPr lang="en-US" altLang="zh-CN" sz="2400" dirty="0">
                <a:ea typeface="宋体" charset="-122"/>
              </a:rPr>
              <a:t>MODEL ( JENIS ) BISNIS E - COMMERCE</a:t>
            </a:r>
            <a:endParaRPr lang="id-ID" sz="2400" dirty="0"/>
          </a:p>
          <a:p>
            <a:pPr marL="442913" indent="-442913">
              <a:buBlip>
                <a:blip r:embed="rId2"/>
              </a:buBlip>
            </a:pPr>
            <a:r>
              <a:rPr lang="en-US" altLang="zh-CN" sz="2400" dirty="0">
                <a:ea typeface="宋体" charset="-122"/>
              </a:rPr>
              <a:t>INFRASTRUKTUR  E - COMMERCE</a:t>
            </a:r>
            <a:endParaRPr lang="id-ID" sz="2400" dirty="0"/>
          </a:p>
          <a:p>
            <a:pPr marL="442913" indent="-442913">
              <a:buBlip>
                <a:blip r:embed="rId2"/>
              </a:buBlip>
            </a:pPr>
            <a:endParaRPr lang="id-ID" sz="2800" dirty="0">
              <a:ea typeface="宋体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 ...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INTERNET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err="1" smtClean="0"/>
              <a:t>INTERnational</a:t>
            </a:r>
            <a:r>
              <a:rPr lang="en-US" dirty="0" smtClean="0"/>
              <a:t> </a:t>
            </a:r>
            <a:r>
              <a:rPr lang="en-US" dirty="0" err="1" smtClean="0"/>
              <a:t>NETworking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2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jutaan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di </a:t>
            </a:r>
            <a:r>
              <a:rPr lang="en-US" sz="2800" dirty="0" err="1" smtClean="0"/>
              <a:t>dunia</a:t>
            </a:r>
            <a:r>
              <a:rPr lang="en-US" sz="2800" dirty="0" smtClean="0"/>
              <a:t> (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),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bertukar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err="1" smtClean="0"/>
              <a:t>INTERconnected</a:t>
            </a:r>
            <a:r>
              <a:rPr lang="en-US" dirty="0" smtClean="0"/>
              <a:t> </a:t>
            </a:r>
            <a:r>
              <a:rPr lang="en-US" dirty="0" err="1" smtClean="0"/>
              <a:t>NETworking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global yang </a:t>
            </a:r>
            <a:r>
              <a:rPr lang="en-US" sz="2800" dirty="0" err="1" smtClean="0"/>
              <a:t>menghubungkan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komputer-komputer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jaringan-jaringan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di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14292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US" sz="4000" b="1" smtClean="0"/>
              <a:t>SEJARAH INTERNET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675688" cy="46085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mtClean="0"/>
              <a:t>Departemen Pertahanan Amerika membentuk suatu jaringan komputer yang disebut ARPANET, untuk memungkinkan personil militer dan peneliti sipil bertukar informasi yang berkaitan dengan hal-hal militer.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mtClean="0"/>
              <a:t>Melalui proyek ARPA (Advance Research Project Agency) mereka mendemonstrasikan hardware dan software komputer yang berbasis UNIX dapat melakukan komunikasi dalam jarak tak berhingga melalui saluran telepon.</a:t>
            </a:r>
          </a:p>
        </p:txBody>
      </p:sp>
    </p:spTree>
    <p:extLst>
      <p:ext uri="{BB962C8B-B14F-4D97-AF65-F5344CB8AC3E}">
        <p14:creationId xmlns:p14="http://schemas.microsoft.com/office/powerpoint/2010/main" val="16762274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SEJARAH INTERNET </a:t>
            </a:r>
            <a:r>
              <a:rPr lang="en-US" sz="4000" smtClean="0"/>
              <a:t>.cont</a:t>
            </a:r>
            <a:endParaRPr lang="en-US" sz="40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435975" cy="5256213"/>
          </a:xfrm>
        </p:spPr>
        <p:txBody>
          <a:bodyPr/>
          <a:lstStyle/>
          <a:p>
            <a:pPr lvl="1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dirty="0" err="1" smtClean="0"/>
              <a:t>Diperkenalkan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Oktober</a:t>
            </a:r>
            <a:r>
              <a:rPr lang="en-US" sz="2400" b="1" dirty="0" smtClean="0"/>
              <a:t> 1972,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1981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231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1986 </a:t>
            </a:r>
            <a:r>
              <a:rPr lang="en-US" sz="2400" b="1" dirty="0" err="1" smtClean="0"/>
              <a:t>bertambah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2.308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1,5 </a:t>
            </a:r>
            <a:r>
              <a:rPr lang="en-US" sz="2400" b="1" dirty="0" err="1" smtClean="0"/>
              <a:t>juta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1993.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dirty="0" err="1" smtClean="0"/>
              <a:t>Awal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1980 </a:t>
            </a:r>
            <a:r>
              <a:rPr lang="en-US" sz="2400" b="1" dirty="0" err="1" smtClean="0"/>
              <a:t>jaringan</a:t>
            </a:r>
            <a:r>
              <a:rPr lang="en-US" sz="2400" b="1" dirty="0" smtClean="0"/>
              <a:t> ARPANET (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diberhentikan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diubah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TCP/IP (Transmission Control Protocol / Internet Protocol).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dirty="0" err="1" smtClean="0"/>
              <a:t>Dilanjutkan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dibiayai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NSF (National Science Foundation) </a:t>
            </a:r>
            <a:r>
              <a:rPr lang="en-US" sz="2400" b="1" dirty="0" err="1" smtClean="0"/>
              <a:t>bekerja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CSNET (Computer Science Networking) </a:t>
            </a:r>
            <a:r>
              <a:rPr lang="en-US" sz="2400" b="1" dirty="0" err="1" smtClean="0"/>
              <a:t>berubah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NSFNET.</a:t>
            </a:r>
          </a:p>
        </p:txBody>
      </p:sp>
    </p:spTree>
    <p:extLst>
      <p:ext uri="{BB962C8B-B14F-4D97-AF65-F5344CB8AC3E}">
        <p14:creationId xmlns:p14="http://schemas.microsoft.com/office/powerpoint/2010/main" val="36820183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8" y="0"/>
            <a:ext cx="8532812" cy="828675"/>
          </a:xfrm>
        </p:spPr>
        <p:txBody>
          <a:bodyPr/>
          <a:lstStyle/>
          <a:p>
            <a:pPr eaLnBrk="1" hangingPunct="1"/>
            <a:r>
              <a:rPr lang="en-US" sz="4000" b="1" smtClean="0"/>
              <a:t>FASILITAS INTERNET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3276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1. WORLD WIDE WEB  [W</a:t>
            </a:r>
            <a:r>
              <a:rPr lang="id-ID" sz="2400" b="1" dirty="0" smtClean="0"/>
              <a:t>WW</a:t>
            </a:r>
            <a:r>
              <a:rPr lang="en-US" sz="2400" b="1" dirty="0" smtClean="0"/>
              <a:t>]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Mengakses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suara</a:t>
            </a:r>
            <a:r>
              <a:rPr lang="en-US" sz="2400" b="1" dirty="0" smtClean="0"/>
              <a:t>, film, </a:t>
            </a:r>
            <a:r>
              <a:rPr lang="en-US" sz="2400" b="1" dirty="0" err="1" smtClean="0"/>
              <a:t>dll</a:t>
            </a:r>
            <a:r>
              <a:rPr lang="en-US" sz="2400" b="1" dirty="0" smtClean="0"/>
              <a:t>. Software browser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Microsoft Internet Explorer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Netscape Communicator.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2. ELECTRONIC MAIL [EMAIL]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Surat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dikirimkan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diterima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disimpan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sewaktu-waktu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diambil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user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internet/</a:t>
            </a:r>
            <a:r>
              <a:rPr lang="en-US" sz="2400" b="1" dirty="0" err="1" smtClean="0"/>
              <a:t>jaringan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eletronik</a:t>
            </a:r>
            <a:r>
              <a:rPr lang="en-US" sz="2400" b="1" dirty="0" smtClean="0"/>
              <a:t>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3. TELNET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   Kita </a:t>
            </a:r>
            <a:r>
              <a:rPr lang="en-US" sz="2400" b="1" dirty="0" err="1" smtClean="0"/>
              <a:t>bisa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 orang lain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mengambil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dikomputer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2664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2790</TotalTime>
  <Words>882</Words>
  <Application>Microsoft Office PowerPoint</Application>
  <PresentationFormat>On-screen Show (4:3)</PresentationFormat>
  <Paragraphs>159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宋体</vt:lpstr>
      <vt:lpstr>Arial</vt:lpstr>
      <vt:lpstr>Calibri</vt:lpstr>
      <vt:lpstr>Lucida Sans Unicode</vt:lpstr>
      <vt:lpstr>Noto Sans Symbols</vt:lpstr>
      <vt:lpstr>Signika</vt:lpstr>
      <vt:lpstr>Verdana</vt:lpstr>
      <vt:lpstr>Wingdings</vt:lpstr>
      <vt:lpstr>Wingdings 2</vt:lpstr>
      <vt:lpstr>Wingdings 3</vt:lpstr>
      <vt:lpstr>Concourse</vt:lpstr>
      <vt:lpstr> PENGANTAR TEKNOLOGI INTERNET KONSEP, MODEL BISNIS DAN INFRASTRUKTUR  E-COMMERCE </vt:lpstr>
      <vt:lpstr>KONTRAK KULIAH</vt:lpstr>
      <vt:lpstr>Sub CP MK (sebagai kemampuan akhir yang diharapkan)</vt:lpstr>
      <vt:lpstr>INDIKATOR PENCAPAIAN PEMBELAJARAN</vt:lpstr>
      <vt:lpstr>Outline ...</vt:lpstr>
      <vt:lpstr>INTERNET</vt:lpstr>
      <vt:lpstr>SEJARAH INTERNET </vt:lpstr>
      <vt:lpstr>SEJARAH INTERNET .cont</vt:lpstr>
      <vt:lpstr>FASILITAS INTERNET </vt:lpstr>
      <vt:lpstr>FASILITAS INTERNET .cont</vt:lpstr>
      <vt:lpstr>SYARAT TERHUBUNG INTERNET</vt:lpstr>
      <vt:lpstr>ISTILAH DALAM INTENET</vt:lpstr>
      <vt:lpstr>ISTILAH DALAM INTENET …..</vt:lpstr>
      <vt:lpstr>PowerPoint Presentation</vt:lpstr>
      <vt:lpstr>Mengenal E-Commerce </vt:lpstr>
      <vt:lpstr>Mengenal E-Commerce </vt:lpstr>
      <vt:lpstr>Definisi E-Commerce </vt:lpstr>
      <vt:lpstr>PowerPoint Presentation</vt:lpstr>
      <vt:lpstr> Kemudahan-kemudahan yang dimiliki oleh jaringan internet, yaitu: </vt:lpstr>
      <vt:lpstr> Pengertian E-commerce menurut beberapa pendapat para pakar: </vt:lpstr>
      <vt:lpstr>Ruang Lingkup E-commerce </vt:lpstr>
      <vt:lpstr>PowerPoint Presentation</vt:lpstr>
      <vt:lpstr>Keuntungan E-Commerce </vt:lpstr>
      <vt:lpstr>Keuntungan E-Commerce</vt:lpstr>
      <vt:lpstr>Keuntungan E-Commerce</vt:lpstr>
      <vt:lpstr>Keuntungan E-Commerce….</vt:lpstr>
      <vt:lpstr>Kerugian E-Commerce </vt:lpstr>
      <vt:lpstr>Jenis-Jenis E-commerce Yang Ada </vt:lpstr>
      <vt:lpstr>B2B</vt:lpstr>
      <vt:lpstr>Business-to-Consumer (B2C) </vt:lpstr>
      <vt:lpstr>Business-to-Consumer (B2C) </vt:lpstr>
      <vt:lpstr>Consumer-to-Consumer (C2C) </vt:lpstr>
      <vt:lpstr>Consumer-to-Consumer (C2C) </vt:lpstr>
      <vt:lpstr>Consumer-to-Business (C2B) </vt:lpstr>
      <vt:lpstr>  E-learning  adalah metode pembelajaran digital yang memanfaatkan jaringan internet serta web server sebagai infrastruktur utama. Kekurangan E-Learning: 1. Kuota internet 2. Butuh gadget 3. Kualitas dipengaruhi sinyal Kelebihan E-Learning: 1. Menyediakan pembelajaran jarak jauh 2. Dapat diikuti siapa saja 3. dapat dilakukan dimana saja, kapan saja.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        Informasi</dc:title>
  <dc:subject>Education PowerPoint Template</dc:subject>
  <dc:creator>army</dc:creator>
  <cp:keywords>Education PowerPoint Template</cp:keywords>
  <dc:description>Copyright © Wondershare Software Co., Ltd. All Rights Reserved.</dc:description>
  <cp:lastModifiedBy>BU ERY</cp:lastModifiedBy>
  <cp:revision>198</cp:revision>
  <dcterms:created xsi:type="dcterms:W3CDTF">2013-09-17T03:41:30Z</dcterms:created>
  <dcterms:modified xsi:type="dcterms:W3CDTF">2022-03-02T06:52:57Z</dcterms:modified>
  <cp:category>Education</cp:category>
</cp:coreProperties>
</file>