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9" r:id="rId23"/>
    <p:sldId id="280" r:id="rId24"/>
    <p:sldId id="278" r:id="rId25"/>
    <p:sldId id="281" r:id="rId2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2" d="100"/>
          <a:sy n="42" d="100"/>
        </p:scale>
        <p:origin x="-124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1DC3CB06-ACFD-4860-8E6A-B72F0EBA6E06}" type="datetimeFigureOut">
              <a:rPr lang="id-ID" smtClean="0"/>
              <a:pPr/>
              <a:t>25/09/2015</a:t>
            </a:fld>
            <a:endParaRPr lang="id-ID"/>
          </a:p>
        </p:txBody>
      </p:sp>
      <p:sp>
        <p:nvSpPr>
          <p:cNvPr id="17" name="Footer Placeholder 16"/>
          <p:cNvSpPr>
            <a:spLocks noGrp="1"/>
          </p:cNvSpPr>
          <p:nvPr>
            <p:ph type="ftr" sz="quarter" idx="11"/>
          </p:nvPr>
        </p:nvSpPr>
        <p:spPr>
          <a:xfrm>
            <a:off x="5410200" y="4205288"/>
            <a:ext cx="1295400" cy="457200"/>
          </a:xfrm>
        </p:spPr>
        <p:txBody>
          <a:bodyPr/>
          <a:lstStyle/>
          <a:p>
            <a:endParaRPr lang="id-ID"/>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4BEE7D6F-F193-495E-A75D-BCE763D541C4}"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C3CB06-ACFD-4860-8E6A-B72F0EBA6E06}" type="datetimeFigureOut">
              <a:rPr lang="id-ID" smtClean="0"/>
              <a:pPr/>
              <a:t>25/09/2015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BEE7D6F-F193-495E-A75D-BCE763D541C4}"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C3CB06-ACFD-4860-8E6A-B72F0EBA6E06}" type="datetimeFigureOut">
              <a:rPr lang="id-ID" smtClean="0"/>
              <a:pPr/>
              <a:t>25/09/2015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BEE7D6F-F193-495E-A75D-BCE763D541C4}"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C3CB06-ACFD-4860-8E6A-B72F0EBA6E06}" type="datetimeFigureOut">
              <a:rPr lang="id-ID" smtClean="0"/>
              <a:pPr/>
              <a:t>25/09/2015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BEE7D6F-F193-495E-A75D-BCE763D541C4}"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C3CB06-ACFD-4860-8E6A-B72F0EBA6E06}" type="datetimeFigureOut">
              <a:rPr lang="id-ID" smtClean="0"/>
              <a:pPr/>
              <a:t>25/09/2015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BEE7D6F-F193-495E-A75D-BCE763D541C4}"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C3CB06-ACFD-4860-8E6A-B72F0EBA6E06}" type="datetimeFigureOut">
              <a:rPr lang="id-ID" smtClean="0"/>
              <a:pPr/>
              <a:t>25/09/2015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BEE7D6F-F193-495E-A75D-BCE763D541C4}"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1DC3CB06-ACFD-4860-8E6A-B72F0EBA6E06}" type="datetimeFigureOut">
              <a:rPr lang="id-ID" smtClean="0"/>
              <a:pPr/>
              <a:t>25/09/2015</a:t>
            </a:fld>
            <a:endParaRPr lang="id-ID"/>
          </a:p>
        </p:txBody>
      </p:sp>
      <p:sp>
        <p:nvSpPr>
          <p:cNvPr id="27" name="Slide Number Placeholder 26"/>
          <p:cNvSpPr>
            <a:spLocks noGrp="1"/>
          </p:cNvSpPr>
          <p:nvPr>
            <p:ph type="sldNum" sz="quarter" idx="11"/>
          </p:nvPr>
        </p:nvSpPr>
        <p:spPr/>
        <p:txBody>
          <a:bodyPr rtlCol="0"/>
          <a:lstStyle/>
          <a:p>
            <a:fld id="{4BEE7D6F-F193-495E-A75D-BCE763D541C4}" type="slidenum">
              <a:rPr lang="id-ID" smtClean="0"/>
              <a:pPr/>
              <a:t>‹#›</a:t>
            </a:fld>
            <a:endParaRPr lang="id-ID"/>
          </a:p>
        </p:txBody>
      </p:sp>
      <p:sp>
        <p:nvSpPr>
          <p:cNvPr id="28" name="Footer Placeholder 27"/>
          <p:cNvSpPr>
            <a:spLocks noGrp="1"/>
          </p:cNvSpPr>
          <p:nvPr>
            <p:ph type="ftr" sz="quarter" idx="12"/>
          </p:nvPr>
        </p:nvSpPr>
        <p:spPr/>
        <p:txBody>
          <a:bodyPr rtlCol="0"/>
          <a:lstStyle/>
          <a:p>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1DC3CB06-ACFD-4860-8E6A-B72F0EBA6E06}" type="datetimeFigureOut">
              <a:rPr lang="id-ID" smtClean="0"/>
              <a:pPr/>
              <a:t>25/09/2015</a:t>
            </a:fld>
            <a:endParaRPr lang="id-ID"/>
          </a:p>
        </p:txBody>
      </p:sp>
      <p:sp>
        <p:nvSpPr>
          <p:cNvPr id="4" name="Footer Placeholder 3"/>
          <p:cNvSpPr>
            <a:spLocks noGrp="1"/>
          </p:cNvSpPr>
          <p:nvPr>
            <p:ph type="ftr" sz="quarter" idx="11"/>
          </p:nvPr>
        </p:nvSpPr>
        <p:spPr>
          <a:xfrm>
            <a:off x="5257800" y="612648"/>
            <a:ext cx="1325880" cy="457200"/>
          </a:xfrm>
        </p:spPr>
        <p:txBody>
          <a:bodyPr/>
          <a:lstStyle/>
          <a:p>
            <a:endParaRPr lang="id-ID"/>
          </a:p>
        </p:txBody>
      </p:sp>
      <p:sp>
        <p:nvSpPr>
          <p:cNvPr id="5" name="Slide Number Placeholder 4"/>
          <p:cNvSpPr>
            <a:spLocks noGrp="1"/>
          </p:cNvSpPr>
          <p:nvPr>
            <p:ph type="sldNum" sz="quarter" idx="12"/>
          </p:nvPr>
        </p:nvSpPr>
        <p:spPr>
          <a:xfrm>
            <a:off x="8174736" y="2272"/>
            <a:ext cx="762000" cy="365760"/>
          </a:xfrm>
        </p:spPr>
        <p:txBody>
          <a:bodyPr/>
          <a:lstStyle/>
          <a:p>
            <a:fld id="{4BEE7D6F-F193-495E-A75D-BCE763D541C4}"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C3CB06-ACFD-4860-8E6A-B72F0EBA6E06}" type="datetimeFigureOut">
              <a:rPr lang="id-ID" smtClean="0"/>
              <a:pPr/>
              <a:t>25/09/2015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4BEE7D6F-F193-495E-A75D-BCE763D541C4}"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C3CB06-ACFD-4860-8E6A-B72F0EBA6E06}" type="datetimeFigureOut">
              <a:rPr lang="id-ID" smtClean="0"/>
              <a:pPr/>
              <a:t>25/09/2015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BEE7D6F-F193-495E-A75D-BCE763D541C4}"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C3CB06-ACFD-4860-8E6A-B72F0EBA6E06}" type="datetimeFigureOut">
              <a:rPr lang="id-ID" smtClean="0"/>
              <a:pPr/>
              <a:t>25/09/2015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BEE7D6F-F193-495E-A75D-BCE763D541C4}"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DC3CB06-ACFD-4860-8E6A-B72F0EBA6E06}" type="datetimeFigureOut">
              <a:rPr lang="id-ID" smtClean="0"/>
              <a:pPr/>
              <a:t>25/09/2015</a:t>
            </a:fld>
            <a:endParaRPr lang="id-ID"/>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id-ID"/>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4BEE7D6F-F193-495E-A75D-BCE763D541C4}"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20" y="2143116"/>
            <a:ext cx="8458200" cy="1512889"/>
          </a:xfrm>
        </p:spPr>
        <p:txBody>
          <a:bodyPr>
            <a:normAutofit/>
          </a:bodyPr>
          <a:lstStyle/>
          <a:p>
            <a:r>
              <a:rPr lang="id-ID" dirty="0" smtClean="0"/>
              <a:t>KODE ETIK DAN ETIKA PENULISAN</a:t>
            </a:r>
            <a:endParaRPr lang="id-ID" dirty="0"/>
          </a:p>
        </p:txBody>
      </p:sp>
      <p:sp>
        <p:nvSpPr>
          <p:cNvPr id="3" name="Subtitle 2"/>
          <p:cNvSpPr>
            <a:spLocks noGrp="1"/>
          </p:cNvSpPr>
          <p:nvPr>
            <p:ph type="subTitle" idx="1"/>
          </p:nvPr>
        </p:nvSpPr>
        <p:spPr/>
        <p:txBody>
          <a:bodyPr/>
          <a:lstStyle/>
          <a:p>
            <a:r>
              <a:rPr lang="id-ID" dirty="0" smtClean="0"/>
              <a:t>PERTEMUAN KE-2</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AutoShape 2"/>
          <p:cNvSpPr>
            <a:spLocks noGrp="1" noChangeArrowheads="1"/>
          </p:cNvSpPr>
          <p:nvPr>
            <p:ph type="title"/>
          </p:nvPr>
        </p:nvSpPr>
        <p:spPr>
          <a:xfrm>
            <a:off x="755650" y="620713"/>
            <a:ext cx="7056438" cy="1430337"/>
          </a:xfrm>
        </p:spPr>
        <p:txBody>
          <a:bodyPr>
            <a:normAutofit/>
          </a:bodyPr>
          <a:lstStyle/>
          <a:p>
            <a:r>
              <a:rPr lang="id-ID" sz="2800" b="1" i="1" dirty="0">
                <a:latin typeface="Tahoma" pitchFamily="34" charset="0"/>
              </a:rPr>
              <a:t>Self-Plagiarism</a:t>
            </a:r>
            <a:r>
              <a:rPr lang="en-US" sz="2800" b="1" dirty="0">
                <a:latin typeface="Tahoma" pitchFamily="34" charset="0"/>
              </a:rPr>
              <a:t/>
            </a:r>
            <a:br>
              <a:rPr lang="en-US" sz="2800" b="1" dirty="0">
                <a:latin typeface="Tahoma" pitchFamily="34" charset="0"/>
              </a:rPr>
            </a:br>
            <a:r>
              <a:rPr lang="en-US" sz="2800" b="1" dirty="0">
                <a:latin typeface="Tahoma" pitchFamily="34" charset="0"/>
              </a:rPr>
              <a:t>   </a:t>
            </a:r>
          </a:p>
        </p:txBody>
      </p:sp>
      <p:sp>
        <p:nvSpPr>
          <p:cNvPr id="86019" name="Rectangle 3"/>
          <p:cNvSpPr>
            <a:spLocks noGrp="1" noChangeArrowheads="1"/>
          </p:cNvSpPr>
          <p:nvPr>
            <p:ph idx="1"/>
          </p:nvPr>
        </p:nvSpPr>
        <p:spPr>
          <a:xfrm>
            <a:off x="785786" y="1714488"/>
            <a:ext cx="8072494" cy="5143512"/>
          </a:xfrm>
        </p:spPr>
        <p:txBody>
          <a:bodyPr/>
          <a:lstStyle/>
          <a:p>
            <a:pPr marL="273050" indent="-273050">
              <a:lnSpc>
                <a:spcPct val="80000"/>
              </a:lnSpc>
              <a:buFont typeface="Wingdings" pitchFamily="2" charset="2"/>
              <a:buNone/>
              <a:tabLst>
                <a:tab pos="1081088" algn="l"/>
              </a:tabLst>
            </a:pPr>
            <a:r>
              <a:rPr lang="id-ID" altLang="ja-JP" sz="2400" b="1" dirty="0"/>
              <a:t>   </a:t>
            </a:r>
            <a:r>
              <a:rPr lang="id-ID" altLang="ja-JP" dirty="0"/>
              <a:t>Apabila karya sendiri sudah pernah diterbitkan sebelumnya, maka tatkala kita mengambil gagasan tersebut, semestinya dicantumkan rujukan atau sitasinya.</a:t>
            </a:r>
          </a:p>
          <a:p>
            <a:pPr marL="273050" indent="-273050">
              <a:lnSpc>
                <a:spcPct val="80000"/>
              </a:lnSpc>
              <a:buFont typeface="Wingdings" pitchFamily="2" charset="2"/>
              <a:buNone/>
              <a:tabLst>
                <a:tab pos="1081088" algn="l"/>
              </a:tabLst>
            </a:pPr>
            <a:r>
              <a:rPr lang="id-ID" altLang="ja-JP" dirty="0"/>
              <a:t>	Bila tidak, ini dapat dianggap sebagai auto-plagiarisme atau </a:t>
            </a:r>
            <a:r>
              <a:rPr lang="id-ID" altLang="ja-JP" i="1" dirty="0"/>
              <a:t>self-plagiarism. </a:t>
            </a:r>
            <a:r>
              <a:rPr lang="id-ID" altLang="ja-JP" dirty="0"/>
              <a:t>Jenis plagiarisme ini sebenarnya dapat dianggap “ringan”, namun bila dimaksudkan atau di kemudian hari dimanfaatkan untuk menambah kredit akademik, maka dapat dianggap sebagai pelanggaran berat dari etika akademik.</a:t>
            </a:r>
            <a:r>
              <a:rPr lang="en-GB" altLang="ja-JP" dirty="0">
                <a:ea typeface="ＭＳ Ｐゴシック" charset="-128"/>
              </a:rPr>
              <a:t> </a:t>
            </a:r>
            <a:endParaRPr lang="id-ID" altLang="ja-JP" dirty="0"/>
          </a:p>
          <a:p>
            <a:pPr marL="273050" indent="-273050">
              <a:lnSpc>
                <a:spcPct val="80000"/>
              </a:lnSpc>
              <a:tabLst>
                <a:tab pos="1081088" algn="l"/>
              </a:tabLst>
            </a:pPr>
            <a:endParaRPr lang="id-ID" altLang="ja-JP" sz="2400" b="1" dirty="0"/>
          </a:p>
          <a:p>
            <a:pPr marL="273050" indent="-273050">
              <a:lnSpc>
                <a:spcPct val="80000"/>
              </a:lnSpc>
              <a:buFontTx/>
              <a:buChar char="-"/>
              <a:tabLst>
                <a:tab pos="1081088" algn="l"/>
              </a:tabLst>
            </a:pPr>
            <a:endParaRPr lang="id-ID" sz="2400" b="1" dirty="0"/>
          </a:p>
          <a:p>
            <a:pPr marL="273050" indent="-273050">
              <a:lnSpc>
                <a:spcPct val="80000"/>
              </a:lnSpc>
              <a:buFontTx/>
              <a:buChar char="-"/>
              <a:tabLst>
                <a:tab pos="1081088" algn="l"/>
              </a:tabLst>
            </a:pPr>
            <a:endParaRPr lang="id-ID" sz="2400" b="1" dirty="0"/>
          </a:p>
          <a:p>
            <a:pPr marL="273050" indent="-273050">
              <a:lnSpc>
                <a:spcPct val="80000"/>
              </a:lnSpc>
              <a:buFontTx/>
              <a:buChar char="-"/>
              <a:tabLst>
                <a:tab pos="1081088" algn="l"/>
              </a:tabLst>
            </a:pPr>
            <a:endParaRPr lang="id-ID" sz="2400" b="1" dirty="0"/>
          </a:p>
          <a:p>
            <a:pPr marL="273050" indent="-273050">
              <a:lnSpc>
                <a:spcPct val="80000"/>
              </a:lnSpc>
              <a:buFontTx/>
              <a:buChar char="-"/>
              <a:tabLst>
                <a:tab pos="1081088" algn="l"/>
              </a:tabLst>
            </a:pPr>
            <a:endParaRPr lang="id-ID" sz="2400" b="1" dirty="0"/>
          </a:p>
          <a:p>
            <a:pPr marL="273050" indent="-273050">
              <a:lnSpc>
                <a:spcPct val="80000"/>
              </a:lnSpc>
              <a:buFontTx/>
              <a:buChar char="-"/>
              <a:tabLst>
                <a:tab pos="1081088" algn="l"/>
              </a:tabLst>
            </a:pPr>
            <a:endParaRPr lang="id-ID" sz="2400" b="1" dirty="0"/>
          </a:p>
          <a:p>
            <a:pPr marL="273050" indent="-273050">
              <a:lnSpc>
                <a:spcPct val="80000"/>
              </a:lnSpc>
              <a:buFontTx/>
              <a:buNone/>
              <a:tabLst>
                <a:tab pos="1081088" algn="l"/>
              </a:tabLst>
            </a:pPr>
            <a:endParaRPr lang="en-US" sz="2400" b="1" dirty="0">
              <a:latin typeface="Tahom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AutoShape 2"/>
          <p:cNvSpPr>
            <a:spLocks noGrp="1" noChangeArrowheads="1"/>
          </p:cNvSpPr>
          <p:nvPr>
            <p:ph type="title"/>
          </p:nvPr>
        </p:nvSpPr>
        <p:spPr>
          <a:xfrm>
            <a:off x="755650" y="620713"/>
            <a:ext cx="7056438" cy="1430337"/>
          </a:xfrm>
        </p:spPr>
        <p:txBody>
          <a:bodyPr/>
          <a:lstStyle/>
          <a:p>
            <a:r>
              <a:rPr lang="id-ID" sz="2800" b="1" dirty="0">
                <a:latin typeface="Tahoma" pitchFamily="34" charset="0"/>
              </a:rPr>
              <a:t>Cara menghindari plagiarisme</a:t>
            </a:r>
            <a:r>
              <a:rPr lang="en-US" sz="2400" dirty="0">
                <a:latin typeface="Tahoma" pitchFamily="34" charset="0"/>
              </a:rPr>
              <a:t/>
            </a:r>
            <a:br>
              <a:rPr lang="en-US" sz="2400" dirty="0">
                <a:latin typeface="Tahoma" pitchFamily="34" charset="0"/>
              </a:rPr>
            </a:br>
            <a:r>
              <a:rPr lang="en-US" sz="2400" dirty="0">
                <a:latin typeface="Tahoma" pitchFamily="34" charset="0"/>
              </a:rPr>
              <a:t>   </a:t>
            </a:r>
          </a:p>
        </p:txBody>
      </p:sp>
      <p:sp>
        <p:nvSpPr>
          <p:cNvPr id="88067" name="Rectangle 3"/>
          <p:cNvSpPr>
            <a:spLocks noGrp="1" noChangeArrowheads="1"/>
          </p:cNvSpPr>
          <p:nvPr>
            <p:ph idx="1"/>
          </p:nvPr>
        </p:nvSpPr>
        <p:spPr>
          <a:xfrm>
            <a:off x="642910" y="1571612"/>
            <a:ext cx="8143932" cy="4643470"/>
          </a:xfrm>
        </p:spPr>
        <p:txBody>
          <a:bodyPr>
            <a:normAutofit/>
          </a:bodyPr>
          <a:lstStyle/>
          <a:p>
            <a:pPr marL="273050" indent="-273050">
              <a:lnSpc>
                <a:spcPct val="90000"/>
              </a:lnSpc>
              <a:buFont typeface="Wingdings" pitchFamily="2" charset="2"/>
              <a:buNone/>
              <a:tabLst>
                <a:tab pos="1081088" algn="l"/>
              </a:tabLst>
            </a:pPr>
            <a:r>
              <a:rPr lang="id-ID" altLang="ja-JP" sz="2400" b="1" dirty="0"/>
              <a:t>   </a:t>
            </a:r>
            <a:r>
              <a:rPr lang="id-ID" altLang="ja-JP" dirty="0"/>
              <a:t>Memakai, menganalisa, membahas, mengritik atau merujuk hasil karya intelektual orang lain boleh dilakukan selama kaidah pemakaiannya tetap ‘beradab’. </a:t>
            </a:r>
          </a:p>
          <a:p>
            <a:pPr marL="273050" indent="-273050">
              <a:lnSpc>
                <a:spcPct val="90000"/>
              </a:lnSpc>
              <a:buFont typeface="Wingdings" pitchFamily="2" charset="2"/>
              <a:buNone/>
              <a:tabLst>
                <a:tab pos="1081088" algn="l"/>
              </a:tabLst>
            </a:pPr>
            <a:r>
              <a:rPr lang="id-ID" altLang="ja-JP" dirty="0"/>
              <a:t>	Rangkumlah hasil karya orang lain, atau melakukan parafrase pada bagian khusus dalam teks dengan cara penguraian menggunakan kata-kata sendiri, dan  nyatakanlah sumber gagasan dan masukkan sumber-sumber yang dipakai dalam daftar rujukan.</a:t>
            </a:r>
            <a:r>
              <a:rPr lang="en-GB" altLang="ja-JP" dirty="0">
                <a:ea typeface="ＭＳ Ｐゴシック" charset="-128"/>
              </a:rPr>
              <a:t> </a:t>
            </a:r>
            <a:endParaRPr lang="id-ID" altLang="ja-JP" dirty="0"/>
          </a:p>
          <a:p>
            <a:pPr marL="273050" indent="-273050">
              <a:lnSpc>
                <a:spcPct val="90000"/>
              </a:lnSpc>
              <a:tabLst>
                <a:tab pos="1081088" algn="l"/>
              </a:tabLst>
            </a:pPr>
            <a:endParaRPr lang="id-ID" altLang="ja-JP" sz="2400" b="1" dirty="0"/>
          </a:p>
          <a:p>
            <a:pPr marL="273050" indent="-273050">
              <a:lnSpc>
                <a:spcPct val="90000"/>
              </a:lnSpc>
              <a:buFontTx/>
              <a:buChar char="-"/>
              <a:tabLst>
                <a:tab pos="1081088" algn="l"/>
              </a:tabLst>
            </a:pPr>
            <a:endParaRPr lang="id-ID" sz="2400" b="1" dirty="0"/>
          </a:p>
          <a:p>
            <a:pPr marL="273050" indent="-273050">
              <a:lnSpc>
                <a:spcPct val="90000"/>
              </a:lnSpc>
              <a:buFontTx/>
              <a:buChar char="-"/>
              <a:tabLst>
                <a:tab pos="1081088" algn="l"/>
              </a:tabLst>
            </a:pPr>
            <a:endParaRPr lang="id-ID" sz="2400" b="1" dirty="0"/>
          </a:p>
          <a:p>
            <a:pPr marL="273050" indent="-273050">
              <a:lnSpc>
                <a:spcPct val="90000"/>
              </a:lnSpc>
              <a:buFontTx/>
              <a:buChar char="-"/>
              <a:tabLst>
                <a:tab pos="1081088" algn="l"/>
              </a:tabLst>
            </a:pPr>
            <a:endParaRPr lang="id-ID" sz="2400" b="1" dirty="0"/>
          </a:p>
          <a:p>
            <a:pPr marL="273050" indent="-273050">
              <a:lnSpc>
                <a:spcPct val="90000"/>
              </a:lnSpc>
              <a:buFontTx/>
              <a:buChar char="-"/>
              <a:tabLst>
                <a:tab pos="1081088" algn="l"/>
              </a:tabLst>
            </a:pPr>
            <a:endParaRPr lang="id-ID" sz="2400" b="1" dirty="0"/>
          </a:p>
          <a:p>
            <a:pPr marL="273050" indent="-273050">
              <a:lnSpc>
                <a:spcPct val="90000"/>
              </a:lnSpc>
              <a:buFontTx/>
              <a:buChar char="-"/>
              <a:tabLst>
                <a:tab pos="1081088" algn="l"/>
              </a:tabLst>
            </a:pPr>
            <a:endParaRPr lang="id-ID" sz="2400" b="1" dirty="0"/>
          </a:p>
          <a:p>
            <a:pPr marL="273050" indent="-273050">
              <a:lnSpc>
                <a:spcPct val="90000"/>
              </a:lnSpc>
              <a:buFontTx/>
              <a:buNone/>
              <a:tabLst>
                <a:tab pos="1081088" algn="l"/>
              </a:tabLst>
            </a:pPr>
            <a:endParaRPr lang="en-US" sz="2400" b="1" dirty="0">
              <a:latin typeface="Tahom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AutoShape 2"/>
          <p:cNvSpPr>
            <a:spLocks noGrp="1" noChangeArrowheads="1"/>
          </p:cNvSpPr>
          <p:nvPr>
            <p:ph type="title"/>
          </p:nvPr>
        </p:nvSpPr>
        <p:spPr>
          <a:xfrm>
            <a:off x="755650" y="620713"/>
            <a:ext cx="7056438" cy="1430337"/>
          </a:xfrm>
        </p:spPr>
        <p:txBody>
          <a:bodyPr>
            <a:normAutofit/>
          </a:bodyPr>
          <a:lstStyle/>
          <a:p>
            <a:r>
              <a:rPr lang="id-ID" sz="2800" b="1" dirty="0">
                <a:latin typeface="Tahoma" pitchFamily="34" charset="0"/>
              </a:rPr>
              <a:t>Cara menghindari plagiarisme</a:t>
            </a:r>
            <a:r>
              <a:rPr lang="en-US" sz="2800" b="1" dirty="0">
                <a:latin typeface="Tahoma" pitchFamily="34" charset="0"/>
              </a:rPr>
              <a:t/>
            </a:r>
            <a:br>
              <a:rPr lang="en-US" sz="2800" b="1" dirty="0">
                <a:latin typeface="Tahoma" pitchFamily="34" charset="0"/>
              </a:rPr>
            </a:br>
            <a:r>
              <a:rPr lang="en-US" sz="2800" b="1" dirty="0">
                <a:latin typeface="Tahoma" pitchFamily="34" charset="0"/>
              </a:rPr>
              <a:t>   </a:t>
            </a:r>
          </a:p>
        </p:txBody>
      </p:sp>
      <p:sp>
        <p:nvSpPr>
          <p:cNvPr id="89091" name="Rectangle 3"/>
          <p:cNvSpPr>
            <a:spLocks noGrp="1" noChangeArrowheads="1"/>
          </p:cNvSpPr>
          <p:nvPr>
            <p:ph idx="1"/>
          </p:nvPr>
        </p:nvSpPr>
        <p:spPr>
          <a:xfrm>
            <a:off x="428596" y="2143116"/>
            <a:ext cx="8072494" cy="4071966"/>
          </a:xfrm>
        </p:spPr>
        <p:txBody>
          <a:bodyPr/>
          <a:lstStyle/>
          <a:p>
            <a:pPr marL="273050" indent="-273050">
              <a:buFont typeface="Wingdings" pitchFamily="2" charset="2"/>
              <a:buNone/>
              <a:tabLst>
                <a:tab pos="1081088" algn="l"/>
              </a:tabLst>
            </a:pPr>
            <a:r>
              <a:rPr lang="id-ID" altLang="ja-JP" b="1" dirty="0"/>
              <a:t>   </a:t>
            </a:r>
            <a:r>
              <a:rPr lang="id-ID" altLang="ja-JP" sz="3200" dirty="0"/>
              <a:t>Menggunakan kata-kata asli penulis juga diperkenankan dengan cara memberi tanda kutip pada kalimat-kalimat yang dipakai, selain menyebutkan sumber gagasannya.</a:t>
            </a:r>
            <a:r>
              <a:rPr lang="en-GB" altLang="ja-JP" sz="3200" dirty="0">
                <a:ea typeface="ＭＳ Ｐゴシック" charset="-128"/>
              </a:rPr>
              <a:t> </a:t>
            </a:r>
            <a:endParaRPr lang="id-ID" altLang="ja-JP" sz="3200" dirty="0"/>
          </a:p>
          <a:p>
            <a:pPr marL="273050" indent="-273050">
              <a:buFontTx/>
              <a:buChar char="-"/>
              <a:tabLst>
                <a:tab pos="1081088" algn="l"/>
              </a:tabLst>
            </a:pPr>
            <a:endParaRPr lang="id-ID" b="1" dirty="0"/>
          </a:p>
          <a:p>
            <a:pPr marL="273050" indent="-273050">
              <a:buFontTx/>
              <a:buChar char="-"/>
              <a:tabLst>
                <a:tab pos="1081088" algn="l"/>
              </a:tabLst>
            </a:pPr>
            <a:endParaRPr lang="id-ID" b="1" dirty="0"/>
          </a:p>
          <a:p>
            <a:pPr marL="273050" indent="-273050">
              <a:buFontTx/>
              <a:buChar char="-"/>
              <a:tabLst>
                <a:tab pos="1081088" algn="l"/>
              </a:tabLst>
            </a:pPr>
            <a:endParaRPr lang="id-ID" b="1" dirty="0"/>
          </a:p>
          <a:p>
            <a:pPr marL="273050" indent="-273050">
              <a:buFontTx/>
              <a:buChar char="-"/>
              <a:tabLst>
                <a:tab pos="1081088" algn="l"/>
              </a:tabLst>
            </a:pPr>
            <a:endParaRPr lang="id-ID" b="1" dirty="0"/>
          </a:p>
          <a:p>
            <a:pPr marL="273050" indent="-273050">
              <a:buFontTx/>
              <a:buChar char="-"/>
              <a:tabLst>
                <a:tab pos="1081088" algn="l"/>
              </a:tabLst>
            </a:pPr>
            <a:endParaRPr lang="id-ID" b="1" dirty="0"/>
          </a:p>
          <a:p>
            <a:pPr marL="273050" indent="-273050">
              <a:buFontTx/>
              <a:buNone/>
              <a:tabLst>
                <a:tab pos="1081088" algn="l"/>
              </a:tabLst>
            </a:pPr>
            <a:endParaRPr lang="en-US" b="1" dirty="0">
              <a:latin typeface="Tahoma"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AutoShape 2"/>
          <p:cNvSpPr>
            <a:spLocks noGrp="1" noChangeArrowheads="1"/>
          </p:cNvSpPr>
          <p:nvPr>
            <p:ph type="title"/>
          </p:nvPr>
        </p:nvSpPr>
        <p:spPr>
          <a:xfrm>
            <a:off x="755650" y="620713"/>
            <a:ext cx="7056438" cy="1430337"/>
          </a:xfrm>
        </p:spPr>
        <p:txBody>
          <a:bodyPr/>
          <a:lstStyle/>
          <a:p>
            <a:r>
              <a:rPr lang="id-ID" sz="2400" dirty="0" smtClean="0">
                <a:latin typeface="Tahoma" pitchFamily="34" charset="0"/>
              </a:rPr>
              <a:t> </a:t>
            </a:r>
            <a:r>
              <a:rPr lang="en-US" sz="3200" dirty="0">
                <a:latin typeface="Tahoma" pitchFamily="34" charset="0"/>
              </a:rPr>
              <a:t>KODE ETIK PENULIS</a:t>
            </a:r>
            <a:r>
              <a:rPr lang="en-US" sz="2400" dirty="0">
                <a:latin typeface="Tahoma" pitchFamily="34" charset="0"/>
              </a:rPr>
              <a:t/>
            </a:r>
            <a:br>
              <a:rPr lang="en-US" sz="2400" dirty="0">
                <a:latin typeface="Tahoma" pitchFamily="34" charset="0"/>
              </a:rPr>
            </a:br>
            <a:r>
              <a:rPr lang="id-ID" sz="2400" dirty="0">
                <a:latin typeface="Tahoma" pitchFamily="34" charset="0"/>
              </a:rPr>
              <a:t>    </a:t>
            </a:r>
            <a:endParaRPr lang="en-US" sz="2400" dirty="0">
              <a:latin typeface="Tahoma" pitchFamily="34" charset="0"/>
            </a:endParaRPr>
          </a:p>
        </p:txBody>
      </p:sp>
      <p:sp>
        <p:nvSpPr>
          <p:cNvPr id="78851" name="Rectangle 3"/>
          <p:cNvSpPr>
            <a:spLocks noGrp="1" noChangeArrowheads="1"/>
          </p:cNvSpPr>
          <p:nvPr>
            <p:ph idx="1"/>
          </p:nvPr>
        </p:nvSpPr>
        <p:spPr>
          <a:xfrm>
            <a:off x="357158" y="1714488"/>
            <a:ext cx="8501122" cy="4714908"/>
          </a:xfrm>
        </p:spPr>
        <p:txBody>
          <a:bodyPr>
            <a:normAutofit/>
          </a:bodyPr>
          <a:lstStyle/>
          <a:p>
            <a:pPr marL="273050" indent="-273050">
              <a:buFont typeface="Wingdings" pitchFamily="2" charset="2"/>
              <a:buNone/>
              <a:tabLst>
                <a:tab pos="1081088" algn="l"/>
              </a:tabLst>
            </a:pPr>
            <a:endParaRPr lang="id-ID" sz="2400" b="1" dirty="0"/>
          </a:p>
          <a:p>
            <a:pPr marL="273050" indent="-273050">
              <a:buFont typeface="Wingdings" pitchFamily="2" charset="2"/>
              <a:buChar char="§"/>
              <a:tabLst>
                <a:tab pos="1081088" algn="l"/>
              </a:tabLst>
            </a:pPr>
            <a:r>
              <a:rPr lang="id-ID" dirty="0"/>
              <a:t>Seseorang yang melakukan salah satu dari tiga pelanggaran etika akademik (falsifikasi, fabrikasi dan plagiarisme) bisa dikatakan memiliki cacat moral, terlebih jika dilihat dari kacamata agama. Nilai keagamaan mencela pelanggaran sebagai bagian dari ketidakjujuran, pencurian atau mengambil kepunyaan orang lain tanpa hak.</a:t>
            </a:r>
          </a:p>
          <a:p>
            <a:pPr marL="273050" indent="-273050">
              <a:buFont typeface="Wingdings" pitchFamily="2" charset="2"/>
              <a:buChar char="§"/>
              <a:tabLst>
                <a:tab pos="1081088" algn="l"/>
              </a:tabLst>
            </a:pPr>
            <a:r>
              <a:rPr lang="id-ID" dirty="0"/>
              <a:t>Nurani mengalami proses pengkeruhan</a:t>
            </a:r>
            <a:r>
              <a:rPr lang="id-ID" b="1" dirty="0"/>
              <a:t>.</a:t>
            </a:r>
          </a:p>
          <a:p>
            <a:pPr marL="273050" indent="-273050">
              <a:buFontTx/>
              <a:buChar char="-"/>
              <a:tabLst>
                <a:tab pos="1081088" algn="l"/>
              </a:tabLst>
            </a:pPr>
            <a:endParaRPr lang="id-ID" sz="2400" b="1" dirty="0"/>
          </a:p>
          <a:p>
            <a:pPr marL="273050" indent="-273050">
              <a:buFontTx/>
              <a:buChar char="-"/>
              <a:tabLst>
                <a:tab pos="1081088" algn="l"/>
              </a:tabLst>
            </a:pPr>
            <a:endParaRPr lang="id-ID" sz="2400" b="1" dirty="0"/>
          </a:p>
          <a:p>
            <a:pPr marL="273050" indent="-273050">
              <a:buFontTx/>
              <a:buChar char="-"/>
              <a:tabLst>
                <a:tab pos="1081088" algn="l"/>
              </a:tabLst>
            </a:pPr>
            <a:endParaRPr lang="id-ID" sz="2400" b="1" dirty="0"/>
          </a:p>
          <a:p>
            <a:pPr marL="273050" indent="-273050">
              <a:buFontTx/>
              <a:buChar char="-"/>
              <a:tabLst>
                <a:tab pos="1081088" algn="l"/>
              </a:tabLst>
            </a:pPr>
            <a:endParaRPr lang="id-ID" sz="2400" b="1" dirty="0"/>
          </a:p>
          <a:p>
            <a:pPr marL="273050" indent="-273050">
              <a:buFontTx/>
              <a:buNone/>
              <a:tabLst>
                <a:tab pos="1081088" algn="l"/>
              </a:tabLst>
            </a:pPr>
            <a:endParaRPr lang="en-US" sz="2400" b="1" dirty="0">
              <a:latin typeface="Tahoma"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AutoShape 2"/>
          <p:cNvSpPr>
            <a:spLocks noGrp="1" noChangeArrowheads="1"/>
          </p:cNvSpPr>
          <p:nvPr>
            <p:ph type="title"/>
          </p:nvPr>
        </p:nvSpPr>
        <p:spPr>
          <a:xfrm>
            <a:off x="755650" y="620713"/>
            <a:ext cx="7056438" cy="1430337"/>
          </a:xfrm>
        </p:spPr>
        <p:txBody>
          <a:bodyPr>
            <a:normAutofit/>
          </a:bodyPr>
          <a:lstStyle/>
          <a:p>
            <a:r>
              <a:rPr lang="en-US" sz="2800" b="1" dirty="0">
                <a:latin typeface="Tahoma" pitchFamily="34" charset="0"/>
              </a:rPr>
              <a:t>PENULIS SEHARUSNYA:</a:t>
            </a:r>
          </a:p>
        </p:txBody>
      </p:sp>
      <p:sp>
        <p:nvSpPr>
          <p:cNvPr id="79875" name="Rectangle 3"/>
          <p:cNvSpPr>
            <a:spLocks noGrp="1" noChangeArrowheads="1"/>
          </p:cNvSpPr>
          <p:nvPr>
            <p:ph idx="1"/>
          </p:nvPr>
        </p:nvSpPr>
        <p:spPr>
          <a:xfrm>
            <a:off x="571472" y="2214530"/>
            <a:ext cx="8072494" cy="4643470"/>
          </a:xfrm>
        </p:spPr>
        <p:txBody>
          <a:bodyPr>
            <a:normAutofit/>
          </a:bodyPr>
          <a:lstStyle/>
          <a:p>
            <a:pPr marL="273050" indent="-273050">
              <a:buFont typeface="Wingdings" pitchFamily="2" charset="2"/>
              <a:buNone/>
              <a:tabLst>
                <a:tab pos="1081088" algn="l"/>
              </a:tabLst>
            </a:pPr>
            <a:r>
              <a:rPr lang="id-ID" b="1" dirty="0"/>
              <a:t>- </a:t>
            </a:r>
            <a:r>
              <a:rPr lang="id-ID" dirty="0"/>
              <a:t>Jujur pada diri sendiri.</a:t>
            </a:r>
          </a:p>
          <a:p>
            <a:pPr marL="273050" indent="-273050">
              <a:buFontTx/>
              <a:buChar char="-"/>
              <a:tabLst>
                <a:tab pos="1081088" algn="l"/>
              </a:tabLst>
            </a:pPr>
            <a:r>
              <a:rPr lang="id-ID" dirty="0"/>
              <a:t>Memiliki nurani.</a:t>
            </a:r>
          </a:p>
          <a:p>
            <a:pPr marL="273050" indent="-273050">
              <a:buFontTx/>
              <a:buChar char="-"/>
              <a:tabLst>
                <a:tab pos="1081088" algn="l"/>
              </a:tabLst>
            </a:pPr>
            <a:r>
              <a:rPr lang="id-ID" dirty="0"/>
              <a:t>Nurani mengalami proses pencerahan.</a:t>
            </a:r>
          </a:p>
          <a:p>
            <a:pPr marL="273050" indent="-273050">
              <a:buFontTx/>
              <a:buChar char="-"/>
              <a:tabLst>
                <a:tab pos="1081088" algn="l"/>
              </a:tabLst>
            </a:pPr>
            <a:r>
              <a:rPr lang="id-ID" dirty="0"/>
              <a:t>Menuntun pada sikap terbuka secara ilmiah:</a:t>
            </a:r>
          </a:p>
          <a:p>
            <a:pPr marL="273050" indent="-273050">
              <a:buFontTx/>
              <a:buNone/>
              <a:tabLst>
                <a:tab pos="1081088" algn="l"/>
              </a:tabLst>
            </a:pPr>
            <a:r>
              <a:rPr lang="id-ID" dirty="0"/>
              <a:t>	-  verifikasi</a:t>
            </a:r>
          </a:p>
          <a:p>
            <a:pPr marL="273050" indent="-273050">
              <a:buFontTx/>
              <a:buNone/>
              <a:tabLst>
                <a:tab pos="1081088" algn="l"/>
              </a:tabLst>
            </a:pPr>
            <a:r>
              <a:rPr lang="id-ID" dirty="0"/>
              <a:t>	-  tidak memihak</a:t>
            </a:r>
          </a:p>
          <a:p>
            <a:pPr marL="273050" indent="-273050">
              <a:buFontTx/>
              <a:buChar char="-"/>
              <a:tabLst>
                <a:tab pos="1081088" algn="l"/>
              </a:tabLst>
            </a:pPr>
            <a:endParaRPr lang="id-ID" b="1" dirty="0"/>
          </a:p>
          <a:p>
            <a:pPr marL="273050" indent="-273050">
              <a:buFontTx/>
              <a:buChar char="-"/>
              <a:tabLst>
                <a:tab pos="1081088" algn="l"/>
              </a:tabLst>
            </a:pPr>
            <a:endParaRPr lang="id-ID" b="1" dirty="0"/>
          </a:p>
          <a:p>
            <a:pPr marL="273050" indent="-273050">
              <a:buFontTx/>
              <a:buChar char="-"/>
              <a:tabLst>
                <a:tab pos="1081088" algn="l"/>
              </a:tabLst>
            </a:pPr>
            <a:endParaRPr lang="id-ID" b="1" dirty="0"/>
          </a:p>
          <a:p>
            <a:pPr marL="273050" indent="-273050">
              <a:buFontTx/>
              <a:buChar char="-"/>
              <a:tabLst>
                <a:tab pos="1081088" algn="l"/>
              </a:tabLst>
            </a:pPr>
            <a:endParaRPr lang="id-ID" b="1" dirty="0"/>
          </a:p>
          <a:p>
            <a:pPr marL="273050" indent="-273050">
              <a:buFontTx/>
              <a:buNone/>
              <a:tabLst>
                <a:tab pos="1081088" algn="l"/>
              </a:tabLst>
            </a:pPr>
            <a:endParaRPr lang="en-US" b="1" dirty="0">
              <a:latin typeface="Tahoma"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AutoShape 2"/>
          <p:cNvSpPr>
            <a:spLocks noGrp="1" noChangeArrowheads="1"/>
          </p:cNvSpPr>
          <p:nvPr>
            <p:ph type="title"/>
          </p:nvPr>
        </p:nvSpPr>
        <p:spPr>
          <a:xfrm>
            <a:off x="928662" y="714357"/>
            <a:ext cx="7072362" cy="1071570"/>
          </a:xfrm>
        </p:spPr>
        <p:txBody>
          <a:bodyPr>
            <a:normAutofit/>
          </a:bodyPr>
          <a:lstStyle/>
          <a:p>
            <a:r>
              <a:rPr lang="en-US" sz="3200" b="1" dirty="0" err="1">
                <a:latin typeface="Tahoma" pitchFamily="34" charset="0"/>
              </a:rPr>
              <a:t>Tiga</a:t>
            </a:r>
            <a:r>
              <a:rPr lang="en-US" sz="3200" b="1" dirty="0">
                <a:latin typeface="Tahoma" pitchFamily="34" charset="0"/>
              </a:rPr>
              <a:t> Mata </a:t>
            </a:r>
            <a:r>
              <a:rPr lang="en-US" sz="3200" b="1" dirty="0" err="1">
                <a:latin typeface="Tahoma" pitchFamily="34" charset="0"/>
              </a:rPr>
              <a:t>Jangkar</a:t>
            </a:r>
            <a:r>
              <a:rPr lang="en-US" sz="3200" b="1" dirty="0">
                <a:latin typeface="Tahoma" pitchFamily="34" charset="0"/>
              </a:rPr>
              <a:t> </a:t>
            </a:r>
            <a:r>
              <a:rPr lang="en-US" sz="3200" b="1" dirty="0" err="1">
                <a:latin typeface="Tahoma" pitchFamily="34" charset="0"/>
              </a:rPr>
              <a:t>Perbuatan</a:t>
            </a:r>
            <a:endParaRPr lang="en-US" sz="3200" b="1" dirty="0">
              <a:latin typeface="Tahoma" pitchFamily="34" charset="0"/>
            </a:endParaRPr>
          </a:p>
        </p:txBody>
      </p:sp>
      <p:sp>
        <p:nvSpPr>
          <p:cNvPr id="80899" name="Rectangle 3"/>
          <p:cNvSpPr>
            <a:spLocks noGrp="1" noChangeArrowheads="1"/>
          </p:cNvSpPr>
          <p:nvPr>
            <p:ph idx="1"/>
          </p:nvPr>
        </p:nvSpPr>
        <p:spPr>
          <a:xfrm>
            <a:off x="714348" y="2143116"/>
            <a:ext cx="7693025" cy="3724275"/>
          </a:xfrm>
        </p:spPr>
        <p:txBody>
          <a:bodyPr/>
          <a:lstStyle/>
          <a:p>
            <a:pPr marL="273050" indent="-273050">
              <a:buFont typeface="Wingdings" pitchFamily="2" charset="2"/>
              <a:buNone/>
              <a:tabLst>
                <a:tab pos="1081088" algn="l"/>
              </a:tabLst>
            </a:pPr>
            <a:r>
              <a:rPr lang="id-ID" b="1" dirty="0"/>
              <a:t>- </a:t>
            </a:r>
            <a:r>
              <a:rPr lang="id-ID" dirty="0"/>
              <a:t>NIAT-TUJUAN –CARA</a:t>
            </a:r>
          </a:p>
          <a:p>
            <a:pPr marL="273050" indent="-273050">
              <a:buFont typeface="Wingdings" pitchFamily="2" charset="2"/>
              <a:buNone/>
              <a:tabLst>
                <a:tab pos="1081088" algn="l"/>
              </a:tabLst>
            </a:pPr>
            <a:r>
              <a:rPr lang="id-ID" dirty="0"/>
              <a:t>	- Niat -</a:t>
            </a:r>
            <a:r>
              <a:rPr lang="id-ID" dirty="0">
                <a:sym typeface="Wingdings" pitchFamily="2" charset="2"/>
              </a:rPr>
              <a:t> proporsional</a:t>
            </a:r>
          </a:p>
          <a:p>
            <a:pPr marL="273050" indent="-273050">
              <a:buFont typeface="Wingdings" pitchFamily="2" charset="2"/>
              <a:buNone/>
              <a:tabLst>
                <a:tab pos="1081088" algn="l"/>
              </a:tabLst>
            </a:pPr>
            <a:r>
              <a:rPr lang="id-ID" dirty="0">
                <a:sym typeface="Wingdings" pitchFamily="2" charset="2"/>
              </a:rPr>
              <a:t>	- Tujuan - mulia</a:t>
            </a:r>
          </a:p>
          <a:p>
            <a:pPr marL="273050" indent="-273050">
              <a:buFont typeface="Wingdings" pitchFamily="2" charset="2"/>
              <a:buNone/>
              <a:tabLst>
                <a:tab pos="1081088" algn="l"/>
              </a:tabLst>
            </a:pPr>
            <a:r>
              <a:rPr lang="id-ID" dirty="0">
                <a:sym typeface="Wingdings" pitchFamily="2" charset="2"/>
              </a:rPr>
              <a:t>	- Cara -- profesional</a:t>
            </a:r>
            <a:endParaRPr lang="id-ID" dirty="0"/>
          </a:p>
          <a:p>
            <a:pPr marL="273050" indent="-273050">
              <a:buFontTx/>
              <a:buChar char="-"/>
              <a:tabLst>
                <a:tab pos="1081088" algn="l"/>
              </a:tabLst>
            </a:pPr>
            <a:endParaRPr lang="id-ID" dirty="0"/>
          </a:p>
          <a:p>
            <a:pPr marL="273050" indent="-273050">
              <a:buFontTx/>
              <a:buChar char="-"/>
              <a:tabLst>
                <a:tab pos="1081088" algn="l"/>
              </a:tabLst>
            </a:pPr>
            <a:endParaRPr lang="id-ID" b="1" dirty="0"/>
          </a:p>
          <a:p>
            <a:pPr marL="273050" indent="-273050">
              <a:buFontTx/>
              <a:buChar char="-"/>
              <a:tabLst>
                <a:tab pos="1081088" algn="l"/>
              </a:tabLst>
            </a:pPr>
            <a:endParaRPr lang="id-ID" b="1" dirty="0"/>
          </a:p>
          <a:p>
            <a:pPr marL="273050" indent="-273050">
              <a:buFontTx/>
              <a:buChar char="-"/>
              <a:tabLst>
                <a:tab pos="1081088" algn="l"/>
              </a:tabLst>
            </a:pPr>
            <a:endParaRPr lang="id-ID" b="1" dirty="0"/>
          </a:p>
          <a:p>
            <a:pPr marL="273050" indent="-273050">
              <a:buFontTx/>
              <a:buChar char="-"/>
              <a:tabLst>
                <a:tab pos="1081088" algn="l"/>
              </a:tabLst>
            </a:pPr>
            <a:endParaRPr lang="id-ID" b="1" dirty="0"/>
          </a:p>
          <a:p>
            <a:pPr marL="273050" indent="-273050">
              <a:buFontTx/>
              <a:buNone/>
              <a:tabLst>
                <a:tab pos="1081088" algn="l"/>
              </a:tabLst>
            </a:pPr>
            <a:endParaRPr lang="en-US" b="1" dirty="0">
              <a:latin typeface="Tahoma"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AutoShape 2"/>
          <p:cNvSpPr>
            <a:spLocks noGrp="1" noChangeArrowheads="1"/>
          </p:cNvSpPr>
          <p:nvPr>
            <p:ph type="title"/>
          </p:nvPr>
        </p:nvSpPr>
        <p:spPr>
          <a:xfrm>
            <a:off x="755650" y="908050"/>
            <a:ext cx="7056438" cy="1143000"/>
          </a:xfrm>
        </p:spPr>
        <p:txBody>
          <a:bodyPr/>
          <a:lstStyle/>
          <a:p>
            <a:r>
              <a:rPr lang="id-ID" dirty="0" smtClean="0">
                <a:latin typeface="Tahoma" pitchFamily="34" charset="0"/>
              </a:rPr>
              <a:t>B. </a:t>
            </a:r>
            <a:r>
              <a:rPr lang="en-US" dirty="0" smtClean="0">
                <a:latin typeface="Tahoma" pitchFamily="34" charset="0"/>
              </a:rPr>
              <a:t>ETIK</a:t>
            </a:r>
            <a:r>
              <a:rPr lang="id-ID" dirty="0">
                <a:latin typeface="Tahoma" pitchFamily="34" charset="0"/>
              </a:rPr>
              <a:t>A</a:t>
            </a:r>
            <a:r>
              <a:rPr lang="en-US" dirty="0">
                <a:latin typeface="Tahoma" pitchFamily="34" charset="0"/>
              </a:rPr>
              <a:t> </a:t>
            </a:r>
            <a:r>
              <a:rPr lang="id-ID" dirty="0">
                <a:latin typeface="Tahoma" pitchFamily="34" charset="0"/>
              </a:rPr>
              <a:t>KE</a:t>
            </a:r>
            <a:r>
              <a:rPr lang="en-US" dirty="0">
                <a:latin typeface="Tahoma" pitchFamily="34" charset="0"/>
              </a:rPr>
              <a:t>PENULISAN</a:t>
            </a:r>
          </a:p>
        </p:txBody>
      </p:sp>
      <p:sp>
        <p:nvSpPr>
          <p:cNvPr id="35843" name="Rectangle 3"/>
          <p:cNvSpPr>
            <a:spLocks noGrp="1" noChangeArrowheads="1"/>
          </p:cNvSpPr>
          <p:nvPr>
            <p:ph idx="1"/>
          </p:nvPr>
        </p:nvSpPr>
        <p:spPr>
          <a:xfrm>
            <a:off x="642910" y="2071678"/>
            <a:ext cx="8001056" cy="4286280"/>
          </a:xfrm>
        </p:spPr>
        <p:txBody>
          <a:bodyPr>
            <a:normAutofit/>
          </a:bodyPr>
          <a:lstStyle/>
          <a:p>
            <a:pPr marL="182563" indent="-182563">
              <a:lnSpc>
                <a:spcPct val="90000"/>
              </a:lnSpc>
              <a:buFontTx/>
              <a:buChar char="-"/>
              <a:tabLst>
                <a:tab pos="1081088" algn="l"/>
              </a:tabLst>
            </a:pPr>
            <a:r>
              <a:rPr lang="en-US" dirty="0"/>
              <a:t>T</a:t>
            </a:r>
            <a:r>
              <a:rPr lang="id-ID" dirty="0"/>
              <a:t>erkait dengan tata </a:t>
            </a:r>
            <a:r>
              <a:rPr lang="en-US" dirty="0" err="1"/>
              <a:t>krama</a:t>
            </a:r>
            <a:r>
              <a:rPr lang="en-US" dirty="0"/>
              <a:t>, </a:t>
            </a:r>
            <a:r>
              <a:rPr lang="id-ID" dirty="0"/>
              <a:t>aturan </a:t>
            </a:r>
            <a:r>
              <a:rPr lang="id-ID" dirty="0" smtClean="0"/>
              <a:t>main,serta </a:t>
            </a:r>
            <a:r>
              <a:rPr lang="id-ID" dirty="0"/>
              <a:t>pranata menulis</a:t>
            </a:r>
            <a:r>
              <a:rPr lang="en-US" dirty="0" smtClean="0"/>
              <a:t>.</a:t>
            </a:r>
            <a:endParaRPr lang="id-ID" dirty="0" smtClean="0"/>
          </a:p>
          <a:p>
            <a:pPr marL="0" indent="0">
              <a:lnSpc>
                <a:spcPct val="90000"/>
              </a:lnSpc>
              <a:buFontTx/>
              <a:buChar char="-"/>
              <a:tabLst>
                <a:tab pos="1081088" algn="l"/>
              </a:tabLst>
            </a:pPr>
            <a:endParaRPr lang="en-US" dirty="0"/>
          </a:p>
          <a:p>
            <a:pPr marL="182563" indent="-182563">
              <a:lnSpc>
                <a:spcPct val="90000"/>
              </a:lnSpc>
              <a:buFontTx/>
              <a:buChar char="-"/>
              <a:tabLst>
                <a:tab pos="1081088" algn="l"/>
              </a:tabLst>
            </a:pPr>
            <a:r>
              <a:rPr lang="en-US" dirty="0" err="1"/>
              <a:t>Tulisan</a:t>
            </a:r>
            <a:r>
              <a:rPr lang="en-US" dirty="0"/>
              <a:t> </a:t>
            </a:r>
            <a:r>
              <a:rPr lang="en-US" dirty="0" err="1"/>
              <a:t>mengikuti</a:t>
            </a:r>
            <a:r>
              <a:rPr lang="en-US" dirty="0"/>
              <a:t> </a:t>
            </a:r>
            <a:r>
              <a:rPr lang="en-US" dirty="0" err="1"/>
              <a:t>tata</a:t>
            </a:r>
            <a:r>
              <a:rPr lang="en-US" dirty="0"/>
              <a:t> </a:t>
            </a:r>
            <a:r>
              <a:rPr lang="en-US" dirty="0" err="1"/>
              <a:t>tertib</a:t>
            </a:r>
            <a:r>
              <a:rPr lang="en-US" dirty="0"/>
              <a:t>, </a:t>
            </a:r>
            <a:r>
              <a:rPr lang="en-US" dirty="0" err="1" smtClean="0"/>
              <a:t>aturan-aturan</a:t>
            </a:r>
            <a:r>
              <a:rPr lang="id-ID" dirty="0" smtClean="0"/>
              <a:t> </a:t>
            </a:r>
            <a:r>
              <a:rPr lang="en-US" dirty="0" err="1" smtClean="0"/>
              <a:t>baku</a:t>
            </a:r>
            <a:r>
              <a:rPr lang="en-US" dirty="0"/>
              <a:t>.</a:t>
            </a:r>
          </a:p>
          <a:p>
            <a:pPr marL="0" indent="0">
              <a:lnSpc>
                <a:spcPct val="90000"/>
              </a:lnSpc>
              <a:buFontTx/>
              <a:buChar char="-"/>
              <a:tabLst>
                <a:tab pos="1081088" algn="l"/>
              </a:tabLst>
            </a:pPr>
            <a:r>
              <a:rPr lang="en-US" dirty="0" err="1"/>
              <a:t>Tulisan</a:t>
            </a:r>
            <a:r>
              <a:rPr lang="en-US" dirty="0"/>
              <a:t> </a:t>
            </a:r>
            <a:r>
              <a:rPr lang="en-US" dirty="0" err="1"/>
              <a:t>Ilmiah</a:t>
            </a:r>
            <a:r>
              <a:rPr lang="en-US" dirty="0"/>
              <a:t>:</a:t>
            </a:r>
          </a:p>
          <a:p>
            <a:pPr marL="973138" lvl="1" indent="-533400">
              <a:lnSpc>
                <a:spcPct val="90000"/>
              </a:lnSpc>
              <a:buFontTx/>
              <a:buChar char="-"/>
            </a:pPr>
            <a:r>
              <a:rPr lang="en-US" dirty="0" err="1">
                <a:sym typeface="Wingdings" pitchFamily="2" charset="2"/>
              </a:rPr>
              <a:t>mengikuti</a:t>
            </a:r>
            <a:r>
              <a:rPr lang="en-US" dirty="0">
                <a:sym typeface="Wingdings" pitchFamily="2" charset="2"/>
              </a:rPr>
              <a:t> </a:t>
            </a:r>
            <a:r>
              <a:rPr lang="en-US" dirty="0" err="1">
                <a:sym typeface="Wingdings" pitchFamily="2" charset="2"/>
              </a:rPr>
              <a:t>tata</a:t>
            </a:r>
            <a:r>
              <a:rPr lang="en-US" dirty="0">
                <a:sym typeface="Wingdings" pitchFamily="2" charset="2"/>
              </a:rPr>
              <a:t> </a:t>
            </a:r>
            <a:r>
              <a:rPr lang="en-US" dirty="0" err="1">
                <a:sym typeface="Wingdings" pitchFamily="2" charset="2"/>
              </a:rPr>
              <a:t>aturan</a:t>
            </a:r>
            <a:r>
              <a:rPr lang="en-US" dirty="0">
                <a:sym typeface="Wingdings" pitchFamily="2" charset="2"/>
              </a:rPr>
              <a:t> </a:t>
            </a:r>
            <a:r>
              <a:rPr lang="en-US" dirty="0" err="1">
                <a:sym typeface="Wingdings" pitchFamily="2" charset="2"/>
              </a:rPr>
              <a:t>ilmiah</a:t>
            </a:r>
            <a:endParaRPr lang="en-US" dirty="0">
              <a:sym typeface="Wingdings" pitchFamily="2" charset="2"/>
            </a:endParaRPr>
          </a:p>
          <a:p>
            <a:pPr marL="982663" lvl="1" indent="-525463">
              <a:lnSpc>
                <a:spcPct val="90000"/>
              </a:lnSpc>
              <a:buFontTx/>
              <a:buChar char="-"/>
            </a:pPr>
            <a:r>
              <a:rPr lang="en-US" dirty="0" err="1"/>
              <a:t>berbeda</a:t>
            </a:r>
            <a:r>
              <a:rPr lang="en-US" dirty="0"/>
              <a:t> </a:t>
            </a:r>
            <a:r>
              <a:rPr lang="en-US" dirty="0" err="1"/>
              <a:t>dengan</a:t>
            </a:r>
            <a:r>
              <a:rPr lang="en-US" dirty="0"/>
              <a:t> </a:t>
            </a:r>
            <a:r>
              <a:rPr lang="en-US" dirty="0" err="1"/>
              <a:t>tulisan</a:t>
            </a:r>
            <a:r>
              <a:rPr lang="en-US" dirty="0"/>
              <a:t> </a:t>
            </a:r>
            <a:r>
              <a:rPr lang="en-US" dirty="0" err="1"/>
              <a:t>populer</a:t>
            </a:r>
            <a:r>
              <a:rPr lang="en-US" dirty="0"/>
              <a:t> </a:t>
            </a:r>
            <a:r>
              <a:rPr lang="en-US" dirty="0" err="1"/>
              <a:t>atau</a:t>
            </a:r>
            <a:r>
              <a:rPr lang="en-US" dirty="0"/>
              <a:t> </a:t>
            </a:r>
            <a:r>
              <a:rPr lang="en-US" dirty="0" err="1"/>
              <a:t>tulisan</a:t>
            </a:r>
            <a:r>
              <a:rPr lang="en-US" dirty="0"/>
              <a:t> </a:t>
            </a:r>
            <a:r>
              <a:rPr lang="en-US" dirty="0" err="1"/>
              <a:t>lainnya</a:t>
            </a:r>
            <a:endParaRPr lang="en-US" dirty="0"/>
          </a:p>
          <a:p>
            <a:pPr marL="0" indent="0">
              <a:lnSpc>
                <a:spcPct val="90000"/>
              </a:lnSpc>
              <a:buFontTx/>
              <a:buNone/>
              <a:tabLst>
                <a:tab pos="1081088" algn="l"/>
              </a:tabLst>
            </a:pPr>
            <a:endParaRPr lang="en-US" b="1" dirty="0"/>
          </a:p>
          <a:p>
            <a:pPr marL="0" indent="0">
              <a:lnSpc>
                <a:spcPct val="90000"/>
              </a:lnSpc>
              <a:buFontTx/>
              <a:buNone/>
              <a:tabLst>
                <a:tab pos="1081088" algn="l"/>
              </a:tabLst>
            </a:pPr>
            <a:endParaRPr lang="en-US" b="1" dirty="0">
              <a:latin typeface="Tahoma"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AutoShape 2"/>
          <p:cNvSpPr>
            <a:spLocks noGrp="1" noChangeArrowheads="1"/>
          </p:cNvSpPr>
          <p:nvPr>
            <p:ph type="title"/>
          </p:nvPr>
        </p:nvSpPr>
        <p:spPr>
          <a:xfrm>
            <a:off x="755650" y="908050"/>
            <a:ext cx="7056438" cy="1143000"/>
          </a:xfrm>
        </p:spPr>
        <p:txBody>
          <a:bodyPr/>
          <a:lstStyle/>
          <a:p>
            <a:r>
              <a:rPr lang="en-US" dirty="0">
                <a:latin typeface="Tahoma" pitchFamily="34" charset="0"/>
              </a:rPr>
              <a:t> ETIK</a:t>
            </a:r>
            <a:r>
              <a:rPr lang="id-ID" dirty="0">
                <a:latin typeface="Tahoma" pitchFamily="34" charset="0"/>
              </a:rPr>
              <a:t>A</a:t>
            </a:r>
            <a:r>
              <a:rPr lang="en-US" dirty="0">
                <a:latin typeface="Tahoma" pitchFamily="34" charset="0"/>
              </a:rPr>
              <a:t> </a:t>
            </a:r>
            <a:r>
              <a:rPr lang="id-ID" dirty="0">
                <a:latin typeface="Tahoma" pitchFamily="34" charset="0"/>
              </a:rPr>
              <a:t>KE</a:t>
            </a:r>
            <a:r>
              <a:rPr lang="en-US" dirty="0">
                <a:latin typeface="Tahoma" pitchFamily="34" charset="0"/>
              </a:rPr>
              <a:t>PENULISAN</a:t>
            </a:r>
          </a:p>
        </p:txBody>
      </p:sp>
      <p:sp>
        <p:nvSpPr>
          <p:cNvPr id="37891" name="Rectangle 3"/>
          <p:cNvSpPr>
            <a:spLocks noGrp="1" noChangeArrowheads="1"/>
          </p:cNvSpPr>
          <p:nvPr>
            <p:ph idx="1"/>
          </p:nvPr>
        </p:nvSpPr>
        <p:spPr>
          <a:xfrm>
            <a:off x="785786" y="2143116"/>
            <a:ext cx="7693025" cy="3724275"/>
          </a:xfrm>
        </p:spPr>
        <p:txBody>
          <a:bodyPr/>
          <a:lstStyle/>
          <a:p>
            <a:pPr marL="177800" indent="-177800">
              <a:buFont typeface="Wingdings" pitchFamily="2" charset="2"/>
              <a:buNone/>
              <a:tabLst>
                <a:tab pos="1081088" algn="l"/>
              </a:tabLst>
            </a:pPr>
            <a:r>
              <a:rPr lang="en-US" b="1" dirty="0"/>
              <a:t> </a:t>
            </a:r>
            <a:r>
              <a:rPr lang="id-ID" dirty="0"/>
              <a:t>Mengapa menulis memerlukan etika?</a:t>
            </a:r>
            <a:endParaRPr lang="en-US" dirty="0">
              <a:sym typeface="Wingdings" pitchFamily="2" charset="2"/>
            </a:endParaRPr>
          </a:p>
          <a:p>
            <a:pPr marL="177800" indent="-177800">
              <a:buFontTx/>
              <a:buNone/>
              <a:tabLst>
                <a:tab pos="1081088" algn="l"/>
              </a:tabLst>
            </a:pPr>
            <a:r>
              <a:rPr lang="en-US" dirty="0">
                <a:sym typeface="Wingdings" pitchFamily="2" charset="2"/>
              </a:rPr>
              <a:t>	</a:t>
            </a:r>
            <a:r>
              <a:rPr lang="id-ID" dirty="0">
                <a:sym typeface="Wingdings" pitchFamily="2" charset="2"/>
              </a:rPr>
              <a:t>Tulisan merupakan media untuk     mengkomunikasikan gagasan kepada orang lain.</a:t>
            </a:r>
          </a:p>
          <a:p>
            <a:pPr marL="177800" indent="-177800">
              <a:buFontTx/>
              <a:buNone/>
              <a:tabLst>
                <a:tab pos="1081088" algn="l"/>
              </a:tabLst>
            </a:pPr>
            <a:r>
              <a:rPr lang="en-US" dirty="0"/>
              <a:t>	</a:t>
            </a:r>
            <a:r>
              <a:rPr lang="id-ID" dirty="0"/>
              <a:t>Kesalahpahaman mengakibatkan pesan yang hendak disampaikan melalui tulisan tidak mengena</a:t>
            </a:r>
          </a:p>
          <a:p>
            <a:pPr marL="177800" indent="-177800">
              <a:buFontTx/>
              <a:buNone/>
              <a:tabLst>
                <a:tab pos="1081088" algn="l"/>
              </a:tabLst>
            </a:pPr>
            <a:endParaRPr lang="en-US" b="1" dirty="0"/>
          </a:p>
          <a:p>
            <a:pPr marL="177800" indent="-177800">
              <a:buFontTx/>
              <a:buNone/>
              <a:tabLst>
                <a:tab pos="1081088" algn="l"/>
              </a:tabLst>
            </a:pPr>
            <a:endParaRPr lang="en-US" b="1" dirty="0"/>
          </a:p>
          <a:p>
            <a:pPr marL="177800" indent="-177800">
              <a:buFontTx/>
              <a:buNone/>
              <a:tabLst>
                <a:tab pos="1081088" algn="l"/>
              </a:tabLst>
            </a:pPr>
            <a:endParaRPr lang="en-US" b="1" dirty="0">
              <a:latin typeface="Tahoma"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AutoShape 2"/>
          <p:cNvSpPr>
            <a:spLocks noGrp="1" noChangeArrowheads="1"/>
          </p:cNvSpPr>
          <p:nvPr>
            <p:ph type="title"/>
          </p:nvPr>
        </p:nvSpPr>
        <p:spPr>
          <a:xfrm>
            <a:off x="755650" y="908050"/>
            <a:ext cx="7056438" cy="1143000"/>
          </a:xfrm>
        </p:spPr>
        <p:txBody>
          <a:bodyPr/>
          <a:lstStyle/>
          <a:p>
            <a:r>
              <a:rPr lang="en-US">
                <a:latin typeface="Tahoma" pitchFamily="34" charset="0"/>
              </a:rPr>
              <a:t> ETIK</a:t>
            </a:r>
            <a:r>
              <a:rPr lang="id-ID">
                <a:latin typeface="Tahoma" pitchFamily="34" charset="0"/>
              </a:rPr>
              <a:t>A</a:t>
            </a:r>
            <a:r>
              <a:rPr lang="en-US">
                <a:latin typeface="Tahoma" pitchFamily="34" charset="0"/>
              </a:rPr>
              <a:t> </a:t>
            </a:r>
            <a:r>
              <a:rPr lang="id-ID">
                <a:latin typeface="Tahoma" pitchFamily="34" charset="0"/>
              </a:rPr>
              <a:t>KE</a:t>
            </a:r>
            <a:r>
              <a:rPr lang="en-US">
                <a:latin typeface="Tahoma" pitchFamily="34" charset="0"/>
              </a:rPr>
              <a:t>PENULISAN</a:t>
            </a:r>
          </a:p>
        </p:txBody>
      </p:sp>
      <p:sp>
        <p:nvSpPr>
          <p:cNvPr id="92163" name="Rectangle 3"/>
          <p:cNvSpPr>
            <a:spLocks noGrp="1" noChangeArrowheads="1"/>
          </p:cNvSpPr>
          <p:nvPr>
            <p:ph idx="1"/>
          </p:nvPr>
        </p:nvSpPr>
        <p:spPr>
          <a:xfrm>
            <a:off x="785786" y="2214554"/>
            <a:ext cx="7693025" cy="3724275"/>
          </a:xfrm>
        </p:spPr>
        <p:txBody>
          <a:bodyPr/>
          <a:lstStyle/>
          <a:p>
            <a:pPr marL="177800" indent="-177800">
              <a:buFont typeface="Wingdings" pitchFamily="2" charset="2"/>
              <a:buNone/>
              <a:tabLst>
                <a:tab pos="1081088" algn="l"/>
              </a:tabLst>
            </a:pPr>
            <a:r>
              <a:rPr lang="en-US" sz="2400" b="1" dirty="0"/>
              <a:t> </a:t>
            </a:r>
            <a:r>
              <a:rPr lang="id-ID" sz="2400" b="1" dirty="0"/>
              <a:t> </a:t>
            </a:r>
            <a:r>
              <a:rPr lang="id-ID" dirty="0"/>
              <a:t>Kesalahpahaman sering terjadi akibat:</a:t>
            </a:r>
          </a:p>
          <a:p>
            <a:pPr marL="177800" indent="-177800">
              <a:buFont typeface="Wingdings" pitchFamily="2" charset="2"/>
              <a:buNone/>
              <a:tabLst>
                <a:tab pos="1081088" algn="l"/>
              </a:tabLst>
            </a:pPr>
            <a:r>
              <a:rPr lang="id-ID" dirty="0"/>
              <a:t>	- penempatan tanda baca yang tidak </a:t>
            </a:r>
          </a:p>
          <a:p>
            <a:pPr marL="177800" indent="-177800">
              <a:buFont typeface="Wingdings" pitchFamily="2" charset="2"/>
              <a:buNone/>
              <a:tabLst>
                <a:tab pos="1081088" algn="l"/>
              </a:tabLst>
            </a:pPr>
            <a:r>
              <a:rPr lang="id-ID" dirty="0"/>
              <a:t>    sesuai</a:t>
            </a:r>
          </a:p>
          <a:p>
            <a:pPr marL="177800" indent="-177800">
              <a:buFont typeface="Wingdings" pitchFamily="2" charset="2"/>
              <a:buNone/>
              <a:tabLst>
                <a:tab pos="1081088" algn="l"/>
              </a:tabLst>
            </a:pPr>
            <a:r>
              <a:rPr lang="id-ID" dirty="0"/>
              <a:t>	- pilihan kosa kata yang tidak pas</a:t>
            </a:r>
          </a:p>
          <a:p>
            <a:pPr marL="177800" indent="-177800">
              <a:buFont typeface="Wingdings" pitchFamily="2" charset="2"/>
              <a:buNone/>
              <a:tabLst>
                <a:tab pos="1081088" algn="l"/>
              </a:tabLst>
            </a:pPr>
            <a:r>
              <a:rPr lang="id-ID" dirty="0"/>
              <a:t>	- kalimat yang tidak efektif</a:t>
            </a:r>
          </a:p>
          <a:p>
            <a:pPr marL="177800" indent="-177800">
              <a:buFont typeface="Wingdings" pitchFamily="2" charset="2"/>
              <a:buNone/>
              <a:tabLst>
                <a:tab pos="1081088" algn="l"/>
              </a:tabLst>
            </a:pPr>
            <a:r>
              <a:rPr lang="id-ID" dirty="0"/>
              <a:t>	- paragraf yang tidak koheren </a:t>
            </a:r>
          </a:p>
          <a:p>
            <a:pPr marL="177800" indent="-177800">
              <a:buFont typeface="Wingdings" pitchFamily="2" charset="2"/>
              <a:buNone/>
              <a:tabLst>
                <a:tab pos="1081088" algn="l"/>
              </a:tabLst>
            </a:pPr>
            <a:r>
              <a:rPr lang="id-ID" dirty="0"/>
              <a:t>	- tulisan tidak mudah dicerna</a:t>
            </a:r>
          </a:p>
          <a:p>
            <a:pPr marL="177800" indent="-177800">
              <a:buFont typeface="Wingdings" pitchFamily="2" charset="2"/>
              <a:buNone/>
              <a:tabLst>
                <a:tab pos="1081088" algn="l"/>
              </a:tabLst>
            </a:pPr>
            <a:r>
              <a:rPr lang="id-ID" sz="2400" b="1" dirty="0"/>
              <a:t> </a:t>
            </a:r>
          </a:p>
          <a:p>
            <a:pPr marL="177800" indent="-177800">
              <a:buFont typeface="Wingdings" pitchFamily="2" charset="2"/>
              <a:buNone/>
              <a:tabLst>
                <a:tab pos="1081088" algn="l"/>
              </a:tabLst>
            </a:pPr>
            <a:endParaRPr lang="id-ID" sz="2400" b="1" dirty="0"/>
          </a:p>
          <a:p>
            <a:pPr marL="177800" indent="-177800">
              <a:buFontTx/>
              <a:buNone/>
              <a:tabLst>
                <a:tab pos="1081088" algn="l"/>
              </a:tabLst>
            </a:pPr>
            <a:endParaRPr lang="en-US" sz="2400" b="1" dirty="0"/>
          </a:p>
          <a:p>
            <a:pPr marL="177800" indent="-177800">
              <a:buFontTx/>
              <a:buNone/>
              <a:tabLst>
                <a:tab pos="1081088" algn="l"/>
              </a:tabLst>
            </a:pPr>
            <a:endParaRPr lang="en-US" sz="2400" b="1" dirty="0"/>
          </a:p>
          <a:p>
            <a:pPr marL="177800" indent="-177800">
              <a:buFontTx/>
              <a:buNone/>
              <a:tabLst>
                <a:tab pos="1081088" algn="l"/>
              </a:tabLst>
            </a:pPr>
            <a:endParaRPr lang="en-US" sz="2400" b="1" dirty="0">
              <a:latin typeface="Tahoma"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AutoShape 2"/>
          <p:cNvSpPr>
            <a:spLocks noGrp="1" noChangeArrowheads="1"/>
          </p:cNvSpPr>
          <p:nvPr>
            <p:ph type="title"/>
          </p:nvPr>
        </p:nvSpPr>
        <p:spPr>
          <a:xfrm>
            <a:off x="755650" y="908050"/>
            <a:ext cx="7056438" cy="1143000"/>
          </a:xfrm>
        </p:spPr>
        <p:txBody>
          <a:bodyPr/>
          <a:lstStyle/>
          <a:p>
            <a:r>
              <a:rPr lang="en-US">
                <a:latin typeface="Tahoma" pitchFamily="34" charset="0"/>
              </a:rPr>
              <a:t> ETIK</a:t>
            </a:r>
            <a:r>
              <a:rPr lang="id-ID">
                <a:latin typeface="Tahoma" pitchFamily="34" charset="0"/>
              </a:rPr>
              <a:t>A</a:t>
            </a:r>
            <a:r>
              <a:rPr lang="en-US">
                <a:latin typeface="Tahoma" pitchFamily="34" charset="0"/>
              </a:rPr>
              <a:t> </a:t>
            </a:r>
            <a:r>
              <a:rPr lang="id-ID">
                <a:latin typeface="Tahoma" pitchFamily="34" charset="0"/>
              </a:rPr>
              <a:t>KE</a:t>
            </a:r>
            <a:r>
              <a:rPr lang="en-US">
                <a:latin typeface="Tahoma" pitchFamily="34" charset="0"/>
              </a:rPr>
              <a:t>PENULISAN</a:t>
            </a:r>
          </a:p>
        </p:txBody>
      </p:sp>
      <p:sp>
        <p:nvSpPr>
          <p:cNvPr id="87043" name="Rectangle 3"/>
          <p:cNvSpPr>
            <a:spLocks noGrp="1" noChangeArrowheads="1"/>
          </p:cNvSpPr>
          <p:nvPr>
            <p:ph idx="1"/>
          </p:nvPr>
        </p:nvSpPr>
        <p:spPr>
          <a:xfrm>
            <a:off x="571472" y="2000240"/>
            <a:ext cx="8286808" cy="4286280"/>
          </a:xfrm>
        </p:spPr>
        <p:txBody>
          <a:bodyPr>
            <a:normAutofit/>
          </a:bodyPr>
          <a:lstStyle/>
          <a:p>
            <a:pPr marL="177800" indent="-177800">
              <a:buFont typeface="Wingdings" pitchFamily="2" charset="2"/>
              <a:buNone/>
              <a:tabLst>
                <a:tab pos="1081088" algn="l"/>
              </a:tabLst>
            </a:pPr>
            <a:r>
              <a:rPr lang="en-US" b="1" dirty="0"/>
              <a:t> </a:t>
            </a:r>
          </a:p>
          <a:p>
            <a:pPr marL="177800" indent="-177800">
              <a:buFontTx/>
              <a:buNone/>
              <a:tabLst>
                <a:tab pos="1081088" algn="l"/>
              </a:tabLst>
            </a:pPr>
            <a:r>
              <a:rPr lang="en-US" sz="3200" dirty="0" err="1">
                <a:sym typeface="Wingdings" pitchFamily="2" charset="2"/>
              </a:rPr>
              <a:t>Tulisan</a:t>
            </a:r>
            <a:r>
              <a:rPr lang="en-US" sz="3200" dirty="0">
                <a:sym typeface="Wingdings" pitchFamily="2" charset="2"/>
              </a:rPr>
              <a:t> </a:t>
            </a:r>
            <a:r>
              <a:rPr lang="en-US" sz="3200" dirty="0" err="1">
                <a:sym typeface="Wingdings" pitchFamily="2" charset="2"/>
              </a:rPr>
              <a:t>memperhatikan</a:t>
            </a:r>
            <a:r>
              <a:rPr lang="en-US" sz="3200" dirty="0">
                <a:sym typeface="Wingdings" pitchFamily="2" charset="2"/>
              </a:rPr>
              <a:t>:</a:t>
            </a:r>
          </a:p>
          <a:p>
            <a:pPr marL="177800" indent="-177800">
              <a:buFontTx/>
              <a:buNone/>
              <a:tabLst>
                <a:tab pos="1081088" algn="l"/>
              </a:tabLst>
            </a:pPr>
            <a:r>
              <a:rPr lang="en-US" sz="3200" dirty="0">
                <a:sym typeface="Wingdings" pitchFamily="2" charset="2"/>
              </a:rPr>
              <a:t>	* </a:t>
            </a:r>
            <a:r>
              <a:rPr lang="en-US" sz="3200" dirty="0" err="1">
                <a:sym typeface="Wingdings" pitchFamily="2" charset="2"/>
              </a:rPr>
              <a:t>penggunaan</a:t>
            </a:r>
            <a:r>
              <a:rPr lang="en-US" sz="3200" dirty="0"/>
              <a:t>  </a:t>
            </a:r>
            <a:r>
              <a:rPr lang="en-US" sz="3200" dirty="0" err="1"/>
              <a:t>titik</a:t>
            </a:r>
            <a:r>
              <a:rPr lang="en-US" sz="3200" dirty="0"/>
              <a:t>, </a:t>
            </a:r>
            <a:r>
              <a:rPr lang="en-US" sz="3200" dirty="0" err="1"/>
              <a:t>koma</a:t>
            </a:r>
            <a:r>
              <a:rPr lang="en-US" sz="3200" dirty="0"/>
              <a:t>, </a:t>
            </a:r>
            <a:r>
              <a:rPr lang="en-US" sz="3200" dirty="0" err="1"/>
              <a:t>dan</a:t>
            </a:r>
            <a:r>
              <a:rPr lang="en-US" sz="3200" dirty="0"/>
              <a:t> </a:t>
            </a:r>
            <a:r>
              <a:rPr lang="en-US" sz="3200" dirty="0" err="1"/>
              <a:t>tanda-tanda</a:t>
            </a:r>
            <a:endParaRPr lang="en-US" sz="3200" dirty="0"/>
          </a:p>
          <a:p>
            <a:pPr marL="177800" indent="-177800">
              <a:buFontTx/>
              <a:buNone/>
              <a:tabLst>
                <a:tab pos="1081088" algn="l"/>
              </a:tabLst>
            </a:pPr>
            <a:r>
              <a:rPr lang="en-US" sz="3200" dirty="0"/>
              <a:t>    </a:t>
            </a:r>
            <a:r>
              <a:rPr lang="en-US" sz="3200" dirty="0" err="1"/>
              <a:t>baca</a:t>
            </a:r>
            <a:r>
              <a:rPr lang="en-US" sz="3200" dirty="0"/>
              <a:t> </a:t>
            </a:r>
            <a:r>
              <a:rPr lang="en-US" sz="3200" dirty="0" err="1"/>
              <a:t>lainnya</a:t>
            </a:r>
            <a:r>
              <a:rPr lang="en-US" sz="3200" dirty="0"/>
              <a:t>.</a:t>
            </a:r>
          </a:p>
          <a:p>
            <a:pPr marL="177800" indent="-177800">
              <a:buFontTx/>
              <a:buNone/>
              <a:tabLst>
                <a:tab pos="1081088" algn="l"/>
              </a:tabLst>
            </a:pPr>
            <a:r>
              <a:rPr lang="en-US" sz="3200" dirty="0"/>
              <a:t>	* </a:t>
            </a:r>
            <a:r>
              <a:rPr lang="en-US" sz="3200" dirty="0" err="1"/>
              <a:t>rangkaian</a:t>
            </a:r>
            <a:r>
              <a:rPr lang="en-US" sz="3200" dirty="0"/>
              <a:t> </a:t>
            </a:r>
            <a:r>
              <a:rPr lang="en-US" sz="3200" dirty="0" err="1"/>
              <a:t>kalimat</a:t>
            </a:r>
            <a:r>
              <a:rPr lang="en-US" sz="3200" dirty="0"/>
              <a:t> yang </a:t>
            </a:r>
            <a:r>
              <a:rPr lang="en-US" sz="3200" dirty="0" err="1"/>
              <a:t>baik</a:t>
            </a:r>
            <a:r>
              <a:rPr lang="en-US" sz="3200" dirty="0"/>
              <a:t> </a:t>
            </a:r>
            <a:r>
              <a:rPr lang="en-US" sz="3200" dirty="0" err="1"/>
              <a:t>dan</a:t>
            </a:r>
            <a:r>
              <a:rPr lang="en-US" sz="3200" dirty="0"/>
              <a:t> </a:t>
            </a:r>
            <a:r>
              <a:rPr lang="en-US" sz="3200" dirty="0" err="1"/>
              <a:t>teratur</a:t>
            </a:r>
            <a:r>
              <a:rPr lang="en-US" sz="3200" dirty="0"/>
              <a:t>,</a:t>
            </a:r>
          </a:p>
          <a:p>
            <a:pPr marL="177800" indent="-177800">
              <a:buFontTx/>
              <a:buNone/>
              <a:tabLst>
                <a:tab pos="1081088" algn="l"/>
              </a:tabLst>
            </a:pPr>
            <a:r>
              <a:rPr lang="en-US" sz="3200" dirty="0"/>
              <a:t>    </a:t>
            </a:r>
            <a:r>
              <a:rPr lang="en-US" sz="3200" dirty="0" err="1"/>
              <a:t>enak</a:t>
            </a:r>
            <a:r>
              <a:rPr lang="en-US" sz="3200" dirty="0"/>
              <a:t> </a:t>
            </a:r>
            <a:r>
              <a:rPr lang="en-US" sz="3200" dirty="0" err="1"/>
              <a:t>dibaca</a:t>
            </a:r>
            <a:r>
              <a:rPr lang="en-US" sz="3200" dirty="0"/>
              <a:t>, </a:t>
            </a:r>
            <a:r>
              <a:rPr lang="en-US" sz="3200" dirty="0" err="1"/>
              <a:t>mudah</a:t>
            </a:r>
            <a:r>
              <a:rPr lang="en-US" sz="3200" dirty="0"/>
              <a:t> </a:t>
            </a:r>
            <a:r>
              <a:rPr lang="en-US" sz="3200" dirty="0" err="1"/>
              <a:t>dipahami</a:t>
            </a:r>
            <a:r>
              <a:rPr lang="en-US" sz="3200" dirty="0"/>
              <a:t> </a:t>
            </a:r>
            <a:r>
              <a:rPr lang="en-US" sz="3200" dirty="0" err="1"/>
              <a:t>oleh</a:t>
            </a:r>
            <a:endParaRPr lang="en-US" sz="3200" dirty="0"/>
          </a:p>
          <a:p>
            <a:pPr marL="177800" indent="-177800">
              <a:buFontTx/>
              <a:buNone/>
              <a:tabLst>
                <a:tab pos="1081088" algn="l"/>
              </a:tabLst>
            </a:pPr>
            <a:r>
              <a:rPr lang="en-US" sz="3200" dirty="0"/>
              <a:t>    </a:t>
            </a:r>
            <a:r>
              <a:rPr lang="en-US" sz="3200" dirty="0" err="1"/>
              <a:t>pembaca</a:t>
            </a:r>
            <a:r>
              <a:rPr lang="en-US" sz="3200" dirty="0"/>
              <a:t>.</a:t>
            </a:r>
          </a:p>
          <a:p>
            <a:pPr marL="177800" indent="-177800">
              <a:buFontTx/>
              <a:buNone/>
              <a:tabLst>
                <a:tab pos="1081088" algn="l"/>
              </a:tabLst>
            </a:pPr>
            <a:endParaRPr lang="en-US" b="1" dirty="0"/>
          </a:p>
          <a:p>
            <a:pPr marL="177800" indent="-177800">
              <a:buFontTx/>
              <a:buNone/>
              <a:tabLst>
                <a:tab pos="1081088" algn="l"/>
              </a:tabLst>
            </a:pPr>
            <a:endParaRPr lang="en-US" b="1" dirty="0"/>
          </a:p>
          <a:p>
            <a:pPr marL="177800" indent="-177800">
              <a:buFontTx/>
              <a:buNone/>
              <a:tabLst>
                <a:tab pos="1081088" algn="l"/>
              </a:tabLst>
            </a:pPr>
            <a:endParaRPr lang="en-US" b="1" dirty="0">
              <a:latin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AutoShape 2"/>
          <p:cNvSpPr>
            <a:spLocks noGrp="1" noChangeArrowheads="1"/>
          </p:cNvSpPr>
          <p:nvPr>
            <p:ph type="title"/>
          </p:nvPr>
        </p:nvSpPr>
        <p:spPr>
          <a:xfrm>
            <a:off x="755650" y="908050"/>
            <a:ext cx="7056438" cy="1143000"/>
          </a:xfrm>
        </p:spPr>
        <p:txBody>
          <a:bodyPr/>
          <a:lstStyle/>
          <a:p>
            <a:r>
              <a:rPr lang="en-US" sz="3200" dirty="0">
                <a:latin typeface="Tahoma" pitchFamily="34" charset="0"/>
              </a:rPr>
              <a:t>ETIKA: </a:t>
            </a:r>
            <a:r>
              <a:rPr lang="en-US" sz="3200" dirty="0" err="1">
                <a:latin typeface="Tahoma" pitchFamily="34" charset="0"/>
              </a:rPr>
              <a:t>Penegasan</a:t>
            </a:r>
            <a:r>
              <a:rPr lang="en-US" sz="3200" dirty="0">
                <a:latin typeface="Tahoma" pitchFamily="34" charset="0"/>
              </a:rPr>
              <a:t> </a:t>
            </a:r>
            <a:r>
              <a:rPr lang="en-US" sz="3200" dirty="0" err="1">
                <a:latin typeface="Tahoma" pitchFamily="34" charset="0"/>
              </a:rPr>
              <a:t>Istilah</a:t>
            </a:r>
            <a:endParaRPr lang="en-US" sz="3200" dirty="0">
              <a:latin typeface="Tahoma" pitchFamily="34" charset="0"/>
            </a:endParaRPr>
          </a:p>
        </p:txBody>
      </p:sp>
      <p:sp>
        <p:nvSpPr>
          <p:cNvPr id="33795" name="Rectangle 3"/>
          <p:cNvSpPr>
            <a:spLocks noGrp="1" noChangeArrowheads="1"/>
          </p:cNvSpPr>
          <p:nvPr>
            <p:ph idx="1"/>
          </p:nvPr>
        </p:nvSpPr>
        <p:spPr>
          <a:xfrm>
            <a:off x="357158" y="2285992"/>
            <a:ext cx="8286776" cy="3857652"/>
          </a:xfrm>
        </p:spPr>
        <p:txBody>
          <a:bodyPr/>
          <a:lstStyle/>
          <a:p>
            <a:pPr marL="0" indent="0">
              <a:buFont typeface="Wingdings" pitchFamily="2" charset="2"/>
              <a:buNone/>
              <a:tabLst>
                <a:tab pos="1081088" algn="l"/>
              </a:tabLst>
            </a:pPr>
            <a:r>
              <a:rPr lang="en-US" b="1" dirty="0" err="1"/>
              <a:t>Etika</a:t>
            </a:r>
            <a:r>
              <a:rPr lang="en-US" b="1" dirty="0"/>
              <a:t> -</a:t>
            </a:r>
            <a:r>
              <a:rPr lang="en-US" b="1" dirty="0">
                <a:sym typeface="Wingdings" pitchFamily="2" charset="2"/>
              </a:rPr>
              <a:t></a:t>
            </a:r>
            <a:r>
              <a:rPr lang="id-ID" b="1" dirty="0">
                <a:sym typeface="Wingdings" pitchFamily="2" charset="2"/>
              </a:rPr>
              <a:t> K</a:t>
            </a:r>
            <a:r>
              <a:rPr lang="id-ID" b="1" dirty="0"/>
              <a:t>onsep yang mengarah pada 		     </a:t>
            </a:r>
            <a:r>
              <a:rPr lang="en-US" b="1" dirty="0" err="1"/>
              <a:t>perilaku</a:t>
            </a:r>
            <a:r>
              <a:rPr lang="en-US" b="1" dirty="0"/>
              <a:t> yang </a:t>
            </a:r>
            <a:r>
              <a:rPr lang="en-US" b="1" dirty="0" err="1"/>
              <a:t>baik</a:t>
            </a:r>
            <a:r>
              <a:rPr lang="id-ID" b="1" dirty="0"/>
              <a:t> dan pantas.</a:t>
            </a:r>
          </a:p>
          <a:p>
            <a:pPr marL="0" indent="0">
              <a:buFont typeface="Wingdings" pitchFamily="2" charset="2"/>
              <a:buNone/>
              <a:tabLst>
                <a:tab pos="1081088" algn="l"/>
              </a:tabLst>
            </a:pPr>
            <a:r>
              <a:rPr lang="id-ID" b="1" dirty="0"/>
              <a:t>	     Terkait dengan </a:t>
            </a:r>
            <a:r>
              <a:rPr lang="id-ID" b="1" dirty="0" smtClean="0"/>
              <a:t>moralitas, pranata</a:t>
            </a:r>
            <a:r>
              <a:rPr lang="id-ID" b="1" dirty="0"/>
              <a:t>,</a:t>
            </a:r>
          </a:p>
          <a:p>
            <a:pPr marL="0" indent="0">
              <a:buFont typeface="Wingdings" pitchFamily="2" charset="2"/>
              <a:buNone/>
              <a:tabLst>
                <a:tab pos="1081088" algn="l"/>
              </a:tabLst>
            </a:pPr>
            <a:r>
              <a:rPr lang="id-ID" b="1" dirty="0"/>
              <a:t>	     norma, baik kemanusiaan maupun</a:t>
            </a:r>
          </a:p>
          <a:p>
            <a:pPr marL="0" indent="0">
              <a:buFont typeface="Wingdings" pitchFamily="2" charset="2"/>
              <a:buNone/>
              <a:tabLst>
                <a:tab pos="1081088" algn="l"/>
              </a:tabLst>
            </a:pPr>
            <a:r>
              <a:rPr lang="id-ID" b="1" dirty="0"/>
              <a:t>                agama.</a:t>
            </a:r>
            <a:endParaRPr lang="en-US"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AutoShape 2"/>
          <p:cNvSpPr>
            <a:spLocks noGrp="1" noChangeArrowheads="1"/>
          </p:cNvSpPr>
          <p:nvPr>
            <p:ph type="title"/>
          </p:nvPr>
        </p:nvSpPr>
        <p:spPr>
          <a:xfrm>
            <a:off x="755650" y="908050"/>
            <a:ext cx="7056438" cy="1143000"/>
          </a:xfrm>
        </p:spPr>
        <p:txBody>
          <a:bodyPr/>
          <a:lstStyle/>
          <a:p>
            <a:r>
              <a:rPr lang="en-US">
                <a:latin typeface="Tahoma" pitchFamily="34" charset="0"/>
              </a:rPr>
              <a:t>ETIK</a:t>
            </a:r>
            <a:r>
              <a:rPr lang="id-ID">
                <a:latin typeface="Tahoma" pitchFamily="34" charset="0"/>
              </a:rPr>
              <a:t>A</a:t>
            </a:r>
            <a:r>
              <a:rPr lang="en-US">
                <a:latin typeface="Tahoma" pitchFamily="34" charset="0"/>
              </a:rPr>
              <a:t> </a:t>
            </a:r>
            <a:r>
              <a:rPr lang="id-ID">
                <a:latin typeface="Tahoma" pitchFamily="34" charset="0"/>
              </a:rPr>
              <a:t>KE</a:t>
            </a:r>
            <a:r>
              <a:rPr lang="en-US">
                <a:latin typeface="Tahoma" pitchFamily="34" charset="0"/>
              </a:rPr>
              <a:t>PENULISAN </a:t>
            </a:r>
          </a:p>
        </p:txBody>
      </p:sp>
      <p:sp>
        <p:nvSpPr>
          <p:cNvPr id="58371" name="Rectangle 3"/>
          <p:cNvSpPr>
            <a:spLocks noGrp="1" noChangeArrowheads="1"/>
          </p:cNvSpPr>
          <p:nvPr>
            <p:ph idx="1"/>
          </p:nvPr>
        </p:nvSpPr>
        <p:spPr>
          <a:xfrm>
            <a:off x="500034" y="2143116"/>
            <a:ext cx="7693025" cy="3724275"/>
          </a:xfrm>
        </p:spPr>
        <p:txBody>
          <a:bodyPr>
            <a:normAutofit/>
          </a:bodyPr>
          <a:lstStyle/>
          <a:p>
            <a:pPr marL="177800" indent="-177800">
              <a:lnSpc>
                <a:spcPct val="90000"/>
              </a:lnSpc>
            </a:pPr>
            <a:r>
              <a:rPr lang="en-US" sz="2400" b="1" dirty="0"/>
              <a:t> </a:t>
            </a:r>
            <a:r>
              <a:rPr lang="en-US" dirty="0" err="1"/>
              <a:t>Tulisan</a:t>
            </a:r>
            <a:r>
              <a:rPr lang="en-US" dirty="0"/>
              <a:t> </a:t>
            </a:r>
            <a:r>
              <a:rPr lang="en-US" dirty="0" err="1"/>
              <a:t>memperhatikan</a:t>
            </a:r>
            <a:r>
              <a:rPr lang="en-US" dirty="0"/>
              <a:t>:</a:t>
            </a:r>
          </a:p>
          <a:p>
            <a:pPr marL="177800" indent="-177800">
              <a:lnSpc>
                <a:spcPct val="90000"/>
              </a:lnSpc>
              <a:buFont typeface="Wingdings" pitchFamily="2" charset="2"/>
              <a:buNone/>
            </a:pPr>
            <a:r>
              <a:rPr lang="en-US" dirty="0"/>
              <a:t>	</a:t>
            </a:r>
            <a:r>
              <a:rPr lang="id-ID" dirty="0" smtClean="0"/>
              <a:t>  </a:t>
            </a:r>
            <a:r>
              <a:rPr lang="en-US" dirty="0" err="1" smtClean="0"/>
              <a:t>Teknik-Teknik</a:t>
            </a:r>
            <a:r>
              <a:rPr lang="en-US" dirty="0" smtClean="0"/>
              <a:t> </a:t>
            </a:r>
            <a:r>
              <a:rPr lang="en-US" dirty="0" err="1"/>
              <a:t>Penulisan</a:t>
            </a:r>
            <a:r>
              <a:rPr lang="en-US" dirty="0" smtClean="0"/>
              <a:t>:</a:t>
            </a:r>
            <a:endParaRPr lang="id-ID" dirty="0" smtClean="0"/>
          </a:p>
          <a:p>
            <a:pPr marL="177800" indent="-177800">
              <a:lnSpc>
                <a:spcPct val="90000"/>
              </a:lnSpc>
              <a:buFont typeface="Wingdings" pitchFamily="2" charset="2"/>
              <a:buNone/>
            </a:pPr>
            <a:endParaRPr lang="en-US" dirty="0"/>
          </a:p>
          <a:p>
            <a:pPr marL="177800" indent="-177800">
              <a:lnSpc>
                <a:spcPct val="90000"/>
              </a:lnSpc>
              <a:buFont typeface="Wingdings" pitchFamily="2" charset="2"/>
              <a:buChar char="§"/>
            </a:pPr>
            <a:r>
              <a:rPr lang="id-ID" dirty="0" smtClean="0"/>
              <a:t>   </a:t>
            </a:r>
            <a:r>
              <a:rPr lang="en-US" dirty="0" err="1" smtClean="0"/>
              <a:t>Kata</a:t>
            </a:r>
            <a:r>
              <a:rPr lang="en-US" dirty="0" smtClean="0"/>
              <a:t> </a:t>
            </a:r>
            <a:r>
              <a:rPr lang="en-US" dirty="0" err="1"/>
              <a:t>pembuka</a:t>
            </a:r>
            <a:r>
              <a:rPr lang="en-US" dirty="0"/>
              <a:t> </a:t>
            </a:r>
            <a:r>
              <a:rPr lang="en-US" dirty="0" err="1"/>
              <a:t>dan</a:t>
            </a:r>
            <a:r>
              <a:rPr lang="en-US" dirty="0"/>
              <a:t> </a:t>
            </a:r>
            <a:r>
              <a:rPr lang="id-ID" dirty="0"/>
              <a:t>p</a:t>
            </a:r>
            <a:r>
              <a:rPr lang="en-US" dirty="0" err="1"/>
              <a:t>enutup</a:t>
            </a:r>
            <a:r>
              <a:rPr lang="en-US" dirty="0"/>
              <a:t> </a:t>
            </a:r>
            <a:r>
              <a:rPr lang="en-US" dirty="0" err="1"/>
              <a:t>sesuai</a:t>
            </a:r>
            <a:r>
              <a:rPr lang="en-US" dirty="0"/>
              <a:t> </a:t>
            </a:r>
            <a:r>
              <a:rPr lang="id-ID" dirty="0" smtClean="0"/>
              <a:t> </a:t>
            </a:r>
            <a:r>
              <a:rPr lang="en-US" dirty="0" err="1" smtClean="0"/>
              <a:t>proporsi</a:t>
            </a:r>
            <a:endParaRPr lang="id-ID" dirty="0" smtClean="0"/>
          </a:p>
          <a:p>
            <a:pPr marL="177800" indent="-177800">
              <a:lnSpc>
                <a:spcPct val="90000"/>
              </a:lnSpc>
              <a:buFont typeface="Wingdings" pitchFamily="2" charset="2"/>
              <a:buChar char="§"/>
            </a:pPr>
            <a:r>
              <a:rPr lang="id-ID" dirty="0" smtClean="0"/>
              <a:t>   M</a:t>
            </a:r>
            <a:r>
              <a:rPr lang="en-US" dirty="0" err="1" smtClean="0"/>
              <a:t>engikuti</a:t>
            </a:r>
            <a:r>
              <a:rPr lang="en-US" dirty="0" smtClean="0"/>
              <a:t> </a:t>
            </a:r>
            <a:r>
              <a:rPr lang="en-US" dirty="0" err="1"/>
              <a:t>aturan</a:t>
            </a:r>
            <a:r>
              <a:rPr lang="en-US" dirty="0"/>
              <a:t> main </a:t>
            </a:r>
            <a:r>
              <a:rPr lang="en-US" dirty="0" err="1"/>
              <a:t>penulisan</a:t>
            </a:r>
            <a:r>
              <a:rPr lang="en-US" dirty="0"/>
              <a:t> </a:t>
            </a:r>
            <a:endParaRPr lang="id-ID" dirty="0" smtClean="0"/>
          </a:p>
          <a:p>
            <a:pPr marL="365125" indent="-365125">
              <a:lnSpc>
                <a:spcPct val="90000"/>
              </a:lnSpc>
              <a:buFont typeface="Wingdings" pitchFamily="2" charset="2"/>
              <a:buChar char="§"/>
            </a:pPr>
            <a:r>
              <a:rPr lang="id-ID" dirty="0" smtClean="0"/>
              <a:t> S</a:t>
            </a:r>
            <a:r>
              <a:rPr lang="en-US" dirty="0" err="1" smtClean="0"/>
              <a:t>ebagai</a:t>
            </a:r>
            <a:r>
              <a:rPr lang="en-US" dirty="0" smtClean="0"/>
              <a:t> </a:t>
            </a:r>
            <a:r>
              <a:rPr lang="en-US" dirty="0" err="1"/>
              <a:t>tulisan</a:t>
            </a:r>
            <a:r>
              <a:rPr lang="en-US" dirty="0"/>
              <a:t> </a:t>
            </a:r>
            <a:r>
              <a:rPr lang="en-US" dirty="0" err="1" smtClean="0"/>
              <a:t>ilmiah</a:t>
            </a:r>
            <a:r>
              <a:rPr lang="id-ID" dirty="0" smtClean="0"/>
              <a:t> , b</a:t>
            </a:r>
            <a:r>
              <a:rPr lang="en-US" dirty="0" err="1" smtClean="0"/>
              <a:t>agian</a:t>
            </a:r>
            <a:r>
              <a:rPr lang="en-US" dirty="0" smtClean="0"/>
              <a:t> </a:t>
            </a:r>
            <a:r>
              <a:rPr lang="en-US" dirty="0" err="1"/>
              <a:t>isi</a:t>
            </a:r>
            <a:r>
              <a:rPr lang="en-US" dirty="0"/>
              <a:t> (</a:t>
            </a:r>
            <a:r>
              <a:rPr lang="en-US" dirty="0" err="1"/>
              <a:t>diskusi</a:t>
            </a:r>
            <a:r>
              <a:rPr lang="en-US" dirty="0"/>
              <a:t>) </a:t>
            </a:r>
            <a:r>
              <a:rPr lang="id-ID" dirty="0" smtClean="0"/>
              <a:t>  </a:t>
            </a:r>
            <a:r>
              <a:rPr lang="en-US" dirty="0" err="1" smtClean="0"/>
              <a:t>lebih</a:t>
            </a:r>
            <a:r>
              <a:rPr lang="en-US" dirty="0" smtClean="0"/>
              <a:t> </a:t>
            </a:r>
            <a:r>
              <a:rPr lang="en-US" dirty="0" err="1"/>
              <a:t>dominan</a:t>
            </a:r>
            <a:r>
              <a:rPr lang="en-US" dirty="0"/>
              <a:t> 	</a:t>
            </a:r>
            <a:r>
              <a:rPr lang="en-US" dirty="0" err="1" smtClean="0"/>
              <a:t>dalam</a:t>
            </a:r>
            <a:r>
              <a:rPr lang="en-US" dirty="0" smtClean="0"/>
              <a:t> </a:t>
            </a:r>
            <a:r>
              <a:rPr lang="en-US" dirty="0" err="1" smtClean="0"/>
              <a:t>tulisan</a:t>
            </a:r>
            <a:r>
              <a:rPr lang="id-ID" dirty="0" smtClean="0"/>
              <a:t>.</a:t>
            </a:r>
            <a:endParaRPr lang="en-US" dirty="0"/>
          </a:p>
          <a:p>
            <a:pPr marL="177800" indent="-177800">
              <a:lnSpc>
                <a:spcPct val="90000"/>
              </a:lnSpc>
              <a:buFont typeface="Wingdings" pitchFamily="2" charset="2"/>
              <a:buNone/>
              <a:tabLst>
                <a:tab pos="1081088" algn="l"/>
              </a:tabLst>
            </a:pPr>
            <a:r>
              <a:rPr lang="en-US" dirty="0"/>
              <a:t>			</a:t>
            </a:r>
          </a:p>
          <a:p>
            <a:pPr marL="177800" indent="-177800">
              <a:lnSpc>
                <a:spcPct val="90000"/>
              </a:lnSpc>
              <a:buFontTx/>
              <a:buChar char="-"/>
              <a:tabLst>
                <a:tab pos="1081088" algn="l"/>
              </a:tabLst>
            </a:pPr>
            <a:endParaRPr lang="en-US" sz="2400" b="1" dirty="0">
              <a:sym typeface="Wingdings" pitchFamily="2" charset="2"/>
            </a:endParaRPr>
          </a:p>
          <a:p>
            <a:pPr marL="177800" indent="-177800">
              <a:lnSpc>
                <a:spcPct val="90000"/>
              </a:lnSpc>
              <a:buFontTx/>
              <a:buChar char="-"/>
              <a:tabLst>
                <a:tab pos="1081088" algn="l"/>
              </a:tabLst>
            </a:pPr>
            <a:endParaRPr lang="en-US" sz="2400" b="1" dirty="0"/>
          </a:p>
          <a:p>
            <a:pPr marL="177800" indent="-177800">
              <a:lnSpc>
                <a:spcPct val="90000"/>
              </a:lnSpc>
              <a:buFontTx/>
              <a:buNone/>
              <a:tabLst>
                <a:tab pos="1081088" algn="l"/>
              </a:tabLst>
            </a:pPr>
            <a:endParaRPr lang="en-US" sz="2400" b="1" dirty="0"/>
          </a:p>
          <a:p>
            <a:pPr marL="177800" indent="-177800">
              <a:lnSpc>
                <a:spcPct val="90000"/>
              </a:lnSpc>
              <a:buFontTx/>
              <a:buNone/>
              <a:tabLst>
                <a:tab pos="1081088" algn="l"/>
              </a:tabLst>
            </a:pPr>
            <a:endParaRPr lang="en-US" sz="2400" b="1" dirty="0"/>
          </a:p>
          <a:p>
            <a:pPr marL="177800" indent="-177800">
              <a:lnSpc>
                <a:spcPct val="90000"/>
              </a:lnSpc>
              <a:buFontTx/>
              <a:buNone/>
              <a:tabLst>
                <a:tab pos="1081088" algn="l"/>
              </a:tabLst>
            </a:pPr>
            <a:endParaRPr lang="en-US" sz="2400" b="1" dirty="0">
              <a:latin typeface="Tahoma"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AutoShape 2"/>
          <p:cNvSpPr>
            <a:spLocks noGrp="1" noChangeArrowheads="1"/>
          </p:cNvSpPr>
          <p:nvPr>
            <p:ph type="title"/>
          </p:nvPr>
        </p:nvSpPr>
        <p:spPr>
          <a:xfrm>
            <a:off x="755650" y="908050"/>
            <a:ext cx="7056438" cy="1143000"/>
          </a:xfrm>
        </p:spPr>
        <p:txBody>
          <a:bodyPr>
            <a:normAutofit/>
          </a:bodyPr>
          <a:lstStyle/>
          <a:p>
            <a:r>
              <a:rPr lang="en-US" dirty="0">
                <a:latin typeface="Tahoma" pitchFamily="34" charset="0"/>
              </a:rPr>
              <a:t> KRITERIA TULISAN ILMIAH</a:t>
            </a:r>
          </a:p>
        </p:txBody>
      </p:sp>
      <p:sp>
        <p:nvSpPr>
          <p:cNvPr id="61443" name="Rectangle 3"/>
          <p:cNvSpPr>
            <a:spLocks noGrp="1" noChangeArrowheads="1"/>
          </p:cNvSpPr>
          <p:nvPr>
            <p:ph idx="1"/>
          </p:nvPr>
        </p:nvSpPr>
        <p:spPr>
          <a:xfrm>
            <a:off x="571472" y="2071678"/>
            <a:ext cx="8215370" cy="4429156"/>
          </a:xfrm>
        </p:spPr>
        <p:txBody>
          <a:bodyPr>
            <a:normAutofit/>
          </a:bodyPr>
          <a:lstStyle/>
          <a:p>
            <a:pPr marL="177800" indent="-177800">
              <a:buFont typeface="Wingdings" pitchFamily="2" charset="2"/>
              <a:buChar char="§"/>
              <a:tabLst>
                <a:tab pos="1081088" algn="l"/>
              </a:tabLst>
            </a:pPr>
            <a:r>
              <a:rPr lang="id-ID" dirty="0"/>
              <a:t>Obyektif : Berdasarkan kondisi faktual.</a:t>
            </a:r>
          </a:p>
          <a:p>
            <a:pPr marL="177800" indent="-177800">
              <a:buFont typeface="Wingdings" pitchFamily="2" charset="2"/>
              <a:buChar char="§"/>
              <a:tabLst>
                <a:tab pos="1081088" algn="l"/>
              </a:tabLst>
            </a:pPr>
            <a:r>
              <a:rPr lang="id-ID" i="1" dirty="0"/>
              <a:t>Up to date</a:t>
            </a:r>
            <a:r>
              <a:rPr lang="id-ID" dirty="0"/>
              <a:t>: Tulisan merupakan perkembangan ilmu  mutakhir.</a:t>
            </a:r>
          </a:p>
          <a:p>
            <a:pPr marL="177800" indent="-177800">
              <a:buFont typeface="Wingdings" pitchFamily="2" charset="2"/>
              <a:buChar char="§"/>
              <a:tabLst>
                <a:tab pos="1081088" algn="l"/>
              </a:tabLst>
            </a:pPr>
            <a:r>
              <a:rPr lang="id-ID" dirty="0"/>
              <a:t>Rasional : berfungsi sebagai wahana penyampaian kritik timbal balik.</a:t>
            </a:r>
          </a:p>
          <a:p>
            <a:pPr marL="177800" indent="-177800">
              <a:buFont typeface="Wingdings" pitchFamily="2" charset="2"/>
              <a:buChar char="§"/>
              <a:tabLst>
                <a:tab pos="1081088" algn="l"/>
              </a:tabLst>
            </a:pPr>
            <a:r>
              <a:rPr lang="id-ID" i="1" dirty="0"/>
              <a:t>Reserved</a:t>
            </a:r>
            <a:r>
              <a:rPr lang="id-ID" dirty="0"/>
              <a:t> : tidak </a:t>
            </a:r>
            <a:r>
              <a:rPr lang="id-ID" i="1" dirty="0"/>
              <a:t>overclaiming,</a:t>
            </a:r>
            <a:r>
              <a:rPr lang="id-ID" dirty="0"/>
              <a:t> jujur, lugas, dan tidak bermotif pribadi.</a:t>
            </a:r>
          </a:p>
          <a:p>
            <a:pPr marL="177800" indent="-177800">
              <a:buFont typeface="Wingdings" pitchFamily="2" charset="2"/>
              <a:buChar char="§"/>
              <a:tabLst>
                <a:tab pos="1081088" algn="l"/>
              </a:tabLst>
            </a:pPr>
            <a:r>
              <a:rPr lang="id-ID" dirty="0"/>
              <a:t>Efektif dan Efisien : Tulisan merupakan media komunikasi yang berdaya tarik tinggi</a:t>
            </a:r>
            <a:r>
              <a:rPr lang="id-ID" sz="2400" b="1" dirty="0"/>
              <a:t>.</a:t>
            </a:r>
          </a:p>
          <a:p>
            <a:pPr marL="177800" indent="-177800">
              <a:buFontTx/>
              <a:buChar char="-"/>
              <a:tabLst>
                <a:tab pos="1081088" algn="l"/>
              </a:tabLst>
            </a:pPr>
            <a:endParaRPr lang="id-ID" sz="2400" b="1" dirty="0"/>
          </a:p>
          <a:p>
            <a:pPr marL="177800" indent="-177800">
              <a:buFontTx/>
              <a:buChar char="-"/>
              <a:tabLst>
                <a:tab pos="1081088" algn="l"/>
              </a:tabLst>
            </a:pPr>
            <a:endParaRPr lang="id-ID" sz="2400" b="1" dirty="0"/>
          </a:p>
          <a:p>
            <a:pPr marL="177800" indent="-177800">
              <a:buFontTx/>
              <a:buNone/>
              <a:tabLst>
                <a:tab pos="1081088" algn="l"/>
              </a:tabLst>
            </a:pPr>
            <a:endParaRPr lang="en-US" sz="2400" b="1" dirty="0">
              <a:latin typeface="Tahoma"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857232"/>
            <a:ext cx="8229600" cy="1066800"/>
          </a:xfrm>
        </p:spPr>
        <p:txBody>
          <a:bodyPr/>
          <a:lstStyle/>
          <a:p>
            <a:r>
              <a:rPr lang="id-ID" dirty="0" smtClean="0"/>
              <a:t>KOMERSIALISASI KARYA ILMIAH</a:t>
            </a:r>
            <a:endParaRPr lang="id-ID" dirty="0"/>
          </a:p>
        </p:txBody>
      </p:sp>
      <p:sp>
        <p:nvSpPr>
          <p:cNvPr id="3" name="Content Placeholder 2"/>
          <p:cNvSpPr>
            <a:spLocks noGrp="1"/>
          </p:cNvSpPr>
          <p:nvPr>
            <p:ph idx="1"/>
          </p:nvPr>
        </p:nvSpPr>
        <p:spPr>
          <a:xfrm>
            <a:off x="500034" y="2000240"/>
            <a:ext cx="8229600" cy="4325112"/>
          </a:xfrm>
        </p:spPr>
        <p:txBody>
          <a:bodyPr/>
          <a:lstStyle/>
          <a:p>
            <a:r>
              <a:rPr lang="id-ID" dirty="0" smtClean="0"/>
              <a:t>Karya ilmiah diibaratkan dengan hasil “ penukangan” tulisan sebelumnya.</a:t>
            </a:r>
          </a:p>
          <a:p>
            <a:r>
              <a:rPr lang="id-ID" dirty="0" smtClean="0"/>
              <a:t>Mentalitas malas santai mendorong sejumlah peserta didik untuk menempuh jalan pintas dengan memesan karya ilmiah dari tukang pembuat paper, skripsi, tesis maupun disertasi.</a:t>
            </a:r>
          </a:p>
          <a:p>
            <a:r>
              <a:rPr lang="id-ID" dirty="0" smtClean="0"/>
              <a:t>Sanksi ilmiah perlu ditegakkan sebagai salah satu efek jera komersialisasi karya ilmiah.</a:t>
            </a:r>
            <a:endParaRPr lang="id-ID"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642918"/>
            <a:ext cx="8229600" cy="1066800"/>
          </a:xfrm>
        </p:spPr>
        <p:txBody>
          <a:bodyPr/>
          <a:lstStyle/>
          <a:p>
            <a:r>
              <a:rPr lang="id-ID" dirty="0" smtClean="0"/>
              <a:t>Tugas</a:t>
            </a:r>
            <a:endParaRPr lang="id-ID" dirty="0"/>
          </a:p>
        </p:txBody>
      </p:sp>
      <p:sp>
        <p:nvSpPr>
          <p:cNvPr id="3" name="Content Placeholder 2"/>
          <p:cNvSpPr>
            <a:spLocks noGrp="1"/>
          </p:cNvSpPr>
          <p:nvPr>
            <p:ph idx="1"/>
          </p:nvPr>
        </p:nvSpPr>
        <p:spPr>
          <a:xfrm>
            <a:off x="500034" y="1643050"/>
            <a:ext cx="8229600" cy="4325112"/>
          </a:xfrm>
        </p:spPr>
        <p:txBody>
          <a:bodyPr>
            <a:normAutofit lnSpcReduction="10000"/>
          </a:bodyPr>
          <a:lstStyle/>
          <a:p>
            <a:r>
              <a:rPr lang="id-ID" dirty="0" smtClean="0"/>
              <a:t>Apakah yang anda ketahui tentang Fabrikasi data, Falsifikasi data dan plagiarisme?</a:t>
            </a:r>
          </a:p>
          <a:p>
            <a:r>
              <a:rPr lang="id-ID" dirty="0" smtClean="0"/>
              <a:t>Mengapa seorang peneliti atau penulis tidak boleh menjadi plagiat?</a:t>
            </a:r>
          </a:p>
          <a:p>
            <a:r>
              <a:rPr lang="id-ID" dirty="0" smtClean="0"/>
              <a:t>Bagaimana cara menghindari plagiarisme?</a:t>
            </a:r>
          </a:p>
          <a:p>
            <a:r>
              <a:rPr lang="id-ID" dirty="0" smtClean="0"/>
              <a:t>Nilai-nilai apa yang harus dikembang oleh penulis dalam menulis karya ilmiah?</a:t>
            </a:r>
          </a:p>
          <a:p>
            <a:r>
              <a:rPr lang="id-ID" dirty="0" smtClean="0"/>
              <a:t>Bagaimana penilaian anda tentang “komersialisasi karya ilmiah” serta upaya apa yang akan anda lakukan terhadap hal tersebut?</a:t>
            </a:r>
          </a:p>
          <a:p>
            <a:endParaRPr lang="id-ID"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DIAMBIL DARI</a:t>
            </a:r>
            <a:endParaRPr lang="id-ID" dirty="0"/>
          </a:p>
        </p:txBody>
      </p:sp>
      <p:sp>
        <p:nvSpPr>
          <p:cNvPr id="4" name="Rectangle 5"/>
          <p:cNvSpPr>
            <a:spLocks noChangeArrowheads="1"/>
          </p:cNvSpPr>
          <p:nvPr/>
        </p:nvSpPr>
        <p:spPr bwMode="auto">
          <a:xfrm>
            <a:off x="1428728" y="2357430"/>
            <a:ext cx="6572296" cy="2585323"/>
          </a:xfrm>
          <a:prstGeom prst="rect">
            <a:avLst/>
          </a:prstGeom>
          <a:noFill/>
          <a:ln w="9525">
            <a:noFill/>
            <a:miter lim="800000"/>
            <a:headEnd/>
            <a:tailEnd/>
          </a:ln>
          <a:effectLst/>
        </p:spPr>
        <p:txBody>
          <a:bodyPr wrap="square" anchor="ctr">
            <a:spAutoFit/>
          </a:bodyPr>
          <a:lstStyle/>
          <a:p>
            <a:pPr>
              <a:buFont typeface="Wingdings" pitchFamily="2" charset="2"/>
              <a:buChar char="§"/>
            </a:pPr>
            <a:r>
              <a:rPr lang="id-ID" sz="2400" b="1" dirty="0">
                <a:latin typeface="Tahoma" pitchFamily="34" charset="0"/>
              </a:rPr>
              <a:t>H. </a:t>
            </a:r>
            <a:r>
              <a:rPr lang="en-US" sz="2400" b="1" dirty="0">
                <a:latin typeface="Tahoma" pitchFamily="34" charset="0"/>
              </a:rPr>
              <a:t>M. </a:t>
            </a:r>
            <a:r>
              <a:rPr lang="en-US" sz="2400" b="1" dirty="0" err="1">
                <a:latin typeface="Tahoma" pitchFamily="34" charset="0"/>
              </a:rPr>
              <a:t>Nur</a:t>
            </a:r>
            <a:r>
              <a:rPr lang="en-US" sz="2400" b="1" dirty="0">
                <a:latin typeface="Tahoma" pitchFamily="34" charset="0"/>
              </a:rPr>
              <a:t> </a:t>
            </a:r>
            <a:r>
              <a:rPr lang="en-US" sz="2400" b="1" dirty="0" err="1">
                <a:latin typeface="Tahoma" pitchFamily="34" charset="0"/>
              </a:rPr>
              <a:t>Kholis</a:t>
            </a:r>
            <a:r>
              <a:rPr lang="en-US" sz="2400" b="1" dirty="0">
                <a:latin typeface="Tahoma" pitchFamily="34" charset="0"/>
              </a:rPr>
              <a:t> </a:t>
            </a:r>
            <a:r>
              <a:rPr lang="en-US" sz="2400" b="1" dirty="0" err="1">
                <a:latin typeface="Tahoma" pitchFamily="34" charset="0"/>
              </a:rPr>
              <a:t>Setiawan</a:t>
            </a:r>
            <a:endParaRPr lang="id-ID" sz="2400" b="1" dirty="0">
              <a:latin typeface="Tahoma" pitchFamily="34" charset="0"/>
            </a:endParaRPr>
          </a:p>
          <a:p>
            <a:r>
              <a:rPr lang="id-ID" sz="2400" b="1" dirty="0">
                <a:latin typeface="Tahoma" pitchFamily="34" charset="0"/>
              </a:rPr>
              <a:t>Fakultas Syari’ah dan Hukum</a:t>
            </a:r>
          </a:p>
          <a:p>
            <a:r>
              <a:rPr lang="id-ID" sz="2400" b="1" dirty="0">
                <a:latin typeface="Tahoma" pitchFamily="34" charset="0"/>
              </a:rPr>
              <a:t>UIN Sunan Kalijaga </a:t>
            </a:r>
            <a:r>
              <a:rPr lang="id-ID" sz="2400" b="1" dirty="0" smtClean="0">
                <a:latin typeface="Tahoma" pitchFamily="34" charset="0"/>
              </a:rPr>
              <a:t>Yogyakarta</a:t>
            </a:r>
            <a:endParaRPr lang="id-ID" sz="2400" b="1" dirty="0" smtClean="0">
              <a:latin typeface="Tahoma" pitchFamily="34" charset="0"/>
            </a:endParaRPr>
          </a:p>
          <a:p>
            <a:pPr>
              <a:buFont typeface="Wingdings" pitchFamily="2" charset="2"/>
              <a:buChar char="§"/>
            </a:pPr>
            <a:r>
              <a:rPr lang="id-ID" sz="2400" b="1" dirty="0" smtClean="0">
                <a:latin typeface="Tahoma" pitchFamily="34" charset="0"/>
              </a:rPr>
              <a:t>William Chang,2014. Metodologi Penulisan Ilmiah. Penerbit Erlangga</a:t>
            </a:r>
            <a:endParaRPr lang="id-ID" sz="2400" b="1" dirty="0">
              <a:latin typeface="Tahoma" pitchFamily="34" charset="0"/>
            </a:endParaRPr>
          </a:p>
          <a:p>
            <a:endParaRPr lang="en-US" sz="2400" b="1" dirty="0">
              <a:latin typeface="Tahoma" pitchFamily="34" charset="0"/>
            </a:endParaRPr>
          </a:p>
          <a:p>
            <a:r>
              <a:rPr lang="en-US" b="1" dirty="0">
                <a:solidFill>
                  <a:srgbClr val="CC3300"/>
                </a:solidFill>
                <a:latin typeface="Tahoma" pitchFamily="34" charset="0"/>
              </a:rPr>
              <a:t>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1928802"/>
            <a:ext cx="8229600" cy="2500330"/>
          </a:xfrm>
        </p:spPr>
        <p:txBody>
          <a:bodyPr>
            <a:normAutofit/>
          </a:bodyPr>
          <a:lstStyle/>
          <a:p>
            <a:r>
              <a:rPr lang="id-ID" sz="3200" dirty="0" smtClean="0">
                <a:latin typeface="Chiller" pitchFamily="82" charset="0"/>
              </a:rPr>
              <a:t>“Yang Anda perlukan adalah usaha yang benar, bukan jampi-jampi, tidak ada sihir “abra kadabra” tidak ada jalan pintas, tidak ada kompromi dan tidak ada rahasia.” (Winarno, 2015)</a:t>
            </a:r>
            <a:endParaRPr lang="id-ID" sz="3200" dirty="0">
              <a:latin typeface="Chiller" pitchFamily="82"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AutoShape 2"/>
          <p:cNvSpPr>
            <a:spLocks noGrp="1" noChangeArrowheads="1"/>
          </p:cNvSpPr>
          <p:nvPr>
            <p:ph type="title"/>
          </p:nvPr>
        </p:nvSpPr>
        <p:spPr>
          <a:xfrm>
            <a:off x="755650" y="620713"/>
            <a:ext cx="7056438" cy="1430337"/>
          </a:xfrm>
        </p:spPr>
        <p:txBody>
          <a:bodyPr/>
          <a:lstStyle/>
          <a:p>
            <a:r>
              <a:rPr lang="id-ID" sz="2400" dirty="0">
                <a:latin typeface="Tahoma" pitchFamily="34" charset="0"/>
              </a:rPr>
              <a:t>A</a:t>
            </a:r>
            <a:r>
              <a:rPr lang="en-US" sz="2800" dirty="0">
                <a:latin typeface="Tahoma" pitchFamily="34" charset="0"/>
              </a:rPr>
              <a:t>. KODE ETIK PENULIS </a:t>
            </a:r>
          </a:p>
        </p:txBody>
      </p:sp>
      <p:sp>
        <p:nvSpPr>
          <p:cNvPr id="76803" name="Rectangle 3"/>
          <p:cNvSpPr>
            <a:spLocks noGrp="1" noChangeArrowheads="1"/>
          </p:cNvSpPr>
          <p:nvPr>
            <p:ph idx="1"/>
          </p:nvPr>
        </p:nvSpPr>
        <p:spPr>
          <a:xfrm>
            <a:off x="571472" y="1785926"/>
            <a:ext cx="8143932" cy="4500594"/>
          </a:xfrm>
        </p:spPr>
        <p:txBody>
          <a:bodyPr>
            <a:normAutofit/>
          </a:bodyPr>
          <a:lstStyle/>
          <a:p>
            <a:pPr marL="273050" indent="-273050">
              <a:buFont typeface="Wingdings" pitchFamily="2" charset="2"/>
              <a:buChar char="§"/>
              <a:tabLst>
                <a:tab pos="1081088" algn="l"/>
              </a:tabLst>
            </a:pPr>
            <a:r>
              <a:rPr lang="id-ID" sz="2600" b="1" dirty="0"/>
              <a:t>Melahirkan karya orisinal, bukan jiplakan.</a:t>
            </a:r>
          </a:p>
          <a:p>
            <a:pPr marL="273050" indent="-273050">
              <a:buFont typeface="Wingdings" pitchFamily="2" charset="2"/>
              <a:buChar char="§"/>
              <a:tabLst>
                <a:tab pos="1081088" algn="l"/>
              </a:tabLst>
            </a:pPr>
            <a:r>
              <a:rPr lang="id-ID" sz="2600" b="1" dirty="0"/>
              <a:t>Sebagai orang terpelajar, mestinya menjaga kebenaran dan manfaat serta makna informasi yang disebarkan sehingga tidak menyesatkan.</a:t>
            </a:r>
          </a:p>
          <a:p>
            <a:pPr marL="273050" indent="-273050">
              <a:buFont typeface="Wingdings" pitchFamily="2" charset="2"/>
              <a:buChar char="§"/>
              <a:tabLst>
                <a:tab pos="1081088" algn="l"/>
              </a:tabLst>
            </a:pPr>
            <a:r>
              <a:rPr lang="id-ID" sz="2600" b="1" dirty="0"/>
              <a:t>Menulis secara cermat, teliti, dan tepat.</a:t>
            </a:r>
          </a:p>
          <a:p>
            <a:pPr marL="273050" indent="-273050">
              <a:buFont typeface="Wingdings" pitchFamily="2" charset="2"/>
              <a:buChar char="§"/>
              <a:tabLst>
                <a:tab pos="1081088" algn="l"/>
              </a:tabLst>
            </a:pPr>
            <a:r>
              <a:rPr lang="id-ID" sz="2600" b="1" dirty="0"/>
              <a:t>Bertanggung jawab secara akademis atas tulisannya.</a:t>
            </a:r>
          </a:p>
          <a:p>
            <a:pPr marL="273050" indent="-273050">
              <a:buFont typeface="Wingdings" pitchFamily="2" charset="2"/>
              <a:buChar char="§"/>
              <a:tabLst>
                <a:tab pos="1081088" algn="l"/>
              </a:tabLst>
            </a:pPr>
            <a:r>
              <a:rPr lang="id-ID" sz="2600" b="1" dirty="0"/>
              <a:t>Memberi manfaat kepada masyarakat pengguna. </a:t>
            </a:r>
          </a:p>
          <a:p>
            <a:pPr marL="273050" indent="-273050">
              <a:buFontTx/>
              <a:buChar char="-"/>
              <a:tabLst>
                <a:tab pos="1081088" algn="l"/>
              </a:tabLst>
            </a:pPr>
            <a:endParaRPr lang="id-ID" sz="2600" b="1" dirty="0"/>
          </a:p>
          <a:p>
            <a:pPr marL="273050" indent="-273050">
              <a:buFontTx/>
              <a:buChar char="-"/>
              <a:tabLst>
                <a:tab pos="1081088" algn="l"/>
              </a:tabLst>
            </a:pPr>
            <a:endParaRPr lang="id-ID" sz="2400" b="1" dirty="0"/>
          </a:p>
          <a:p>
            <a:pPr marL="273050" indent="-273050">
              <a:buFontTx/>
              <a:buChar char="-"/>
              <a:tabLst>
                <a:tab pos="1081088" algn="l"/>
              </a:tabLst>
            </a:pPr>
            <a:endParaRPr lang="id-ID" sz="2400" b="1" dirty="0"/>
          </a:p>
          <a:p>
            <a:pPr marL="273050" indent="-273050">
              <a:buFontTx/>
              <a:buChar char="-"/>
              <a:tabLst>
                <a:tab pos="1081088" algn="l"/>
              </a:tabLst>
            </a:pPr>
            <a:endParaRPr lang="id-ID" sz="2400" b="1" dirty="0"/>
          </a:p>
          <a:p>
            <a:pPr marL="273050" indent="-273050">
              <a:buFontTx/>
              <a:buNone/>
              <a:tabLst>
                <a:tab pos="1081088" algn="l"/>
              </a:tabLst>
            </a:pPr>
            <a:endParaRPr lang="en-US" sz="2400" b="1" dirty="0">
              <a:latin typeface="Tahom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AutoShape 2"/>
          <p:cNvSpPr>
            <a:spLocks noGrp="1" noChangeArrowheads="1"/>
          </p:cNvSpPr>
          <p:nvPr>
            <p:ph type="title"/>
          </p:nvPr>
        </p:nvSpPr>
        <p:spPr>
          <a:xfrm>
            <a:off x="755650" y="620713"/>
            <a:ext cx="7056438" cy="1430337"/>
          </a:xfrm>
        </p:spPr>
        <p:txBody>
          <a:bodyPr/>
          <a:lstStyle/>
          <a:p>
            <a:r>
              <a:rPr lang="en-US" sz="2400" dirty="0" smtClean="0">
                <a:latin typeface="Tahoma" pitchFamily="34" charset="0"/>
              </a:rPr>
              <a:t> </a:t>
            </a:r>
            <a:r>
              <a:rPr lang="en-US" sz="2800" dirty="0">
                <a:latin typeface="Tahoma" pitchFamily="34" charset="0"/>
              </a:rPr>
              <a:t>KODE ETIK PENULIS </a:t>
            </a:r>
          </a:p>
        </p:txBody>
      </p:sp>
      <p:sp>
        <p:nvSpPr>
          <p:cNvPr id="93187" name="Rectangle 3"/>
          <p:cNvSpPr>
            <a:spLocks noGrp="1" noChangeArrowheads="1"/>
          </p:cNvSpPr>
          <p:nvPr>
            <p:ph idx="1"/>
          </p:nvPr>
        </p:nvSpPr>
        <p:spPr>
          <a:xfrm>
            <a:off x="642910" y="1714488"/>
            <a:ext cx="7929618" cy="4500594"/>
          </a:xfrm>
        </p:spPr>
        <p:txBody>
          <a:bodyPr/>
          <a:lstStyle/>
          <a:p>
            <a:pPr marL="273050" indent="-273050">
              <a:buFontTx/>
              <a:buChar char="-"/>
              <a:tabLst>
                <a:tab pos="1081088" algn="l"/>
              </a:tabLst>
            </a:pPr>
            <a:r>
              <a:rPr lang="id-ID" b="1" dirty="0"/>
              <a:t>Dalam kaitan dengan berkala ilmiah, menjadi kewajiban bagi penulis untuk mengikuti selingkung yang ditetapkan berkala yang dituju.</a:t>
            </a:r>
          </a:p>
          <a:p>
            <a:pPr marL="273050" indent="-273050">
              <a:buFontTx/>
              <a:buChar char="-"/>
              <a:tabLst>
                <a:tab pos="1081088" algn="l"/>
              </a:tabLst>
            </a:pPr>
            <a:r>
              <a:rPr lang="id-ID" b="1" dirty="0"/>
              <a:t>Menerima saran-saran perbaikan dari editor berkala yang dituju.  </a:t>
            </a:r>
          </a:p>
          <a:p>
            <a:pPr marL="273050" indent="-273050">
              <a:buFontTx/>
              <a:buChar char="-"/>
              <a:tabLst>
                <a:tab pos="1081088" algn="l"/>
              </a:tabLst>
            </a:pPr>
            <a:endParaRPr lang="id-ID" b="1" dirty="0"/>
          </a:p>
          <a:p>
            <a:pPr marL="273050" indent="-273050">
              <a:buFontTx/>
              <a:buChar char="-"/>
              <a:tabLst>
                <a:tab pos="1081088" algn="l"/>
              </a:tabLst>
            </a:pPr>
            <a:endParaRPr lang="id-ID" b="1" dirty="0"/>
          </a:p>
          <a:p>
            <a:pPr marL="273050" indent="-273050">
              <a:buFontTx/>
              <a:buChar char="-"/>
              <a:tabLst>
                <a:tab pos="1081088" algn="l"/>
              </a:tabLst>
            </a:pPr>
            <a:endParaRPr lang="id-ID" b="1" dirty="0"/>
          </a:p>
          <a:p>
            <a:pPr marL="273050" indent="-273050">
              <a:buFontTx/>
              <a:buChar char="-"/>
              <a:tabLst>
                <a:tab pos="1081088" algn="l"/>
              </a:tabLst>
            </a:pPr>
            <a:endParaRPr lang="id-ID" b="1" dirty="0"/>
          </a:p>
          <a:p>
            <a:pPr marL="273050" indent="-273050">
              <a:buFontTx/>
              <a:buNone/>
              <a:tabLst>
                <a:tab pos="1081088" algn="l"/>
              </a:tabLst>
            </a:pPr>
            <a:endParaRPr lang="en-US" b="1" dirty="0">
              <a:latin typeface="Tahom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AutoShape 2"/>
          <p:cNvSpPr>
            <a:spLocks noGrp="1" noChangeArrowheads="1"/>
          </p:cNvSpPr>
          <p:nvPr>
            <p:ph type="title"/>
          </p:nvPr>
        </p:nvSpPr>
        <p:spPr>
          <a:xfrm>
            <a:off x="755650" y="620713"/>
            <a:ext cx="7056438" cy="1093775"/>
          </a:xfrm>
        </p:spPr>
        <p:txBody>
          <a:bodyPr/>
          <a:lstStyle/>
          <a:p>
            <a:r>
              <a:rPr lang="en-US" sz="2400" dirty="0" smtClean="0">
                <a:latin typeface="Tahoma" pitchFamily="34" charset="0"/>
              </a:rPr>
              <a:t> </a:t>
            </a:r>
            <a:r>
              <a:rPr lang="en-US" sz="3200" dirty="0">
                <a:latin typeface="Tahoma" pitchFamily="34" charset="0"/>
              </a:rPr>
              <a:t>KODE ETIK PENULIS</a:t>
            </a:r>
            <a:r>
              <a:rPr lang="en-US" sz="2400" dirty="0">
                <a:latin typeface="Tahoma" pitchFamily="34" charset="0"/>
              </a:rPr>
              <a:t/>
            </a:r>
            <a:br>
              <a:rPr lang="en-US" sz="2400" dirty="0">
                <a:latin typeface="Tahoma" pitchFamily="34" charset="0"/>
              </a:rPr>
            </a:br>
            <a:r>
              <a:rPr lang="en-US" sz="2400" dirty="0">
                <a:latin typeface="Tahoma" pitchFamily="34" charset="0"/>
              </a:rPr>
              <a:t>    </a:t>
            </a:r>
            <a:r>
              <a:rPr lang="en-US" sz="2400" dirty="0" smtClean="0">
                <a:latin typeface="Tahoma" pitchFamily="34" charset="0"/>
              </a:rPr>
              <a:t> </a:t>
            </a:r>
            <a:endParaRPr lang="en-US" sz="2400" dirty="0">
              <a:latin typeface="Tahoma" pitchFamily="34" charset="0"/>
            </a:endParaRPr>
          </a:p>
        </p:txBody>
      </p:sp>
      <p:sp>
        <p:nvSpPr>
          <p:cNvPr id="77827" name="Rectangle 3"/>
          <p:cNvSpPr>
            <a:spLocks noGrp="1" noChangeArrowheads="1"/>
          </p:cNvSpPr>
          <p:nvPr>
            <p:ph idx="1"/>
          </p:nvPr>
        </p:nvSpPr>
        <p:spPr>
          <a:xfrm>
            <a:off x="785786" y="2000240"/>
            <a:ext cx="7693025" cy="3724275"/>
          </a:xfrm>
        </p:spPr>
        <p:txBody>
          <a:bodyPr>
            <a:normAutofit/>
          </a:bodyPr>
          <a:lstStyle/>
          <a:p>
            <a:pPr marL="273050" indent="-273050">
              <a:lnSpc>
                <a:spcPct val="90000"/>
              </a:lnSpc>
              <a:buFontTx/>
              <a:buChar char="-"/>
              <a:tabLst>
                <a:tab pos="1081088" algn="l"/>
              </a:tabLst>
            </a:pPr>
            <a:r>
              <a:rPr lang="id-ID" b="1" dirty="0"/>
              <a:t>Menjunjung tinggi hak, pendapat atau temuan orang lain. </a:t>
            </a:r>
          </a:p>
          <a:p>
            <a:pPr marL="273050" indent="-273050">
              <a:lnSpc>
                <a:spcPct val="90000"/>
              </a:lnSpc>
              <a:buFontTx/>
              <a:buChar char="-"/>
              <a:tabLst>
                <a:tab pos="1081088" algn="l"/>
              </a:tabLst>
            </a:pPr>
            <a:r>
              <a:rPr lang="id-ID" b="1" dirty="0"/>
              <a:t>Menyadari sepenuhnya untuk tidak melakukan pelanggaran ilmiah.</a:t>
            </a:r>
          </a:p>
          <a:p>
            <a:pPr marL="273050" indent="-273050">
              <a:lnSpc>
                <a:spcPct val="90000"/>
              </a:lnSpc>
              <a:buFontTx/>
              <a:buChar char="-"/>
              <a:tabLst>
                <a:tab pos="1081088" algn="l"/>
              </a:tabLst>
            </a:pPr>
            <a:r>
              <a:rPr lang="id-ID" b="1" dirty="0"/>
              <a:t>Pelanggaran tersebut diantaranya:</a:t>
            </a:r>
          </a:p>
          <a:p>
            <a:pPr marL="273050" indent="-273050">
              <a:lnSpc>
                <a:spcPct val="90000"/>
              </a:lnSpc>
              <a:buFontTx/>
              <a:buNone/>
              <a:tabLst>
                <a:tab pos="1081088" algn="l"/>
              </a:tabLst>
            </a:pPr>
            <a:r>
              <a:rPr lang="id-ID" b="1" dirty="0"/>
              <a:t>	- Falsifikasi</a:t>
            </a:r>
          </a:p>
          <a:p>
            <a:pPr marL="273050" indent="-273050">
              <a:lnSpc>
                <a:spcPct val="90000"/>
              </a:lnSpc>
              <a:buFontTx/>
              <a:buNone/>
              <a:tabLst>
                <a:tab pos="1081088" algn="l"/>
              </a:tabLst>
            </a:pPr>
            <a:r>
              <a:rPr lang="id-ID" b="1" dirty="0"/>
              <a:t>	- Fabrikasi</a:t>
            </a:r>
          </a:p>
          <a:p>
            <a:pPr marL="273050" indent="-273050">
              <a:lnSpc>
                <a:spcPct val="90000"/>
              </a:lnSpc>
              <a:buFontTx/>
              <a:buNone/>
              <a:tabLst>
                <a:tab pos="1081088" algn="l"/>
              </a:tabLst>
            </a:pPr>
            <a:r>
              <a:rPr lang="id-ID" b="1" dirty="0"/>
              <a:t>	- Plagiarisme</a:t>
            </a:r>
          </a:p>
          <a:p>
            <a:pPr marL="273050" indent="-273050">
              <a:lnSpc>
                <a:spcPct val="90000"/>
              </a:lnSpc>
              <a:buFontTx/>
              <a:buChar char="-"/>
              <a:tabLst>
                <a:tab pos="1081088" algn="l"/>
              </a:tabLst>
            </a:pPr>
            <a:endParaRPr lang="id-ID" b="1" dirty="0"/>
          </a:p>
          <a:p>
            <a:pPr marL="273050" indent="-273050">
              <a:lnSpc>
                <a:spcPct val="90000"/>
              </a:lnSpc>
              <a:buFontTx/>
              <a:buChar char="-"/>
              <a:tabLst>
                <a:tab pos="1081088" algn="l"/>
              </a:tabLst>
            </a:pPr>
            <a:endParaRPr lang="id-ID" b="1" dirty="0"/>
          </a:p>
          <a:p>
            <a:pPr marL="273050" indent="-273050">
              <a:lnSpc>
                <a:spcPct val="90000"/>
              </a:lnSpc>
              <a:buFontTx/>
              <a:buChar char="-"/>
              <a:tabLst>
                <a:tab pos="1081088" algn="l"/>
              </a:tabLst>
            </a:pPr>
            <a:endParaRPr lang="id-ID" b="1" dirty="0"/>
          </a:p>
          <a:p>
            <a:pPr marL="273050" indent="-273050">
              <a:lnSpc>
                <a:spcPct val="90000"/>
              </a:lnSpc>
              <a:buFontTx/>
              <a:buChar char="-"/>
              <a:tabLst>
                <a:tab pos="1081088" algn="l"/>
              </a:tabLst>
            </a:pPr>
            <a:endParaRPr lang="id-ID" b="1" dirty="0"/>
          </a:p>
          <a:p>
            <a:pPr marL="273050" indent="-273050">
              <a:lnSpc>
                <a:spcPct val="90000"/>
              </a:lnSpc>
              <a:buFontTx/>
              <a:buChar char="-"/>
              <a:tabLst>
                <a:tab pos="1081088" algn="l"/>
              </a:tabLst>
            </a:pPr>
            <a:endParaRPr lang="id-ID" b="1" dirty="0"/>
          </a:p>
          <a:p>
            <a:pPr marL="273050" indent="-273050">
              <a:lnSpc>
                <a:spcPct val="90000"/>
              </a:lnSpc>
              <a:buFontTx/>
              <a:buNone/>
              <a:tabLst>
                <a:tab pos="1081088" algn="l"/>
              </a:tabLst>
            </a:pPr>
            <a:endParaRPr lang="en-US" b="1" dirty="0">
              <a:latin typeface="Tahom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ChangeArrowheads="1"/>
          </p:cNvSpPr>
          <p:nvPr/>
        </p:nvSpPr>
        <p:spPr bwMode="auto">
          <a:xfrm>
            <a:off x="642910" y="928670"/>
            <a:ext cx="7786742" cy="5632311"/>
          </a:xfrm>
          <a:prstGeom prst="rect">
            <a:avLst/>
          </a:prstGeom>
          <a:noFill/>
          <a:ln w="9525">
            <a:noFill/>
            <a:miter lim="800000"/>
            <a:headEnd/>
            <a:tailEnd/>
          </a:ln>
          <a:effectLst/>
        </p:spPr>
        <p:txBody>
          <a:bodyPr wrap="square" anchor="ctr">
            <a:spAutoFit/>
          </a:bodyPr>
          <a:lstStyle/>
          <a:p>
            <a:r>
              <a:rPr lang="id-ID" sz="2800" b="1" dirty="0"/>
              <a:t>Fabrikasi data --</a:t>
            </a:r>
            <a:r>
              <a:rPr lang="id-ID" sz="2800" b="1" dirty="0">
                <a:sym typeface="Wingdings" pitchFamily="2" charset="2"/>
              </a:rPr>
              <a:t></a:t>
            </a:r>
            <a:r>
              <a:rPr lang="id-ID" sz="2800" b="1" dirty="0"/>
              <a:t> ‘mempabrik’ data</a:t>
            </a:r>
            <a:r>
              <a:rPr lang="en-US" sz="2800" dirty="0"/>
              <a:t> </a:t>
            </a:r>
            <a:r>
              <a:rPr lang="en-US" sz="2800" dirty="0" err="1"/>
              <a:t>atau</a:t>
            </a:r>
            <a:r>
              <a:rPr lang="en-US" sz="2800" dirty="0"/>
              <a:t> </a:t>
            </a:r>
            <a:r>
              <a:rPr lang="id-ID" sz="2800" dirty="0"/>
              <a:t>	membuat-buat data yang sebenarnya tidak 	ada atau lebih umumnya membuat data 	fiktif</a:t>
            </a:r>
            <a:r>
              <a:rPr lang="en-US" sz="2800" dirty="0"/>
              <a:t>.</a:t>
            </a:r>
          </a:p>
          <a:p>
            <a:r>
              <a:rPr lang="id-ID" sz="2800" b="1" dirty="0"/>
              <a:t>Falsifikasi data</a:t>
            </a:r>
            <a:r>
              <a:rPr lang="id-ID" sz="2800" dirty="0"/>
              <a:t>--</a:t>
            </a:r>
            <a:r>
              <a:rPr lang="id-ID" sz="2800" dirty="0">
                <a:sym typeface="Wingdings" pitchFamily="2" charset="2"/>
              </a:rPr>
              <a:t></a:t>
            </a:r>
            <a:r>
              <a:rPr lang="id-ID" sz="2800" dirty="0"/>
              <a:t> bisa berarti mengubah data 	sesuai dengan keinginan, terutama agar 	sesuai dengan simpulan yang ‘ingin’ diambil 	dari sebuah penelitian. </a:t>
            </a:r>
          </a:p>
          <a:p>
            <a:r>
              <a:rPr lang="id-ID" sz="2800" b="1" dirty="0"/>
              <a:t>Plagiarisme</a:t>
            </a:r>
            <a:r>
              <a:rPr lang="id-ID" sz="2800" dirty="0"/>
              <a:t>---</a:t>
            </a:r>
            <a:r>
              <a:rPr lang="id-ID" sz="2800" dirty="0">
                <a:sym typeface="Wingdings" pitchFamily="2" charset="2"/>
              </a:rPr>
              <a:t></a:t>
            </a:r>
            <a:r>
              <a:rPr lang="id-ID" sz="2800" dirty="0"/>
              <a:t> mengambil kata-kata atau 	kalimat atau teks orang lain tanpa 	memberikan </a:t>
            </a:r>
            <a:r>
              <a:rPr lang="id-ID" sz="2800" i="1" dirty="0"/>
              <a:t>acknowledgment</a:t>
            </a:r>
            <a:r>
              <a:rPr lang="id-ID" sz="2800" dirty="0"/>
              <a:t> (dalam 	bentuk sitasi) yang secukupnya</a:t>
            </a:r>
            <a:r>
              <a:rPr lang="en-US" sz="2800" dirty="0"/>
              <a:t>.</a:t>
            </a:r>
            <a:endParaRPr lang="en-US" sz="2800" b="1" dirty="0">
              <a:latin typeface="Tahoma" pitchFamily="34" charset="0"/>
            </a:endParaRPr>
          </a:p>
          <a:p>
            <a:endParaRPr lang="en-US" sz="2400" b="1" dirty="0">
              <a:latin typeface="Tahoma"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AutoShape 2"/>
          <p:cNvSpPr>
            <a:spLocks noGrp="1" noChangeArrowheads="1"/>
          </p:cNvSpPr>
          <p:nvPr>
            <p:ph type="title"/>
          </p:nvPr>
        </p:nvSpPr>
        <p:spPr>
          <a:xfrm>
            <a:off x="755650" y="620713"/>
            <a:ext cx="7459688" cy="1379527"/>
          </a:xfrm>
        </p:spPr>
        <p:txBody>
          <a:bodyPr>
            <a:normAutofit/>
          </a:bodyPr>
          <a:lstStyle/>
          <a:p>
            <a:r>
              <a:rPr lang="id-ID" sz="2800" b="1" dirty="0">
                <a:latin typeface="Tahoma" pitchFamily="34" charset="0"/>
              </a:rPr>
              <a:t>Plagiarisme/plagiasi</a:t>
            </a:r>
            <a:r>
              <a:rPr lang="en-US" sz="2800" b="1" dirty="0">
                <a:latin typeface="Tahoma" pitchFamily="34" charset="0"/>
              </a:rPr>
              <a:t/>
            </a:r>
            <a:br>
              <a:rPr lang="en-US" sz="2800" b="1" dirty="0">
                <a:latin typeface="Tahoma" pitchFamily="34" charset="0"/>
              </a:rPr>
            </a:br>
            <a:r>
              <a:rPr lang="en-US" sz="2400" b="1" dirty="0">
                <a:latin typeface="Tahoma" pitchFamily="34" charset="0"/>
              </a:rPr>
              <a:t>   </a:t>
            </a:r>
          </a:p>
        </p:txBody>
      </p:sp>
      <p:sp>
        <p:nvSpPr>
          <p:cNvPr id="82947" name="Rectangle 3"/>
          <p:cNvSpPr>
            <a:spLocks noGrp="1" noChangeArrowheads="1"/>
          </p:cNvSpPr>
          <p:nvPr>
            <p:ph idx="1"/>
          </p:nvPr>
        </p:nvSpPr>
        <p:spPr>
          <a:xfrm>
            <a:off x="428596" y="1643050"/>
            <a:ext cx="8286808" cy="4643470"/>
          </a:xfrm>
        </p:spPr>
        <p:txBody>
          <a:bodyPr>
            <a:normAutofit lnSpcReduction="10000"/>
          </a:bodyPr>
          <a:lstStyle/>
          <a:p>
            <a:pPr marL="273050" indent="-273050">
              <a:lnSpc>
                <a:spcPct val="80000"/>
              </a:lnSpc>
              <a:buFont typeface="Wingdings" pitchFamily="2" charset="2"/>
              <a:buNone/>
              <a:tabLst>
                <a:tab pos="1081088" algn="l"/>
              </a:tabLst>
            </a:pPr>
            <a:endParaRPr lang="id-ID" altLang="ja-JP" sz="2400" b="1" dirty="0"/>
          </a:p>
          <a:p>
            <a:pPr marL="273050" indent="-273050">
              <a:lnSpc>
                <a:spcPct val="80000"/>
              </a:lnSpc>
              <a:tabLst>
                <a:tab pos="1081088" algn="l"/>
              </a:tabLst>
            </a:pPr>
            <a:r>
              <a:rPr lang="id-ID" altLang="ja-JP" sz="2600" dirty="0">
                <a:latin typeface="+mj-lt"/>
              </a:rPr>
              <a:t>P</a:t>
            </a:r>
            <a:r>
              <a:rPr lang="en-US" altLang="ja-JP" sz="2600" dirty="0" err="1">
                <a:latin typeface="+mj-lt"/>
                <a:ea typeface="ＭＳ Ｐゴシック" charset="-128"/>
              </a:rPr>
              <a:t>lagiarisme</a:t>
            </a:r>
            <a:r>
              <a:rPr lang="id-ID" altLang="ja-JP" sz="2600" dirty="0">
                <a:latin typeface="+mj-lt"/>
              </a:rPr>
              <a:t> b</a:t>
            </a:r>
            <a:r>
              <a:rPr lang="en-US" altLang="ja-JP" sz="2600" dirty="0" err="1">
                <a:latin typeface="+mj-lt"/>
                <a:ea typeface="ＭＳ Ｐゴシック" charset="-128"/>
              </a:rPr>
              <a:t>erasal</a:t>
            </a:r>
            <a:r>
              <a:rPr lang="en-US" altLang="ja-JP" sz="2600" dirty="0">
                <a:latin typeface="+mj-lt"/>
                <a:ea typeface="ＭＳ Ｐゴシック" charset="-128"/>
              </a:rPr>
              <a:t> </a:t>
            </a:r>
            <a:r>
              <a:rPr lang="en-US" altLang="ja-JP" sz="2600" dirty="0" err="1">
                <a:latin typeface="+mj-lt"/>
                <a:ea typeface="ＭＳ Ｐゴシック" charset="-128"/>
              </a:rPr>
              <a:t>dari</a:t>
            </a:r>
            <a:r>
              <a:rPr lang="en-US" altLang="ja-JP" sz="2600" dirty="0">
                <a:latin typeface="+mj-lt"/>
                <a:ea typeface="ＭＳ Ｐゴシック" charset="-128"/>
              </a:rPr>
              <a:t> </a:t>
            </a:r>
            <a:r>
              <a:rPr lang="en-US" altLang="ja-JP" sz="2600" dirty="0" err="1">
                <a:latin typeface="+mj-lt"/>
                <a:ea typeface="ＭＳ Ｐゴシック" charset="-128"/>
              </a:rPr>
              <a:t>bahasa</a:t>
            </a:r>
            <a:r>
              <a:rPr lang="en-US" altLang="ja-JP" sz="2600" dirty="0">
                <a:latin typeface="+mj-lt"/>
                <a:ea typeface="ＭＳ Ｐゴシック" charset="-128"/>
              </a:rPr>
              <a:t> Latin:</a:t>
            </a:r>
          </a:p>
          <a:p>
            <a:pPr marL="273050" indent="-273050">
              <a:lnSpc>
                <a:spcPct val="80000"/>
              </a:lnSpc>
              <a:tabLst>
                <a:tab pos="1081088" algn="l"/>
              </a:tabLst>
            </a:pPr>
            <a:r>
              <a:rPr lang="en-US" altLang="ja-JP" sz="2600" dirty="0" err="1">
                <a:latin typeface="+mj-lt"/>
                <a:ea typeface="ＭＳ Ｐゴシック" charset="-128"/>
              </a:rPr>
              <a:t>Plagiari</a:t>
            </a:r>
            <a:r>
              <a:rPr lang="en-US" altLang="ja-JP" sz="2600" dirty="0">
                <a:latin typeface="+mj-lt"/>
                <a:ea typeface="ＭＳ Ｐゴシック" charset="-128"/>
              </a:rPr>
              <a:t>(us) = “</a:t>
            </a:r>
            <a:r>
              <a:rPr lang="en-US" altLang="ja-JP" sz="2600" dirty="0" err="1">
                <a:latin typeface="+mj-lt"/>
                <a:ea typeface="ＭＳ Ｐゴシック" charset="-128"/>
              </a:rPr>
              <a:t>penculik</a:t>
            </a:r>
            <a:r>
              <a:rPr lang="en-US" altLang="ja-JP" sz="2600" dirty="0">
                <a:latin typeface="+mj-lt"/>
                <a:ea typeface="ＭＳ Ｐゴシック" charset="-128"/>
              </a:rPr>
              <a:t>”</a:t>
            </a:r>
          </a:p>
          <a:p>
            <a:pPr marL="273050" indent="-273050">
              <a:lnSpc>
                <a:spcPct val="80000"/>
              </a:lnSpc>
              <a:tabLst>
                <a:tab pos="1081088" algn="l"/>
              </a:tabLst>
            </a:pPr>
            <a:r>
              <a:rPr lang="en-US" altLang="ja-JP" sz="2600" dirty="0" err="1">
                <a:latin typeface="+mj-lt"/>
                <a:ea typeface="ＭＳ Ｐゴシック" charset="-128"/>
              </a:rPr>
              <a:t>Plagi</a:t>
            </a:r>
            <a:r>
              <a:rPr lang="en-US" altLang="ja-JP" sz="2600" dirty="0">
                <a:latin typeface="+mj-lt"/>
                <a:ea typeface="ＭＳ Ｐゴシック" charset="-128"/>
              </a:rPr>
              <a:t>(um) = “</a:t>
            </a:r>
            <a:r>
              <a:rPr lang="en-US" altLang="ja-JP" sz="2600" dirty="0" err="1">
                <a:latin typeface="+mj-lt"/>
                <a:ea typeface="ＭＳ Ｐゴシック" charset="-128"/>
              </a:rPr>
              <a:t>menculik</a:t>
            </a:r>
            <a:r>
              <a:rPr lang="en-US" altLang="ja-JP" sz="2600" dirty="0">
                <a:latin typeface="+mj-lt"/>
                <a:ea typeface="ＭＳ Ｐゴシック" charset="-128"/>
              </a:rPr>
              <a:t>”</a:t>
            </a:r>
          </a:p>
          <a:p>
            <a:pPr marL="273050" indent="-273050">
              <a:lnSpc>
                <a:spcPct val="80000"/>
              </a:lnSpc>
              <a:tabLst>
                <a:tab pos="1081088" algn="l"/>
              </a:tabLst>
            </a:pPr>
            <a:r>
              <a:rPr lang="en-US" altLang="ja-JP" sz="2600" dirty="0" err="1">
                <a:latin typeface="+mj-lt"/>
                <a:ea typeface="ＭＳ Ｐゴシック" charset="-128"/>
              </a:rPr>
              <a:t>Melihat</a:t>
            </a:r>
            <a:r>
              <a:rPr lang="en-US" altLang="ja-JP" sz="2600" dirty="0">
                <a:latin typeface="+mj-lt"/>
                <a:ea typeface="ＭＳ Ｐゴシック" charset="-128"/>
              </a:rPr>
              <a:t> </a:t>
            </a:r>
            <a:r>
              <a:rPr lang="en-US" altLang="ja-JP" sz="2600" dirty="0" err="1">
                <a:latin typeface="+mj-lt"/>
                <a:ea typeface="ＭＳ Ｐゴシック" charset="-128"/>
              </a:rPr>
              <a:t>akar</a:t>
            </a:r>
            <a:r>
              <a:rPr lang="en-US" altLang="ja-JP" sz="2600" dirty="0">
                <a:latin typeface="+mj-lt"/>
                <a:ea typeface="ＭＳ Ｐゴシック" charset="-128"/>
              </a:rPr>
              <a:t> </a:t>
            </a:r>
            <a:r>
              <a:rPr lang="en-US" altLang="ja-JP" sz="2600" dirty="0" err="1">
                <a:latin typeface="+mj-lt"/>
                <a:ea typeface="ＭＳ Ｐゴシック" charset="-128"/>
              </a:rPr>
              <a:t>kata</a:t>
            </a:r>
            <a:r>
              <a:rPr lang="en-US" altLang="ja-JP" sz="2600" dirty="0">
                <a:latin typeface="+mj-lt"/>
                <a:ea typeface="ＭＳ Ｐゴシック" charset="-128"/>
              </a:rPr>
              <a:t> </a:t>
            </a:r>
            <a:r>
              <a:rPr lang="en-US" altLang="ja-JP" sz="2600" dirty="0" err="1">
                <a:latin typeface="+mj-lt"/>
                <a:ea typeface="ＭＳ Ｐゴシック" charset="-128"/>
              </a:rPr>
              <a:t>di</a:t>
            </a:r>
            <a:r>
              <a:rPr lang="en-US" altLang="ja-JP" sz="2600" dirty="0">
                <a:latin typeface="+mj-lt"/>
                <a:ea typeface="ＭＳ Ｐゴシック" charset="-128"/>
              </a:rPr>
              <a:t> </a:t>
            </a:r>
            <a:r>
              <a:rPr lang="en-US" altLang="ja-JP" sz="2600" dirty="0" err="1">
                <a:latin typeface="+mj-lt"/>
                <a:ea typeface="ＭＳ Ｐゴシック" charset="-128"/>
              </a:rPr>
              <a:t>atas</a:t>
            </a:r>
            <a:r>
              <a:rPr lang="en-US" altLang="ja-JP" sz="2600" dirty="0">
                <a:latin typeface="+mj-lt"/>
                <a:ea typeface="ＭＳ Ｐゴシック" charset="-128"/>
              </a:rPr>
              <a:t>, </a:t>
            </a:r>
            <a:r>
              <a:rPr lang="en-US" altLang="ja-JP" sz="2600" dirty="0" err="1">
                <a:latin typeface="+mj-lt"/>
                <a:ea typeface="ＭＳ Ｐゴシック" charset="-128"/>
              </a:rPr>
              <a:t>nyatalah</a:t>
            </a:r>
            <a:r>
              <a:rPr lang="en-US" altLang="ja-JP" sz="2600" dirty="0">
                <a:latin typeface="+mj-lt"/>
                <a:ea typeface="ＭＳ Ｐゴシック" charset="-128"/>
              </a:rPr>
              <a:t> </a:t>
            </a:r>
            <a:r>
              <a:rPr lang="en-US" altLang="ja-JP" sz="2600" dirty="0" err="1">
                <a:latin typeface="+mj-lt"/>
                <a:ea typeface="ＭＳ Ｐゴシック" charset="-128"/>
              </a:rPr>
              <a:t>bahwa</a:t>
            </a:r>
            <a:r>
              <a:rPr lang="en-US" altLang="ja-JP" sz="2600" dirty="0">
                <a:latin typeface="+mj-lt"/>
                <a:ea typeface="ＭＳ Ｐゴシック" charset="-128"/>
              </a:rPr>
              <a:t> </a:t>
            </a:r>
            <a:r>
              <a:rPr lang="id-ID" altLang="ja-JP" sz="2600" dirty="0">
                <a:latin typeface="+mj-lt"/>
              </a:rPr>
              <a:t>plagiarisme dalam </a:t>
            </a:r>
            <a:r>
              <a:rPr lang="en-US" altLang="ja-JP" sz="2600" dirty="0" err="1">
                <a:latin typeface="+mj-lt"/>
                <a:ea typeface="ＭＳ Ｐゴシック" charset="-128"/>
              </a:rPr>
              <a:t>penulisan</a:t>
            </a:r>
            <a:r>
              <a:rPr lang="en-US" altLang="ja-JP" sz="2600" dirty="0">
                <a:latin typeface="+mj-lt"/>
                <a:ea typeface="ＭＳ Ｐゴシック" charset="-128"/>
              </a:rPr>
              <a:t> </a:t>
            </a:r>
            <a:r>
              <a:rPr lang="en-US" altLang="ja-JP" sz="2600" dirty="0" err="1">
                <a:latin typeface="+mj-lt"/>
                <a:ea typeface="ＭＳ Ｐゴシック" charset="-128"/>
              </a:rPr>
              <a:t>makalah</a:t>
            </a:r>
            <a:r>
              <a:rPr lang="en-US" altLang="ja-JP" sz="2600" dirty="0">
                <a:latin typeface="+mj-lt"/>
                <a:ea typeface="ＭＳ Ｐゴシック" charset="-128"/>
              </a:rPr>
              <a:t> </a:t>
            </a:r>
            <a:r>
              <a:rPr lang="en-US" altLang="ja-JP" sz="2600" dirty="0" err="1">
                <a:latin typeface="+mj-lt"/>
                <a:ea typeface="ＭＳ Ｐゴシック" charset="-128"/>
              </a:rPr>
              <a:t>ilmiah</a:t>
            </a:r>
            <a:r>
              <a:rPr lang="en-US" altLang="ja-JP" sz="2600" dirty="0">
                <a:latin typeface="+mj-lt"/>
                <a:ea typeface="ＭＳ Ｐゴシック" charset="-128"/>
              </a:rPr>
              <a:t>, </a:t>
            </a:r>
            <a:r>
              <a:rPr lang="id-ID" altLang="ja-JP" sz="2600" dirty="0">
                <a:latin typeface="+mj-lt"/>
              </a:rPr>
              <a:t>mengandung</a:t>
            </a:r>
            <a:r>
              <a:rPr lang="en-US" altLang="ja-JP" sz="2600" dirty="0">
                <a:latin typeface="+mj-lt"/>
                <a:ea typeface="ＭＳ Ｐゴシック" charset="-128"/>
              </a:rPr>
              <a:t> </a:t>
            </a:r>
            <a:r>
              <a:rPr lang="en-US" altLang="ja-JP" sz="2600" dirty="0" err="1">
                <a:latin typeface="+mj-lt"/>
                <a:ea typeface="ＭＳ Ｐゴシック" charset="-128"/>
              </a:rPr>
              <a:t>unsur</a:t>
            </a:r>
            <a:r>
              <a:rPr lang="en-US" altLang="ja-JP" sz="2600" dirty="0">
                <a:latin typeface="+mj-lt"/>
                <a:ea typeface="ＭＳ Ｐゴシック" charset="-128"/>
              </a:rPr>
              <a:t> ‘</a:t>
            </a:r>
            <a:r>
              <a:rPr lang="en-US" altLang="ja-JP" sz="2600" dirty="0" err="1">
                <a:latin typeface="+mj-lt"/>
                <a:ea typeface="ＭＳ Ｐゴシック" charset="-128"/>
              </a:rPr>
              <a:t>penganiayaan</a:t>
            </a:r>
            <a:r>
              <a:rPr lang="en-US" altLang="ja-JP" sz="2600" dirty="0">
                <a:latin typeface="+mj-lt"/>
                <a:ea typeface="ＭＳ Ｐゴシック" charset="-128"/>
              </a:rPr>
              <a:t>’ </a:t>
            </a:r>
            <a:r>
              <a:rPr lang="en-US" altLang="ja-JP" sz="2600" dirty="0" err="1">
                <a:latin typeface="+mj-lt"/>
                <a:ea typeface="ＭＳ Ｐゴシック" charset="-128"/>
              </a:rPr>
              <a:t>intelektual</a:t>
            </a:r>
            <a:r>
              <a:rPr lang="en-US" altLang="ja-JP" sz="2600" dirty="0">
                <a:latin typeface="+mj-lt"/>
                <a:ea typeface="ＭＳ Ｐゴシック" charset="-128"/>
              </a:rPr>
              <a:t> </a:t>
            </a:r>
            <a:r>
              <a:rPr lang="en-US" altLang="ja-JP" sz="2600" dirty="0" err="1">
                <a:latin typeface="+mj-lt"/>
                <a:ea typeface="ＭＳ Ｐゴシック" charset="-128"/>
              </a:rPr>
              <a:t>karena</a:t>
            </a:r>
            <a:r>
              <a:rPr lang="en-US" altLang="ja-JP" sz="2600" dirty="0">
                <a:latin typeface="+mj-lt"/>
                <a:ea typeface="ＭＳ Ｐゴシック" charset="-128"/>
              </a:rPr>
              <a:t> </a:t>
            </a:r>
            <a:r>
              <a:rPr lang="en-US" altLang="ja-JP" sz="2600" dirty="0" err="1">
                <a:latin typeface="+mj-lt"/>
                <a:ea typeface="ＭＳ Ｐゴシック" charset="-128"/>
              </a:rPr>
              <a:t>terjadi</a:t>
            </a:r>
            <a:r>
              <a:rPr lang="en-US" altLang="ja-JP" sz="2600" dirty="0">
                <a:latin typeface="+mj-lt"/>
                <a:ea typeface="ＭＳ Ｐゴシック" charset="-128"/>
              </a:rPr>
              <a:t> </a:t>
            </a:r>
            <a:r>
              <a:rPr lang="en-US" altLang="ja-JP" sz="2600" dirty="0" err="1">
                <a:latin typeface="+mj-lt"/>
                <a:ea typeface="ＭＳ Ｐゴシック" charset="-128"/>
              </a:rPr>
              <a:t>pengambilan</a:t>
            </a:r>
            <a:r>
              <a:rPr lang="en-US" altLang="ja-JP" sz="2600" dirty="0">
                <a:latin typeface="+mj-lt"/>
                <a:ea typeface="ＭＳ Ｐゴシック" charset="-128"/>
              </a:rPr>
              <a:t> </a:t>
            </a:r>
            <a:r>
              <a:rPr lang="en-US" altLang="ja-JP" sz="2600" dirty="0" err="1">
                <a:latin typeface="+mj-lt"/>
                <a:ea typeface="ＭＳ Ｐゴシック" charset="-128"/>
              </a:rPr>
              <a:t>cara</a:t>
            </a:r>
            <a:r>
              <a:rPr lang="en-US" altLang="ja-JP" sz="2600" dirty="0">
                <a:latin typeface="+mj-lt"/>
                <a:ea typeface="ＭＳ Ｐゴシック" charset="-128"/>
              </a:rPr>
              <a:t> </a:t>
            </a:r>
            <a:r>
              <a:rPr lang="en-US" altLang="ja-JP" sz="2600" dirty="0" err="1">
                <a:latin typeface="+mj-lt"/>
                <a:ea typeface="ＭＳ Ｐゴシック" charset="-128"/>
              </a:rPr>
              <a:t>paksa</a:t>
            </a:r>
            <a:r>
              <a:rPr lang="en-US" altLang="ja-JP" sz="2600" dirty="0">
                <a:latin typeface="+mj-lt"/>
                <a:ea typeface="ＭＳ Ｐゴシック" charset="-128"/>
              </a:rPr>
              <a:t> </a:t>
            </a:r>
            <a:r>
              <a:rPr lang="en-US" altLang="ja-JP" sz="2600" dirty="0" err="1">
                <a:latin typeface="+mj-lt"/>
                <a:ea typeface="ＭＳ Ｐゴシック" charset="-128"/>
              </a:rPr>
              <a:t>kata-kata</a:t>
            </a:r>
            <a:r>
              <a:rPr lang="id-ID" altLang="ja-JP" sz="2600" dirty="0">
                <a:latin typeface="+mj-lt"/>
              </a:rPr>
              <a:t>/</a:t>
            </a:r>
            <a:r>
              <a:rPr lang="en-US" altLang="ja-JP" sz="2600" dirty="0" err="1">
                <a:latin typeface="+mj-lt"/>
                <a:ea typeface="ＭＳ Ｐゴシック" charset="-128"/>
              </a:rPr>
              <a:t>gagasan</a:t>
            </a:r>
            <a:r>
              <a:rPr lang="en-US" altLang="ja-JP" sz="2600" dirty="0">
                <a:latin typeface="+mj-lt"/>
                <a:ea typeface="ＭＳ Ｐゴシック" charset="-128"/>
              </a:rPr>
              <a:t> </a:t>
            </a:r>
            <a:r>
              <a:rPr lang="en-US" altLang="ja-JP" sz="2600" dirty="0" err="1">
                <a:latin typeface="+mj-lt"/>
                <a:ea typeface="ＭＳ Ｐゴシック" charset="-128"/>
              </a:rPr>
              <a:t>tanpa</a:t>
            </a:r>
            <a:r>
              <a:rPr lang="en-US" altLang="ja-JP" sz="2600" dirty="0">
                <a:latin typeface="+mj-lt"/>
                <a:ea typeface="ＭＳ Ｐゴシック" charset="-128"/>
              </a:rPr>
              <a:t> </a:t>
            </a:r>
            <a:r>
              <a:rPr lang="id-ID" altLang="ja-JP" sz="2600" dirty="0">
                <a:latin typeface="+mj-lt"/>
              </a:rPr>
              <a:t>se</a:t>
            </a:r>
            <a:r>
              <a:rPr lang="en-US" altLang="ja-JP" sz="2600" dirty="0" err="1">
                <a:latin typeface="+mj-lt"/>
                <a:ea typeface="ＭＳ Ｐゴシック" charset="-128"/>
              </a:rPr>
              <a:t>izin</a:t>
            </a:r>
            <a:r>
              <a:rPr lang="en-US" altLang="ja-JP" sz="2600" dirty="0">
                <a:latin typeface="+mj-lt"/>
                <a:ea typeface="ＭＳ Ｐゴシック" charset="-128"/>
              </a:rPr>
              <a:t> </a:t>
            </a:r>
            <a:r>
              <a:rPr lang="en-US" altLang="ja-JP" sz="2600" dirty="0" err="1">
                <a:latin typeface="+mj-lt"/>
                <a:ea typeface="ＭＳ Ｐゴシック" charset="-128"/>
              </a:rPr>
              <a:t>pemiliknya</a:t>
            </a:r>
            <a:r>
              <a:rPr lang="en-US" altLang="ja-JP" sz="2600" dirty="0">
                <a:latin typeface="+mj-lt"/>
                <a:ea typeface="ＭＳ Ｐゴシック" charset="-128"/>
              </a:rPr>
              <a:t>.</a:t>
            </a:r>
            <a:endParaRPr lang="id-ID" altLang="ja-JP" sz="2600" dirty="0">
              <a:latin typeface="+mj-lt"/>
            </a:endParaRPr>
          </a:p>
          <a:p>
            <a:pPr marL="273050" indent="-273050">
              <a:lnSpc>
                <a:spcPct val="80000"/>
              </a:lnSpc>
              <a:tabLst>
                <a:tab pos="1081088" algn="l"/>
              </a:tabLst>
            </a:pPr>
            <a:r>
              <a:rPr lang="id-ID" altLang="ja-JP" sz="2600" dirty="0">
                <a:latin typeface="+mj-lt"/>
              </a:rPr>
              <a:t>Ada berbagai definisi mengenai plagiarisme, namun pada intinya semua menyatakan bahwa plagiarisme merupakan pemanfaatan/penggunaan hasil karya orang lain yang diakui sebagai hasil kerja diri sendiri, tanpa memberi pengakuan pada penciptanya yang asli</a:t>
            </a:r>
            <a:r>
              <a:rPr lang="id-ID" altLang="ja-JP" sz="2400" b="1" dirty="0"/>
              <a:t>.</a:t>
            </a:r>
            <a:r>
              <a:rPr lang="id-ID" altLang="ja-JP" sz="2400" dirty="0"/>
              <a:t> </a:t>
            </a:r>
            <a:endParaRPr lang="id-ID" sz="2400" b="1" dirty="0"/>
          </a:p>
          <a:p>
            <a:pPr marL="273050" indent="-273050">
              <a:lnSpc>
                <a:spcPct val="80000"/>
              </a:lnSpc>
              <a:buFontTx/>
              <a:buChar char="-"/>
              <a:tabLst>
                <a:tab pos="1081088" algn="l"/>
              </a:tabLst>
            </a:pPr>
            <a:endParaRPr lang="id-ID" sz="2000" b="1" dirty="0"/>
          </a:p>
          <a:p>
            <a:pPr marL="273050" indent="-273050">
              <a:lnSpc>
                <a:spcPct val="80000"/>
              </a:lnSpc>
              <a:buFontTx/>
              <a:buChar char="-"/>
              <a:tabLst>
                <a:tab pos="1081088" algn="l"/>
              </a:tabLst>
            </a:pPr>
            <a:endParaRPr lang="id-ID" sz="2000" b="1" dirty="0"/>
          </a:p>
          <a:p>
            <a:pPr marL="273050" indent="-273050">
              <a:lnSpc>
                <a:spcPct val="80000"/>
              </a:lnSpc>
              <a:buFontTx/>
              <a:buChar char="-"/>
              <a:tabLst>
                <a:tab pos="1081088" algn="l"/>
              </a:tabLst>
            </a:pPr>
            <a:endParaRPr lang="id-ID" sz="2000" b="1" dirty="0"/>
          </a:p>
          <a:p>
            <a:pPr marL="273050" indent="-273050">
              <a:lnSpc>
                <a:spcPct val="80000"/>
              </a:lnSpc>
              <a:buFontTx/>
              <a:buChar char="-"/>
              <a:tabLst>
                <a:tab pos="1081088" algn="l"/>
              </a:tabLst>
            </a:pPr>
            <a:endParaRPr lang="id-ID" sz="2000" b="1" dirty="0"/>
          </a:p>
          <a:p>
            <a:pPr marL="273050" indent="-273050">
              <a:lnSpc>
                <a:spcPct val="80000"/>
              </a:lnSpc>
              <a:buFontTx/>
              <a:buChar char="-"/>
              <a:tabLst>
                <a:tab pos="1081088" algn="l"/>
              </a:tabLst>
            </a:pPr>
            <a:endParaRPr lang="id-ID" sz="2000" b="1" dirty="0"/>
          </a:p>
          <a:p>
            <a:pPr marL="273050" indent="-273050">
              <a:lnSpc>
                <a:spcPct val="80000"/>
              </a:lnSpc>
              <a:buFontTx/>
              <a:buNone/>
              <a:tabLst>
                <a:tab pos="1081088" algn="l"/>
              </a:tabLst>
            </a:pPr>
            <a:endParaRPr lang="en-US" sz="2000" b="1" dirty="0">
              <a:latin typeface="Tahom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AutoShape 2"/>
          <p:cNvSpPr>
            <a:spLocks noGrp="1" noChangeArrowheads="1"/>
          </p:cNvSpPr>
          <p:nvPr>
            <p:ph type="title"/>
          </p:nvPr>
        </p:nvSpPr>
        <p:spPr>
          <a:xfrm>
            <a:off x="755650" y="620713"/>
            <a:ext cx="7056438" cy="1430337"/>
          </a:xfrm>
        </p:spPr>
        <p:txBody>
          <a:bodyPr/>
          <a:lstStyle/>
          <a:p>
            <a:r>
              <a:rPr lang="id-ID" sz="2800" b="1" dirty="0">
                <a:latin typeface="Tahoma" pitchFamily="34" charset="0"/>
              </a:rPr>
              <a:t>Jenis Plagiarisme/plagiasi</a:t>
            </a:r>
            <a:r>
              <a:rPr lang="en-US" sz="2400" dirty="0">
                <a:latin typeface="Tahoma" pitchFamily="34" charset="0"/>
              </a:rPr>
              <a:t/>
            </a:r>
            <a:br>
              <a:rPr lang="en-US" sz="2400" dirty="0">
                <a:latin typeface="Tahoma" pitchFamily="34" charset="0"/>
              </a:rPr>
            </a:br>
            <a:r>
              <a:rPr lang="en-US" sz="2400" dirty="0">
                <a:latin typeface="Tahoma" pitchFamily="34" charset="0"/>
              </a:rPr>
              <a:t>   </a:t>
            </a:r>
          </a:p>
        </p:txBody>
      </p:sp>
      <p:sp>
        <p:nvSpPr>
          <p:cNvPr id="83971" name="Rectangle 3"/>
          <p:cNvSpPr>
            <a:spLocks noGrp="1" noChangeArrowheads="1"/>
          </p:cNvSpPr>
          <p:nvPr>
            <p:ph idx="1"/>
          </p:nvPr>
        </p:nvSpPr>
        <p:spPr>
          <a:xfrm>
            <a:off x="500034" y="1714488"/>
            <a:ext cx="7693025" cy="3724275"/>
          </a:xfrm>
        </p:spPr>
        <p:txBody>
          <a:bodyPr>
            <a:normAutofit/>
          </a:bodyPr>
          <a:lstStyle/>
          <a:p>
            <a:pPr marL="273050" indent="-273050">
              <a:buFont typeface="Wingdings" pitchFamily="2" charset="2"/>
              <a:buNone/>
              <a:tabLst>
                <a:tab pos="1081088" algn="l"/>
              </a:tabLst>
            </a:pPr>
            <a:endParaRPr lang="id-ID" altLang="ja-JP" b="1" dirty="0"/>
          </a:p>
          <a:p>
            <a:pPr marL="273050" indent="-273050">
              <a:tabLst>
                <a:tab pos="1081088" algn="l"/>
              </a:tabLst>
            </a:pPr>
            <a:r>
              <a:rPr lang="id-ID" altLang="ja-JP" b="1" dirty="0"/>
              <a:t>Plagiarisme tidak hanya terbatas pada pencurian gagasan atau hasil karya orang lain di bidang ilmiah saja, namun juga berlaku di bidang lainnya seperti dunia seni, budaya, dsb. Bentuknya pun dapat beraneka macam tidak terbatas hanya pada tulisan.</a:t>
            </a:r>
            <a:r>
              <a:rPr lang="en-GB" altLang="ja-JP" dirty="0">
                <a:ea typeface="ＭＳ Ｐゴシック" charset="-128"/>
              </a:rPr>
              <a:t> </a:t>
            </a:r>
            <a:endParaRPr lang="id-ID" altLang="ja-JP" b="1" dirty="0"/>
          </a:p>
          <a:p>
            <a:pPr marL="273050" indent="-273050">
              <a:tabLst>
                <a:tab pos="1081088" algn="l"/>
              </a:tabLst>
            </a:pPr>
            <a:endParaRPr lang="id-ID" altLang="ja-JP" b="1" dirty="0"/>
          </a:p>
          <a:p>
            <a:pPr marL="273050" indent="-273050">
              <a:buFontTx/>
              <a:buChar char="-"/>
              <a:tabLst>
                <a:tab pos="1081088" algn="l"/>
              </a:tabLst>
            </a:pPr>
            <a:endParaRPr lang="id-ID" b="1" dirty="0"/>
          </a:p>
          <a:p>
            <a:pPr marL="273050" indent="-273050">
              <a:buFontTx/>
              <a:buChar char="-"/>
              <a:tabLst>
                <a:tab pos="1081088" algn="l"/>
              </a:tabLst>
            </a:pPr>
            <a:endParaRPr lang="id-ID" b="1" dirty="0"/>
          </a:p>
          <a:p>
            <a:pPr marL="273050" indent="-273050">
              <a:buFontTx/>
              <a:buChar char="-"/>
              <a:tabLst>
                <a:tab pos="1081088" algn="l"/>
              </a:tabLst>
            </a:pPr>
            <a:endParaRPr lang="id-ID" b="1" dirty="0"/>
          </a:p>
          <a:p>
            <a:pPr marL="273050" indent="-273050">
              <a:buFontTx/>
              <a:buChar char="-"/>
              <a:tabLst>
                <a:tab pos="1081088" algn="l"/>
              </a:tabLst>
            </a:pPr>
            <a:endParaRPr lang="id-ID" b="1" dirty="0"/>
          </a:p>
          <a:p>
            <a:pPr marL="273050" indent="-273050">
              <a:buFontTx/>
              <a:buChar char="-"/>
              <a:tabLst>
                <a:tab pos="1081088" algn="l"/>
              </a:tabLst>
            </a:pPr>
            <a:endParaRPr lang="id-ID" b="1" dirty="0"/>
          </a:p>
          <a:p>
            <a:pPr marL="273050" indent="-273050">
              <a:buFontTx/>
              <a:buNone/>
              <a:tabLst>
                <a:tab pos="1081088" algn="l"/>
              </a:tabLst>
            </a:pPr>
            <a:endParaRPr lang="en-US" b="1" dirty="0">
              <a:latin typeface="Tahom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AutoShape 2"/>
          <p:cNvSpPr>
            <a:spLocks noGrp="1" noChangeArrowheads="1"/>
          </p:cNvSpPr>
          <p:nvPr>
            <p:ph type="title"/>
          </p:nvPr>
        </p:nvSpPr>
        <p:spPr>
          <a:xfrm>
            <a:off x="755650" y="620713"/>
            <a:ext cx="7056438" cy="1165213"/>
          </a:xfrm>
        </p:spPr>
        <p:txBody>
          <a:bodyPr>
            <a:normAutofit/>
          </a:bodyPr>
          <a:lstStyle/>
          <a:p>
            <a:r>
              <a:rPr lang="id-ID" sz="2800" b="1" dirty="0">
                <a:latin typeface="Tahoma" pitchFamily="34" charset="0"/>
              </a:rPr>
              <a:t>Klasifikasi Plagiarisme</a:t>
            </a:r>
            <a:r>
              <a:rPr lang="en-US" sz="2800" b="1" dirty="0">
                <a:latin typeface="Tahoma" pitchFamily="34" charset="0"/>
              </a:rPr>
              <a:t/>
            </a:r>
            <a:br>
              <a:rPr lang="en-US" sz="2800" b="1" dirty="0">
                <a:latin typeface="Tahoma" pitchFamily="34" charset="0"/>
              </a:rPr>
            </a:br>
            <a:r>
              <a:rPr lang="en-US" sz="2800" dirty="0">
                <a:latin typeface="Tahoma" pitchFamily="34" charset="0"/>
              </a:rPr>
              <a:t>   </a:t>
            </a:r>
          </a:p>
        </p:txBody>
      </p:sp>
      <p:sp>
        <p:nvSpPr>
          <p:cNvPr id="84995" name="Rectangle 3"/>
          <p:cNvSpPr>
            <a:spLocks noGrp="1" noChangeArrowheads="1"/>
          </p:cNvSpPr>
          <p:nvPr>
            <p:ph idx="1"/>
          </p:nvPr>
        </p:nvSpPr>
        <p:spPr>
          <a:xfrm>
            <a:off x="714348" y="1928802"/>
            <a:ext cx="7929618" cy="4500594"/>
          </a:xfrm>
        </p:spPr>
        <p:txBody>
          <a:bodyPr>
            <a:normAutofit/>
          </a:bodyPr>
          <a:lstStyle/>
          <a:p>
            <a:pPr marL="273050" indent="-273050">
              <a:lnSpc>
                <a:spcPct val="80000"/>
              </a:lnSpc>
              <a:buFont typeface="Wingdings" pitchFamily="2" charset="2"/>
              <a:buNone/>
              <a:tabLst>
                <a:tab pos="1081088" algn="l"/>
              </a:tabLst>
            </a:pPr>
            <a:r>
              <a:rPr lang="id-ID" altLang="ja-JP" sz="2400" b="1" dirty="0"/>
              <a:t>   </a:t>
            </a:r>
            <a:r>
              <a:rPr lang="id-ID" altLang="ja-JP" dirty="0"/>
              <a:t>Klasifikasi mengenai plagiarisme dapat dibuat tergantung dari berbagai aspek pandang:</a:t>
            </a:r>
          </a:p>
          <a:p>
            <a:pPr marL="273050" indent="-273050">
              <a:lnSpc>
                <a:spcPct val="80000"/>
              </a:lnSpc>
              <a:buFontTx/>
              <a:buChar char="-"/>
              <a:tabLst>
                <a:tab pos="1081088" algn="l"/>
              </a:tabLst>
            </a:pPr>
            <a:r>
              <a:rPr lang="id-ID" altLang="ja-JP" dirty="0"/>
              <a:t>dari segi substansi yang dicuri,</a:t>
            </a:r>
          </a:p>
          <a:p>
            <a:pPr marL="273050" indent="-273050">
              <a:lnSpc>
                <a:spcPct val="80000"/>
              </a:lnSpc>
              <a:buFontTx/>
              <a:buChar char="-"/>
              <a:tabLst>
                <a:tab pos="1081088" algn="l"/>
              </a:tabLst>
            </a:pPr>
            <a:r>
              <a:rPr lang="id-ID" altLang="ja-JP" dirty="0"/>
              <a:t>dari segi kesengajaan,</a:t>
            </a:r>
          </a:p>
          <a:p>
            <a:pPr marL="273050" indent="-273050">
              <a:lnSpc>
                <a:spcPct val="80000"/>
              </a:lnSpc>
              <a:buFontTx/>
              <a:buChar char="-"/>
              <a:tabLst>
                <a:tab pos="1081088" algn="l"/>
              </a:tabLst>
            </a:pPr>
            <a:r>
              <a:rPr lang="id-ID" altLang="ja-JP" dirty="0"/>
              <a:t>dari segi volume/proporsi</a:t>
            </a:r>
          </a:p>
          <a:p>
            <a:pPr marL="273050" indent="-273050">
              <a:lnSpc>
                <a:spcPct val="80000"/>
              </a:lnSpc>
              <a:buFontTx/>
              <a:buChar char="-"/>
              <a:tabLst>
                <a:tab pos="1081088" algn="l"/>
              </a:tabLst>
            </a:pPr>
            <a:r>
              <a:rPr lang="id-ID" altLang="ja-JP" dirty="0"/>
              <a:t>dari pola pencurian, plagiasi dapat dilakukan kata demi kata, maupun dapat diseling  dari berbagai sumber dan dengan kata-kata sendiri (mozaik). Berdasarkan individu sumber gagasan, ada pula yang dikenal sebagai  </a:t>
            </a:r>
            <a:r>
              <a:rPr lang="en-US" altLang="ja-JP" dirty="0">
                <a:ea typeface="ＭＳ Ｐゴシック" charset="-128"/>
              </a:rPr>
              <a:t>Auto</a:t>
            </a:r>
            <a:r>
              <a:rPr lang="id-ID" altLang="ja-JP" dirty="0"/>
              <a:t>-</a:t>
            </a:r>
            <a:r>
              <a:rPr lang="en-US" altLang="ja-JP" dirty="0" err="1">
                <a:ea typeface="ＭＳ Ｐゴシック" charset="-128"/>
              </a:rPr>
              <a:t>plagiarisme</a:t>
            </a:r>
            <a:r>
              <a:rPr lang="en-US" altLang="ja-JP" dirty="0">
                <a:ea typeface="ＭＳ Ｐゴシック" charset="-128"/>
              </a:rPr>
              <a:t>/</a:t>
            </a:r>
            <a:r>
              <a:rPr lang="id-ID" altLang="ja-JP" i="1" dirty="0"/>
              <a:t>s</a:t>
            </a:r>
            <a:r>
              <a:rPr lang="en-US" altLang="ja-JP" i="1" dirty="0">
                <a:ea typeface="ＭＳ Ｐゴシック" charset="-128"/>
              </a:rPr>
              <a:t>elf-plagiarism</a:t>
            </a:r>
            <a:r>
              <a:rPr lang="id-ID" altLang="ja-JP" dirty="0"/>
              <a:t>:</a:t>
            </a:r>
            <a:r>
              <a:rPr lang="en-GB" altLang="ja-JP" dirty="0">
                <a:ea typeface="ＭＳ Ｐゴシック" charset="-128"/>
              </a:rPr>
              <a:t> </a:t>
            </a:r>
            <a:endParaRPr lang="id-ID" altLang="ja-JP" dirty="0"/>
          </a:p>
          <a:p>
            <a:pPr marL="273050" indent="-273050">
              <a:lnSpc>
                <a:spcPct val="80000"/>
              </a:lnSpc>
              <a:tabLst>
                <a:tab pos="1081088" algn="l"/>
              </a:tabLst>
            </a:pPr>
            <a:endParaRPr lang="id-ID" altLang="ja-JP" sz="2400" b="1" dirty="0"/>
          </a:p>
          <a:p>
            <a:pPr marL="273050" indent="-273050">
              <a:lnSpc>
                <a:spcPct val="80000"/>
              </a:lnSpc>
              <a:tabLst>
                <a:tab pos="1081088" algn="l"/>
              </a:tabLst>
            </a:pPr>
            <a:endParaRPr lang="id-ID" altLang="ja-JP" sz="2400" b="1" dirty="0"/>
          </a:p>
          <a:p>
            <a:pPr marL="273050" indent="-273050">
              <a:lnSpc>
                <a:spcPct val="80000"/>
              </a:lnSpc>
              <a:buFontTx/>
              <a:buChar char="-"/>
              <a:tabLst>
                <a:tab pos="1081088" algn="l"/>
              </a:tabLst>
            </a:pPr>
            <a:endParaRPr lang="id-ID" sz="2400" b="1" dirty="0"/>
          </a:p>
          <a:p>
            <a:pPr marL="273050" indent="-273050">
              <a:lnSpc>
                <a:spcPct val="80000"/>
              </a:lnSpc>
              <a:buFontTx/>
              <a:buChar char="-"/>
              <a:tabLst>
                <a:tab pos="1081088" algn="l"/>
              </a:tabLst>
            </a:pPr>
            <a:endParaRPr lang="id-ID" sz="2400" b="1" dirty="0"/>
          </a:p>
          <a:p>
            <a:pPr marL="273050" indent="-273050">
              <a:lnSpc>
                <a:spcPct val="80000"/>
              </a:lnSpc>
              <a:buFontTx/>
              <a:buChar char="-"/>
              <a:tabLst>
                <a:tab pos="1081088" algn="l"/>
              </a:tabLst>
            </a:pPr>
            <a:endParaRPr lang="id-ID" sz="2400" b="1" dirty="0"/>
          </a:p>
          <a:p>
            <a:pPr marL="273050" indent="-273050">
              <a:lnSpc>
                <a:spcPct val="80000"/>
              </a:lnSpc>
              <a:buFontTx/>
              <a:buChar char="-"/>
              <a:tabLst>
                <a:tab pos="1081088" algn="l"/>
              </a:tabLst>
            </a:pPr>
            <a:endParaRPr lang="id-ID" sz="2400" b="1" dirty="0"/>
          </a:p>
          <a:p>
            <a:pPr marL="273050" indent="-273050">
              <a:lnSpc>
                <a:spcPct val="80000"/>
              </a:lnSpc>
              <a:buFontTx/>
              <a:buChar char="-"/>
              <a:tabLst>
                <a:tab pos="1081088" algn="l"/>
              </a:tabLst>
            </a:pPr>
            <a:endParaRPr lang="id-ID" sz="2400" b="1" dirty="0"/>
          </a:p>
          <a:p>
            <a:pPr marL="273050" indent="-273050">
              <a:lnSpc>
                <a:spcPct val="80000"/>
              </a:lnSpc>
              <a:buFontTx/>
              <a:buNone/>
              <a:tabLst>
                <a:tab pos="1081088" algn="l"/>
              </a:tabLst>
            </a:pPr>
            <a:endParaRPr lang="en-US" sz="2400" b="1" dirty="0">
              <a:latin typeface="Tahoma"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127</TotalTime>
  <Words>814</Words>
  <Application>Microsoft Office PowerPoint</Application>
  <PresentationFormat>On-screen Show (4:3)</PresentationFormat>
  <Paragraphs>183</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Urban</vt:lpstr>
      <vt:lpstr>KODE ETIK DAN ETIKA PENULISAN</vt:lpstr>
      <vt:lpstr>ETIKA: Penegasan Istilah</vt:lpstr>
      <vt:lpstr>A. KODE ETIK PENULIS </vt:lpstr>
      <vt:lpstr> KODE ETIK PENULIS </vt:lpstr>
      <vt:lpstr> KODE ETIK PENULIS      </vt:lpstr>
      <vt:lpstr>Slide 6</vt:lpstr>
      <vt:lpstr>Plagiarisme/plagiasi    </vt:lpstr>
      <vt:lpstr>Jenis Plagiarisme/plagiasi    </vt:lpstr>
      <vt:lpstr>Klasifikasi Plagiarisme    </vt:lpstr>
      <vt:lpstr>Self-Plagiarism    </vt:lpstr>
      <vt:lpstr>Cara menghindari plagiarisme    </vt:lpstr>
      <vt:lpstr>Cara menghindari plagiarisme    </vt:lpstr>
      <vt:lpstr> KODE ETIK PENULIS     </vt:lpstr>
      <vt:lpstr>PENULIS SEHARUSNYA:</vt:lpstr>
      <vt:lpstr>Tiga Mata Jangkar Perbuatan</vt:lpstr>
      <vt:lpstr>B. ETIKA KEPENULISAN</vt:lpstr>
      <vt:lpstr> ETIKA KEPENULISAN</vt:lpstr>
      <vt:lpstr> ETIKA KEPENULISAN</vt:lpstr>
      <vt:lpstr> ETIKA KEPENULISAN</vt:lpstr>
      <vt:lpstr>ETIKA KEPENULISAN </vt:lpstr>
      <vt:lpstr> KRITERIA TULISAN ILMIAH</vt:lpstr>
      <vt:lpstr>KOMERSIALISASI KARYA ILMIAH</vt:lpstr>
      <vt:lpstr>Tugas</vt:lpstr>
      <vt:lpstr>DIAMBIL DARI</vt:lpstr>
      <vt:lpstr>“Yang Anda perlukan adalah usaha yang benar, bukan jampi-jampi, tidak ada sihir “abra kadabra” tidak ada jalan pintas, tidak ada kompromi dan tidak ada rahasia.” (Winarno, 2015)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TARI</dc:creator>
  <cp:lastModifiedBy>TARI</cp:lastModifiedBy>
  <cp:revision>15</cp:revision>
  <dcterms:created xsi:type="dcterms:W3CDTF">2015-09-20T11:36:44Z</dcterms:created>
  <dcterms:modified xsi:type="dcterms:W3CDTF">2015-09-25T08:55:54Z</dcterms:modified>
</cp:coreProperties>
</file>