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8" r:id="rId3"/>
    <p:sldId id="270" r:id="rId4"/>
    <p:sldId id="257" r:id="rId5"/>
    <p:sldId id="258" r:id="rId6"/>
    <p:sldId id="259" r:id="rId7"/>
    <p:sldId id="272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ChangeArrowheads="1"/>
          </p:cNvSpPr>
          <p:nvPr/>
        </p:nvSpPr>
        <p:spPr>
          <a:xfrm>
            <a:off x="481012" y="533402"/>
            <a:ext cx="8105775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Bell MT" pitchFamily="18" charset="0"/>
              </a:rPr>
              <a:t>IMPLIKASI ETIS TEKNOLOGI INFORMASI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Bell MT" pitchFamily="18" charset="0"/>
            </a:endParaRPr>
          </a:p>
        </p:txBody>
      </p:sp>
      <p:pic>
        <p:nvPicPr>
          <p:cNvPr id="10" name="Picture 9" descr="F:\Local Disk\DISK1_VOL2\campursari\UDINUS 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3568" y="3181401"/>
            <a:ext cx="1545437" cy="1553164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683970"/>
            <a:ext cx="1867877" cy="20329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3709987" y="2362200"/>
            <a:ext cx="17526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Pertemuan</a:t>
            </a: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4</a:t>
            </a: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>
          <a:xfrm>
            <a:off x="700088" y="5189062"/>
            <a:ext cx="2277668" cy="381000"/>
          </a:xfrm>
          <a:prstGeom prst="rect">
            <a:avLst/>
          </a:prstGeom>
          <a:solidFill>
            <a:schemeClr val="tx1">
              <a:lumMod val="1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2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Khafiizh</a:t>
            </a:r>
            <a:r>
              <a:rPr lang="en-US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Hastuti</a:t>
            </a:r>
            <a:endParaRPr lang="en-US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985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944" y="457200"/>
            <a:ext cx="8001056" cy="584775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Kesadaran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Sosial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Masyarakat</a:t>
            </a:r>
            <a:endParaRPr lang="en-US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44472" y="1828800"/>
            <a:ext cx="7620000" cy="3352800"/>
          </a:xfrm>
          <a:prstGeom prst="rect">
            <a:avLst/>
          </a:prstGeom>
          <a:ln>
            <a:prstDash val="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  <a:latin typeface="Arial" pitchFamily="34" charset="0"/>
              </a:rPr>
              <a:t>Moral (</a:t>
            </a:r>
            <a:r>
              <a:rPr lang="en-US" sz="2800" i="1" dirty="0">
                <a:solidFill>
                  <a:srgbClr val="000000"/>
                </a:solidFill>
                <a:latin typeface="Arial" pitchFamily="34" charset="0"/>
              </a:rPr>
              <a:t>Morals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</a:rPr>
              <a:t>)</a:t>
            </a:r>
          </a:p>
          <a:p>
            <a:pPr lvl="1"/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Tradisi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kepercayaan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mengenai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perilaku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benar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dan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salah</a:t>
            </a: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en-US" sz="2800" dirty="0" err="1">
                <a:solidFill>
                  <a:srgbClr val="000000"/>
                </a:solidFill>
                <a:latin typeface="Arial" pitchFamily="34" charset="0"/>
              </a:rPr>
              <a:t>Etika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</a:rPr>
              <a:t> (</a:t>
            </a:r>
            <a:r>
              <a:rPr lang="en-US" sz="2800" i="1" dirty="0">
                <a:solidFill>
                  <a:srgbClr val="000000"/>
                </a:solidFill>
                <a:latin typeface="Arial" pitchFamily="34" charset="0"/>
              </a:rPr>
              <a:t>Ethics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</a:rPr>
              <a:t>)</a:t>
            </a:r>
          </a:p>
          <a:p>
            <a:pPr lvl="1"/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Satu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set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kepercayaaan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standar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pemikiran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mengisi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suatu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individu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kelompok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masyarakat</a:t>
            </a: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en-US" sz="2800" dirty="0" err="1">
                <a:solidFill>
                  <a:srgbClr val="000000"/>
                </a:solidFill>
                <a:latin typeface="Arial" pitchFamily="34" charset="0"/>
              </a:rPr>
              <a:t>Hukum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</a:rPr>
              <a:t> (</a:t>
            </a:r>
            <a:r>
              <a:rPr lang="en-US" sz="2800" i="1" dirty="0">
                <a:solidFill>
                  <a:srgbClr val="000000"/>
                </a:solidFill>
                <a:latin typeface="Arial" pitchFamily="34" charset="0"/>
              </a:rPr>
              <a:t>Laws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</a:rPr>
              <a:t>)</a:t>
            </a:r>
          </a:p>
          <a:p>
            <a:pPr lvl="1"/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Peraturan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perilaku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formal yang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dipaksakan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oleh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otoritas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berdaulat</a:t>
            </a: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52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 pitchFamily="34" charset="0"/>
              </a:rPr>
              <a:t>Corporate credo</a:t>
            </a:r>
          </a:p>
          <a:p>
            <a:pPr lvl="1"/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Pernyataan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ringkas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mengenai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nilai-nilai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ditegakkan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perusahaan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komitmen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)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itchFamily="34" charset="0"/>
              </a:rPr>
              <a:t>Ethics programs</a:t>
            </a:r>
          </a:p>
          <a:p>
            <a:pPr lvl="1"/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Suatu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sistem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terdiri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berbagai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aktivitas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dirancang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mengarahkan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pegawai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melaksanakan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Arial" pitchFamily="34" charset="0"/>
              </a:rPr>
              <a:t>corporate credo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itchFamily="34" charset="0"/>
              </a:rPr>
              <a:t>Tailored corporate codes</a:t>
            </a:r>
          </a:p>
          <a:p>
            <a:pPr lvl="1"/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Merancang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kode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etik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perusahaan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mereka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sendiri</a:t>
            </a: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33400"/>
            <a:ext cx="8001056" cy="584775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Bagaimana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Menerapkan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Budaya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Etika</a:t>
            </a:r>
            <a:endParaRPr lang="en-US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66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3750"/>
            <a:ext cx="7620000" cy="584775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Hak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Sosial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Komputer</a:t>
            </a:r>
            <a:endParaRPr lang="id-ID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399" y="1676400"/>
            <a:ext cx="7400925" cy="3416320"/>
          </a:xfrm>
          <a:prstGeom prst="rect">
            <a:avLst/>
          </a:prstGeom>
          <a:gradFill>
            <a:gsLst>
              <a:gs pos="0">
                <a:schemeClr val="bg2">
                  <a:lumMod val="46000"/>
                  <a:lumOff val="54000"/>
                </a:schemeClr>
              </a:gs>
              <a:gs pos="17999">
                <a:schemeClr val="tx1">
                  <a:lumMod val="90000"/>
                </a:schemeClr>
              </a:gs>
              <a:gs pos="36000">
                <a:schemeClr val="bg2">
                  <a:lumMod val="20000"/>
                  <a:lumOff val="80000"/>
                </a:schemeClr>
              </a:gs>
              <a:gs pos="61000">
                <a:schemeClr val="accent4">
                  <a:lumMod val="75000"/>
                </a:schemeClr>
              </a:gs>
              <a:gs pos="82001">
                <a:schemeClr val="tx1">
                  <a:lumMod val="25000"/>
                </a:schemeClr>
              </a:gs>
              <a:gs pos="100000">
                <a:schemeClr val="tx1">
                  <a:lumMod val="50000"/>
                </a:schemeClr>
              </a:gs>
            </a:gsLst>
            <a:path path="circle">
              <a:fillToRect l="100000" b="100000"/>
            </a:path>
          </a:gradFill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</a:rPr>
              <a:t>1.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</a:rPr>
              <a:t>Hak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</a:rPr>
              <a:t>atas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</a:rPr>
              <a:t>Komputer</a:t>
            </a:r>
            <a:endParaRPr lang="en-US" sz="2800" dirty="0">
              <a:solidFill>
                <a:srgbClr val="000000"/>
              </a:solidFill>
              <a:latin typeface="Arial" pitchFamily="34" charset="0"/>
            </a:endParaRPr>
          </a:p>
          <a:p>
            <a:pPr lvl="1">
              <a:lnSpc>
                <a:spcPct val="75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</a:rPr>
              <a:t>Hak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Akses</a:t>
            </a: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  <a:p>
            <a:pPr lvl="1">
              <a:lnSpc>
                <a:spcPct val="75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</a:rPr>
              <a:t>Hak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Keahlian</a:t>
            </a: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  <a:p>
            <a:pPr lvl="1">
              <a:lnSpc>
                <a:spcPct val="75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</a:rPr>
              <a:t>Hak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Spesialisasi</a:t>
            </a: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  <a:p>
            <a:pPr lvl="1">
              <a:lnSpc>
                <a:spcPct val="75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</a:rPr>
              <a:t>Hak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Pengambilan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Keputusan</a:t>
            </a: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  <a:p>
            <a:pPr lvl="1">
              <a:lnSpc>
                <a:spcPct val="75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		Hal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Informasi</a:t>
            </a: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  <a:p>
            <a:pPr>
              <a:lnSpc>
                <a:spcPct val="75000"/>
              </a:lnSpc>
              <a:buFontTx/>
              <a:buNone/>
            </a:pPr>
            <a:endParaRPr lang="en-US" sz="1600" dirty="0">
              <a:solidFill>
                <a:srgbClr val="000000"/>
              </a:solidFill>
              <a:latin typeface="Arial" pitchFamily="34" charset="0"/>
            </a:endParaRPr>
          </a:p>
          <a:p>
            <a:pPr>
              <a:lnSpc>
                <a:spcPct val="75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</a:rPr>
              <a:t>2.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</a:rPr>
              <a:t>Hak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</a:rPr>
              <a:t>atas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</a:rPr>
              <a:t>Informasi</a:t>
            </a:r>
            <a:endParaRPr lang="en-US" sz="2800" dirty="0">
              <a:solidFill>
                <a:srgbClr val="000000"/>
              </a:solidFill>
              <a:latin typeface="Arial" pitchFamily="34" charset="0"/>
            </a:endParaRPr>
          </a:p>
          <a:p>
            <a:pPr lvl="1">
              <a:lnSpc>
                <a:spcPct val="75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</a:rPr>
              <a:t>Hak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Privacy</a:t>
            </a:r>
          </a:p>
          <a:p>
            <a:pPr lvl="1">
              <a:lnSpc>
                <a:spcPct val="75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</a:rPr>
              <a:t>Hak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Akurasi</a:t>
            </a: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  <a:p>
            <a:pPr lvl="1">
              <a:lnSpc>
                <a:spcPct val="75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</a:rPr>
              <a:t>Hak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</a:rPr>
              <a:t>Kepemilikan</a:t>
            </a: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  <a:p>
            <a:pPr lvl="1">
              <a:lnSpc>
                <a:spcPct val="75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</a:rPr>
              <a:t>Hak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</a:rPr>
              <a:t>Akses</a:t>
            </a: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94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0979"/>
            <a:ext cx="7467600" cy="1077218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en-US" sz="32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Rencana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Tindakan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untuk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mencapai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Operasi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Komputer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yang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Etis</a:t>
            </a:r>
            <a:endParaRPr lang="id-ID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2209800"/>
            <a:ext cx="5638800" cy="3939540"/>
          </a:xfrm>
          <a:prstGeom prst="rect">
            <a:avLst/>
          </a:prstGeom>
          <a:solidFill>
            <a:schemeClr val="tx1"/>
          </a:solidFill>
          <a:ln w="28575" cmpd="tri">
            <a:solidFill>
              <a:schemeClr val="accent4">
                <a:lumMod val="2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Formulasikan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perilaku</a:t>
            </a:r>
            <a:endParaRPr lang="en-US" sz="25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Tetapkan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prosedur</a:t>
            </a:r>
            <a:endParaRPr lang="en-US" sz="25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Jelaskan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sanksi</a:t>
            </a:r>
            <a:endParaRPr lang="en-US" sz="25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Kenali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etis</a:t>
            </a:r>
            <a:endParaRPr lang="en-US" sz="25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pelatihan</a:t>
            </a:r>
            <a:endParaRPr lang="en-US" sz="25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Promosikan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UU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kejahatan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endParaRPr lang="en-US" sz="25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Pertanggung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jawaban</a:t>
            </a:r>
            <a:endParaRPr lang="en-US" sz="25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rehabilitasi</a:t>
            </a:r>
            <a:endParaRPr lang="en-US" sz="25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Partisipasi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perkumpulan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profesional</a:t>
            </a:r>
            <a:endParaRPr lang="en-US" sz="25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Beri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endParaRPr lang="en-US" sz="25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3829" y="1447800"/>
            <a:ext cx="3163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(</a:t>
            </a:r>
            <a:r>
              <a:rPr lang="en-US" sz="2400" b="1" dirty="0" err="1">
                <a:solidFill>
                  <a:schemeClr val="tx2"/>
                </a:solidFill>
              </a:rPr>
              <a:t>Menurut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Donn</a:t>
            </a:r>
            <a:r>
              <a:rPr lang="en-US" sz="2400" b="1" dirty="0">
                <a:solidFill>
                  <a:schemeClr val="tx2"/>
                </a:solidFill>
              </a:rPr>
              <a:t> Parker)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437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09600" y="134778"/>
            <a:ext cx="7162800" cy="1077218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Panduan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Etika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Pribadi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(</a:t>
            </a:r>
            <a:r>
              <a:rPr lang="en-US" sz="32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Menurut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John McLeod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)</a:t>
            </a:r>
            <a:endParaRPr lang="id-ID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683850"/>
            <a:ext cx="7010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pertanyaan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etis</a:t>
            </a:r>
            <a:endParaRPr lang="en-US" sz="2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terhormat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jujur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menghindari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pertentangan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kemampuan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adil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dipertimbangkan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konservatif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155342" y="1507951"/>
            <a:ext cx="2143379" cy="2530144"/>
            <a:chOff x="6155342" y="1507951"/>
            <a:chExt cx="2143379" cy="2530144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75507">
              <a:off x="6155342" y="1507951"/>
              <a:ext cx="1135500" cy="11304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81266">
              <a:off x="6743897" y="2679187"/>
              <a:ext cx="1364975" cy="13589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703392">
              <a:off x="7376888" y="1782289"/>
              <a:ext cx="921833" cy="766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298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370582"/>
            <a:ext cx="7620000" cy="1077218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Para </a:t>
            </a:r>
            <a:r>
              <a:rPr lang="en-US" sz="32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eksekutif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menekankan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budaya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etis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pada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organisasi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mereka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dalam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3 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lapis :</a:t>
            </a:r>
            <a:endParaRPr lang="id-ID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857829"/>
            <a:ext cx="7696200" cy="3657600"/>
          </a:xfrm>
          <a:prstGeom prst="rect">
            <a:avLst/>
          </a:prstGeom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AutoNum type="arabicPeriod"/>
            </a:pPr>
            <a:r>
              <a:rPr lang="en-US" sz="25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menetapkan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credo </a:t>
            </a:r>
            <a:r>
              <a:rPr lang="en-US" sz="25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endParaRPr lang="en-US" sz="25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5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program – program </a:t>
            </a:r>
            <a:r>
              <a:rPr lang="en-US" sz="25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endParaRPr lang="en-US" sz="25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5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menyesuaikan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etik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516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WordArt 4"/>
          <p:cNvSpPr>
            <a:spLocks noChangeArrowheads="1" noChangeShapeType="1" noTextEdit="1"/>
          </p:cNvSpPr>
          <p:nvPr/>
        </p:nvSpPr>
        <p:spPr bwMode="gray">
          <a:xfrm>
            <a:off x="1447800" y="2438400"/>
            <a:ext cx="5689600" cy="7921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dist="89803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dist="89803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kern="10" dirty="0" err="1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dist="89803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dist="89803" dir="2700000" algn="ctr" rotWithShape="0">
                  <a:schemeClr val="tx2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067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3">
      <a:dk1>
        <a:srgbClr val="ECFFB6"/>
      </a:dk1>
      <a:lt1>
        <a:sysClr val="window" lastClr="FFFFFF"/>
      </a:lt1>
      <a:dk2>
        <a:srgbClr val="374A00"/>
      </a:dk2>
      <a:lt2>
        <a:srgbClr val="A9EA25"/>
      </a:lt2>
      <a:accent1>
        <a:srgbClr val="6F9400"/>
      </a:accent1>
      <a:accent2>
        <a:srgbClr val="71685A"/>
      </a:accent2>
      <a:accent3>
        <a:srgbClr val="FF6700"/>
      </a:accent3>
      <a:accent4>
        <a:srgbClr val="EDFAD3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82</TotalTime>
  <Words>208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PowerPoint Presentation</vt:lpstr>
      <vt:lpstr>PowerPoint Presentation</vt:lpstr>
      <vt:lpstr>PowerPoint Presentation</vt:lpstr>
      <vt:lpstr>Hak Sosial dan Komputer</vt:lpstr>
      <vt:lpstr>Rencana Tindakan untuk mencapai Operasi Komputer yang Etis</vt:lpstr>
      <vt:lpstr>Panduan Etika Pribadi (Menurut John McLeod)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PROFESI, KODE ETIK DAN PROFESIONALISME</dc:title>
  <dc:creator>Atika Sari</dc:creator>
  <cp:lastModifiedBy>Khafis</cp:lastModifiedBy>
  <cp:revision>17</cp:revision>
  <dcterms:created xsi:type="dcterms:W3CDTF">2014-02-26T05:56:50Z</dcterms:created>
  <dcterms:modified xsi:type="dcterms:W3CDTF">2014-03-20T06:42:00Z</dcterms:modified>
</cp:coreProperties>
</file>