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17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8825" y="2921000"/>
            <a:ext cx="3667125" cy="3721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247"/>
            <a:ext cx="9143999" cy="10261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01357" y="0"/>
            <a:ext cx="4742642" cy="5999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090762" cy="10199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881" y="52959"/>
            <a:ext cx="9145643" cy="9008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408813"/>
            <a:ext cx="7345680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5425" y="1673225"/>
            <a:ext cx="4886325" cy="2903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54554" y="6537257"/>
            <a:ext cx="171132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55152" y="6495302"/>
            <a:ext cx="271779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81" y="0"/>
            <a:ext cx="9145905" cy="6858000"/>
            <a:chOff x="-881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99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247"/>
              <a:ext cx="9143999" cy="10261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2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0762" cy="10199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-881" y="52959"/>
              <a:ext cx="9145643" cy="9008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51382" y="1350340"/>
            <a:ext cx="73933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C000"/>
                </a:solidFill>
                <a:latin typeface="Times New Roman"/>
                <a:cs typeface="Times New Roman"/>
              </a:rPr>
              <a:t>UKURAN PENYEBARAN</a:t>
            </a:r>
            <a:r>
              <a:rPr sz="4000" b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4000" b="1" spc="-160" dirty="0">
                <a:solidFill>
                  <a:srgbClr val="FFC000"/>
                </a:solidFill>
                <a:latin typeface="Times New Roman"/>
                <a:cs typeface="Times New Roman"/>
              </a:rPr>
              <a:t>DATA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05D22-9D52-4215-BE04-B09C7983506B}"/>
              </a:ext>
            </a:extLst>
          </p:cNvPr>
          <p:cNvSpPr txBox="1"/>
          <p:nvPr/>
        </p:nvSpPr>
        <p:spPr>
          <a:xfrm>
            <a:off x="6019800" y="612401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Rudi </a:t>
            </a:r>
            <a:r>
              <a:rPr lang="en-US" sz="3200" b="1" dirty="0" err="1">
                <a:solidFill>
                  <a:srgbClr val="0070C0"/>
                </a:solidFill>
              </a:rPr>
              <a:t>Kurniawan</a:t>
            </a:r>
            <a:endParaRPr lang="en-ID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538349-FC2B-4B6D-A921-9B586411D301}"/>
              </a:ext>
            </a:extLst>
          </p:cNvPr>
          <p:cNvSpPr txBox="1"/>
          <p:nvPr/>
        </p:nvSpPr>
        <p:spPr>
          <a:xfrm>
            <a:off x="951382" y="214830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Statistika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</a:p>
          <a:p>
            <a:r>
              <a:rPr lang="en-US" sz="3600" b="1" dirty="0" err="1">
                <a:solidFill>
                  <a:srgbClr val="002060"/>
                </a:solidFill>
              </a:rPr>
              <a:t>Pertemuan</a:t>
            </a:r>
            <a:r>
              <a:rPr lang="en-US" sz="3600" b="1" dirty="0">
                <a:solidFill>
                  <a:srgbClr val="002060"/>
                </a:solidFill>
              </a:rPr>
              <a:t> 4 &amp; 5</a:t>
            </a:r>
            <a:endParaRPr lang="en-ID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713613"/>
            <a:ext cx="1902460" cy="505267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3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NS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1410080"/>
            <a:ext cx="7309484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0E6EC5"/>
                </a:solidFill>
                <a:latin typeface="Times New Roman"/>
                <a:cs typeface="Times New Roman"/>
              </a:rPr>
              <a:t>Definisi: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solidFill>
                  <a:srgbClr val="000000"/>
                </a:solidFill>
                <a:latin typeface="Times New Roman"/>
                <a:cs typeface="Times New Roman"/>
              </a:rPr>
              <a:t>Rata-rata</a:t>
            </a:r>
            <a:r>
              <a:rPr sz="2100" spc="2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Times New Roman"/>
                <a:cs typeface="Times New Roman"/>
              </a:rPr>
              <a:t>hitung</a:t>
            </a:r>
            <a:r>
              <a:rPr sz="2100" spc="2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Times New Roman"/>
                <a:cs typeface="Times New Roman"/>
              </a:rPr>
              <a:t>dari</a:t>
            </a:r>
            <a:r>
              <a:rPr sz="2100" spc="2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000000"/>
                </a:solidFill>
                <a:latin typeface="Times New Roman"/>
                <a:cs typeface="Times New Roman"/>
              </a:rPr>
              <a:t>deviasi</a:t>
            </a:r>
            <a:r>
              <a:rPr sz="2100" spc="2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000000"/>
                </a:solidFill>
                <a:latin typeface="Times New Roman"/>
                <a:cs typeface="Times New Roman"/>
              </a:rPr>
              <a:t>kuadrat</a:t>
            </a:r>
            <a:r>
              <a:rPr sz="2100" spc="2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000000"/>
                </a:solidFill>
                <a:latin typeface="Times New Roman"/>
                <a:cs typeface="Times New Roman"/>
              </a:rPr>
              <a:t>setiap</a:t>
            </a:r>
            <a:r>
              <a:rPr sz="2100" spc="2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2100" spc="2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000000"/>
                </a:solidFill>
                <a:latin typeface="Times New Roman"/>
                <a:cs typeface="Times New Roman"/>
              </a:rPr>
              <a:t>terhadap</a:t>
            </a:r>
            <a:r>
              <a:rPr sz="2100" spc="2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Times New Roman"/>
                <a:cs typeface="Times New Roman"/>
              </a:rPr>
              <a:t>rata-rata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2050541"/>
            <a:ext cx="7311390" cy="322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Times New Roman"/>
                <a:cs typeface="Times New Roman"/>
              </a:rPr>
              <a:t>hitungnya.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2100" spc="-35" dirty="0">
                <a:latin typeface="Times New Roman"/>
                <a:cs typeface="Times New Roman"/>
              </a:rPr>
              <a:t>Varians</a:t>
            </a:r>
            <a:r>
              <a:rPr sz="2100" spc="1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yang</a:t>
            </a:r>
            <a:r>
              <a:rPr sz="2100" spc="1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diberi</a:t>
            </a:r>
            <a:r>
              <a:rPr sz="2100" spc="1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simbol</a:t>
            </a:r>
            <a:r>
              <a:rPr sz="2100" spc="13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(s2)</a:t>
            </a:r>
            <a:r>
              <a:rPr sz="2100" spc="12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dapat</a:t>
            </a:r>
            <a:r>
              <a:rPr sz="2100" spc="13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menjelaskan</a:t>
            </a:r>
            <a:r>
              <a:rPr sz="2100" spc="1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homogenitas</a:t>
            </a:r>
            <a:endParaRPr sz="21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100" spc="-5" dirty="0">
                <a:latin typeface="Times New Roman"/>
                <a:cs typeface="Times New Roman"/>
              </a:rPr>
              <a:t>suatu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kelompok.</a:t>
            </a: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56235" algn="l"/>
                <a:tab pos="1456055" algn="l"/>
                <a:tab pos="2140585" algn="l"/>
                <a:tab pos="3077845" algn="l"/>
                <a:tab pos="3820160" algn="l"/>
                <a:tab pos="4872990" algn="l"/>
                <a:tab pos="6031865" algn="l"/>
                <a:tab pos="6641465" algn="l"/>
              </a:tabLst>
            </a:pPr>
            <a:r>
              <a:rPr sz="2100" spc="-5" dirty="0">
                <a:latin typeface="Times New Roman"/>
                <a:cs typeface="Times New Roman"/>
              </a:rPr>
              <a:t>S</a:t>
            </a:r>
            <a:r>
              <a:rPr sz="2100" spc="10" dirty="0">
                <a:latin typeface="Times New Roman"/>
                <a:cs typeface="Times New Roman"/>
              </a:rPr>
              <a:t>e</a:t>
            </a:r>
            <a:r>
              <a:rPr sz="2100" spc="-1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a</a:t>
            </a:r>
            <a:r>
              <a:rPr sz="2100" spc="5" dirty="0">
                <a:latin typeface="Times New Roman"/>
                <a:cs typeface="Times New Roman"/>
              </a:rPr>
              <a:t>k</a:t>
            </a:r>
            <a:r>
              <a:rPr sz="2100" dirty="0">
                <a:latin typeface="Times New Roman"/>
                <a:cs typeface="Times New Roman"/>
              </a:rPr>
              <a:t>in	k</a:t>
            </a:r>
            <a:r>
              <a:rPr sz="2100" spc="5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cil	v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ria</a:t>
            </a: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dirty="0">
                <a:latin typeface="Times New Roman"/>
                <a:cs typeface="Times New Roman"/>
              </a:rPr>
              <a:t>s	</a:t>
            </a:r>
            <a:r>
              <a:rPr sz="2100" spc="-25" dirty="0">
                <a:latin typeface="Times New Roman"/>
                <a:cs typeface="Times New Roman"/>
              </a:rPr>
              <a:t>m</a:t>
            </a:r>
            <a:r>
              <a:rPr sz="2100" spc="10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ka	</a:t>
            </a:r>
            <a:r>
              <a:rPr sz="2100" spc="-5" dirty="0">
                <a:latin typeface="Times New Roman"/>
                <a:cs typeface="Times New Roman"/>
              </a:rPr>
              <a:t>s</a:t>
            </a:r>
            <a:r>
              <a:rPr sz="2100" spc="10" dirty="0">
                <a:latin typeface="Times New Roman"/>
                <a:cs typeface="Times New Roman"/>
              </a:rPr>
              <a:t>e</a:t>
            </a:r>
            <a:r>
              <a:rPr sz="2100" spc="-2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a</a:t>
            </a:r>
            <a:r>
              <a:rPr sz="2100" spc="10" dirty="0">
                <a:latin typeface="Times New Roman"/>
                <a:cs typeface="Times New Roman"/>
              </a:rPr>
              <a:t>k</a:t>
            </a:r>
            <a:r>
              <a:rPr sz="2100" dirty="0">
                <a:latin typeface="Times New Roman"/>
                <a:cs typeface="Times New Roman"/>
              </a:rPr>
              <a:t>in	h</a:t>
            </a:r>
            <a:r>
              <a:rPr sz="2100" spc="10" dirty="0">
                <a:latin typeface="Times New Roman"/>
                <a:cs typeface="Times New Roman"/>
              </a:rPr>
              <a:t>o</a:t>
            </a:r>
            <a:r>
              <a:rPr sz="2100" spc="-2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o</a:t>
            </a:r>
            <a:r>
              <a:rPr sz="2100" spc="10" dirty="0">
                <a:latin typeface="Times New Roman"/>
                <a:cs typeface="Times New Roman"/>
              </a:rPr>
              <a:t>g</a:t>
            </a:r>
            <a:r>
              <a:rPr sz="2100" dirty="0">
                <a:latin typeface="Times New Roman"/>
                <a:cs typeface="Times New Roman"/>
              </a:rPr>
              <a:t>en	d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spc="-10" dirty="0">
                <a:latin typeface="Times New Roman"/>
                <a:cs typeface="Times New Roman"/>
              </a:rPr>
              <a:t>t</a:t>
            </a:r>
            <a:r>
              <a:rPr sz="2100" dirty="0">
                <a:latin typeface="Times New Roman"/>
                <a:cs typeface="Times New Roman"/>
              </a:rPr>
              <a:t>a	d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l</a:t>
            </a:r>
            <a:r>
              <a:rPr sz="2100" spc="2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m  </a:t>
            </a:r>
            <a:r>
              <a:rPr sz="2100" spc="-5" dirty="0">
                <a:latin typeface="Times New Roman"/>
                <a:cs typeface="Times New Roman"/>
              </a:rPr>
              <a:t>kelompok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tersebut.</a:t>
            </a:r>
          </a:p>
          <a:p>
            <a:pPr marL="355600" indent="-343535">
              <a:lnSpc>
                <a:spcPct val="100000"/>
              </a:lnSpc>
              <a:buFont typeface="Wingdings"/>
              <a:buChar char=""/>
              <a:tabLst>
                <a:tab pos="356235" algn="l"/>
                <a:tab pos="1777364" algn="l"/>
                <a:tab pos="2835275" algn="l"/>
                <a:tab pos="3565525" algn="l"/>
                <a:tab pos="4571365" algn="l"/>
                <a:tab pos="5627370" algn="l"/>
                <a:tab pos="6850380" algn="l"/>
              </a:tabLst>
            </a:pPr>
            <a:r>
              <a:rPr sz="2100" spc="-5" dirty="0">
                <a:latin typeface="Times New Roman"/>
                <a:cs typeface="Times New Roman"/>
              </a:rPr>
              <a:t>Seb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l</a:t>
            </a:r>
            <a:r>
              <a:rPr sz="2100" spc="5" dirty="0">
                <a:latin typeface="Times New Roman"/>
                <a:cs typeface="Times New Roman"/>
              </a:rPr>
              <a:t>i</a:t>
            </a:r>
            <a:r>
              <a:rPr sz="2100" dirty="0">
                <a:latin typeface="Times New Roman"/>
                <a:cs typeface="Times New Roman"/>
              </a:rPr>
              <a:t>k</a:t>
            </a:r>
            <a:r>
              <a:rPr sz="2100" spc="10" dirty="0">
                <a:latin typeface="Times New Roman"/>
                <a:cs typeface="Times New Roman"/>
              </a:rPr>
              <a:t>n</a:t>
            </a:r>
            <a:r>
              <a:rPr sz="2100" dirty="0">
                <a:latin typeface="Times New Roman"/>
                <a:cs typeface="Times New Roman"/>
              </a:rPr>
              <a:t>ya,	</a:t>
            </a:r>
            <a:r>
              <a:rPr sz="2100" spc="-15" dirty="0">
                <a:latin typeface="Times New Roman"/>
                <a:cs typeface="Times New Roman"/>
              </a:rPr>
              <a:t>s</a:t>
            </a:r>
            <a:r>
              <a:rPr sz="2100" spc="10" dirty="0">
                <a:latin typeface="Times New Roman"/>
                <a:cs typeface="Times New Roman"/>
              </a:rPr>
              <a:t>e</a:t>
            </a:r>
            <a:r>
              <a:rPr sz="2100" spc="-1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a</a:t>
            </a:r>
            <a:r>
              <a:rPr sz="2100" spc="5" dirty="0">
                <a:latin typeface="Times New Roman"/>
                <a:cs typeface="Times New Roman"/>
              </a:rPr>
              <a:t>k</a:t>
            </a:r>
            <a:r>
              <a:rPr sz="2100" dirty="0">
                <a:latin typeface="Times New Roman"/>
                <a:cs typeface="Times New Roman"/>
              </a:rPr>
              <a:t>in	b</a:t>
            </a:r>
            <a:r>
              <a:rPr sz="2100" spc="5" dirty="0">
                <a:latin typeface="Times New Roman"/>
                <a:cs typeface="Times New Roman"/>
              </a:rPr>
              <a:t>e</a:t>
            </a:r>
            <a:r>
              <a:rPr sz="2100" spc="-5" dirty="0">
                <a:latin typeface="Times New Roman"/>
                <a:cs typeface="Times New Roman"/>
              </a:rPr>
              <a:t>sa</a:t>
            </a:r>
            <a:r>
              <a:rPr sz="2100" dirty="0">
                <a:latin typeface="Times New Roman"/>
                <a:cs typeface="Times New Roman"/>
              </a:rPr>
              <a:t>r	v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ria</a:t>
            </a:r>
            <a:r>
              <a:rPr sz="2100" spc="5" dirty="0">
                <a:latin typeface="Times New Roman"/>
                <a:cs typeface="Times New Roman"/>
              </a:rPr>
              <a:t>ns</a:t>
            </a:r>
            <a:r>
              <a:rPr sz="2100" dirty="0">
                <a:latin typeface="Times New Roman"/>
                <a:cs typeface="Times New Roman"/>
              </a:rPr>
              <a:t>,	</a:t>
            </a:r>
            <a:r>
              <a:rPr sz="2100" spc="-5" dirty="0">
                <a:latin typeface="Times New Roman"/>
                <a:cs typeface="Times New Roman"/>
              </a:rPr>
              <a:t>s</a:t>
            </a:r>
            <a:r>
              <a:rPr sz="2100" spc="-10" dirty="0">
                <a:latin typeface="Times New Roman"/>
                <a:cs typeface="Times New Roman"/>
              </a:rPr>
              <a:t>e</a:t>
            </a:r>
            <a:r>
              <a:rPr sz="2100" spc="-1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a</a:t>
            </a:r>
            <a:r>
              <a:rPr sz="2100" spc="5" dirty="0">
                <a:latin typeface="Times New Roman"/>
                <a:cs typeface="Times New Roman"/>
              </a:rPr>
              <a:t>k</a:t>
            </a:r>
            <a:r>
              <a:rPr sz="2100" dirty="0">
                <a:latin typeface="Times New Roman"/>
                <a:cs typeface="Times New Roman"/>
              </a:rPr>
              <a:t>in	</a:t>
            </a:r>
            <a:r>
              <a:rPr sz="2100" spc="5" dirty="0">
                <a:latin typeface="Times New Roman"/>
                <a:cs typeface="Times New Roman"/>
              </a:rPr>
              <a:t>h</a:t>
            </a:r>
            <a:r>
              <a:rPr sz="210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t</a:t>
            </a:r>
            <a:r>
              <a:rPr sz="2100" dirty="0">
                <a:latin typeface="Times New Roman"/>
                <a:cs typeface="Times New Roman"/>
              </a:rPr>
              <a:t>er</a:t>
            </a:r>
            <a:r>
              <a:rPr sz="2100" spc="5" dirty="0">
                <a:latin typeface="Times New Roman"/>
                <a:cs typeface="Times New Roman"/>
              </a:rPr>
              <a:t>og</a:t>
            </a:r>
            <a:r>
              <a:rPr sz="2100" dirty="0">
                <a:latin typeface="Times New Roman"/>
                <a:cs typeface="Times New Roman"/>
              </a:rPr>
              <a:t>en	d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ta</a:t>
            </a:r>
          </a:p>
          <a:p>
            <a:pPr marL="355600">
              <a:lnSpc>
                <a:spcPct val="100000"/>
              </a:lnSpc>
            </a:pPr>
            <a:r>
              <a:rPr sz="2100" dirty="0">
                <a:latin typeface="Times New Roman"/>
                <a:cs typeface="Times New Roman"/>
              </a:rPr>
              <a:t>dalam </a:t>
            </a:r>
            <a:r>
              <a:rPr sz="2100" spc="-5" dirty="0">
                <a:latin typeface="Times New Roman"/>
                <a:cs typeface="Times New Roman"/>
              </a:rPr>
              <a:t>kelompok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tersebut.</a:t>
            </a:r>
          </a:p>
          <a:p>
            <a:pPr marL="355600" marR="5080" indent="-343535">
              <a:lnSpc>
                <a:spcPct val="100000"/>
              </a:lnSpc>
              <a:buFont typeface="Wingdings"/>
              <a:buChar char=""/>
              <a:tabLst>
                <a:tab pos="356235" algn="l"/>
                <a:tab pos="1298575" algn="l"/>
                <a:tab pos="1854835" algn="l"/>
                <a:tab pos="3288029" algn="l"/>
                <a:tab pos="3876675" algn="l"/>
                <a:tab pos="4773930" algn="l"/>
                <a:tab pos="5495290" algn="l"/>
                <a:tab pos="6528434" algn="l"/>
              </a:tabLst>
            </a:pPr>
            <a:r>
              <a:rPr sz="2100" spc="-235" dirty="0">
                <a:latin typeface="Times New Roman"/>
                <a:cs typeface="Times New Roman"/>
              </a:rPr>
              <a:t>V</a:t>
            </a:r>
            <a:r>
              <a:rPr sz="2100" dirty="0">
                <a:latin typeface="Times New Roman"/>
                <a:cs typeface="Times New Roman"/>
              </a:rPr>
              <a:t>ari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ns	d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ri	</a:t>
            </a:r>
            <a:r>
              <a:rPr sz="2100" spc="-5" dirty="0">
                <a:latin typeface="Times New Roman"/>
                <a:cs typeface="Times New Roman"/>
              </a:rPr>
              <a:t>se</a:t>
            </a:r>
            <a:r>
              <a:rPr sz="2100" spc="5" dirty="0">
                <a:latin typeface="Times New Roman"/>
                <a:cs typeface="Times New Roman"/>
              </a:rPr>
              <a:t>k</a:t>
            </a:r>
            <a:r>
              <a:rPr sz="210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l</a:t>
            </a:r>
            <a:r>
              <a:rPr sz="2100" dirty="0">
                <a:latin typeface="Times New Roman"/>
                <a:cs typeface="Times New Roman"/>
              </a:rPr>
              <a:t>o</a:t>
            </a:r>
            <a:r>
              <a:rPr sz="2100" spc="-20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p</a:t>
            </a:r>
            <a:r>
              <a:rPr sz="2100" spc="10" dirty="0">
                <a:latin typeface="Times New Roman"/>
                <a:cs typeface="Times New Roman"/>
              </a:rPr>
              <a:t>o</a:t>
            </a:r>
            <a:r>
              <a:rPr sz="2100" dirty="0">
                <a:latin typeface="Times New Roman"/>
                <a:cs typeface="Times New Roman"/>
              </a:rPr>
              <a:t>k	d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ta	</a:t>
            </a:r>
            <a:r>
              <a:rPr sz="2100" spc="-5" dirty="0">
                <a:latin typeface="Times New Roman"/>
                <a:cs typeface="Times New Roman"/>
              </a:rPr>
              <a:t>s</a:t>
            </a:r>
            <a:r>
              <a:rPr sz="2100" spc="10" dirty="0">
                <a:latin typeface="Times New Roman"/>
                <a:cs typeface="Times New Roman"/>
              </a:rPr>
              <a:t>a</a:t>
            </a:r>
            <a:r>
              <a:rPr sz="2100" spc="-2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p</a:t>
            </a:r>
            <a:r>
              <a:rPr sz="2100" spc="5" dirty="0">
                <a:latin typeface="Times New Roman"/>
                <a:cs typeface="Times New Roman"/>
              </a:rPr>
              <a:t>e</a:t>
            </a:r>
            <a:r>
              <a:rPr sz="2100" dirty="0">
                <a:latin typeface="Times New Roman"/>
                <a:cs typeface="Times New Roman"/>
              </a:rPr>
              <a:t>l	d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p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t	d</a:t>
            </a:r>
            <a:r>
              <a:rPr sz="2100" spc="5" dirty="0">
                <a:latin typeface="Times New Roman"/>
                <a:cs typeface="Times New Roman"/>
              </a:rPr>
              <a:t>i</a:t>
            </a:r>
            <a:r>
              <a:rPr sz="2100" dirty="0">
                <a:latin typeface="Times New Roman"/>
                <a:cs typeface="Times New Roman"/>
              </a:rPr>
              <a:t>h</a:t>
            </a:r>
            <a:r>
              <a:rPr sz="2100" spc="5" dirty="0">
                <a:latin typeface="Times New Roman"/>
                <a:cs typeface="Times New Roman"/>
              </a:rPr>
              <a:t>i</a:t>
            </a:r>
            <a:r>
              <a:rPr sz="2100" spc="-10" dirty="0">
                <a:latin typeface="Times New Roman"/>
                <a:cs typeface="Times New Roman"/>
              </a:rPr>
              <a:t>t</a:t>
            </a:r>
            <a:r>
              <a:rPr sz="2100" dirty="0">
                <a:latin typeface="Times New Roman"/>
                <a:cs typeface="Times New Roman"/>
              </a:rPr>
              <a:t>ung	deng</a:t>
            </a:r>
            <a:r>
              <a:rPr sz="2100" spc="-1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n  menggunakan</a:t>
            </a:r>
            <a:r>
              <a:rPr sz="2100" spc="-5" dirty="0">
                <a:latin typeface="Times New Roman"/>
                <a:cs typeface="Times New Roman"/>
              </a:rPr>
              <a:t> rumus:</a:t>
            </a: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446" y="1087133"/>
            <a:ext cx="153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E6EC5"/>
                </a:solidFill>
                <a:latin typeface="Times New Roman"/>
                <a:cs typeface="Times New Roman"/>
              </a:rPr>
              <a:t>Rumus</a:t>
            </a:r>
            <a:r>
              <a:rPr sz="1800" b="1" spc="-95" dirty="0">
                <a:solidFill>
                  <a:srgbClr val="0E6EC5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0E6EC5"/>
                </a:solidFill>
                <a:latin typeface="Times New Roman"/>
                <a:cs typeface="Times New Roman"/>
              </a:rPr>
              <a:t>Varians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9C0120-E8B8-4BD1-88CE-0D4F0D9ACF4D}"/>
              </a:ext>
            </a:extLst>
          </p:cNvPr>
          <p:cNvGrpSpPr/>
          <p:nvPr/>
        </p:nvGrpSpPr>
        <p:grpSpPr>
          <a:xfrm>
            <a:off x="3276600" y="713613"/>
            <a:ext cx="5739765" cy="1050743"/>
            <a:chOff x="3568458" y="662339"/>
            <a:chExt cx="5739765" cy="1050743"/>
          </a:xfrm>
        </p:grpSpPr>
        <p:grpSp>
          <p:nvGrpSpPr>
            <p:cNvPr id="3" name="object 3"/>
            <p:cNvGrpSpPr/>
            <p:nvPr/>
          </p:nvGrpSpPr>
          <p:grpSpPr>
            <a:xfrm>
              <a:off x="3568458" y="731372"/>
              <a:ext cx="5739765" cy="981710"/>
              <a:chOff x="2566416" y="478536"/>
              <a:chExt cx="5739765" cy="981710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2566416" y="478536"/>
                <a:ext cx="5739765" cy="981710"/>
              </a:xfrm>
              <a:custGeom>
                <a:avLst/>
                <a:gdLst/>
                <a:ahLst/>
                <a:cxnLst/>
                <a:rect l="l" t="t" r="r" b="b"/>
                <a:pathLst>
                  <a:path w="5739765" h="981710">
                    <a:moveTo>
                      <a:pt x="5739383" y="0"/>
                    </a:moveTo>
                    <a:lnTo>
                      <a:pt x="0" y="0"/>
                    </a:lnTo>
                    <a:lnTo>
                      <a:pt x="0" y="981456"/>
                    </a:lnTo>
                    <a:lnTo>
                      <a:pt x="5739383" y="981456"/>
                    </a:lnTo>
                    <a:lnTo>
                      <a:pt x="5739383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3341763" y="1180087"/>
                <a:ext cx="13239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323975">
                    <a:moveTo>
                      <a:pt x="0" y="0"/>
                    </a:moveTo>
                    <a:lnTo>
                      <a:pt x="1323711" y="0"/>
                    </a:lnTo>
                  </a:path>
                </a:pathLst>
              </a:custGeom>
              <a:ln w="891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15136D2-1EC8-46C2-9ED8-2829C42EE0F5}"/>
                </a:ext>
              </a:extLst>
            </p:cNvPr>
            <p:cNvGrpSpPr/>
            <p:nvPr/>
          </p:nvGrpSpPr>
          <p:grpSpPr>
            <a:xfrm>
              <a:off x="3568458" y="662339"/>
              <a:ext cx="2194560" cy="1035496"/>
              <a:chOff x="2606425" y="443146"/>
              <a:chExt cx="2194560" cy="1035496"/>
            </a:xfrm>
          </p:grpSpPr>
          <p:sp>
            <p:nvSpPr>
              <p:cNvPr id="6" name="object 6"/>
              <p:cNvSpPr txBox="1"/>
              <p:nvPr/>
            </p:nvSpPr>
            <p:spPr>
              <a:xfrm>
                <a:off x="2606425" y="443146"/>
                <a:ext cx="2194560" cy="305435"/>
              </a:xfrm>
              <a:prstGeom prst="rect">
                <a:avLst/>
              </a:prstGeom>
            </p:spPr>
            <p:txBody>
              <a:bodyPr vert="horz" wrap="square" lIns="0" tIns="17145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35"/>
                  </a:spcBef>
                </a:pPr>
                <a:r>
                  <a:rPr sz="1800" spc="210" dirty="0">
                    <a:latin typeface="Times New Roman"/>
                    <a:cs typeface="Times New Roman"/>
                  </a:rPr>
                  <a:t>untuk </a:t>
                </a:r>
                <a:r>
                  <a:rPr sz="1800" spc="195" dirty="0">
                    <a:latin typeface="Times New Roman"/>
                    <a:cs typeface="Times New Roman"/>
                  </a:rPr>
                  <a:t>data</a:t>
                </a:r>
                <a:r>
                  <a:rPr sz="1800" spc="-140" dirty="0">
                    <a:latin typeface="Times New Roman"/>
                    <a:cs typeface="Times New Roman"/>
                  </a:rPr>
                  <a:t> </a:t>
                </a:r>
                <a:r>
                  <a:rPr sz="1800" spc="185" dirty="0">
                    <a:latin typeface="Times New Roman"/>
                    <a:cs typeface="Times New Roman"/>
                  </a:rPr>
                  <a:t>tersebar</a:t>
                </a:r>
                <a:endParaRPr sz="18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" name="object 7"/>
              <p:cNvSpPr txBox="1"/>
              <p:nvPr/>
            </p:nvSpPr>
            <p:spPr>
              <a:xfrm>
                <a:off x="4548908" y="816666"/>
                <a:ext cx="90805" cy="176530"/>
              </a:xfrm>
              <a:prstGeom prst="rect">
                <a:avLst/>
              </a:prstGeom>
            </p:spPr>
            <p:txBody>
              <a:bodyPr vert="horz" wrap="square" lIns="0" tIns="17145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35"/>
                  </a:spcBef>
                </a:pPr>
                <a:r>
                  <a:rPr sz="950" spc="135" dirty="0">
                    <a:latin typeface="Times New Roman"/>
                    <a:cs typeface="Times New Roman"/>
                  </a:rPr>
                  <a:t>2</a:t>
                </a:r>
                <a:endParaRPr sz="950">
                  <a:latin typeface="Times New Roman"/>
                  <a:cs typeface="Times New Roman"/>
                </a:endParaRPr>
              </a:p>
            </p:txBody>
          </p:sp>
          <p:sp>
            <p:nvSpPr>
              <p:cNvPr id="8" name="object 8"/>
              <p:cNvSpPr txBox="1"/>
              <p:nvPr/>
            </p:nvSpPr>
            <p:spPr>
              <a:xfrm>
                <a:off x="2787269" y="888151"/>
                <a:ext cx="266700" cy="345607"/>
              </a:xfrm>
              <a:prstGeom prst="rect">
                <a:avLst/>
              </a:prstGeom>
            </p:spPr>
            <p:txBody>
              <a:bodyPr vert="horz" wrap="square" lIns="0" tIns="17145" rIns="0" bIns="0" rtlCol="0">
                <a:spAutoFit/>
              </a:bodyPr>
              <a:lstStyle/>
              <a:p>
                <a:pPr marL="25400">
                  <a:lnSpc>
                    <a:spcPct val="100000"/>
                  </a:lnSpc>
                  <a:spcBef>
                    <a:spcPts val="135"/>
                  </a:spcBef>
                </a:pPr>
                <a:r>
                  <a:rPr sz="3200" spc="315" baseline="-24691" dirty="0">
                    <a:latin typeface="Times New Roman"/>
                    <a:cs typeface="Times New Roman"/>
                  </a:rPr>
                  <a:t>s</a:t>
                </a:r>
                <a:r>
                  <a:rPr sz="1050" spc="210" dirty="0">
                    <a:latin typeface="Times New Roman"/>
                    <a:cs typeface="Times New Roman"/>
                  </a:rPr>
                  <a:t>2</a:t>
                </a:r>
                <a:endParaRPr sz="95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" name="object 9"/>
              <p:cNvSpPr txBox="1"/>
              <p:nvPr/>
            </p:nvSpPr>
            <p:spPr>
              <a:xfrm>
                <a:off x="3902562" y="984612"/>
                <a:ext cx="205104" cy="494030"/>
              </a:xfrm>
              <a:prstGeom prst="rect">
                <a:avLst/>
              </a:prstGeom>
            </p:spPr>
            <p:txBody>
              <a:bodyPr vert="horz" wrap="square" lIns="0" tIns="30480" rIns="0" bIns="0" rtlCol="0">
                <a:spAutoFit/>
              </a:bodyPr>
              <a:lstStyle/>
              <a:p>
                <a:pPr marL="24765">
                  <a:lnSpc>
                    <a:spcPct val="100000"/>
                  </a:lnSpc>
                  <a:spcBef>
                    <a:spcPts val="240"/>
                  </a:spcBef>
                </a:pPr>
                <a:r>
                  <a:rPr sz="950" spc="75" dirty="0">
                    <a:latin typeface="Times New Roman"/>
                    <a:cs typeface="Times New Roman"/>
                  </a:rPr>
                  <a:t>i</a:t>
                </a:r>
                <a:endParaRPr sz="95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  <a:spcBef>
                    <a:spcPts val="235"/>
                  </a:spcBef>
                </a:pPr>
                <a:r>
                  <a:rPr sz="1800" i="1" spc="310" dirty="0">
                    <a:latin typeface="Times New Roman"/>
                    <a:cs typeface="Times New Roman"/>
                  </a:rPr>
                  <a:t>N</a:t>
                </a:r>
                <a:endParaRPr sz="1800">
                  <a:latin typeface="Times New Roman"/>
                  <a:cs typeface="Times New Roman"/>
                </a:endParaRPr>
              </a:p>
            </p:txBody>
          </p:sp>
          <p:sp>
            <p:nvSpPr>
              <p:cNvPr id="10" name="object 10"/>
              <p:cNvSpPr txBox="1"/>
              <p:nvPr/>
            </p:nvSpPr>
            <p:spPr>
              <a:xfrm>
                <a:off x="3357610" y="787972"/>
                <a:ext cx="297815" cy="412750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40"/>
                  </a:spcBef>
                </a:pPr>
                <a:r>
                  <a:rPr sz="2500" spc="455" dirty="0">
                    <a:latin typeface="Symbol"/>
                    <a:cs typeface="Symbol"/>
                  </a:rPr>
                  <a:t></a:t>
                </a:r>
                <a:endParaRPr sz="2500" dirty="0">
                  <a:latin typeface="Symbol"/>
                  <a:cs typeface="Symbol"/>
                </a:endParaRPr>
              </a:p>
            </p:txBody>
          </p:sp>
          <p:sp>
            <p:nvSpPr>
              <p:cNvPr id="11" name="object 11"/>
              <p:cNvSpPr txBox="1"/>
              <p:nvPr/>
            </p:nvSpPr>
            <p:spPr>
              <a:xfrm>
                <a:off x="3111368" y="992430"/>
                <a:ext cx="171450" cy="305435"/>
              </a:xfrm>
              <a:prstGeom prst="rect">
                <a:avLst/>
              </a:prstGeom>
            </p:spPr>
            <p:txBody>
              <a:bodyPr vert="horz" wrap="square" lIns="0" tIns="17145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35"/>
                  </a:spcBef>
                </a:pPr>
                <a:r>
                  <a:rPr sz="1800" spc="254" dirty="0">
                    <a:latin typeface="Symbol"/>
                    <a:cs typeface="Symbol"/>
                  </a:rPr>
                  <a:t></a:t>
                </a:r>
                <a:endParaRPr sz="1800">
                  <a:latin typeface="Symbol"/>
                  <a:cs typeface="Symbol"/>
                </a:endParaRPr>
              </a:p>
            </p:txBody>
          </p:sp>
          <p:sp>
            <p:nvSpPr>
              <p:cNvPr id="12" name="object 12"/>
              <p:cNvSpPr txBox="1"/>
              <p:nvPr/>
            </p:nvSpPr>
            <p:spPr>
              <a:xfrm>
                <a:off x="3670783" y="761817"/>
                <a:ext cx="901065" cy="389890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140"/>
                  </a:spcBef>
                  <a:tabLst>
                    <a:tab pos="381635" algn="l"/>
                  </a:tabLst>
                </a:pPr>
                <a:r>
                  <a:rPr sz="2350" spc="95" dirty="0">
                    <a:latin typeface="Symbol"/>
                    <a:cs typeface="Symbol"/>
                  </a:rPr>
                  <a:t></a:t>
                </a:r>
                <a:r>
                  <a:rPr sz="1800" spc="95" dirty="0">
                    <a:latin typeface="Times New Roman"/>
                    <a:cs typeface="Times New Roman"/>
                  </a:rPr>
                  <a:t>x	</a:t>
                </a:r>
                <a:r>
                  <a:rPr sz="1800" spc="254" dirty="0">
                    <a:latin typeface="Symbol"/>
                    <a:cs typeface="Symbol"/>
                  </a:rPr>
                  <a:t></a:t>
                </a:r>
                <a:r>
                  <a:rPr sz="1800" spc="-200" dirty="0">
                    <a:latin typeface="Times New Roman"/>
                    <a:cs typeface="Times New Roman"/>
                  </a:rPr>
                  <a:t> </a:t>
                </a:r>
                <a:r>
                  <a:rPr sz="1950" i="1" spc="-190" dirty="0">
                    <a:latin typeface="Symbol"/>
                    <a:cs typeface="Symbol"/>
                  </a:rPr>
                  <a:t></a:t>
                </a:r>
                <a:r>
                  <a:rPr sz="2350" spc="-190" dirty="0">
                    <a:latin typeface="Symbol"/>
                    <a:cs typeface="Symbol"/>
                  </a:rPr>
                  <a:t></a:t>
                </a:r>
                <a:endParaRPr sz="2350">
                  <a:latin typeface="Symbol"/>
                  <a:cs typeface="Symbol"/>
                </a:endParaRPr>
              </a:p>
            </p:txBody>
          </p:sp>
        </p:grpSp>
      </p:grpSp>
      <p:grpSp>
        <p:nvGrpSpPr>
          <p:cNvPr id="13" name="object 13"/>
          <p:cNvGrpSpPr/>
          <p:nvPr/>
        </p:nvGrpSpPr>
        <p:grpSpPr>
          <a:xfrm>
            <a:off x="6454140" y="2171522"/>
            <a:ext cx="1318260" cy="385445"/>
            <a:chOff x="6454140" y="2171522"/>
            <a:chExt cx="1318260" cy="385445"/>
          </a:xfrm>
        </p:grpSpPr>
        <p:sp>
          <p:nvSpPr>
            <p:cNvPr id="14" name="object 14"/>
            <p:cNvSpPr/>
            <p:nvPr/>
          </p:nvSpPr>
          <p:spPr>
            <a:xfrm>
              <a:off x="6454140" y="2171522"/>
              <a:ext cx="1318260" cy="385445"/>
            </a:xfrm>
            <a:custGeom>
              <a:avLst/>
              <a:gdLst/>
              <a:ahLst/>
              <a:cxnLst/>
              <a:rect l="l" t="t" r="r" b="b"/>
              <a:pathLst>
                <a:path w="1318259" h="385444">
                  <a:moveTo>
                    <a:pt x="1318260" y="0"/>
                  </a:moveTo>
                  <a:lnTo>
                    <a:pt x="0" y="0"/>
                  </a:lnTo>
                  <a:lnTo>
                    <a:pt x="0" y="385241"/>
                  </a:lnTo>
                  <a:lnTo>
                    <a:pt x="1318260" y="385241"/>
                  </a:lnTo>
                  <a:lnTo>
                    <a:pt x="131826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72504" y="2282316"/>
              <a:ext cx="888365" cy="258445"/>
            </a:xfrm>
            <a:custGeom>
              <a:avLst/>
              <a:gdLst/>
              <a:ahLst/>
              <a:cxnLst/>
              <a:rect l="l" t="t" r="r" b="b"/>
              <a:pathLst>
                <a:path w="888365" h="258444">
                  <a:moveTo>
                    <a:pt x="805815" y="0"/>
                  </a:moveTo>
                  <a:lnTo>
                    <a:pt x="802131" y="10413"/>
                  </a:lnTo>
                  <a:lnTo>
                    <a:pt x="817086" y="16912"/>
                  </a:lnTo>
                  <a:lnTo>
                    <a:pt x="829945" y="25923"/>
                  </a:lnTo>
                  <a:lnTo>
                    <a:pt x="856043" y="67577"/>
                  </a:lnTo>
                  <a:lnTo>
                    <a:pt x="863663" y="105816"/>
                  </a:lnTo>
                  <a:lnTo>
                    <a:pt x="864616" y="127888"/>
                  </a:lnTo>
                  <a:lnTo>
                    <a:pt x="863663" y="150653"/>
                  </a:lnTo>
                  <a:lnTo>
                    <a:pt x="856043" y="189896"/>
                  </a:lnTo>
                  <a:lnTo>
                    <a:pt x="829945" y="232219"/>
                  </a:lnTo>
                  <a:lnTo>
                    <a:pt x="802513" y="247777"/>
                  </a:lnTo>
                  <a:lnTo>
                    <a:pt x="805815" y="258318"/>
                  </a:lnTo>
                  <a:lnTo>
                    <a:pt x="841089" y="241760"/>
                  </a:lnTo>
                  <a:lnTo>
                    <a:pt x="867028" y="213106"/>
                  </a:lnTo>
                  <a:lnTo>
                    <a:pt x="882919" y="174847"/>
                  </a:lnTo>
                  <a:lnTo>
                    <a:pt x="888238" y="129159"/>
                  </a:lnTo>
                  <a:lnTo>
                    <a:pt x="886904" y="105487"/>
                  </a:lnTo>
                  <a:lnTo>
                    <a:pt x="876236" y="63525"/>
                  </a:lnTo>
                  <a:lnTo>
                    <a:pt x="855089" y="29378"/>
                  </a:lnTo>
                  <a:lnTo>
                    <a:pt x="824557" y="6760"/>
                  </a:lnTo>
                  <a:lnTo>
                    <a:pt x="805815" y="0"/>
                  </a:lnTo>
                  <a:close/>
                </a:path>
                <a:path w="888365" h="258444">
                  <a:moveTo>
                    <a:pt x="82423" y="0"/>
                  </a:moveTo>
                  <a:lnTo>
                    <a:pt x="47259" y="16557"/>
                  </a:lnTo>
                  <a:lnTo>
                    <a:pt x="21336" y="45212"/>
                  </a:lnTo>
                  <a:lnTo>
                    <a:pt x="5334" y="83613"/>
                  </a:lnTo>
                  <a:lnTo>
                    <a:pt x="0" y="129159"/>
                  </a:lnTo>
                  <a:lnTo>
                    <a:pt x="1333" y="152919"/>
                  </a:lnTo>
                  <a:lnTo>
                    <a:pt x="12001" y="194917"/>
                  </a:lnTo>
                  <a:lnTo>
                    <a:pt x="33095" y="228939"/>
                  </a:lnTo>
                  <a:lnTo>
                    <a:pt x="82423" y="258318"/>
                  </a:lnTo>
                  <a:lnTo>
                    <a:pt x="85725" y="247777"/>
                  </a:lnTo>
                  <a:lnTo>
                    <a:pt x="71010" y="241272"/>
                  </a:lnTo>
                  <a:lnTo>
                    <a:pt x="58308" y="232219"/>
                  </a:lnTo>
                  <a:lnTo>
                    <a:pt x="32248" y="189896"/>
                  </a:lnTo>
                  <a:lnTo>
                    <a:pt x="24576" y="150653"/>
                  </a:lnTo>
                  <a:lnTo>
                    <a:pt x="23622" y="127888"/>
                  </a:lnTo>
                  <a:lnTo>
                    <a:pt x="24576" y="105816"/>
                  </a:lnTo>
                  <a:lnTo>
                    <a:pt x="32248" y="67577"/>
                  </a:lnTo>
                  <a:lnTo>
                    <a:pt x="58404" y="25923"/>
                  </a:lnTo>
                  <a:lnTo>
                    <a:pt x="86105" y="10413"/>
                  </a:lnTo>
                  <a:lnTo>
                    <a:pt x="824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797284"/>
              </p:ext>
            </p:extLst>
          </p:nvPr>
        </p:nvGraphicFramePr>
        <p:xfrm>
          <a:off x="2813050" y="2165223"/>
          <a:ext cx="4951729" cy="4237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190">
                <a:tc>
                  <a:txBody>
                    <a:bodyPr/>
                    <a:lstStyle/>
                    <a:p>
                      <a:pPr marL="4171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200" spc="80" dirty="0">
                          <a:latin typeface="Times New Roman"/>
                          <a:cs typeface="Times New Roman"/>
                        </a:rPr>
                        <a:t>Tahun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X</a:t>
                      </a: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2625"/>
                        </a:lnSpc>
                        <a:spcBef>
                          <a:spcPts val="305"/>
                        </a:spcBef>
                      </a:pPr>
                      <a:r>
                        <a:rPr sz="2200" spc="-615" dirty="0">
                          <a:latin typeface="FreeSans"/>
                          <a:cs typeface="FreeSans"/>
                        </a:rPr>
                        <a:t>𝑥</a:t>
                      </a:r>
                      <a:r>
                        <a:rPr sz="2200" dirty="0">
                          <a:latin typeface="FreeSans"/>
                          <a:cs typeface="FreeSans"/>
                        </a:rPr>
                        <a:t> </a:t>
                      </a:r>
                      <a:r>
                        <a:rPr sz="2200" spc="355" dirty="0">
                          <a:latin typeface="FreeSans"/>
                          <a:cs typeface="FreeSans"/>
                        </a:rPr>
                        <a:t>−</a:t>
                      </a:r>
                      <a:r>
                        <a:rPr sz="2200" spc="-85" dirty="0">
                          <a:latin typeface="FreeSans"/>
                          <a:cs typeface="FreeSans"/>
                        </a:rPr>
                        <a:t> </a:t>
                      </a:r>
                      <a:r>
                        <a:rPr sz="2200" spc="-580" dirty="0">
                          <a:latin typeface="FreeSans"/>
                          <a:cs typeface="FreeSans"/>
                        </a:rPr>
                        <a:t>𝜇</a:t>
                      </a:r>
                      <a:endParaRPr sz="2200">
                        <a:latin typeface="FreeSans"/>
                        <a:cs typeface="FreeSan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ts val="2625"/>
                        </a:lnSpc>
                        <a:spcBef>
                          <a:spcPts val="305"/>
                        </a:spcBef>
                        <a:tabLst>
                          <a:tab pos="867410" algn="l"/>
                        </a:tabLst>
                      </a:pPr>
                      <a:r>
                        <a:rPr sz="2200" spc="-615" dirty="0">
                          <a:latin typeface="FreeSans"/>
                          <a:cs typeface="FreeSans"/>
                        </a:rPr>
                        <a:t>𝑥</a:t>
                      </a:r>
                      <a:r>
                        <a:rPr sz="2200" spc="5" dirty="0">
                          <a:latin typeface="FreeSans"/>
                          <a:cs typeface="FreeSans"/>
                        </a:rPr>
                        <a:t> </a:t>
                      </a:r>
                      <a:r>
                        <a:rPr sz="2200" spc="355" dirty="0">
                          <a:latin typeface="FreeSans"/>
                          <a:cs typeface="FreeSans"/>
                        </a:rPr>
                        <a:t>−</a:t>
                      </a:r>
                      <a:r>
                        <a:rPr sz="2200" spc="-70" dirty="0">
                          <a:latin typeface="FreeSans"/>
                          <a:cs typeface="FreeSans"/>
                        </a:rPr>
                        <a:t> </a:t>
                      </a:r>
                      <a:r>
                        <a:rPr sz="2200" spc="-580" dirty="0">
                          <a:latin typeface="FreeSans"/>
                          <a:cs typeface="FreeSans"/>
                        </a:rPr>
                        <a:t>𝜇	</a:t>
                      </a:r>
                      <a:r>
                        <a:rPr sz="2400" spc="52" baseline="27777" dirty="0">
                          <a:latin typeface="FreeSans"/>
                          <a:cs typeface="FreeSans"/>
                        </a:rPr>
                        <a:t>2</a:t>
                      </a:r>
                      <a:endParaRPr sz="2400" baseline="27777">
                        <a:latin typeface="FreeSans"/>
                        <a:cs typeface="FreeSan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18">
                <a:tc>
                  <a:txBody>
                    <a:bodyPr/>
                    <a:lstStyle/>
                    <a:p>
                      <a:pPr marL="531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200" spc="-50" dirty="0">
                          <a:latin typeface="Times New Roman"/>
                          <a:cs typeface="Times New Roman"/>
                        </a:rPr>
                        <a:t>1994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spc="-35" dirty="0">
                          <a:latin typeface="Times New Roman"/>
                          <a:cs typeface="Times New Roman"/>
                        </a:rPr>
                        <a:t>7.5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spc="-25" dirty="0">
                          <a:latin typeface="Times New Roman"/>
                          <a:cs typeface="Times New Roman"/>
                        </a:rPr>
                        <a:t>4.23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spc="-105" dirty="0">
                          <a:latin typeface="Times New Roman"/>
                          <a:cs typeface="Times New Roman"/>
                        </a:rPr>
                        <a:t>17.85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9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200" spc="-80" dirty="0">
                          <a:latin typeface="Times New Roman"/>
                          <a:cs typeface="Times New Roman"/>
                        </a:rPr>
                        <a:t>1995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spc="15" dirty="0">
                          <a:latin typeface="Times New Roman"/>
                          <a:cs typeface="Times New Roman"/>
                        </a:rPr>
                        <a:t>8.2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spc="15" dirty="0">
                          <a:latin typeface="Times New Roman"/>
                          <a:cs typeface="Times New Roman"/>
                        </a:rPr>
                        <a:t>4.93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200" spc="15" dirty="0">
                          <a:latin typeface="Times New Roman"/>
                          <a:cs typeface="Times New Roman"/>
                        </a:rPr>
                        <a:t>24.26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90">
                <a:tc>
                  <a:txBody>
                    <a:bodyPr/>
                    <a:lstStyle/>
                    <a:p>
                      <a:pPr marL="5295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200" spc="-40" dirty="0">
                          <a:latin typeface="Times New Roman"/>
                          <a:cs typeface="Times New Roman"/>
                        </a:rPr>
                        <a:t>1996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10" dirty="0">
                          <a:latin typeface="Times New Roman"/>
                          <a:cs typeface="Times New Roman"/>
                        </a:rPr>
                        <a:t>7.8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20" dirty="0">
                          <a:latin typeface="Times New Roman"/>
                          <a:cs typeface="Times New Roman"/>
                        </a:rPr>
                        <a:t>4.53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40" dirty="0">
                          <a:latin typeface="Times New Roman"/>
                          <a:cs typeface="Times New Roman"/>
                        </a:rPr>
                        <a:t>20.48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318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200" spc="-75" dirty="0">
                          <a:latin typeface="Times New Roman"/>
                          <a:cs typeface="Times New Roman"/>
                        </a:rPr>
                        <a:t>1997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55" dirty="0">
                          <a:latin typeface="Times New Roman"/>
                          <a:cs typeface="Times New Roman"/>
                        </a:rPr>
                        <a:t>4.9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110" dirty="0">
                          <a:latin typeface="Times New Roman"/>
                          <a:cs typeface="Times New Roman"/>
                        </a:rPr>
                        <a:t>1.63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65" dirty="0">
                          <a:latin typeface="Times New Roman"/>
                          <a:cs typeface="Times New Roman"/>
                        </a:rPr>
                        <a:t>2.641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91">
                <a:tc>
                  <a:txBody>
                    <a:bodyPr/>
                    <a:lstStyle/>
                    <a:p>
                      <a:pPr marL="5314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200" spc="-45" dirty="0">
                          <a:latin typeface="Times New Roman"/>
                          <a:cs typeface="Times New Roman"/>
                        </a:rPr>
                        <a:t>1998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100" dirty="0">
                          <a:latin typeface="Times New Roman"/>
                          <a:cs typeface="Times New Roman"/>
                        </a:rPr>
                        <a:t>-14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165" dirty="0">
                          <a:latin typeface="Times New Roman"/>
                          <a:cs typeface="Times New Roman"/>
                        </a:rPr>
                        <a:t>-17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15" dirty="0">
                          <a:latin typeface="Times New Roman"/>
                          <a:cs typeface="Times New Roman"/>
                        </a:rPr>
                        <a:t>288.2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318">
                <a:tc>
                  <a:txBody>
                    <a:bodyPr/>
                    <a:lstStyle/>
                    <a:p>
                      <a:pPr marL="5295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40" dirty="0">
                          <a:latin typeface="Times New Roman"/>
                          <a:cs typeface="Times New Roman"/>
                        </a:rPr>
                        <a:t>1999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50" dirty="0">
                          <a:latin typeface="Times New Roman"/>
                          <a:cs typeface="Times New Roman"/>
                        </a:rPr>
                        <a:t>4.8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140" dirty="0">
                          <a:latin typeface="Times New Roman"/>
                          <a:cs typeface="Times New Roman"/>
                        </a:rPr>
                        <a:t>1.53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2.326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90">
                <a:tc>
                  <a:txBody>
                    <a:bodyPr/>
                    <a:lstStyle/>
                    <a:p>
                      <a:pPr marL="5067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200" spc="50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50" dirty="0">
                          <a:latin typeface="Times New Roman"/>
                          <a:cs typeface="Times New Roman"/>
                        </a:rPr>
                        <a:t>3.5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20" dirty="0">
                          <a:latin typeface="Times New Roman"/>
                          <a:cs typeface="Times New Roman"/>
                        </a:rPr>
                        <a:t>0.23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55" dirty="0">
                          <a:latin typeface="Times New Roman"/>
                          <a:cs typeface="Times New Roman"/>
                        </a:rPr>
                        <a:t>0.051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75" dirty="0">
                          <a:latin typeface="Times New Roman"/>
                          <a:cs typeface="Times New Roman"/>
                        </a:rPr>
                        <a:t>2001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45" dirty="0">
                          <a:latin typeface="Times New Roman"/>
                          <a:cs typeface="Times New Roman"/>
                        </a:rPr>
                        <a:t>3.2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70" dirty="0">
                          <a:latin typeface="Times New Roman"/>
                          <a:cs typeface="Times New Roman"/>
                        </a:rPr>
                        <a:t>-0.1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70" dirty="0">
                          <a:latin typeface="Times New Roman"/>
                          <a:cs typeface="Times New Roman"/>
                        </a:rPr>
                        <a:t>0.006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241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60" dirty="0">
                          <a:latin typeface="Times New Roman"/>
                          <a:cs typeface="Times New Roman"/>
                        </a:rPr>
                        <a:t>Jumlah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dirty="0">
                          <a:latin typeface="Times New Roman"/>
                          <a:cs typeface="Times New Roman"/>
                        </a:rPr>
                        <a:t>26.2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200" spc="-35" dirty="0">
                          <a:latin typeface="Times New Roman"/>
                          <a:cs typeface="Times New Roman"/>
                        </a:rPr>
                        <a:t>355.8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241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200" spc="75" dirty="0">
                          <a:latin typeface="Times New Roman"/>
                          <a:cs typeface="Times New Roman"/>
                        </a:rPr>
                        <a:t>Rata-rata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200" spc="-10" dirty="0">
                          <a:latin typeface="Times New Roman"/>
                          <a:cs typeface="Times New Roman"/>
                        </a:rPr>
                        <a:t>3.28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200" b="1" spc="20" dirty="0">
                          <a:latin typeface="Times New Roman"/>
                          <a:cs typeface="Times New Roman"/>
                        </a:rPr>
                        <a:t>44.47</a:t>
                      </a:r>
                      <a:endParaRPr sz="22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219200" y="1865503"/>
            <a:ext cx="11430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 err="1">
                <a:solidFill>
                  <a:srgbClr val="002060"/>
                </a:solidFill>
                <a:latin typeface="Arial"/>
                <a:cs typeface="Arial"/>
              </a:rPr>
              <a:t>Contoh</a:t>
            </a:r>
            <a:r>
              <a:rPr lang="en-US" sz="2000" spc="-10" dirty="0">
                <a:solidFill>
                  <a:srgbClr val="002060"/>
                </a:solidFill>
                <a:latin typeface="Arial"/>
                <a:cs typeface="Arial"/>
              </a:rPr>
              <a:t> :</a:t>
            </a:r>
            <a:endParaRPr sz="20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81" y="0"/>
            <a:ext cx="9145905" cy="6858000"/>
            <a:chOff x="-881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99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247"/>
              <a:ext cx="9143999" cy="10261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2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0762" cy="10199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81" y="52959"/>
              <a:ext cx="9145643" cy="9008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87934" y="1336276"/>
            <a:ext cx="7914894" cy="4488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9157" y="2050538"/>
            <a:ext cx="7264400" cy="21717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Pengertian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65"/>
              </a:spcBef>
            </a:pP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jumlah </a:t>
            </a:r>
            <a:r>
              <a:rPr sz="3200" spc="125" dirty="0">
                <a:solidFill>
                  <a:srgbClr val="FFFFFF"/>
                </a:solidFill>
                <a:latin typeface="Times New Roman"/>
                <a:cs typeface="Times New Roman"/>
              </a:rPr>
              <a:t>harga </a:t>
            </a:r>
            <a:r>
              <a:rPr sz="3200" spc="160" dirty="0">
                <a:solidFill>
                  <a:srgbClr val="FFFFFF"/>
                </a:solidFill>
                <a:latin typeface="Times New Roman"/>
                <a:cs typeface="Times New Roman"/>
              </a:rPr>
              <a:t>mutlak </a:t>
            </a:r>
            <a:r>
              <a:rPr sz="3200" spc="65" dirty="0">
                <a:solidFill>
                  <a:srgbClr val="FFFFFF"/>
                </a:solidFill>
                <a:latin typeface="Times New Roman"/>
                <a:cs typeface="Times New Roman"/>
              </a:rPr>
              <a:t>deviasi </a:t>
            </a:r>
            <a:r>
              <a:rPr sz="3200" spc="125" dirty="0">
                <a:solidFill>
                  <a:srgbClr val="FFFFFF"/>
                </a:solidFill>
                <a:latin typeface="Times New Roman"/>
                <a:cs typeface="Times New Roman"/>
              </a:rPr>
              <a:t>dari tiap-  </a:t>
            </a: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tiap </a:t>
            </a:r>
            <a:r>
              <a:rPr sz="3200" spc="25" dirty="0">
                <a:solidFill>
                  <a:srgbClr val="FFFFFF"/>
                </a:solidFill>
                <a:latin typeface="Times New Roman"/>
                <a:cs typeface="Times New Roman"/>
              </a:rPr>
              <a:t>skor, </a:t>
            </a:r>
            <a:r>
              <a:rPr sz="3200" spc="90" dirty="0">
                <a:solidFill>
                  <a:srgbClr val="FFFFFF"/>
                </a:solidFill>
                <a:latin typeface="Times New Roman"/>
                <a:cs typeface="Times New Roman"/>
              </a:rPr>
              <a:t>dibagi </a:t>
            </a:r>
            <a:r>
              <a:rPr sz="3200" spc="160" dirty="0">
                <a:solidFill>
                  <a:srgbClr val="FFFFFF"/>
                </a:solidFill>
                <a:latin typeface="Times New Roman"/>
                <a:cs typeface="Times New Roman"/>
              </a:rPr>
              <a:t>dengan </a:t>
            </a: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banyaknya skor  </a:t>
            </a:r>
            <a:r>
              <a:rPr sz="3200" spc="155" dirty="0">
                <a:solidFill>
                  <a:srgbClr val="FFFFFF"/>
                </a:solidFill>
                <a:latin typeface="Times New Roman"/>
                <a:cs typeface="Times New Roman"/>
              </a:rPr>
              <a:t>itu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05" dirty="0">
                <a:solidFill>
                  <a:srgbClr val="FFFFFF"/>
                </a:solidFill>
                <a:latin typeface="Times New Roman"/>
                <a:cs typeface="Times New Roman"/>
              </a:rPr>
              <a:t>sendiri.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7259" y="4848581"/>
            <a:ext cx="13614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6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210" dirty="0">
                <a:solidFill>
                  <a:srgbClr val="FFFFFF"/>
                </a:solidFill>
                <a:latin typeface="Times New Roman"/>
                <a:cs typeface="Times New Roman"/>
              </a:rPr>
              <a:t>umu</a:t>
            </a:r>
            <a:r>
              <a:rPr sz="3200" spc="14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17905" y="5365755"/>
            <a:ext cx="872490" cy="0"/>
          </a:xfrm>
          <a:custGeom>
            <a:avLst/>
            <a:gdLst/>
            <a:ahLst/>
            <a:cxnLst/>
            <a:rect l="l" t="t" r="r" b="b"/>
            <a:pathLst>
              <a:path w="872489">
                <a:moveTo>
                  <a:pt x="0" y="0"/>
                </a:moveTo>
                <a:lnTo>
                  <a:pt x="872452" y="0"/>
                </a:lnTo>
              </a:path>
            </a:pathLst>
          </a:custGeom>
          <a:ln w="209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27260" y="5365344"/>
            <a:ext cx="435609" cy="77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i="1" spc="-40" dirty="0">
                <a:latin typeface="Times New Roman"/>
                <a:cs typeface="Times New Roman"/>
              </a:rPr>
              <a:t>N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8914" y="4886452"/>
            <a:ext cx="2277110" cy="77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900" i="1" spc="-85" dirty="0">
                <a:latin typeface="Times New Roman"/>
                <a:cs typeface="Times New Roman"/>
              </a:rPr>
              <a:t>AD </a:t>
            </a:r>
            <a:r>
              <a:rPr sz="4900" spc="-35" dirty="0">
                <a:latin typeface="Symbol"/>
                <a:cs typeface="Symbol"/>
              </a:rPr>
              <a:t></a:t>
            </a:r>
            <a:r>
              <a:rPr sz="4900" spc="40" dirty="0">
                <a:latin typeface="Times New Roman"/>
                <a:cs typeface="Times New Roman"/>
              </a:rPr>
              <a:t> </a:t>
            </a:r>
            <a:r>
              <a:rPr sz="7350" spc="-67" baseline="34580" dirty="0">
                <a:latin typeface="Symbol"/>
                <a:cs typeface="Symbol"/>
              </a:rPr>
              <a:t></a:t>
            </a:r>
            <a:r>
              <a:rPr sz="7350" i="1" spc="-67" baseline="34580" dirty="0">
                <a:latin typeface="Times New Roman"/>
                <a:cs typeface="Times New Roman"/>
              </a:rPr>
              <a:t>X</a:t>
            </a:r>
            <a:endParaRPr sz="7350" baseline="3458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85876"/>
            <a:ext cx="56927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Cara </a:t>
            </a:r>
            <a:r>
              <a:rPr sz="3600" spc="-5" dirty="0"/>
              <a:t>mencari Deviasi</a:t>
            </a:r>
            <a:r>
              <a:rPr sz="3600" spc="-75" dirty="0"/>
              <a:t> </a:t>
            </a:r>
            <a:r>
              <a:rPr sz="3600" spc="-30" dirty="0"/>
              <a:t>Rata-rata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5291" y="1383233"/>
            <a:ext cx="7618095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8460" marR="5080" indent="-366395">
              <a:lnSpc>
                <a:spcPct val="100000"/>
              </a:lnSpc>
              <a:spcBef>
                <a:spcPts val="105"/>
              </a:spcBef>
              <a:tabLst>
                <a:tab pos="378460" algn="l"/>
              </a:tabLst>
            </a:pPr>
            <a:r>
              <a:rPr sz="2450" spc="-220" dirty="0">
                <a:solidFill>
                  <a:srgbClr val="0AD0D9"/>
                </a:solidFill>
                <a:latin typeface="Times New Roman"/>
                <a:cs typeface="Times New Roman"/>
              </a:rPr>
              <a:t>1.	</a:t>
            </a:r>
            <a:r>
              <a:rPr sz="2600" spc="55" dirty="0">
                <a:latin typeface="Times New Roman"/>
                <a:cs typeface="Times New Roman"/>
              </a:rPr>
              <a:t>Cara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mencari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Deviasi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rata-rata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170" dirty="0">
                <a:latin typeface="Times New Roman"/>
                <a:cs typeface="Times New Roman"/>
              </a:rPr>
              <a:t>untuk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Data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Tunggal  </a:t>
            </a:r>
            <a:r>
              <a:rPr sz="2600" spc="60" dirty="0">
                <a:latin typeface="Times New Roman"/>
                <a:cs typeface="Times New Roman"/>
              </a:rPr>
              <a:t>yang </a:t>
            </a:r>
            <a:r>
              <a:rPr sz="2600" spc="95" dirty="0">
                <a:latin typeface="Times New Roman"/>
                <a:cs typeface="Times New Roman"/>
              </a:rPr>
              <a:t>masing-masing </a:t>
            </a:r>
            <a:r>
              <a:rPr sz="2600" spc="70" dirty="0">
                <a:latin typeface="Times New Roman"/>
                <a:cs typeface="Times New Roman"/>
              </a:rPr>
              <a:t>skornya </a:t>
            </a:r>
            <a:r>
              <a:rPr sz="2600" spc="90" dirty="0">
                <a:latin typeface="Times New Roman"/>
                <a:cs typeface="Times New Roman"/>
              </a:rPr>
              <a:t>berfrekuensi</a:t>
            </a:r>
            <a:r>
              <a:rPr sz="2600" spc="-375" dirty="0">
                <a:latin typeface="Times New Roman"/>
                <a:cs typeface="Times New Roman"/>
              </a:rPr>
              <a:t> </a:t>
            </a:r>
            <a:r>
              <a:rPr sz="2600" spc="-484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3738"/>
              </p:ext>
            </p:extLst>
          </p:nvPr>
        </p:nvGraphicFramePr>
        <p:xfrm>
          <a:off x="682625" y="2663825"/>
          <a:ext cx="4267199" cy="358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39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spc="-4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Nilai hasil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Studi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S1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Nilai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(X)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Deviasi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Rata-Rata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spc="5" dirty="0">
                          <a:latin typeface="Arial"/>
                          <a:cs typeface="Arial"/>
                        </a:rPr>
                        <a:t>+3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spc="5" dirty="0">
                          <a:latin typeface="Arial"/>
                          <a:cs typeface="Arial"/>
                        </a:rPr>
                        <a:t>+8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+10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4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0"/>
                        </a:lnSpc>
                        <a:spcBef>
                          <a:spcPts val="4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4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635" algn="ctr">
                        <a:lnSpc>
                          <a:spcPts val="2320"/>
                        </a:lnSpc>
                        <a:spcBef>
                          <a:spcPts val="40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490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320"/>
                        </a:lnSpc>
                        <a:spcBef>
                          <a:spcPts val="40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20"/>
                        </a:lnSpc>
                        <a:spcBef>
                          <a:spcPts val="40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42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7026697" y="3268407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807" y="0"/>
                </a:lnTo>
              </a:path>
            </a:pathLst>
          </a:custGeom>
          <a:ln w="13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26697" y="4268222"/>
            <a:ext cx="953769" cy="0"/>
          </a:xfrm>
          <a:custGeom>
            <a:avLst/>
            <a:gdLst/>
            <a:ahLst/>
            <a:cxnLst/>
            <a:rect l="l" t="t" r="r" b="b"/>
            <a:pathLst>
              <a:path w="953770">
                <a:moveTo>
                  <a:pt x="0" y="0"/>
                </a:moveTo>
                <a:lnTo>
                  <a:pt x="953198" y="0"/>
                </a:lnTo>
              </a:path>
            </a:pathLst>
          </a:custGeom>
          <a:ln w="13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52070" y="3594597"/>
            <a:ext cx="2495550" cy="161353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65"/>
              </a:spcBef>
              <a:tabLst>
                <a:tab pos="1506220" algn="l"/>
              </a:tabLst>
            </a:pPr>
            <a:r>
              <a:rPr sz="4950" i="1" spc="1575" baseline="-34511" dirty="0">
                <a:latin typeface="Times New Roman"/>
                <a:cs typeface="Times New Roman"/>
              </a:rPr>
              <a:t>Mn</a:t>
            </a:r>
            <a:r>
              <a:rPr sz="4950" i="1" spc="150" baseline="-34511" dirty="0">
                <a:latin typeface="Times New Roman"/>
                <a:cs typeface="Times New Roman"/>
              </a:rPr>
              <a:t> </a:t>
            </a:r>
            <a:r>
              <a:rPr sz="4950" spc="1252" baseline="-34511" dirty="0">
                <a:latin typeface="Symbol"/>
                <a:cs typeface="Symbol"/>
              </a:rPr>
              <a:t></a:t>
            </a:r>
            <a:r>
              <a:rPr sz="4950" spc="1252" baseline="-34511" dirty="0">
                <a:latin typeface="Times New Roman"/>
                <a:cs typeface="Times New Roman"/>
              </a:rPr>
              <a:t>	</a:t>
            </a:r>
            <a:r>
              <a:rPr sz="3300" spc="810" dirty="0">
                <a:latin typeface="Times New Roman"/>
                <a:cs typeface="Times New Roman"/>
              </a:rPr>
              <a:t>490</a:t>
            </a:r>
            <a:endParaRPr sz="3300">
              <a:latin typeface="Times New Roman"/>
              <a:cs typeface="Times New Roman"/>
            </a:endParaRPr>
          </a:p>
          <a:p>
            <a:pPr marR="381635" algn="r">
              <a:lnSpc>
                <a:spcPts val="3600"/>
              </a:lnSpc>
              <a:spcBef>
                <a:spcPts val="670"/>
              </a:spcBef>
            </a:pPr>
            <a:r>
              <a:rPr sz="3300" spc="760" dirty="0">
                <a:latin typeface="Times New Roman"/>
                <a:cs typeface="Times New Roman"/>
              </a:rPr>
              <a:t>7</a:t>
            </a:r>
            <a:endParaRPr sz="3300">
              <a:latin typeface="Times New Roman"/>
              <a:cs typeface="Times New Roman"/>
            </a:endParaRPr>
          </a:p>
          <a:p>
            <a:pPr marR="406400" algn="r">
              <a:lnSpc>
                <a:spcPts val="3600"/>
              </a:lnSpc>
            </a:pPr>
            <a:r>
              <a:rPr sz="3300" i="1" spc="1050" dirty="0">
                <a:latin typeface="Times New Roman"/>
                <a:cs typeface="Times New Roman"/>
              </a:rPr>
              <a:t>Mn</a:t>
            </a:r>
            <a:r>
              <a:rPr sz="3300" i="1" spc="55" dirty="0">
                <a:latin typeface="Times New Roman"/>
                <a:cs typeface="Times New Roman"/>
              </a:rPr>
              <a:t> </a:t>
            </a:r>
            <a:r>
              <a:rPr sz="3300" spc="835" dirty="0">
                <a:latin typeface="Symbol"/>
                <a:cs typeface="Symbol"/>
              </a:rPr>
              <a:t></a:t>
            </a:r>
            <a:r>
              <a:rPr sz="3300" spc="110" dirty="0">
                <a:latin typeface="Times New Roman"/>
                <a:cs typeface="Times New Roman"/>
              </a:rPr>
              <a:t> </a:t>
            </a:r>
            <a:r>
              <a:rPr sz="3300" spc="810" dirty="0">
                <a:latin typeface="Times New Roman"/>
                <a:cs typeface="Times New Roman"/>
              </a:rPr>
              <a:t>70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>
                <a:solidFill>
                  <a:srgbClr val="D1EAED"/>
                </a:solidFill>
              </a:rPr>
              <a:t>Khatib A. Latief :</a:t>
            </a:r>
            <a:r>
              <a:rPr spc="-200" dirty="0">
                <a:solidFill>
                  <a:srgbClr val="D1EAED"/>
                </a:solidFill>
              </a:rPr>
              <a:t> </a:t>
            </a:r>
            <a:r>
              <a:rPr dirty="0">
                <a:solidFill>
                  <a:srgbClr val="D1EAED"/>
                </a:solidFill>
              </a:rPr>
              <a:t>Statistik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35428" y="3264825"/>
            <a:ext cx="434340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00" i="1" spc="1015" dirty="0">
                <a:latin typeface="Times New Roman"/>
                <a:cs typeface="Times New Roman"/>
              </a:rPr>
              <a:t>N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34852" y="2676775"/>
            <a:ext cx="76136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00" spc="890" dirty="0">
                <a:latin typeface="Symbol"/>
                <a:cs typeface="Symbol"/>
              </a:rPr>
              <a:t></a:t>
            </a:r>
            <a:r>
              <a:rPr sz="3300" i="1" spc="930" dirty="0">
                <a:latin typeface="Times New Roman"/>
                <a:cs typeface="Times New Roman"/>
              </a:rPr>
              <a:t>X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90170" y="2939470"/>
            <a:ext cx="130619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00" i="1" spc="1050" dirty="0">
                <a:latin typeface="Times New Roman"/>
                <a:cs typeface="Times New Roman"/>
              </a:rPr>
              <a:t>Mn</a:t>
            </a:r>
            <a:r>
              <a:rPr sz="3300" i="1" spc="15" dirty="0">
                <a:latin typeface="Times New Roman"/>
                <a:cs typeface="Times New Roman"/>
              </a:rPr>
              <a:t> </a:t>
            </a:r>
            <a:r>
              <a:rPr sz="3300" spc="835" dirty="0">
                <a:latin typeface="Symbol"/>
                <a:cs typeface="Symbol"/>
              </a:rPr>
              <a:t></a:t>
            </a:r>
            <a:endParaRPr sz="33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85876"/>
            <a:ext cx="56927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Cara </a:t>
            </a:r>
            <a:r>
              <a:rPr sz="3600" spc="-5" dirty="0"/>
              <a:t>mencari Deviasi</a:t>
            </a:r>
            <a:r>
              <a:rPr sz="3600" spc="-75" dirty="0"/>
              <a:t> </a:t>
            </a:r>
            <a:r>
              <a:rPr sz="3600" spc="-30" dirty="0"/>
              <a:t>Rata-rata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6425" y="2130425"/>
          <a:ext cx="4267199" cy="3581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39"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spc="-4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4.2 Nilai hasil Studi</a:t>
                      </a:r>
                      <a:r>
                        <a:rPr sz="2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S1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Nilai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(X)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ctr">
                        <a:lnSpc>
                          <a:spcPts val="2325"/>
                        </a:lnSpc>
                        <a:spcBef>
                          <a:spcPts val="3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Deviasi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Rata-Rata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25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25"/>
                        </a:lnSpc>
                        <a:spcBef>
                          <a:spcPts val="3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+3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spc="5" dirty="0">
                          <a:latin typeface="Arial"/>
                          <a:cs typeface="Arial"/>
                        </a:rPr>
                        <a:t>+8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70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+10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635"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490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20"/>
                        </a:lnSpc>
                        <a:spcBef>
                          <a:spcPts val="39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170068" y="2451543"/>
            <a:ext cx="676275" cy="0"/>
          </a:xfrm>
          <a:custGeom>
            <a:avLst/>
            <a:gdLst/>
            <a:ahLst/>
            <a:cxnLst/>
            <a:rect l="l" t="t" r="r" b="b"/>
            <a:pathLst>
              <a:path w="676275">
                <a:moveTo>
                  <a:pt x="0" y="0"/>
                </a:moveTo>
                <a:lnTo>
                  <a:pt x="675829" y="0"/>
                </a:lnTo>
              </a:path>
            </a:pathLst>
          </a:custGeom>
          <a:ln w="13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70068" y="3451358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4">
                <a:moveTo>
                  <a:pt x="0" y="0"/>
                </a:moveTo>
                <a:lnTo>
                  <a:pt x="647982" y="0"/>
                </a:lnTo>
              </a:path>
            </a:pathLst>
          </a:custGeom>
          <a:ln w="13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30295" y="3447776"/>
            <a:ext cx="33210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00" spc="760" dirty="0">
                <a:latin typeface="Times New Roman"/>
                <a:cs typeface="Times New Roman"/>
              </a:rPr>
              <a:t>7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9132" y="3859538"/>
            <a:ext cx="1741805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00" i="1" spc="975" dirty="0">
                <a:latin typeface="Times New Roman"/>
                <a:cs typeface="Times New Roman"/>
              </a:rPr>
              <a:t>AD</a:t>
            </a:r>
            <a:r>
              <a:rPr sz="3300" i="1" spc="-480" dirty="0">
                <a:latin typeface="Times New Roman"/>
                <a:cs typeface="Times New Roman"/>
              </a:rPr>
              <a:t> </a:t>
            </a:r>
            <a:r>
              <a:rPr sz="3300" spc="835" dirty="0">
                <a:latin typeface="Symbol"/>
                <a:cs typeface="Symbol"/>
              </a:rPr>
              <a:t></a:t>
            </a:r>
            <a:r>
              <a:rPr sz="3300" spc="835" dirty="0">
                <a:latin typeface="Times New Roman"/>
                <a:cs typeface="Times New Roman"/>
              </a:rPr>
              <a:t> </a:t>
            </a:r>
            <a:r>
              <a:rPr sz="3300" spc="760" dirty="0">
                <a:latin typeface="Times New Roman"/>
                <a:cs typeface="Times New Roman"/>
              </a:rPr>
              <a:t>6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29132" y="3122421"/>
            <a:ext cx="1313180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300" i="1" spc="975" dirty="0">
                <a:latin typeface="Times New Roman"/>
                <a:cs typeface="Times New Roman"/>
              </a:rPr>
              <a:t>AD</a:t>
            </a:r>
            <a:r>
              <a:rPr sz="3300" i="1" spc="220" dirty="0">
                <a:latin typeface="Times New Roman"/>
                <a:cs typeface="Times New Roman"/>
              </a:rPr>
              <a:t> </a:t>
            </a:r>
            <a:r>
              <a:rPr sz="3300" spc="835" dirty="0">
                <a:latin typeface="Symbol"/>
                <a:cs typeface="Symbol"/>
              </a:rPr>
              <a:t></a:t>
            </a:r>
            <a:endParaRPr sz="3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89165" y="2447961"/>
            <a:ext cx="647700" cy="943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6680">
              <a:lnSpc>
                <a:spcPts val="3600"/>
              </a:lnSpc>
              <a:spcBef>
                <a:spcPts val="120"/>
              </a:spcBef>
            </a:pPr>
            <a:r>
              <a:rPr sz="3300" i="1" spc="1015" dirty="0">
                <a:latin typeface="Times New Roman"/>
                <a:cs typeface="Times New Roman"/>
              </a:rPr>
              <a:t>N</a:t>
            </a: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ts val="3600"/>
              </a:lnSpc>
            </a:pPr>
            <a:r>
              <a:rPr sz="3300" spc="795" dirty="0">
                <a:latin typeface="Times New Roman"/>
                <a:cs typeface="Times New Roman"/>
              </a:rPr>
              <a:t>42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3732" y="2122606"/>
            <a:ext cx="2157730" cy="531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1487805" algn="l"/>
              </a:tabLst>
            </a:pPr>
            <a:r>
              <a:rPr sz="3300" i="1" spc="975" dirty="0">
                <a:latin typeface="Times New Roman"/>
                <a:cs typeface="Times New Roman"/>
              </a:rPr>
              <a:t>AD</a:t>
            </a:r>
            <a:r>
              <a:rPr sz="3300" i="1" spc="310" dirty="0">
                <a:latin typeface="Times New Roman"/>
                <a:cs typeface="Times New Roman"/>
              </a:rPr>
              <a:t> </a:t>
            </a:r>
            <a:r>
              <a:rPr sz="3300" spc="835" dirty="0">
                <a:latin typeface="Symbol"/>
                <a:cs typeface="Symbol"/>
              </a:rPr>
              <a:t></a:t>
            </a:r>
            <a:r>
              <a:rPr sz="3300" spc="835" dirty="0">
                <a:latin typeface="Times New Roman"/>
                <a:cs typeface="Times New Roman"/>
              </a:rPr>
              <a:t>	</a:t>
            </a:r>
            <a:r>
              <a:rPr sz="4950" spc="1155" baseline="34511" dirty="0">
                <a:latin typeface="Symbol"/>
                <a:cs typeface="Symbol"/>
              </a:rPr>
              <a:t></a:t>
            </a:r>
            <a:r>
              <a:rPr sz="4950" i="1" spc="1155" baseline="34511" dirty="0">
                <a:latin typeface="Times New Roman"/>
                <a:cs typeface="Times New Roman"/>
              </a:rPr>
              <a:t>x</a:t>
            </a:r>
            <a:endParaRPr sz="4950" baseline="3451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36245"/>
            <a:ext cx="8036559" cy="75755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0000"/>
                </a:solidFill>
              </a:rPr>
              <a:t>Cara </a:t>
            </a:r>
            <a:r>
              <a:rPr sz="2400" spc="-5" dirty="0">
                <a:solidFill>
                  <a:srgbClr val="FF0000"/>
                </a:solidFill>
              </a:rPr>
              <a:t>mencari Deviasi </a:t>
            </a:r>
            <a:r>
              <a:rPr sz="2400" spc="-20" dirty="0">
                <a:solidFill>
                  <a:srgbClr val="FF0000"/>
                </a:solidFill>
              </a:rPr>
              <a:t>Rata-rata </a:t>
            </a:r>
            <a:r>
              <a:rPr sz="2400" spc="-10" dirty="0">
                <a:solidFill>
                  <a:srgbClr val="FF0000"/>
                </a:solidFill>
              </a:rPr>
              <a:t>untuk </a:t>
            </a:r>
            <a:r>
              <a:rPr sz="2400" spc="-15" dirty="0">
                <a:solidFill>
                  <a:srgbClr val="FF0000"/>
                </a:solidFill>
              </a:rPr>
              <a:t>Data </a:t>
            </a:r>
            <a:r>
              <a:rPr sz="2400" spc="-5" dirty="0">
                <a:solidFill>
                  <a:srgbClr val="FF0000"/>
                </a:solidFill>
              </a:rPr>
              <a:t>tunggal </a:t>
            </a:r>
            <a:r>
              <a:rPr sz="2400" spc="-10" dirty="0">
                <a:solidFill>
                  <a:srgbClr val="FF0000"/>
                </a:solidFill>
              </a:rPr>
              <a:t>yang </a:t>
            </a:r>
            <a:r>
              <a:rPr sz="2400" spc="-5" dirty="0">
                <a:solidFill>
                  <a:srgbClr val="FF0000"/>
                </a:solidFill>
              </a:rPr>
              <a:t>sebagian  </a:t>
            </a:r>
            <a:r>
              <a:rPr sz="2400" spc="-15" dirty="0">
                <a:solidFill>
                  <a:srgbClr val="FF0000"/>
                </a:solidFill>
              </a:rPr>
              <a:t>atau </a:t>
            </a:r>
            <a:r>
              <a:rPr sz="2400" spc="-5" dirty="0">
                <a:solidFill>
                  <a:srgbClr val="FF0000"/>
                </a:solidFill>
              </a:rPr>
              <a:t>seluruh </a:t>
            </a:r>
            <a:r>
              <a:rPr sz="2400" spc="-30" dirty="0">
                <a:solidFill>
                  <a:srgbClr val="FF0000"/>
                </a:solidFill>
              </a:rPr>
              <a:t>skornya </a:t>
            </a:r>
            <a:r>
              <a:rPr sz="2400" spc="-10" dirty="0">
                <a:solidFill>
                  <a:srgbClr val="FF0000"/>
                </a:solidFill>
              </a:rPr>
              <a:t>berfrekuensi </a:t>
            </a:r>
            <a:r>
              <a:rPr sz="2400" dirty="0">
                <a:solidFill>
                  <a:srgbClr val="FF0000"/>
                </a:solidFill>
              </a:rPr>
              <a:t>lebih </a:t>
            </a:r>
            <a:r>
              <a:rPr sz="2400" spc="-5" dirty="0">
                <a:solidFill>
                  <a:srgbClr val="FF0000"/>
                </a:solidFill>
              </a:rPr>
              <a:t>dari</a:t>
            </a:r>
            <a:r>
              <a:rPr sz="2400" spc="10" dirty="0">
                <a:solidFill>
                  <a:srgbClr val="FF0000"/>
                </a:solidFill>
              </a:rPr>
              <a:t> </a:t>
            </a:r>
            <a:r>
              <a:rPr sz="2400" spc="-10" dirty="0">
                <a:solidFill>
                  <a:srgbClr val="FF0000"/>
                </a:solidFill>
              </a:rPr>
              <a:t>satu</a:t>
            </a:r>
            <a:endParaRPr sz="2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748" y="1314704"/>
            <a:ext cx="3919718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45" dirty="0" err="1">
                <a:latin typeface="Arial"/>
                <a:cs typeface="Arial"/>
              </a:rPr>
              <a:t>Tabel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 err="1">
                <a:latin typeface="Arial"/>
                <a:cs typeface="Arial"/>
              </a:rPr>
              <a:t>Perhitungan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Deviasi Rata-rata  </a:t>
            </a:r>
            <a:r>
              <a:rPr sz="1600" spc="-10" dirty="0">
                <a:latin typeface="Arial"/>
                <a:cs typeface="Arial"/>
              </a:rPr>
              <a:t>dari </a:t>
            </a:r>
            <a:r>
              <a:rPr sz="1600" spc="-5" dirty="0">
                <a:latin typeface="Arial"/>
                <a:cs typeface="Arial"/>
              </a:rPr>
              <a:t>data </a:t>
            </a:r>
            <a:r>
              <a:rPr sz="1600" spc="-10" dirty="0">
                <a:latin typeface="Arial"/>
                <a:cs typeface="Arial"/>
              </a:rPr>
              <a:t>yang </a:t>
            </a:r>
            <a:r>
              <a:rPr sz="1600" spc="-5" dirty="0">
                <a:latin typeface="Arial"/>
                <a:cs typeface="Arial"/>
              </a:rPr>
              <a:t>tertera pada </a:t>
            </a:r>
            <a:r>
              <a:rPr sz="1600" spc="-45" dirty="0">
                <a:latin typeface="Arial"/>
                <a:cs typeface="Arial"/>
              </a:rPr>
              <a:t>Table </a:t>
            </a:r>
            <a:r>
              <a:rPr sz="1600" spc="-10" dirty="0">
                <a:latin typeface="Arial"/>
                <a:cs typeface="Arial"/>
              </a:rPr>
              <a:t>3.7  </a:t>
            </a:r>
            <a:r>
              <a:rPr sz="1600" spc="-5" dirty="0">
                <a:latin typeface="Arial"/>
                <a:cs typeface="Arial"/>
              </a:rPr>
              <a:t>(p100)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25" y="2058542"/>
          <a:ext cx="3964303" cy="4223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Nilai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(X)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fX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fx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6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+3.8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+15.2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8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+2.8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00" spc="-30" dirty="0">
                          <a:latin typeface="Arial"/>
                          <a:cs typeface="Arial"/>
                        </a:rPr>
                        <a:t>+11.2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6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+1.8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8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196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+0.8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+5.6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-2.4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6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-1.2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-9.6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88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-2.2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-11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76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-3.2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-9.6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87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-4.2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-8.4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839"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45" dirty="0">
                          <a:latin typeface="Arial"/>
                          <a:cs typeface="Arial"/>
                        </a:rPr>
                        <a:t>Total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1360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82,0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651628" y="3219069"/>
            <a:ext cx="3622040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22225" algn="just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314325" algn="l"/>
              </a:tabLst>
            </a:pPr>
            <a:r>
              <a:rPr sz="1800" dirty="0" err="1">
                <a:latin typeface="Carlito"/>
                <a:cs typeface="Carlito"/>
              </a:rPr>
              <a:t>Menghitung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deviasi masing-masing  </a:t>
            </a:r>
            <a:r>
              <a:rPr sz="1800" spc="-50" dirty="0">
                <a:latin typeface="Carlito"/>
                <a:cs typeface="Carlito"/>
              </a:rPr>
              <a:t>skor, </a:t>
            </a:r>
            <a:r>
              <a:rPr sz="1800" dirty="0">
                <a:latin typeface="Carlito"/>
                <a:cs typeface="Carlito"/>
              </a:rPr>
              <a:t>dgn rumus x = X – M </a:t>
            </a:r>
            <a:r>
              <a:rPr sz="1800" spc="-20" dirty="0">
                <a:latin typeface="Carlito"/>
                <a:cs typeface="Carlito"/>
              </a:rPr>
              <a:t>(kolom</a:t>
            </a:r>
            <a:r>
              <a:rPr sz="1800" spc="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4)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Carlito"/>
              <a:buAutoNum type="arabicPeriod" startAt="2"/>
            </a:pPr>
            <a:endParaRPr lang="en-ID" sz="1350" dirty="0">
              <a:latin typeface="Carlito"/>
              <a:cs typeface="Carlito"/>
            </a:endParaRPr>
          </a:p>
          <a:p>
            <a:pPr marL="12700" marR="5080" algn="just">
              <a:lnSpc>
                <a:spcPct val="100099"/>
              </a:lnSpc>
              <a:spcBef>
                <a:spcPts val="5"/>
              </a:spcBef>
              <a:buAutoNum type="arabicPeriod" startAt="2"/>
              <a:tabLst>
                <a:tab pos="238125" algn="l"/>
              </a:tabLst>
            </a:pPr>
            <a:r>
              <a:rPr sz="1800" spc="-10" dirty="0" err="1">
                <a:latin typeface="Carlito"/>
                <a:cs typeface="Carlito"/>
              </a:rPr>
              <a:t>Mengalikan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 </a:t>
            </a:r>
            <a:r>
              <a:rPr sz="1800" spc="-5" dirty="0">
                <a:latin typeface="Carlito"/>
                <a:cs typeface="Carlito"/>
              </a:rPr>
              <a:t>dgn </a:t>
            </a:r>
            <a:r>
              <a:rPr sz="1800" dirty="0">
                <a:latin typeface="Carlito"/>
                <a:cs typeface="Carlito"/>
              </a:rPr>
              <a:t>x shg </a:t>
            </a:r>
            <a:r>
              <a:rPr sz="1800" spc="-10" dirty="0">
                <a:latin typeface="Carlito"/>
                <a:cs typeface="Carlito"/>
              </a:rPr>
              <a:t>diperoleh </a:t>
            </a:r>
            <a:r>
              <a:rPr sz="1800" spc="-5" dirty="0">
                <a:latin typeface="Carlito"/>
                <a:cs typeface="Carlito"/>
              </a:rPr>
              <a:t>fx;  </a:t>
            </a:r>
            <a:r>
              <a:rPr sz="1800" spc="-10" dirty="0">
                <a:latin typeface="Carlito"/>
                <a:cs typeface="Carlito"/>
              </a:rPr>
              <a:t>setelah dijumlahkan, </a:t>
            </a:r>
            <a:r>
              <a:rPr sz="1800" dirty="0">
                <a:latin typeface="Carlito"/>
                <a:cs typeface="Carlito"/>
              </a:rPr>
              <a:t>shg </a:t>
            </a:r>
            <a:r>
              <a:rPr sz="1800" spc="-10" dirty="0">
                <a:latin typeface="Carlito"/>
                <a:cs typeface="Carlito"/>
              </a:rPr>
              <a:t>diperoleh </a:t>
            </a:r>
            <a:r>
              <a:rPr sz="1800" b="1" spc="-5" dirty="0">
                <a:latin typeface="Symbol"/>
                <a:cs typeface="Symbol"/>
              </a:rPr>
              <a:t></a:t>
            </a:r>
            <a:r>
              <a:rPr sz="1800" spc="-5" dirty="0">
                <a:latin typeface="Carlito"/>
                <a:cs typeface="Carlito"/>
              </a:rPr>
              <a:t>fx  </a:t>
            </a:r>
            <a:r>
              <a:rPr sz="1800" spc="-10" dirty="0">
                <a:latin typeface="Carlito"/>
                <a:cs typeface="Carlito"/>
              </a:rPr>
              <a:t>(abaikan </a:t>
            </a:r>
            <a:r>
              <a:rPr sz="1800" spc="-5" dirty="0" err="1">
                <a:latin typeface="Carlito"/>
                <a:cs typeface="Carlito"/>
              </a:rPr>
              <a:t>tanda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spc="-5" dirty="0" err="1">
                <a:latin typeface="Carlito"/>
                <a:cs typeface="Carlito"/>
              </a:rPr>
              <a:t>aljabar</a:t>
            </a:r>
            <a:r>
              <a:rPr lang="en-US" sz="1800" spc="-5" dirty="0">
                <a:latin typeface="Carlito"/>
                <a:cs typeface="Carlito"/>
              </a:rPr>
              <a:t> +/-</a:t>
            </a:r>
            <a:r>
              <a:rPr sz="1800" spc="-5" dirty="0">
                <a:latin typeface="Carlito"/>
                <a:cs typeface="Carlito"/>
              </a:rPr>
              <a:t>).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628" y="4972050"/>
            <a:ext cx="3737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4. Menghitung </a:t>
            </a:r>
            <a:r>
              <a:rPr sz="1800" spc="-5" dirty="0">
                <a:latin typeface="Carlito"/>
                <a:cs typeface="Carlito"/>
              </a:rPr>
              <a:t>Deviasi </a:t>
            </a:r>
            <a:r>
              <a:rPr sz="1800" spc="-20" dirty="0">
                <a:latin typeface="Carlito"/>
                <a:cs typeface="Carlito"/>
              </a:rPr>
              <a:t>rata-ratanya, </a:t>
            </a:r>
            <a:r>
              <a:rPr sz="1800" spc="-5" dirty="0">
                <a:latin typeface="Carlito"/>
                <a:cs typeface="Carlito"/>
              </a:rPr>
              <a:t>dgn  </a:t>
            </a:r>
            <a:r>
              <a:rPr sz="1800" dirty="0">
                <a:latin typeface="Carlito"/>
                <a:cs typeface="Carlito"/>
              </a:rPr>
              <a:t>rumus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83103" y="2651852"/>
            <a:ext cx="1010285" cy="0"/>
          </a:xfrm>
          <a:custGeom>
            <a:avLst/>
            <a:gdLst/>
            <a:ahLst/>
            <a:cxnLst/>
            <a:rect l="l" t="t" r="r" b="b"/>
            <a:pathLst>
              <a:path w="1010284">
                <a:moveTo>
                  <a:pt x="0" y="0"/>
                </a:moveTo>
                <a:lnTo>
                  <a:pt x="1010179" y="0"/>
                </a:lnTo>
              </a:path>
            </a:pathLst>
          </a:custGeom>
          <a:ln w="6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15890" y="2377597"/>
            <a:ext cx="2327910" cy="71437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70"/>
              </a:spcBef>
            </a:pPr>
            <a:r>
              <a:rPr sz="2175" i="1" spc="2662" baseline="-34482" dirty="0">
                <a:latin typeface="Times New Roman"/>
                <a:cs typeface="Times New Roman"/>
              </a:rPr>
              <a:t>Mn</a:t>
            </a:r>
            <a:r>
              <a:rPr sz="2175" i="1" spc="644" baseline="-34482" dirty="0">
                <a:latin typeface="Times New Roman"/>
                <a:cs typeface="Times New Roman"/>
              </a:rPr>
              <a:t> </a:t>
            </a:r>
            <a:r>
              <a:rPr sz="2175" spc="2137" baseline="-34482" dirty="0">
                <a:latin typeface="Symbol"/>
                <a:cs typeface="Symbol"/>
              </a:rPr>
              <a:t></a:t>
            </a:r>
            <a:r>
              <a:rPr sz="2175" spc="517" baseline="-34482" dirty="0">
                <a:latin typeface="Times New Roman"/>
                <a:cs typeface="Times New Roman"/>
              </a:rPr>
              <a:t> </a:t>
            </a:r>
            <a:r>
              <a:rPr sz="1450" spc="1330" dirty="0">
                <a:latin typeface="Times New Roman"/>
                <a:cs typeface="Times New Roman"/>
              </a:rPr>
              <a:t>1360</a:t>
            </a:r>
            <a:endParaRPr sz="1450" dirty="0">
              <a:latin typeface="Times New Roman"/>
              <a:cs typeface="Times New Roman"/>
            </a:endParaRPr>
          </a:p>
          <a:p>
            <a:pPr marL="1508125">
              <a:lnSpc>
                <a:spcPts val="1575"/>
              </a:lnSpc>
              <a:spcBef>
                <a:spcPts val="265"/>
              </a:spcBef>
            </a:pPr>
            <a:r>
              <a:rPr sz="1450" spc="1340" dirty="0">
                <a:latin typeface="Times New Roman"/>
                <a:cs typeface="Times New Roman"/>
              </a:rPr>
              <a:t>50</a:t>
            </a:r>
            <a:endParaRPr sz="1450" dirty="0">
              <a:latin typeface="Times New Roman"/>
              <a:cs typeface="Times New Roman"/>
            </a:endParaRPr>
          </a:p>
          <a:p>
            <a:pPr marL="50800">
              <a:lnSpc>
                <a:spcPts val="1575"/>
              </a:lnSpc>
            </a:pPr>
            <a:r>
              <a:rPr sz="1450" i="1" spc="1775" dirty="0">
                <a:latin typeface="Times New Roman"/>
                <a:cs typeface="Times New Roman"/>
              </a:rPr>
              <a:t>Mn</a:t>
            </a:r>
            <a:r>
              <a:rPr sz="1450" i="1" spc="445" dirty="0">
                <a:latin typeface="Times New Roman"/>
                <a:cs typeface="Times New Roman"/>
              </a:rPr>
              <a:t> </a:t>
            </a:r>
            <a:r>
              <a:rPr sz="1450" spc="1425" dirty="0">
                <a:latin typeface="Symbol"/>
                <a:cs typeface="Symbol"/>
              </a:rPr>
              <a:t></a:t>
            </a:r>
            <a:r>
              <a:rPr sz="1450" spc="530" dirty="0">
                <a:latin typeface="Times New Roman"/>
                <a:cs typeface="Times New Roman"/>
              </a:rPr>
              <a:t> </a:t>
            </a:r>
            <a:r>
              <a:rPr sz="1450" spc="1135" dirty="0">
                <a:latin typeface="Times New Roman"/>
                <a:cs typeface="Times New Roman"/>
              </a:rPr>
              <a:t>27.2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9621" y="2209469"/>
            <a:ext cx="36893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i="1" spc="1730" dirty="0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5428" y="1540578"/>
            <a:ext cx="2655570" cy="65913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800" dirty="0">
                <a:latin typeface="Carlito"/>
                <a:cs typeface="Carlito"/>
              </a:rPr>
              <a:t>1. </a:t>
            </a:r>
            <a:r>
              <a:rPr sz="1800" spc="-5" dirty="0">
                <a:latin typeface="Carlito"/>
                <a:cs typeface="Carlito"/>
              </a:rPr>
              <a:t>Mencari </a:t>
            </a:r>
            <a:r>
              <a:rPr sz="1800" dirty="0">
                <a:latin typeface="Carlito"/>
                <a:cs typeface="Carlito"/>
              </a:rPr>
              <a:t>Mean </a:t>
            </a:r>
            <a:r>
              <a:rPr sz="1800" spc="-5" dirty="0">
                <a:latin typeface="Carlito"/>
                <a:cs typeface="Carlito"/>
              </a:rPr>
              <a:t>dgn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rumus</a:t>
            </a:r>
          </a:p>
          <a:p>
            <a:pPr marR="79375" algn="r">
              <a:lnSpc>
                <a:spcPct val="100000"/>
              </a:lnSpc>
              <a:spcBef>
                <a:spcPts val="475"/>
              </a:spcBef>
            </a:pPr>
            <a:r>
              <a:rPr sz="1450" u="sng" spc="154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</a:t>
            </a:r>
            <a:r>
              <a:rPr sz="1450" i="1" u="sng" spc="9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50" i="1" u="sng" spc="1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1450" i="1" u="sng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1044" y="2068357"/>
            <a:ext cx="11106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i="1" spc="1775" dirty="0">
                <a:latin typeface="Times New Roman"/>
                <a:cs typeface="Times New Roman"/>
              </a:rPr>
              <a:t>Mn</a:t>
            </a:r>
            <a:r>
              <a:rPr sz="1450" i="1" spc="385" dirty="0">
                <a:latin typeface="Times New Roman"/>
                <a:cs typeface="Times New Roman"/>
              </a:rPr>
              <a:t> </a:t>
            </a:r>
            <a:r>
              <a:rPr sz="1450" spc="1425" dirty="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75036" y="6320397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484" y="0"/>
                </a:lnTo>
              </a:path>
            </a:pathLst>
          </a:custGeom>
          <a:ln w="8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95272" y="6313063"/>
            <a:ext cx="2162810" cy="565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90955">
              <a:lnSpc>
                <a:spcPts val="2125"/>
              </a:lnSpc>
              <a:spcBef>
                <a:spcPts val="105"/>
              </a:spcBef>
            </a:pPr>
            <a:r>
              <a:rPr sz="1950" spc="1150" dirty="0">
                <a:latin typeface="Times New Roman"/>
                <a:cs typeface="Times New Roman"/>
              </a:rPr>
              <a:t>50</a:t>
            </a: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ts val="2125"/>
              </a:lnSpc>
              <a:tabLst>
                <a:tab pos="852169" algn="l"/>
              </a:tabLst>
            </a:pPr>
            <a:r>
              <a:rPr sz="1950" i="1" spc="1450" dirty="0">
                <a:latin typeface="Times New Roman"/>
                <a:cs typeface="Times New Roman"/>
              </a:rPr>
              <a:t>AD	</a:t>
            </a:r>
            <a:r>
              <a:rPr sz="1950" spc="1225" dirty="0">
                <a:latin typeface="Symbol"/>
                <a:cs typeface="Symbol"/>
              </a:rPr>
              <a:t></a:t>
            </a:r>
            <a:r>
              <a:rPr sz="1950" spc="-20" dirty="0">
                <a:latin typeface="Times New Roman"/>
                <a:cs typeface="Times New Roman"/>
              </a:rPr>
              <a:t> </a:t>
            </a:r>
            <a:r>
              <a:rPr lang="en-ID" sz="1950" b="1" spc="985" dirty="0">
                <a:solidFill>
                  <a:srgbClr val="002060"/>
                </a:solidFill>
                <a:latin typeface="Times New Roman"/>
                <a:cs typeface="Times New Roman"/>
              </a:rPr>
              <a:t>1</a:t>
            </a:r>
            <a:r>
              <a:rPr sz="1950" b="1" spc="985" dirty="0">
                <a:solidFill>
                  <a:srgbClr val="002060"/>
                </a:solidFill>
                <a:latin typeface="Times New Roman"/>
                <a:cs typeface="Times New Roman"/>
              </a:rPr>
              <a:t>.64</a:t>
            </a:r>
            <a:endParaRPr sz="1950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9872" y="6121563"/>
            <a:ext cx="1891664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877569" algn="l"/>
                <a:tab pos="1311910" algn="l"/>
              </a:tabLst>
            </a:pPr>
            <a:r>
              <a:rPr sz="1950" i="1" spc="1450" dirty="0">
                <a:latin typeface="Times New Roman"/>
                <a:cs typeface="Times New Roman"/>
              </a:rPr>
              <a:t>AD	</a:t>
            </a:r>
            <a:r>
              <a:rPr sz="1950" spc="1225" dirty="0">
                <a:latin typeface="Symbol"/>
                <a:cs typeface="Symbol"/>
              </a:rPr>
              <a:t></a:t>
            </a:r>
            <a:r>
              <a:rPr sz="1950" spc="1225" dirty="0">
                <a:latin typeface="Times New Roman"/>
                <a:cs typeface="Times New Roman"/>
              </a:rPr>
              <a:t>	</a:t>
            </a:r>
            <a:r>
              <a:rPr sz="2925" spc="1725" baseline="34188" dirty="0">
                <a:latin typeface="Times New Roman"/>
                <a:cs typeface="Times New Roman"/>
              </a:rPr>
              <a:t>82</a:t>
            </a:r>
            <a:endParaRPr sz="2925" baseline="34188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45092" y="5724585"/>
            <a:ext cx="380365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i="1" spc="1490" dirty="0">
                <a:latin typeface="Times New Roman"/>
                <a:cs typeface="Times New Roman"/>
              </a:rPr>
              <a:t>N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81314" y="5378466"/>
            <a:ext cx="788035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u="sng" spc="105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</a:t>
            </a:r>
            <a:r>
              <a:rPr sz="1950" i="1" u="sng" spc="10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fx</a:t>
            </a:r>
            <a:r>
              <a:rPr sz="1950" i="1" u="sng" spc="-22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95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95272" y="5533085"/>
            <a:ext cx="1156970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52169" algn="l"/>
              </a:tabLst>
            </a:pPr>
            <a:r>
              <a:rPr sz="1950" i="1" spc="1290" dirty="0">
                <a:latin typeface="Times New Roman"/>
                <a:cs typeface="Times New Roman"/>
              </a:rPr>
              <a:t>A</a:t>
            </a:r>
            <a:r>
              <a:rPr sz="1950" i="1" spc="1614" dirty="0">
                <a:latin typeface="Times New Roman"/>
                <a:cs typeface="Times New Roman"/>
              </a:rPr>
              <a:t>D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1950" spc="1225" dirty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684021"/>
            <a:ext cx="96710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5" dirty="0"/>
              <a:t>Co</a:t>
            </a:r>
            <a:r>
              <a:rPr sz="2300" spc="-30" dirty="0"/>
              <a:t>nt</a:t>
            </a:r>
            <a:r>
              <a:rPr sz="2300" spc="-5" dirty="0"/>
              <a:t>o</a:t>
            </a:r>
            <a:r>
              <a:rPr sz="2300" dirty="0"/>
              <a:t>h:</a:t>
            </a:r>
            <a:endParaRPr sz="23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51050" y="1365250"/>
          <a:ext cx="4038599" cy="351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spc="80" dirty="0">
                          <a:latin typeface="Times New Roman"/>
                          <a:cs typeface="Times New Roman"/>
                        </a:rPr>
                        <a:t>Tahun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X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2585"/>
                        </a:lnSpc>
                      </a:pPr>
                      <a:r>
                        <a:rPr sz="2200" spc="-615" dirty="0">
                          <a:latin typeface="FreeSans"/>
                          <a:cs typeface="FreeSans"/>
                        </a:rPr>
                        <a:t>𝑥</a:t>
                      </a:r>
                      <a:r>
                        <a:rPr sz="2200" spc="-20" dirty="0">
                          <a:latin typeface="FreeSans"/>
                          <a:cs typeface="FreeSans"/>
                        </a:rPr>
                        <a:t> </a:t>
                      </a:r>
                      <a:r>
                        <a:rPr sz="2200" spc="355" dirty="0">
                          <a:latin typeface="FreeSans"/>
                          <a:cs typeface="FreeSans"/>
                        </a:rPr>
                        <a:t>−</a:t>
                      </a:r>
                      <a:r>
                        <a:rPr sz="2200" spc="-85" dirty="0">
                          <a:latin typeface="FreeSans"/>
                          <a:cs typeface="FreeSans"/>
                        </a:rPr>
                        <a:t> </a:t>
                      </a:r>
                      <a:r>
                        <a:rPr sz="2200" spc="-350" dirty="0">
                          <a:latin typeface="FreeSans"/>
                          <a:cs typeface="FreeSans"/>
                        </a:rPr>
                        <a:t>𝑥ҧ</a:t>
                      </a:r>
                      <a:endParaRPr sz="2200">
                        <a:latin typeface="FreeSans"/>
                        <a:cs typeface="FreeSan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1994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7.5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575"/>
                        </a:lnSpc>
                      </a:pPr>
                      <a:r>
                        <a:rPr sz="2200" spc="10" dirty="0">
                          <a:latin typeface="Times New Roman"/>
                          <a:cs typeface="Times New Roman"/>
                        </a:rPr>
                        <a:t>4.2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1995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15" dirty="0">
                          <a:latin typeface="Times New Roman"/>
                          <a:cs typeface="Times New Roman"/>
                        </a:rPr>
                        <a:t>8.2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575"/>
                        </a:lnSpc>
                      </a:pPr>
                      <a:r>
                        <a:rPr sz="2200" spc="55" dirty="0">
                          <a:latin typeface="Times New Roman"/>
                          <a:cs typeface="Times New Roman"/>
                        </a:rPr>
                        <a:t>4.9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1996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15" dirty="0">
                          <a:latin typeface="Times New Roman"/>
                          <a:cs typeface="Times New Roman"/>
                        </a:rPr>
                        <a:t>7.8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575"/>
                        </a:lnSpc>
                      </a:pPr>
                      <a:r>
                        <a:rPr sz="2200" spc="5" dirty="0">
                          <a:latin typeface="Times New Roman"/>
                          <a:cs typeface="Times New Roman"/>
                        </a:rPr>
                        <a:t>4.5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1997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55" dirty="0">
                          <a:latin typeface="Times New Roman"/>
                          <a:cs typeface="Times New Roman"/>
                        </a:rPr>
                        <a:t>4.9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575"/>
                        </a:lnSpc>
                      </a:pPr>
                      <a:r>
                        <a:rPr sz="2200" spc="-105" dirty="0">
                          <a:latin typeface="Times New Roman"/>
                          <a:cs typeface="Times New Roman"/>
                        </a:rPr>
                        <a:t>1.6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ts val="2315"/>
                        </a:lnSpc>
                      </a:pP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1998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90" dirty="0">
                          <a:latin typeface="Times New Roman"/>
                          <a:cs typeface="Times New Roman"/>
                        </a:rPr>
                        <a:t>-14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</a:pPr>
                      <a:r>
                        <a:rPr sz="2200" spc="-27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1999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50" dirty="0">
                          <a:latin typeface="Times New Roman"/>
                          <a:cs typeface="Times New Roman"/>
                        </a:rPr>
                        <a:t>4.8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580"/>
                        </a:lnSpc>
                      </a:pPr>
                      <a:r>
                        <a:rPr sz="2200" spc="-155" dirty="0">
                          <a:latin typeface="Times New Roman"/>
                          <a:cs typeface="Times New Roman"/>
                        </a:rPr>
                        <a:t>1.5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spc="45" dirty="0">
                          <a:latin typeface="Times New Roman"/>
                          <a:cs typeface="Times New Roman"/>
                        </a:rPr>
                        <a:t>2000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3.5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580"/>
                        </a:lnSpc>
                      </a:pPr>
                      <a:r>
                        <a:rPr sz="2200" spc="15" dirty="0">
                          <a:latin typeface="Times New Roman"/>
                          <a:cs typeface="Times New Roman"/>
                        </a:rPr>
                        <a:t>0.2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2001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3.2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580"/>
                        </a:lnSpc>
                      </a:pPr>
                      <a:r>
                        <a:rPr sz="2200" spc="-105" dirty="0">
                          <a:latin typeface="Times New Roman"/>
                          <a:cs typeface="Times New Roman"/>
                        </a:rPr>
                        <a:t>0.1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26.2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spc="-15" dirty="0">
                          <a:latin typeface="Times New Roman"/>
                          <a:cs typeface="Times New Roman"/>
                        </a:rPr>
                        <a:t>34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040" y="362350"/>
            <a:ext cx="8103234" cy="51371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solidFill>
                  <a:srgbClr val="FF0000"/>
                </a:solidFill>
              </a:rPr>
              <a:t>Cara </a:t>
            </a:r>
            <a:r>
              <a:rPr sz="3200" spc="-5" dirty="0">
                <a:solidFill>
                  <a:srgbClr val="FF0000"/>
                </a:solidFill>
              </a:rPr>
              <a:t>Mencari Deviasi </a:t>
            </a:r>
            <a:r>
              <a:rPr sz="3200" spc="-25" dirty="0">
                <a:solidFill>
                  <a:srgbClr val="FF0000"/>
                </a:solidFill>
              </a:rPr>
              <a:t>Rata-rata </a:t>
            </a:r>
            <a:r>
              <a:rPr sz="3200" spc="-20" dirty="0">
                <a:solidFill>
                  <a:srgbClr val="FF0000"/>
                </a:solidFill>
              </a:rPr>
              <a:t>Data</a:t>
            </a:r>
            <a:r>
              <a:rPr sz="3200" spc="35" dirty="0">
                <a:solidFill>
                  <a:srgbClr val="FF0000"/>
                </a:solidFill>
              </a:rPr>
              <a:t> </a:t>
            </a:r>
            <a:r>
              <a:rPr sz="3200" spc="-10" dirty="0">
                <a:solidFill>
                  <a:srgbClr val="FF0000"/>
                </a:solidFill>
              </a:rPr>
              <a:t>Kelompokan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17778"/>
            <a:ext cx="778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Untuk mencari Deviasi Rata-rata data kelompok </a:t>
            </a:r>
            <a:r>
              <a:rPr sz="1800" spc="-10" dirty="0">
                <a:latin typeface="Arial"/>
                <a:cs typeface="Arial"/>
              </a:rPr>
              <a:t>dapat menggunakan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rumus: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2587878"/>
            <a:ext cx="73431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Cari midpoint masing-masing interval (kolom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3)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Mengalikan frekuensi </a:t>
            </a:r>
            <a:r>
              <a:rPr sz="1800" spc="-10" dirty="0">
                <a:latin typeface="Arial"/>
                <a:cs typeface="Arial"/>
              </a:rPr>
              <a:t>dgn midpoint sehingga diperoleh </a:t>
            </a:r>
            <a:r>
              <a:rPr sz="1800" spc="-5" dirty="0">
                <a:latin typeface="Arial"/>
                <a:cs typeface="Arial"/>
              </a:rPr>
              <a:t>fX; setelah</a:t>
            </a:r>
            <a:r>
              <a:rPr sz="1800" spc="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itu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dijumlahkan </a:t>
            </a:r>
            <a:r>
              <a:rPr sz="1800" dirty="0">
                <a:latin typeface="Arial"/>
                <a:cs typeface="Arial"/>
              </a:rPr>
              <a:t>shg </a:t>
            </a:r>
            <a:r>
              <a:rPr sz="1800" spc="-5" dirty="0">
                <a:latin typeface="Arial"/>
                <a:cs typeface="Arial"/>
              </a:rPr>
              <a:t>diperoleh </a:t>
            </a:r>
            <a:r>
              <a:rPr sz="1800" b="1" dirty="0">
                <a:latin typeface="Symbol"/>
                <a:cs typeface="Symbol"/>
              </a:rPr>
              <a:t></a:t>
            </a:r>
            <a:r>
              <a:rPr sz="1800" dirty="0">
                <a:latin typeface="Arial"/>
                <a:cs typeface="Arial"/>
              </a:rPr>
              <a:t>fX </a:t>
            </a:r>
            <a:r>
              <a:rPr sz="1800" spc="-5" dirty="0">
                <a:latin typeface="Arial"/>
                <a:cs typeface="Arial"/>
              </a:rPr>
              <a:t>(kolom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4).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3411092"/>
            <a:ext cx="3390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5" dirty="0">
                <a:latin typeface="Arial"/>
                <a:cs typeface="Arial"/>
              </a:rPr>
              <a:t>3.	</a:t>
            </a:r>
            <a:r>
              <a:rPr sz="1800" dirty="0">
                <a:latin typeface="Arial"/>
                <a:cs typeface="Arial"/>
              </a:rPr>
              <a:t>Mencari </a:t>
            </a:r>
            <a:r>
              <a:rPr sz="1800" spc="-10" dirty="0">
                <a:latin typeface="Arial"/>
                <a:cs typeface="Arial"/>
              </a:rPr>
              <a:t>Meannya </a:t>
            </a:r>
            <a:r>
              <a:rPr sz="1800" spc="-5" dirty="0">
                <a:latin typeface="Arial"/>
                <a:cs typeface="Arial"/>
              </a:rPr>
              <a:t>dgn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rumus: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3959732"/>
            <a:ext cx="71761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Mencari </a:t>
            </a:r>
            <a:r>
              <a:rPr sz="1800" spc="-5" dirty="0">
                <a:latin typeface="Arial"/>
                <a:cs typeface="Arial"/>
              </a:rPr>
              <a:t>Deviasi tiap-tiap interval </a:t>
            </a:r>
            <a:r>
              <a:rPr sz="1800" spc="-10" dirty="0">
                <a:latin typeface="Arial"/>
                <a:cs typeface="Arial"/>
              </a:rPr>
              <a:t>dengan </a:t>
            </a:r>
            <a:r>
              <a:rPr sz="1800" dirty="0">
                <a:latin typeface="Arial"/>
                <a:cs typeface="Arial"/>
              </a:rPr>
              <a:t>x = X – M </a:t>
            </a:r>
            <a:r>
              <a:rPr sz="1800" spc="-5" dirty="0">
                <a:latin typeface="Arial"/>
                <a:cs typeface="Arial"/>
              </a:rPr>
              <a:t>(kolom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5)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AutoNum type="arabicPeriod" startAt="4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Memperkalikan </a:t>
            </a:r>
            <a:r>
              <a:rPr sz="1800" dirty="0">
                <a:latin typeface="Arial"/>
                <a:cs typeface="Arial"/>
              </a:rPr>
              <a:t>f </a:t>
            </a:r>
            <a:r>
              <a:rPr sz="1800" spc="-10" dirty="0">
                <a:latin typeface="Arial"/>
                <a:cs typeface="Arial"/>
              </a:rPr>
              <a:t>dgn </a:t>
            </a:r>
            <a:r>
              <a:rPr sz="1800" dirty="0">
                <a:latin typeface="Arial"/>
                <a:cs typeface="Arial"/>
              </a:rPr>
              <a:t>x shg </a:t>
            </a:r>
            <a:r>
              <a:rPr sz="1800" spc="-5" dirty="0">
                <a:latin typeface="Arial"/>
                <a:cs typeface="Arial"/>
              </a:rPr>
              <a:t>diperoleh </a:t>
            </a:r>
            <a:r>
              <a:rPr sz="1800" dirty="0">
                <a:latin typeface="Arial"/>
                <a:cs typeface="Arial"/>
              </a:rPr>
              <a:t>fx </a:t>
            </a:r>
            <a:r>
              <a:rPr sz="1800" spc="-5" dirty="0">
                <a:latin typeface="Arial"/>
                <a:cs typeface="Arial"/>
              </a:rPr>
              <a:t>setelah itu </a:t>
            </a:r>
            <a:r>
              <a:rPr sz="1800" spc="-10" dirty="0">
                <a:latin typeface="Arial"/>
                <a:cs typeface="Arial"/>
              </a:rPr>
              <a:t>dijumlahkan dgn  </a:t>
            </a:r>
            <a:r>
              <a:rPr sz="1800" spc="-5" dirty="0">
                <a:latin typeface="Arial"/>
                <a:cs typeface="Arial"/>
              </a:rPr>
              <a:t>mengabaikan tanda </a:t>
            </a:r>
            <a:r>
              <a:rPr sz="1800" spc="-10" dirty="0">
                <a:latin typeface="Arial"/>
                <a:cs typeface="Arial"/>
              </a:rPr>
              <a:t>aljabar </a:t>
            </a:r>
            <a:r>
              <a:rPr sz="1800" spc="-5" dirty="0">
                <a:latin typeface="Arial"/>
                <a:cs typeface="Arial"/>
              </a:rPr>
              <a:t>(kolom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6)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 startAt="4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Mencari </a:t>
            </a:r>
            <a:r>
              <a:rPr sz="1800" spc="-5" dirty="0">
                <a:latin typeface="Arial"/>
                <a:cs typeface="Arial"/>
              </a:rPr>
              <a:t>Deviasi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Rata-ratanya: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19022" y="1731971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743" y="0"/>
                </a:lnTo>
              </a:path>
            </a:pathLst>
          </a:custGeom>
          <a:ln w="11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7040" y="1184394"/>
            <a:ext cx="7472045" cy="142938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R="624840" algn="ctr">
              <a:lnSpc>
                <a:spcPct val="100000"/>
              </a:lnSpc>
              <a:spcBef>
                <a:spcPts val="610"/>
              </a:spcBef>
            </a:pPr>
            <a:r>
              <a:rPr sz="4050" i="1" baseline="-33950" dirty="0">
                <a:latin typeface="Times New Roman"/>
                <a:cs typeface="Times New Roman"/>
              </a:rPr>
              <a:t>AD </a:t>
            </a:r>
            <a:r>
              <a:rPr sz="4050" spc="30" baseline="-33950" dirty="0">
                <a:latin typeface="Symbol"/>
                <a:cs typeface="Symbol"/>
              </a:rPr>
              <a:t></a:t>
            </a:r>
            <a:r>
              <a:rPr sz="4050" spc="75" baseline="-33950" dirty="0">
                <a:latin typeface="Times New Roman"/>
                <a:cs typeface="Times New Roman"/>
              </a:rPr>
              <a:t> </a:t>
            </a:r>
            <a:r>
              <a:rPr sz="2700" spc="125" dirty="0">
                <a:latin typeface="Symbol"/>
                <a:cs typeface="Symbol"/>
              </a:rPr>
              <a:t></a:t>
            </a:r>
            <a:r>
              <a:rPr sz="2700" i="1" spc="125" dirty="0">
                <a:latin typeface="Times New Roman"/>
                <a:cs typeface="Times New Roman"/>
              </a:rPr>
              <a:t>fx</a:t>
            </a:r>
            <a:endParaRPr sz="2700" dirty="0">
              <a:latin typeface="Times New Roman"/>
              <a:cs typeface="Times New Roman"/>
            </a:endParaRPr>
          </a:p>
          <a:p>
            <a:pPr marL="144780" algn="ctr">
              <a:lnSpc>
                <a:spcPct val="100000"/>
              </a:lnSpc>
              <a:spcBef>
                <a:spcPts val="505"/>
              </a:spcBef>
            </a:pPr>
            <a:r>
              <a:rPr sz="2700" i="1" spc="25" dirty="0">
                <a:latin typeface="Times New Roman"/>
                <a:cs typeface="Times New Roman"/>
              </a:rPr>
              <a:t>N</a:t>
            </a:r>
            <a:endParaRPr sz="2700" dirty="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395"/>
              </a:spcBef>
            </a:pPr>
            <a:r>
              <a:rPr sz="1800" spc="-5" dirty="0">
                <a:latin typeface="Arial"/>
                <a:cs typeface="Arial"/>
              </a:rPr>
              <a:t>Misalkan </a:t>
            </a:r>
            <a:r>
              <a:rPr sz="1800" spc="-45" dirty="0">
                <a:latin typeface="Arial"/>
                <a:cs typeface="Arial"/>
              </a:rPr>
              <a:t>Table </a:t>
            </a:r>
            <a:r>
              <a:rPr sz="1800" spc="-5" dirty="0">
                <a:latin typeface="Arial"/>
                <a:cs typeface="Arial"/>
              </a:rPr>
              <a:t>3.12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halaman </a:t>
            </a:r>
            <a:r>
              <a:rPr sz="1800" spc="-50" dirty="0">
                <a:latin typeface="Arial"/>
                <a:cs typeface="Arial"/>
              </a:rPr>
              <a:t>117 </a:t>
            </a:r>
            <a:r>
              <a:rPr sz="1800" spc="-5" dirty="0">
                <a:latin typeface="Arial"/>
                <a:cs typeface="Arial"/>
              </a:rPr>
              <a:t>dicari Deviasi rata-ratanya,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maka: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38562" y="5930711"/>
            <a:ext cx="2030095" cy="0"/>
          </a:xfrm>
          <a:custGeom>
            <a:avLst/>
            <a:gdLst/>
            <a:ahLst/>
            <a:cxnLst/>
            <a:rect l="l" t="t" r="r" b="b"/>
            <a:pathLst>
              <a:path w="2030095">
                <a:moveTo>
                  <a:pt x="0" y="0"/>
                </a:moveTo>
                <a:lnTo>
                  <a:pt x="2029579" y="0"/>
                </a:lnTo>
              </a:path>
            </a:pathLst>
          </a:custGeom>
          <a:ln w="93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18417" y="5242827"/>
            <a:ext cx="3639185" cy="1332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7015" algn="ctr">
              <a:lnSpc>
                <a:spcPts val="2455"/>
              </a:lnSpc>
              <a:spcBef>
                <a:spcPts val="110"/>
              </a:spcBef>
            </a:pPr>
            <a:r>
              <a:rPr sz="2250" i="1" spc="1775" dirty="0">
                <a:latin typeface="Times New Roman"/>
                <a:cs typeface="Times New Roman"/>
              </a:rPr>
              <a:t>N</a:t>
            </a:r>
            <a:endParaRPr sz="2250" dirty="0">
              <a:latin typeface="Times New Roman"/>
              <a:cs typeface="Times New Roman"/>
            </a:endParaRPr>
          </a:p>
          <a:p>
            <a:pPr marL="63500">
              <a:lnSpc>
                <a:spcPts val="2455"/>
              </a:lnSpc>
              <a:tabLst>
                <a:tab pos="1033144" algn="l"/>
                <a:tab pos="1541145" algn="l"/>
              </a:tabLst>
            </a:pPr>
            <a:r>
              <a:rPr sz="3375" i="1" spc="2595" baseline="-34567" dirty="0">
                <a:latin typeface="Times New Roman"/>
                <a:cs typeface="Times New Roman"/>
              </a:rPr>
              <a:t>AD	</a:t>
            </a:r>
            <a:r>
              <a:rPr sz="3375" spc="2190" baseline="-34567" dirty="0">
                <a:latin typeface="Symbol"/>
                <a:cs typeface="Symbol"/>
              </a:rPr>
              <a:t></a:t>
            </a:r>
            <a:r>
              <a:rPr sz="3375" spc="2190" baseline="-34567" dirty="0">
                <a:latin typeface="Times New Roman"/>
                <a:cs typeface="Times New Roman"/>
              </a:rPr>
              <a:t>	</a:t>
            </a:r>
            <a:r>
              <a:rPr sz="2250" spc="1235" dirty="0">
                <a:latin typeface="Times New Roman"/>
                <a:cs typeface="Times New Roman"/>
              </a:rPr>
              <a:t>757.875</a:t>
            </a:r>
            <a:endParaRPr sz="2250" dirty="0">
              <a:latin typeface="Times New Roman"/>
              <a:cs typeface="Times New Roman"/>
            </a:endParaRPr>
          </a:p>
          <a:p>
            <a:pPr marL="2221230">
              <a:lnSpc>
                <a:spcPts val="2455"/>
              </a:lnSpc>
              <a:spcBef>
                <a:spcPts val="455"/>
              </a:spcBef>
            </a:pPr>
            <a:r>
              <a:rPr sz="2250" spc="1370" dirty="0">
                <a:latin typeface="Times New Roman"/>
                <a:cs typeface="Times New Roman"/>
              </a:rPr>
              <a:t>80</a:t>
            </a:r>
            <a:endParaRPr sz="2250" dirty="0">
              <a:latin typeface="Times New Roman"/>
              <a:cs typeface="Times New Roman"/>
            </a:endParaRPr>
          </a:p>
          <a:p>
            <a:pPr marL="63500">
              <a:lnSpc>
                <a:spcPts val="2455"/>
              </a:lnSpc>
              <a:tabLst>
                <a:tab pos="1033144" algn="l"/>
              </a:tabLst>
            </a:pPr>
            <a:r>
              <a:rPr sz="2250" i="1" spc="1730" dirty="0">
                <a:latin typeface="Times New Roman"/>
                <a:cs typeface="Times New Roman"/>
              </a:rPr>
              <a:t>AD	</a:t>
            </a:r>
            <a:r>
              <a:rPr sz="2250" spc="1460" dirty="0">
                <a:latin typeface="Symbol"/>
                <a:cs typeface="Symbol"/>
              </a:rPr>
              <a:t></a:t>
            </a:r>
            <a:r>
              <a:rPr sz="2250" spc="335" dirty="0">
                <a:latin typeface="Times New Roman"/>
                <a:cs typeface="Times New Roman"/>
              </a:rPr>
              <a:t> </a:t>
            </a:r>
            <a:r>
              <a:rPr sz="2250" spc="1170" dirty="0">
                <a:latin typeface="Times New Roman"/>
                <a:cs typeface="Times New Roman"/>
              </a:rPr>
              <a:t>9.46</a:t>
            </a:r>
            <a:endParaRPr sz="22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3817" y="4842056"/>
            <a:ext cx="2447925" cy="3708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007744" algn="l"/>
                <a:tab pos="1515745" algn="l"/>
              </a:tabLst>
            </a:pPr>
            <a:r>
              <a:rPr sz="3375" i="1" spc="2595" baseline="-34567" dirty="0">
                <a:latin typeface="Times New Roman"/>
                <a:cs typeface="Times New Roman"/>
              </a:rPr>
              <a:t>AD	</a:t>
            </a:r>
            <a:r>
              <a:rPr sz="3375" spc="2190" baseline="-34567" dirty="0">
                <a:latin typeface="Symbol"/>
                <a:cs typeface="Symbol"/>
              </a:rPr>
              <a:t></a:t>
            </a:r>
            <a:r>
              <a:rPr sz="3375" spc="2190" baseline="-34567" dirty="0">
                <a:latin typeface="Times New Roman"/>
                <a:cs typeface="Times New Roman"/>
              </a:rPr>
              <a:t>	</a:t>
            </a:r>
            <a:r>
              <a:rPr sz="2250" u="sng" spc="125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</a:t>
            </a:r>
            <a:r>
              <a:rPr sz="2250" i="1" u="sng" spc="12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fx</a:t>
            </a:r>
            <a:r>
              <a:rPr sz="2250" i="1" u="sng" spc="-2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04811" y="3272557"/>
            <a:ext cx="382270" cy="559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535" marR="5080" indent="-77470">
              <a:lnSpc>
                <a:spcPct val="116700"/>
              </a:lnSpc>
              <a:spcBef>
                <a:spcPts val="95"/>
              </a:spcBef>
            </a:pPr>
            <a:r>
              <a:rPr sz="1500" u="sng" spc="26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</a:t>
            </a:r>
            <a:r>
              <a:rPr sz="1500" i="1" u="sng" spc="2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fx </a:t>
            </a:r>
            <a:r>
              <a:rPr sz="1500" i="1" spc="229" dirty="0">
                <a:latin typeface="Times New Roman"/>
                <a:cs typeface="Times New Roman"/>
              </a:rPr>
              <a:t> </a:t>
            </a:r>
            <a:r>
              <a:rPr sz="1500" i="1" spc="31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8251" y="3428680"/>
            <a:ext cx="54610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i="1" spc="320" dirty="0">
                <a:latin typeface="Times New Roman"/>
                <a:cs typeface="Times New Roman"/>
              </a:rPr>
              <a:t>Mn</a:t>
            </a:r>
            <a:r>
              <a:rPr sz="1500" i="1" spc="-80" dirty="0">
                <a:latin typeface="Times New Roman"/>
                <a:cs typeface="Times New Roman"/>
              </a:rPr>
              <a:t> </a:t>
            </a:r>
            <a:r>
              <a:rPr sz="1500" spc="254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7044" y="984249"/>
            <a:ext cx="56127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45" dirty="0">
                <a:latin typeface="Arial"/>
                <a:cs typeface="Arial"/>
              </a:rPr>
              <a:t>Tabel </a:t>
            </a:r>
            <a:r>
              <a:rPr sz="1600" spc="-10" dirty="0">
                <a:latin typeface="Arial"/>
                <a:cs typeface="Arial"/>
              </a:rPr>
              <a:t>4.5 Perhitungan </a:t>
            </a:r>
            <a:r>
              <a:rPr sz="1600" spc="-5" dirty="0">
                <a:latin typeface="Arial"/>
                <a:cs typeface="Arial"/>
              </a:rPr>
              <a:t>Deviasi Rata-rata </a:t>
            </a:r>
            <a:r>
              <a:rPr sz="1600" spc="-10" dirty="0">
                <a:latin typeface="Arial"/>
                <a:cs typeface="Arial"/>
              </a:rPr>
              <a:t>dari </a:t>
            </a:r>
            <a:r>
              <a:rPr sz="1600" spc="-5" dirty="0">
                <a:latin typeface="Arial"/>
                <a:cs typeface="Arial"/>
              </a:rPr>
              <a:t>data </a:t>
            </a:r>
            <a:r>
              <a:rPr sz="1600" spc="-10" dirty="0">
                <a:latin typeface="Arial"/>
                <a:cs typeface="Arial"/>
              </a:rPr>
              <a:t>yang </a:t>
            </a:r>
            <a:r>
              <a:rPr sz="1600" spc="-5" dirty="0">
                <a:latin typeface="Arial"/>
                <a:cs typeface="Arial"/>
              </a:rPr>
              <a:t>tertera  </a:t>
            </a:r>
            <a:r>
              <a:rPr sz="1600" spc="-10" dirty="0">
                <a:latin typeface="Arial"/>
                <a:cs typeface="Arial"/>
              </a:rPr>
              <a:t>pada </a:t>
            </a:r>
            <a:r>
              <a:rPr sz="1600" spc="-45" dirty="0">
                <a:latin typeface="Arial"/>
                <a:cs typeface="Arial"/>
              </a:rPr>
              <a:t>Table </a:t>
            </a:r>
            <a:r>
              <a:rPr sz="1600" spc="-10" dirty="0">
                <a:latin typeface="Arial"/>
                <a:cs typeface="Arial"/>
              </a:rPr>
              <a:t>3.12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(p.117)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87425" y="1484249"/>
          <a:ext cx="5868033" cy="4773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0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006">
                <a:tc gridSpan="3"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interval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fX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fx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56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216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+25.1875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+75.5625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983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335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+20.1875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100.9375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+15.1875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+91.125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983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+10.1875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+71.3125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50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54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+5.1875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+36.3125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+0.1875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+3.1875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983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630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-4.8125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-72.1875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37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259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-9.8125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-68.6875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192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14.8125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-88.875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983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135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19.8125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-99.0625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995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-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24.8125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-49.625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97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80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3.745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756.875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9073" y="871474"/>
            <a:ext cx="124904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114" dirty="0">
                <a:solidFill>
                  <a:srgbClr val="000000"/>
                </a:solidFill>
                <a:latin typeface="Times New Roman"/>
                <a:cs typeface="Times New Roman"/>
              </a:rPr>
              <a:t>Contoh</a:t>
            </a:r>
            <a:r>
              <a:rPr sz="26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60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973" y="1354582"/>
            <a:ext cx="562800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105" dirty="0">
                <a:latin typeface="Times New Roman"/>
                <a:cs typeface="Times New Roman"/>
              </a:rPr>
              <a:t>Tentukan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simpangan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dari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data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berikut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object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7259448"/>
                  </p:ext>
                </p:extLst>
              </p:nvPr>
            </p:nvGraphicFramePr>
            <p:xfrm>
              <a:off x="984250" y="2279650"/>
              <a:ext cx="6537958" cy="250443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96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896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965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896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8966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896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spc="75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Data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270"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f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x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905"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spc="40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fx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D" sz="1800" i="1" spc="-500" dirty="0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D" sz="1800" i="0" spc="-500" dirty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ID" sz="1800" i="1" spc="-500" dirty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D" sz="1800" i="1" spc="-500" dirty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sz="1800" dirty="0">
                            <a:latin typeface="FreeSans"/>
                            <a:cs typeface="FreeSans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38735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27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sz="1800" b="1" spc="35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f </a:t>
                          </a:r>
                          <a:r>
                            <a:rPr sz="1800" b="1" spc="-235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r>
                                <a:rPr lang="ar-AE" sz="1800" i="1" spc="-500" dirty="0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AE" sz="1800" i="0" spc="-500" dirty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ar-AE" sz="1800" i="1" spc="-500" dirty="0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ar-AE" sz="1800" i="1" spc="-500" dirty="0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spc="0" dirty="0">
                              <a:solidFill>
                                <a:schemeClr val="tx1"/>
                              </a:solidFill>
                              <a:latin typeface="FreeSans"/>
                              <a:cs typeface="FreeSans"/>
                            </a:rPr>
                            <a:t> </a:t>
                          </a:r>
                          <a:r>
                            <a:rPr sz="1800" spc="-620" dirty="0">
                              <a:solidFill>
                                <a:srgbClr val="FFFFFF"/>
                              </a:solidFill>
                              <a:latin typeface="FreeSans"/>
                              <a:cs typeface="FreeSans"/>
                            </a:rPr>
                            <a:t>]</a:t>
                          </a:r>
                          <a:endParaRPr sz="1800" dirty="0">
                            <a:latin typeface="FreeSans"/>
                            <a:cs typeface="FreeSans"/>
                          </a:endParaRPr>
                        </a:p>
                      </a:txBody>
                      <a:tcPr marL="0" marR="0" marT="3429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3-5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5.7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spc="-25" dirty="0">
                              <a:latin typeface="Times New Roman"/>
                              <a:cs typeface="Times New Roman"/>
                            </a:rPr>
                            <a:t>11.4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6-8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7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28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2.7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5"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10.8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marR="3175"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spc="-45" dirty="0">
                              <a:latin typeface="Times New Roman"/>
                              <a:cs typeface="Times New Roman"/>
                            </a:rPr>
                            <a:t>9-11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10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80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0.3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5"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2.4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67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12-14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6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13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78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3.3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19.8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1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en-US" sz="2000" dirty="0">
                              <a:latin typeface="Times New Roman"/>
                              <a:cs typeface="Times New Roman"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ID" sz="2400" i="1" smtClean="0">
                                  <a:latin typeface="Cambria Math" panose="02040503050406030204" pitchFamily="18" charset="0"/>
                                </a:rPr>
                                <m:t>𝛴</m:t>
                              </m:r>
                            </m:oMath>
                          </a14:m>
                          <a:endParaRPr sz="2000" dirty="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20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sz="20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194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sz="20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5" algn="ctr">
                            <a:lnSpc>
                              <a:spcPts val="2595"/>
                            </a:lnSpc>
                            <a:spcBef>
                              <a:spcPts val="665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44.4</a:t>
                          </a:r>
                        </a:p>
                      </a:txBody>
                      <a:tcPr marL="0" marR="0" marT="8445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object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7259448"/>
                  </p:ext>
                </p:extLst>
              </p:nvPr>
            </p:nvGraphicFramePr>
            <p:xfrm>
              <a:off x="984250" y="2279650"/>
              <a:ext cx="6537958" cy="250443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96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896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965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896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8966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896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spc="75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Data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270"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f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x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905" algn="ctr">
                            <a:lnSpc>
                              <a:spcPct val="100000"/>
                            </a:lnSpc>
                            <a:spcBef>
                              <a:spcPts val="245"/>
                            </a:spcBef>
                          </a:pPr>
                          <a:r>
                            <a:rPr sz="1800" b="1" spc="40" dirty="0">
                              <a:solidFill>
                                <a:srgbClr val="FFFFFF"/>
                              </a:solidFill>
                              <a:latin typeface="Times New Roman"/>
                              <a:cs typeface="Times New Roman"/>
                            </a:rPr>
                            <a:t>fx</a:t>
                          </a:r>
                          <a:endParaRPr sz="18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111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0E6EC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blipFill>
                          <a:blip r:embed="rId2"/>
                          <a:stretch>
                            <a:fillRect l="-400000" t="-11475" r="-102793" b="-6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3429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38100">
                          <a:solidFill>
                            <a:srgbClr val="FFFFFF"/>
                          </a:solidFill>
                          <a:prstDash val="solid"/>
                        </a:lnB>
                        <a:blipFill>
                          <a:blip r:embed="rId2"/>
                          <a:stretch>
                            <a:fillRect l="-500000" t="-11475" r="-2793" b="-6180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3-5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2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5.7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spc="-25" dirty="0">
                              <a:latin typeface="Times New Roman"/>
                              <a:cs typeface="Times New Roman"/>
                            </a:rPr>
                            <a:t>11.4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381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6-8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7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28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2.7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5" algn="ctr">
                            <a:lnSpc>
                              <a:spcPts val="2600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10.8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marR="3175"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spc="-45" dirty="0">
                              <a:latin typeface="Times New Roman"/>
                              <a:cs typeface="Times New Roman"/>
                            </a:rPr>
                            <a:t>9-11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10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80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0.3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5"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2.4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67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54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12-14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2384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6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13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78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3.3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2595"/>
                            </a:lnSpc>
                            <a:spcBef>
                              <a:spcPts val="66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19.8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8382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E7EB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67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blipFill>
                          <a:blip r:embed="rId2"/>
                          <a:stretch>
                            <a:fillRect l="-559" t="-498571" r="-502235" b="-3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20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sz="20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Bef>
                              <a:spcPts val="290"/>
                            </a:spcBef>
                          </a:pPr>
                          <a:r>
                            <a:rPr sz="2200" spc="-5" dirty="0">
                              <a:latin typeface="Times New Roman"/>
                              <a:cs typeface="Times New Roman"/>
                            </a:rPr>
                            <a:t>194</a:t>
                          </a:r>
                          <a:endParaRPr sz="22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3683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endParaRPr sz="2000">
                            <a:latin typeface="Times New Roman"/>
                            <a:cs typeface="Times New Roman"/>
                          </a:endParaRPr>
                        </a:p>
                      </a:txBody>
                      <a:tcPr marL="0" marR="0" marT="0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5" algn="ctr">
                            <a:lnSpc>
                              <a:spcPts val="2595"/>
                            </a:lnSpc>
                            <a:spcBef>
                              <a:spcPts val="665"/>
                            </a:spcBef>
                          </a:pPr>
                          <a:r>
                            <a:rPr sz="2200" dirty="0">
                              <a:latin typeface="Times New Roman"/>
                              <a:cs typeface="Times New Roman"/>
                            </a:rPr>
                            <a:t>44.4</a:t>
                          </a:r>
                        </a:p>
                      </a:txBody>
                      <a:tcPr marL="0" marR="0" marT="84455" marB="0">
                        <a:lnL w="12700">
                          <a:solidFill>
                            <a:srgbClr val="FFFFFF"/>
                          </a:solidFill>
                          <a:prstDash val="solid"/>
                        </a:lnL>
                        <a:lnR w="12700">
                          <a:solidFill>
                            <a:srgbClr val="FFFFFF"/>
                          </a:solidFill>
                          <a:prstDash val="solid"/>
                        </a:lnR>
                        <a:lnT w="12700">
                          <a:solidFill>
                            <a:srgbClr val="FFFFFF"/>
                          </a:solidFill>
                          <a:prstDash val="solid"/>
                        </a:lnT>
                        <a:lnB w="12700">
                          <a:solidFill>
                            <a:srgbClr val="FFFFFF"/>
                          </a:solidFill>
                          <a:prstDash val="solid"/>
                        </a:lnB>
                        <a:solidFill>
                          <a:srgbClr val="CCD4E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0252" y="403606"/>
            <a:ext cx="635444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30" dirty="0"/>
              <a:t>Ukuran </a:t>
            </a:r>
            <a:r>
              <a:rPr sz="5000" spc="-40" dirty="0"/>
              <a:t>Penyebaran</a:t>
            </a:r>
            <a:r>
              <a:rPr sz="5000" spc="-30" dirty="0"/>
              <a:t> data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535940" y="1942845"/>
            <a:ext cx="808609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5"/>
              </a:spcBef>
            </a:pPr>
            <a:r>
              <a:rPr sz="3200" spc="145" dirty="0">
                <a:latin typeface="Times New Roman"/>
                <a:cs typeface="Times New Roman"/>
              </a:rPr>
              <a:t>Ukuran </a:t>
            </a:r>
            <a:r>
              <a:rPr sz="3200" spc="125" dirty="0">
                <a:latin typeface="Times New Roman"/>
                <a:cs typeface="Times New Roman"/>
              </a:rPr>
              <a:t>penyebaran </a:t>
            </a:r>
            <a:r>
              <a:rPr sz="3200" spc="170" dirty="0">
                <a:latin typeface="Times New Roman"/>
                <a:cs typeface="Times New Roman"/>
              </a:rPr>
              <a:t>data </a:t>
            </a:r>
            <a:r>
              <a:rPr sz="3200" spc="135" dirty="0">
                <a:latin typeface="Times New Roman"/>
                <a:cs typeface="Times New Roman"/>
              </a:rPr>
              <a:t>adalah </a:t>
            </a:r>
            <a:r>
              <a:rPr sz="3200" spc="165" dirty="0">
                <a:latin typeface="Times New Roman"/>
                <a:cs typeface="Times New Roman"/>
              </a:rPr>
              <a:t>suatu</a:t>
            </a:r>
            <a:r>
              <a:rPr sz="3200" spc="-465" dirty="0">
                <a:latin typeface="Times New Roman"/>
                <a:cs typeface="Times New Roman"/>
              </a:rPr>
              <a:t> </a:t>
            </a:r>
            <a:r>
              <a:rPr sz="3200" spc="170" dirty="0">
                <a:latin typeface="Times New Roman"/>
                <a:cs typeface="Times New Roman"/>
              </a:rPr>
              <a:t>ukuran  </a:t>
            </a:r>
            <a:r>
              <a:rPr sz="3200" spc="80" dirty="0">
                <a:latin typeface="Times New Roman"/>
                <a:cs typeface="Times New Roman"/>
              </a:rPr>
              <a:t>yang </a:t>
            </a:r>
            <a:r>
              <a:rPr sz="3200" spc="145" dirty="0">
                <a:latin typeface="Times New Roman"/>
                <a:cs typeface="Times New Roman"/>
              </a:rPr>
              <a:t>menyatakan </a:t>
            </a:r>
            <a:r>
              <a:rPr sz="3200" spc="125" dirty="0">
                <a:latin typeface="Times New Roman"/>
                <a:cs typeface="Times New Roman"/>
              </a:rPr>
              <a:t>seberapa </a:t>
            </a:r>
            <a:r>
              <a:rPr sz="3200" spc="120" dirty="0">
                <a:latin typeface="Times New Roman"/>
                <a:cs typeface="Times New Roman"/>
              </a:rPr>
              <a:t>besar </a:t>
            </a:r>
            <a:r>
              <a:rPr sz="3200" spc="80" dirty="0">
                <a:latin typeface="Times New Roman"/>
                <a:cs typeface="Times New Roman"/>
              </a:rPr>
              <a:t>nilai-nilai  </a:t>
            </a:r>
            <a:r>
              <a:rPr sz="3200" spc="170" dirty="0">
                <a:latin typeface="Times New Roman"/>
                <a:cs typeface="Times New Roman"/>
              </a:rPr>
              <a:t>data </a:t>
            </a:r>
            <a:r>
              <a:rPr sz="3200" spc="145" dirty="0">
                <a:latin typeface="Times New Roman"/>
                <a:cs typeface="Times New Roman"/>
              </a:rPr>
              <a:t>berbeda </a:t>
            </a:r>
            <a:r>
              <a:rPr sz="3200" spc="175" dirty="0">
                <a:latin typeface="Times New Roman"/>
                <a:cs typeface="Times New Roman"/>
              </a:rPr>
              <a:t>atau </a:t>
            </a:r>
            <a:r>
              <a:rPr sz="3200" spc="90" dirty="0">
                <a:latin typeface="Times New Roman"/>
                <a:cs typeface="Times New Roman"/>
              </a:rPr>
              <a:t>bervariasi </a:t>
            </a:r>
            <a:r>
              <a:rPr sz="3200" spc="165" dirty="0">
                <a:latin typeface="Times New Roman"/>
                <a:cs typeface="Times New Roman"/>
              </a:rPr>
              <a:t>dengan </a:t>
            </a:r>
            <a:r>
              <a:rPr sz="3200" spc="80" dirty="0">
                <a:latin typeface="Times New Roman"/>
                <a:cs typeface="Times New Roman"/>
              </a:rPr>
              <a:t>nilai  </a:t>
            </a:r>
            <a:r>
              <a:rPr sz="3200" spc="170" dirty="0">
                <a:latin typeface="Times New Roman"/>
                <a:cs typeface="Times New Roman"/>
              </a:rPr>
              <a:t>ukuran </a:t>
            </a:r>
            <a:r>
              <a:rPr sz="3200" spc="130" dirty="0">
                <a:latin typeface="Times New Roman"/>
                <a:cs typeface="Times New Roman"/>
              </a:rPr>
              <a:t>pusatnya </a:t>
            </a:r>
            <a:r>
              <a:rPr sz="3200" spc="170" dirty="0">
                <a:latin typeface="Times New Roman"/>
                <a:cs typeface="Times New Roman"/>
              </a:rPr>
              <a:t>atau </a:t>
            </a:r>
            <a:r>
              <a:rPr sz="3200" spc="125" dirty="0">
                <a:latin typeface="Times New Roman"/>
                <a:cs typeface="Times New Roman"/>
              </a:rPr>
              <a:t>seberapa </a:t>
            </a:r>
            <a:r>
              <a:rPr sz="3200" spc="120" dirty="0">
                <a:latin typeface="Times New Roman"/>
                <a:cs typeface="Times New Roman"/>
              </a:rPr>
              <a:t>besar  </a:t>
            </a:r>
            <a:r>
              <a:rPr sz="3200" spc="145" dirty="0">
                <a:latin typeface="Times New Roman"/>
                <a:cs typeface="Times New Roman"/>
              </a:rPr>
              <a:t>penyimpangan </a:t>
            </a:r>
            <a:r>
              <a:rPr sz="3200" spc="80" dirty="0">
                <a:latin typeface="Times New Roman"/>
                <a:cs typeface="Times New Roman"/>
              </a:rPr>
              <a:t>nilai-nilai </a:t>
            </a:r>
            <a:r>
              <a:rPr sz="3200" spc="165" dirty="0">
                <a:latin typeface="Times New Roman"/>
                <a:cs typeface="Times New Roman"/>
              </a:rPr>
              <a:t>data </a:t>
            </a:r>
            <a:r>
              <a:rPr sz="3200" spc="160" dirty="0">
                <a:latin typeface="Times New Roman"/>
                <a:cs typeface="Times New Roman"/>
              </a:rPr>
              <a:t>dengan </a:t>
            </a:r>
            <a:r>
              <a:rPr sz="3200" spc="80" dirty="0">
                <a:latin typeface="Times New Roman"/>
                <a:cs typeface="Times New Roman"/>
              </a:rPr>
              <a:t>nilai  </a:t>
            </a:r>
            <a:r>
              <a:rPr sz="3200" spc="114" dirty="0">
                <a:latin typeface="Times New Roman"/>
                <a:cs typeface="Times New Roman"/>
              </a:rPr>
              <a:t>pusatnya.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28294" y="20154"/>
            <a:ext cx="1533890" cy="2047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06176" y="2100971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4">
                <a:moveTo>
                  <a:pt x="0" y="0"/>
                </a:moveTo>
                <a:lnTo>
                  <a:pt x="747228" y="0"/>
                </a:lnTo>
              </a:path>
            </a:pathLst>
          </a:custGeom>
          <a:ln w="12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06176" y="3008521"/>
            <a:ext cx="780415" cy="0"/>
          </a:xfrm>
          <a:custGeom>
            <a:avLst/>
            <a:gdLst/>
            <a:ahLst/>
            <a:cxnLst/>
            <a:rect l="l" t="t" r="r" b="b"/>
            <a:pathLst>
              <a:path w="780414">
                <a:moveTo>
                  <a:pt x="0" y="0"/>
                </a:moveTo>
                <a:lnTo>
                  <a:pt x="780128" y="0"/>
                </a:lnTo>
              </a:path>
            </a:pathLst>
          </a:custGeom>
          <a:ln w="12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9972" y="1553736"/>
            <a:ext cx="2158365" cy="231584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55"/>
              </a:spcBef>
              <a:tabLst>
                <a:tab pos="1350010" algn="l"/>
              </a:tabLst>
            </a:pPr>
            <a:r>
              <a:rPr sz="3975" i="1" spc="1507" baseline="-34591" dirty="0">
                <a:latin typeface="Times New Roman"/>
                <a:cs typeface="Times New Roman"/>
              </a:rPr>
              <a:t>Mn</a:t>
            </a:r>
            <a:r>
              <a:rPr sz="3975" i="1" spc="442" baseline="-34591" dirty="0">
                <a:latin typeface="Times New Roman"/>
                <a:cs typeface="Times New Roman"/>
              </a:rPr>
              <a:t> </a:t>
            </a:r>
            <a:r>
              <a:rPr sz="3975" spc="1245" baseline="-34591" dirty="0">
                <a:latin typeface="Symbol"/>
                <a:cs typeface="Symbol"/>
              </a:rPr>
              <a:t></a:t>
            </a:r>
            <a:r>
              <a:rPr sz="3975" spc="1245" baseline="-34591" dirty="0">
                <a:latin typeface="Times New Roman"/>
                <a:cs typeface="Times New Roman"/>
              </a:rPr>
              <a:t>	</a:t>
            </a:r>
            <a:r>
              <a:rPr sz="2650" spc="655" dirty="0">
                <a:latin typeface="Symbol"/>
                <a:cs typeface="Symbol"/>
              </a:rPr>
              <a:t></a:t>
            </a:r>
            <a:r>
              <a:rPr sz="2650" i="1" spc="655" dirty="0">
                <a:latin typeface="Times New Roman"/>
                <a:cs typeface="Times New Roman"/>
              </a:rPr>
              <a:t>fx</a:t>
            </a:r>
            <a:endParaRPr sz="2650">
              <a:latin typeface="Times New Roman"/>
              <a:cs typeface="Times New Roman"/>
            </a:endParaRPr>
          </a:p>
          <a:p>
            <a:pPr marR="282575" algn="r">
              <a:lnSpc>
                <a:spcPct val="100000"/>
              </a:lnSpc>
              <a:spcBef>
                <a:spcPts val="560"/>
              </a:spcBef>
            </a:pPr>
            <a:r>
              <a:rPr sz="2650" i="1" spc="1010" dirty="0">
                <a:latin typeface="Times New Roman"/>
                <a:cs typeface="Times New Roman"/>
              </a:rPr>
              <a:t>N</a:t>
            </a:r>
            <a:endParaRPr sz="26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225"/>
              </a:spcBef>
            </a:pPr>
            <a:r>
              <a:rPr sz="3975" i="1" spc="1507" baseline="-34591" dirty="0">
                <a:latin typeface="Times New Roman"/>
                <a:cs typeface="Times New Roman"/>
              </a:rPr>
              <a:t>Mn</a:t>
            </a:r>
            <a:r>
              <a:rPr sz="3975" i="1" spc="390" baseline="-34591" dirty="0">
                <a:latin typeface="Times New Roman"/>
                <a:cs typeface="Times New Roman"/>
              </a:rPr>
              <a:t> </a:t>
            </a:r>
            <a:r>
              <a:rPr sz="3975" spc="1245" baseline="-34591" dirty="0">
                <a:latin typeface="Symbol"/>
                <a:cs typeface="Symbol"/>
              </a:rPr>
              <a:t></a:t>
            </a:r>
            <a:r>
              <a:rPr sz="3975" spc="225" baseline="-34591" dirty="0">
                <a:latin typeface="Times New Roman"/>
                <a:cs typeface="Times New Roman"/>
              </a:rPr>
              <a:t> </a:t>
            </a:r>
            <a:r>
              <a:rPr sz="2650" spc="755" dirty="0">
                <a:latin typeface="Times New Roman"/>
                <a:cs typeface="Times New Roman"/>
              </a:rPr>
              <a:t>194</a:t>
            </a:r>
            <a:endParaRPr sz="2650">
              <a:latin typeface="Times New Roman"/>
              <a:cs typeface="Times New Roman"/>
            </a:endParaRPr>
          </a:p>
          <a:p>
            <a:pPr marR="156210" algn="r">
              <a:lnSpc>
                <a:spcPct val="100000"/>
              </a:lnSpc>
              <a:spcBef>
                <a:spcPts val="560"/>
              </a:spcBef>
            </a:pPr>
            <a:r>
              <a:rPr sz="2650" spc="765" dirty="0">
                <a:latin typeface="Times New Roman"/>
                <a:cs typeface="Times New Roman"/>
              </a:rPr>
              <a:t>20</a:t>
            </a:r>
            <a:endParaRPr sz="2650">
              <a:latin typeface="Times New Roman"/>
              <a:cs typeface="Times New Roman"/>
            </a:endParaRPr>
          </a:p>
          <a:p>
            <a:pPr marR="187960" algn="r">
              <a:lnSpc>
                <a:spcPct val="100000"/>
              </a:lnSpc>
              <a:spcBef>
                <a:spcPts val="225"/>
              </a:spcBef>
            </a:pPr>
            <a:r>
              <a:rPr sz="2650" i="1" spc="1005" dirty="0">
                <a:latin typeface="Times New Roman"/>
                <a:cs typeface="Times New Roman"/>
              </a:rPr>
              <a:t>Mn</a:t>
            </a:r>
            <a:r>
              <a:rPr sz="2650" i="1" spc="245" dirty="0">
                <a:latin typeface="Times New Roman"/>
                <a:cs typeface="Times New Roman"/>
              </a:rPr>
              <a:t> </a:t>
            </a:r>
            <a:r>
              <a:rPr sz="2650" spc="830" dirty="0">
                <a:latin typeface="Symbol"/>
                <a:cs typeface="Symbol"/>
              </a:rPr>
              <a:t></a:t>
            </a:r>
            <a:r>
              <a:rPr sz="2650" spc="150" dirty="0">
                <a:latin typeface="Times New Roman"/>
                <a:cs typeface="Times New Roman"/>
              </a:rPr>
              <a:t> </a:t>
            </a:r>
            <a:r>
              <a:rPr sz="2650" spc="625" dirty="0">
                <a:latin typeface="Times New Roman"/>
                <a:cs typeface="Times New Roman"/>
              </a:rPr>
              <a:t>9.7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4709" y="2500177"/>
            <a:ext cx="2717800" cy="178943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550"/>
              </a:spcBef>
              <a:tabLst>
                <a:tab pos="1048385" algn="l"/>
                <a:tab pos="1558290" algn="l"/>
              </a:tabLst>
            </a:pPr>
            <a:r>
              <a:rPr sz="3375" i="1" spc="2579" baseline="-34567" dirty="0">
                <a:latin typeface="Times New Roman"/>
                <a:cs typeface="Times New Roman"/>
              </a:rPr>
              <a:t>AD	</a:t>
            </a:r>
            <a:r>
              <a:rPr sz="3375" spc="2175" baseline="-34567" dirty="0">
                <a:latin typeface="Symbol"/>
                <a:cs typeface="Symbol"/>
              </a:rPr>
              <a:t></a:t>
            </a:r>
            <a:r>
              <a:rPr sz="3375" spc="2175" baseline="-34567" dirty="0">
                <a:latin typeface="Times New Roman"/>
                <a:cs typeface="Times New Roman"/>
              </a:rPr>
              <a:t>	</a:t>
            </a:r>
            <a:r>
              <a:rPr sz="2250" u="sng" spc="125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</a:t>
            </a:r>
            <a:r>
              <a:rPr sz="2250" i="1" u="sng" spc="12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fx</a:t>
            </a:r>
            <a:r>
              <a:rPr sz="2250" i="1" u="sng" spc="-2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250">
              <a:latin typeface="Times New Roman"/>
              <a:cs typeface="Times New Roman"/>
            </a:endParaRPr>
          </a:p>
          <a:p>
            <a:pPr marL="76200" marR="55880" indent="1675764">
              <a:lnSpc>
                <a:spcPts val="2210"/>
              </a:lnSpc>
              <a:spcBef>
                <a:spcPts val="940"/>
              </a:spcBef>
              <a:tabLst>
                <a:tab pos="1048385" algn="l"/>
                <a:tab pos="1568450" algn="l"/>
              </a:tabLst>
            </a:pPr>
            <a:r>
              <a:rPr sz="2250" i="1" spc="1764" dirty="0">
                <a:latin typeface="Times New Roman"/>
                <a:cs typeface="Times New Roman"/>
              </a:rPr>
              <a:t>N  </a:t>
            </a:r>
            <a:r>
              <a:rPr sz="3375" i="1" spc="2302" baseline="-34567" dirty="0">
                <a:latin typeface="Times New Roman"/>
                <a:cs typeface="Times New Roman"/>
              </a:rPr>
              <a:t>A</a:t>
            </a:r>
            <a:r>
              <a:rPr sz="3375" i="1" spc="2865" baseline="-34567" dirty="0">
                <a:latin typeface="Times New Roman"/>
                <a:cs typeface="Times New Roman"/>
              </a:rPr>
              <a:t>D</a:t>
            </a:r>
            <a:r>
              <a:rPr sz="3375" i="1" baseline="-34567" dirty="0">
                <a:latin typeface="Times New Roman"/>
                <a:cs typeface="Times New Roman"/>
              </a:rPr>
              <a:t>	</a:t>
            </a:r>
            <a:r>
              <a:rPr sz="3375" spc="2175" baseline="-34567" dirty="0">
                <a:latin typeface="Symbol"/>
                <a:cs typeface="Symbol"/>
              </a:rPr>
              <a:t></a:t>
            </a:r>
            <a:r>
              <a:rPr sz="3375" baseline="-34567" dirty="0">
                <a:latin typeface="Times New Roman"/>
                <a:cs typeface="Times New Roman"/>
              </a:rPr>
              <a:t>	</a:t>
            </a:r>
            <a:r>
              <a:rPr sz="2250" u="sng" spc="13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2250" u="sng" spc="1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2250" u="sng" spc="6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sz="2250" u="sng" spc="13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2250">
              <a:latin typeface="Times New Roman"/>
              <a:cs typeface="Times New Roman"/>
            </a:endParaRPr>
          </a:p>
          <a:p>
            <a:pPr marL="1800225">
              <a:lnSpc>
                <a:spcPts val="2455"/>
              </a:lnSpc>
              <a:spcBef>
                <a:spcPts val="465"/>
              </a:spcBef>
            </a:pPr>
            <a:r>
              <a:rPr sz="2250" spc="1370" dirty="0">
                <a:latin typeface="Times New Roman"/>
                <a:cs typeface="Times New Roman"/>
              </a:rPr>
              <a:t>20</a:t>
            </a:r>
            <a:endParaRPr sz="2250">
              <a:latin typeface="Times New Roman"/>
              <a:cs typeface="Times New Roman"/>
            </a:endParaRPr>
          </a:p>
          <a:p>
            <a:pPr marL="76200">
              <a:lnSpc>
                <a:spcPts val="2455"/>
              </a:lnSpc>
              <a:tabLst>
                <a:tab pos="1048385" algn="l"/>
                <a:tab pos="1527175" algn="l"/>
              </a:tabLst>
            </a:pPr>
            <a:r>
              <a:rPr sz="2250" i="1" spc="1720" dirty="0">
                <a:latin typeface="Times New Roman"/>
                <a:cs typeface="Times New Roman"/>
              </a:rPr>
              <a:t>AD	</a:t>
            </a:r>
            <a:r>
              <a:rPr sz="2250" spc="1450" dirty="0">
                <a:latin typeface="Symbol"/>
                <a:cs typeface="Symbol"/>
              </a:rPr>
              <a:t></a:t>
            </a:r>
            <a:r>
              <a:rPr sz="2250" spc="1450" dirty="0">
                <a:latin typeface="Times New Roman"/>
                <a:cs typeface="Times New Roman"/>
              </a:rPr>
              <a:t>	</a:t>
            </a:r>
            <a:r>
              <a:rPr sz="2250" spc="1175" dirty="0">
                <a:latin typeface="Times New Roman"/>
                <a:cs typeface="Times New Roman"/>
              </a:rPr>
              <a:t>2.22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2140" y="706882"/>
            <a:ext cx="13150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Jawab: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838200"/>
            <a:ext cx="3295650" cy="635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0000"/>
                </a:solidFill>
                <a:latin typeface="Carlito"/>
                <a:cs typeface="Carlito"/>
              </a:rPr>
              <a:t>Standar</a:t>
            </a:r>
            <a:r>
              <a:rPr sz="4000" b="1" spc="-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4000" b="1" spc="-10" dirty="0">
                <a:solidFill>
                  <a:srgbClr val="FF0000"/>
                </a:solidFill>
                <a:latin typeface="Carlito"/>
                <a:cs typeface="Carlito"/>
              </a:rPr>
              <a:t>Deviasi</a:t>
            </a:r>
            <a:endParaRPr sz="400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760594"/>
            <a:ext cx="762889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0"/>
              </a:spcBef>
              <a:tabLst>
                <a:tab pos="5224145" algn="l"/>
              </a:tabLst>
            </a:pPr>
            <a:r>
              <a:rPr sz="3600" spc="140" dirty="0">
                <a:latin typeface="Times New Roman"/>
                <a:cs typeface="Times New Roman"/>
              </a:rPr>
              <a:t>Simpangan </a:t>
            </a:r>
            <a:r>
              <a:rPr sz="3600" spc="185" dirty="0">
                <a:latin typeface="Times New Roman"/>
                <a:cs typeface="Times New Roman"/>
              </a:rPr>
              <a:t>standar </a:t>
            </a:r>
            <a:r>
              <a:rPr sz="3600" spc="25" dirty="0">
                <a:latin typeface="Times New Roman"/>
                <a:cs typeface="Times New Roman"/>
              </a:rPr>
              <a:t>(S) </a:t>
            </a:r>
            <a:r>
              <a:rPr sz="3600" spc="135" dirty="0" err="1">
                <a:latin typeface="Times New Roman"/>
                <a:cs typeface="Times New Roman"/>
              </a:rPr>
              <a:t>dari</a:t>
            </a:r>
            <a:r>
              <a:rPr lang="en-US" sz="3600" spc="135" dirty="0">
                <a:latin typeface="Times New Roman"/>
                <a:cs typeface="Times New Roman"/>
              </a:rPr>
              <a:t> </a:t>
            </a:r>
            <a:r>
              <a:rPr sz="3600" spc="175" dirty="0" err="1">
                <a:latin typeface="Times New Roman"/>
                <a:cs typeface="Times New Roman"/>
              </a:rPr>
              <a:t>sekumpulan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130" dirty="0">
                <a:latin typeface="Times New Roman"/>
                <a:cs typeface="Times New Roman"/>
              </a:rPr>
              <a:t>bilangan</a:t>
            </a:r>
            <a:r>
              <a:rPr sz="3600" spc="-140" dirty="0">
                <a:latin typeface="Times New Roman"/>
                <a:cs typeface="Times New Roman"/>
              </a:rPr>
              <a:t> </a:t>
            </a:r>
            <a:r>
              <a:rPr sz="3600" spc="155" dirty="0">
                <a:latin typeface="Times New Roman"/>
                <a:cs typeface="Times New Roman"/>
              </a:rPr>
              <a:t>adalah</a:t>
            </a:r>
            <a:r>
              <a:rPr sz="3600" spc="-145" dirty="0">
                <a:latin typeface="Times New Roman"/>
                <a:cs typeface="Times New Roman"/>
              </a:rPr>
              <a:t> </a:t>
            </a:r>
            <a:r>
              <a:rPr sz="3600" spc="140" dirty="0">
                <a:latin typeface="Times New Roman"/>
                <a:cs typeface="Times New Roman"/>
              </a:rPr>
              <a:t>akar</a:t>
            </a:r>
            <a:r>
              <a:rPr sz="3600" spc="-235" dirty="0">
                <a:latin typeface="Times New Roman"/>
                <a:cs typeface="Times New Roman"/>
              </a:rPr>
              <a:t> </a:t>
            </a:r>
            <a:r>
              <a:rPr sz="3600" spc="135" dirty="0">
                <a:latin typeface="Times New Roman"/>
                <a:cs typeface="Times New Roman"/>
              </a:rPr>
              <a:t>dari  </a:t>
            </a:r>
            <a:r>
              <a:rPr sz="3600" spc="155" dirty="0">
                <a:latin typeface="Times New Roman"/>
                <a:cs typeface="Times New Roman"/>
              </a:rPr>
              <a:t>jumlah </a:t>
            </a:r>
            <a:r>
              <a:rPr sz="3600" spc="75" dirty="0">
                <a:latin typeface="Times New Roman"/>
                <a:cs typeface="Times New Roman"/>
              </a:rPr>
              <a:t>deviasi </a:t>
            </a:r>
            <a:r>
              <a:rPr sz="3600" spc="180" dirty="0">
                <a:latin typeface="Times New Roman"/>
                <a:cs typeface="Times New Roman"/>
              </a:rPr>
              <a:t>kuadrat </a:t>
            </a:r>
            <a:r>
              <a:rPr sz="3600" spc="140" dirty="0">
                <a:latin typeface="Times New Roman"/>
                <a:cs typeface="Times New Roman"/>
              </a:rPr>
              <a:t>dari </a:t>
            </a:r>
            <a:r>
              <a:rPr sz="3600" spc="125" dirty="0">
                <a:latin typeface="Times New Roman"/>
                <a:cs typeface="Times New Roman"/>
              </a:rPr>
              <a:t>bilangan-  </a:t>
            </a:r>
            <a:r>
              <a:rPr sz="3600" spc="135" dirty="0">
                <a:latin typeface="Times New Roman"/>
                <a:cs typeface="Times New Roman"/>
              </a:rPr>
              <a:t>bilangan </a:t>
            </a:r>
            <a:r>
              <a:rPr sz="3600" spc="175" dirty="0">
                <a:latin typeface="Times New Roman"/>
                <a:cs typeface="Times New Roman"/>
              </a:rPr>
              <a:t>tersebut </a:t>
            </a:r>
            <a:r>
              <a:rPr sz="3600" spc="100" dirty="0">
                <a:latin typeface="Times New Roman"/>
                <a:cs typeface="Times New Roman"/>
              </a:rPr>
              <a:t>dibagi </a:t>
            </a:r>
            <a:r>
              <a:rPr sz="3600" spc="185" dirty="0">
                <a:latin typeface="Times New Roman"/>
                <a:cs typeface="Times New Roman"/>
              </a:rPr>
              <a:t>dengan  </a:t>
            </a:r>
            <a:r>
              <a:rPr sz="3600" spc="110" dirty="0">
                <a:latin typeface="Times New Roman"/>
                <a:cs typeface="Times New Roman"/>
              </a:rPr>
              <a:t>banyaknya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spc="135" dirty="0">
                <a:latin typeface="Times New Roman"/>
                <a:cs typeface="Times New Roman"/>
              </a:rPr>
              <a:t>bilangan</a:t>
            </a:r>
            <a:r>
              <a:rPr sz="3600" spc="-135" dirty="0">
                <a:latin typeface="Times New Roman"/>
                <a:cs typeface="Times New Roman"/>
              </a:rPr>
              <a:t> </a:t>
            </a:r>
            <a:r>
              <a:rPr sz="3600" spc="195" dirty="0">
                <a:latin typeface="Times New Roman"/>
                <a:cs typeface="Times New Roman"/>
              </a:rPr>
              <a:t>atau	</a:t>
            </a:r>
            <a:r>
              <a:rPr sz="3600" spc="140" dirty="0">
                <a:latin typeface="Times New Roman"/>
                <a:cs typeface="Times New Roman"/>
              </a:rPr>
              <a:t>akar </a:t>
            </a:r>
            <a:r>
              <a:rPr sz="3600" spc="135" dirty="0">
                <a:latin typeface="Times New Roman"/>
                <a:cs typeface="Times New Roman"/>
              </a:rPr>
              <a:t>dari  </a:t>
            </a:r>
            <a:r>
              <a:rPr sz="3600" spc="155" dirty="0">
                <a:latin typeface="Times New Roman"/>
                <a:cs typeface="Times New Roman"/>
              </a:rPr>
              <a:t>rata-rata </a:t>
            </a:r>
            <a:r>
              <a:rPr sz="3600" spc="70" dirty="0">
                <a:latin typeface="Times New Roman"/>
                <a:cs typeface="Times New Roman"/>
              </a:rPr>
              <a:t>deviasi</a:t>
            </a:r>
            <a:r>
              <a:rPr sz="3600" spc="-355" dirty="0">
                <a:latin typeface="Times New Roman"/>
                <a:cs typeface="Times New Roman"/>
              </a:rPr>
              <a:t> </a:t>
            </a:r>
            <a:r>
              <a:rPr sz="3600" spc="160" dirty="0">
                <a:latin typeface="Times New Roman"/>
                <a:cs typeface="Times New Roman"/>
              </a:rPr>
              <a:t>kuadrat.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7934" y="860501"/>
            <a:ext cx="3999229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10" dirty="0"/>
              <a:t>Standar</a:t>
            </a:r>
            <a:r>
              <a:rPr sz="5000" spc="-85" dirty="0"/>
              <a:t> </a:t>
            </a:r>
            <a:r>
              <a:rPr sz="5000" spc="-5" dirty="0"/>
              <a:t>Deviasi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180339" y="3758565"/>
            <a:ext cx="793877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>
              <a:lnSpc>
                <a:spcPts val="3354"/>
              </a:lnSpc>
              <a:spcBef>
                <a:spcPts val="95"/>
              </a:spcBef>
              <a:tabLst>
                <a:tab pos="1215390" algn="l"/>
              </a:tabLst>
            </a:pPr>
            <a:r>
              <a:rPr sz="2800" spc="-5" dirty="0">
                <a:latin typeface="Arial"/>
                <a:cs typeface="Arial"/>
              </a:rPr>
              <a:t>SD</a:t>
            </a:r>
            <a:r>
              <a:rPr sz="2800" spc="3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=	Standar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Deviasi</a:t>
            </a:r>
            <a:endParaRPr sz="2800">
              <a:latin typeface="Arial"/>
              <a:cs typeface="Arial"/>
            </a:endParaRPr>
          </a:p>
          <a:p>
            <a:pPr marL="1215390" marR="43180" indent="-1152525">
              <a:lnSpc>
                <a:spcPts val="3370"/>
              </a:lnSpc>
              <a:spcBef>
                <a:spcPts val="100"/>
              </a:spcBef>
              <a:tabLst>
                <a:tab pos="758190" algn="l"/>
                <a:tab pos="1215390" algn="l"/>
              </a:tabLst>
            </a:pPr>
            <a:r>
              <a:rPr sz="2800" b="1" spc="5" dirty="0">
                <a:latin typeface="Symbol"/>
                <a:cs typeface="Symbol"/>
              </a:rPr>
              <a:t></a:t>
            </a:r>
            <a:r>
              <a:rPr sz="2800" b="1" spc="5" dirty="0">
                <a:latin typeface="Times New Roman"/>
                <a:cs typeface="Times New Roman"/>
              </a:rPr>
              <a:t>x</a:t>
            </a:r>
            <a:r>
              <a:rPr sz="2775" b="1" spc="7" baseline="25525" dirty="0">
                <a:latin typeface="Times New Roman"/>
                <a:cs typeface="Times New Roman"/>
              </a:rPr>
              <a:t>2	</a:t>
            </a:r>
            <a:r>
              <a:rPr sz="2800" b="1" spc="-5" dirty="0">
                <a:latin typeface="Times New Roman"/>
                <a:cs typeface="Times New Roman"/>
              </a:rPr>
              <a:t>=	</a:t>
            </a:r>
            <a:r>
              <a:rPr sz="2800" spc="-5" dirty="0">
                <a:latin typeface="Arial"/>
                <a:cs typeface="Arial"/>
              </a:rPr>
              <a:t>Jumlah semua Deviasi setelah mengalami  </a:t>
            </a:r>
            <a:r>
              <a:rPr sz="2800" dirty="0">
                <a:latin typeface="Arial"/>
                <a:cs typeface="Arial"/>
              </a:rPr>
              <a:t>penguadratan</a:t>
            </a:r>
            <a:endParaRPr sz="2800">
              <a:latin typeface="Arial"/>
              <a:cs typeface="Arial"/>
            </a:endParaRPr>
          </a:p>
          <a:p>
            <a:pPr marL="162560">
              <a:lnSpc>
                <a:spcPts val="3250"/>
              </a:lnSpc>
              <a:tabLst>
                <a:tab pos="812165" algn="l"/>
                <a:tab pos="1215390" algn="l"/>
              </a:tabLst>
            </a:pPr>
            <a:r>
              <a:rPr sz="2800" spc="-5" dirty="0">
                <a:latin typeface="Arial"/>
                <a:cs typeface="Arial"/>
              </a:rPr>
              <a:t>N	=	Number of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Case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73236" y="2063965"/>
            <a:ext cx="1095375" cy="1224915"/>
            <a:chOff x="2873236" y="2063965"/>
            <a:chExt cx="1095375" cy="1224915"/>
          </a:xfrm>
        </p:grpSpPr>
        <p:sp>
          <p:nvSpPr>
            <p:cNvPr id="5" name="object 5"/>
            <p:cNvSpPr/>
            <p:nvPr/>
          </p:nvSpPr>
          <p:spPr>
            <a:xfrm>
              <a:off x="2880583" y="2812750"/>
              <a:ext cx="1058545" cy="32384"/>
            </a:xfrm>
            <a:custGeom>
              <a:avLst/>
              <a:gdLst/>
              <a:ahLst/>
              <a:cxnLst/>
              <a:rect l="l" t="t" r="r" b="b"/>
              <a:pathLst>
                <a:path w="1058545" h="32385">
                  <a:moveTo>
                    <a:pt x="290408" y="2769"/>
                  </a:moveTo>
                  <a:lnTo>
                    <a:pt x="1058187" y="2769"/>
                  </a:lnTo>
                </a:path>
                <a:path w="1058545" h="32385">
                  <a:moveTo>
                    <a:pt x="0" y="31938"/>
                  </a:moveTo>
                  <a:lnTo>
                    <a:pt x="58788" y="0"/>
                  </a:lnTo>
                </a:path>
              </a:pathLst>
            </a:custGeom>
            <a:ln w="147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39371" y="2819703"/>
              <a:ext cx="83820" cy="454659"/>
            </a:xfrm>
            <a:custGeom>
              <a:avLst/>
              <a:gdLst/>
              <a:ahLst/>
              <a:cxnLst/>
              <a:rect l="l" t="t" r="r" b="b"/>
              <a:pathLst>
                <a:path w="83819" h="454660">
                  <a:moveTo>
                    <a:pt x="0" y="0"/>
                  </a:moveTo>
                  <a:lnTo>
                    <a:pt x="83601" y="454656"/>
                  </a:lnTo>
                </a:path>
              </a:pathLst>
            </a:custGeom>
            <a:ln w="290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30038" y="2071401"/>
              <a:ext cx="938530" cy="1203325"/>
            </a:xfrm>
            <a:custGeom>
              <a:avLst/>
              <a:gdLst/>
              <a:ahLst/>
              <a:cxnLst/>
              <a:rect l="l" t="t" r="r" b="b"/>
              <a:pathLst>
                <a:path w="938529" h="1203325">
                  <a:moveTo>
                    <a:pt x="0" y="1202959"/>
                  </a:moveTo>
                  <a:lnTo>
                    <a:pt x="106261" y="0"/>
                  </a:lnTo>
                </a:path>
                <a:path w="938529" h="1203325">
                  <a:moveTo>
                    <a:pt x="106261" y="0"/>
                  </a:moveTo>
                  <a:lnTo>
                    <a:pt x="938486" y="0"/>
                  </a:lnTo>
                </a:path>
              </a:pathLst>
            </a:custGeom>
            <a:ln w="147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389194" y="2811443"/>
            <a:ext cx="316865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i="1" spc="55" dirty="0">
                <a:latin typeface="Times New Roman"/>
                <a:cs typeface="Times New Roman"/>
              </a:rPr>
              <a:t>N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48486" y="2213081"/>
            <a:ext cx="77597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350" spc="120" dirty="0">
                <a:latin typeface="Symbol"/>
                <a:cs typeface="Symbol"/>
              </a:rPr>
              <a:t></a:t>
            </a:r>
            <a:r>
              <a:rPr sz="3350" i="1" spc="120" dirty="0">
                <a:latin typeface="Times New Roman"/>
                <a:cs typeface="Times New Roman"/>
              </a:rPr>
              <a:t>x</a:t>
            </a:r>
            <a:r>
              <a:rPr sz="5025" spc="179" baseline="24875" dirty="0">
                <a:latin typeface="Times New Roman"/>
                <a:cs typeface="Times New Roman"/>
              </a:rPr>
              <a:t>2</a:t>
            </a:r>
            <a:endParaRPr sz="5025" baseline="2487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4178" y="2480322"/>
            <a:ext cx="906144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i="1" spc="70" dirty="0">
                <a:latin typeface="Times New Roman"/>
                <a:cs typeface="Times New Roman"/>
              </a:rPr>
              <a:t>SD</a:t>
            </a:r>
            <a:r>
              <a:rPr sz="3350" i="1" spc="-120" dirty="0">
                <a:latin typeface="Times New Roman"/>
                <a:cs typeface="Times New Roman"/>
              </a:rPr>
              <a:t> </a:t>
            </a:r>
            <a:r>
              <a:rPr sz="3350" spc="45" dirty="0">
                <a:latin typeface="Symbol"/>
                <a:cs typeface="Symbol"/>
              </a:rPr>
              <a:t></a:t>
            </a:r>
            <a:endParaRPr sz="33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340" y="1316177"/>
            <a:ext cx="1474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Rumus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45891" y="1378472"/>
            <a:ext cx="1090295" cy="1224915"/>
            <a:chOff x="1345891" y="1378472"/>
            <a:chExt cx="1090295" cy="1224915"/>
          </a:xfrm>
        </p:grpSpPr>
        <p:sp>
          <p:nvSpPr>
            <p:cNvPr id="3" name="object 3"/>
            <p:cNvSpPr/>
            <p:nvPr/>
          </p:nvSpPr>
          <p:spPr>
            <a:xfrm>
              <a:off x="1352901" y="2126950"/>
              <a:ext cx="1054735" cy="32384"/>
            </a:xfrm>
            <a:custGeom>
              <a:avLst/>
              <a:gdLst/>
              <a:ahLst/>
              <a:cxnLst/>
              <a:rect l="l" t="t" r="r" b="b"/>
              <a:pathLst>
                <a:path w="1054735" h="32385">
                  <a:moveTo>
                    <a:pt x="288752" y="2769"/>
                  </a:moveTo>
                  <a:lnTo>
                    <a:pt x="1054490" y="2769"/>
                  </a:lnTo>
                </a:path>
                <a:path w="1054735" h="32385">
                  <a:moveTo>
                    <a:pt x="0" y="31938"/>
                  </a:moveTo>
                  <a:lnTo>
                    <a:pt x="57733" y="0"/>
                  </a:lnTo>
                </a:path>
              </a:pathLst>
            </a:custGeom>
            <a:ln w="14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0634" y="2133903"/>
              <a:ext cx="84455" cy="454659"/>
            </a:xfrm>
            <a:custGeom>
              <a:avLst/>
              <a:gdLst/>
              <a:ahLst/>
              <a:cxnLst/>
              <a:rect l="l" t="t" r="r" b="b"/>
              <a:pathLst>
                <a:path w="84455" h="454660">
                  <a:moveTo>
                    <a:pt x="0" y="0"/>
                  </a:moveTo>
                  <a:lnTo>
                    <a:pt x="84127" y="454656"/>
                  </a:lnTo>
                </a:path>
              </a:pathLst>
            </a:custGeom>
            <a:ln w="29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1903" y="1385601"/>
              <a:ext cx="934085" cy="1203325"/>
            </a:xfrm>
            <a:custGeom>
              <a:avLst/>
              <a:gdLst/>
              <a:ahLst/>
              <a:cxnLst/>
              <a:rect l="l" t="t" r="r" b="b"/>
              <a:pathLst>
                <a:path w="934085" h="1203325">
                  <a:moveTo>
                    <a:pt x="0" y="1202959"/>
                  </a:moveTo>
                  <a:lnTo>
                    <a:pt x="105521" y="0"/>
                  </a:lnTo>
                </a:path>
                <a:path w="934085" h="1203325">
                  <a:moveTo>
                    <a:pt x="105521" y="0"/>
                  </a:moveTo>
                  <a:lnTo>
                    <a:pt x="934022" y="0"/>
                  </a:lnTo>
                </a:path>
              </a:pathLst>
            </a:custGeom>
            <a:ln w="14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59250" y="2125643"/>
            <a:ext cx="31877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i="1" spc="70" dirty="0">
                <a:latin typeface="Times New Roman"/>
                <a:cs typeface="Times New Roman"/>
              </a:rPr>
              <a:t>N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4623" y="1527281"/>
            <a:ext cx="479425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spc="50" dirty="0">
                <a:latin typeface="Symbol"/>
                <a:cs typeface="Symbol"/>
              </a:rPr>
              <a:t></a:t>
            </a:r>
            <a:r>
              <a:rPr sz="3350" i="1" spc="45" dirty="0">
                <a:latin typeface="Times New Roman"/>
                <a:cs typeface="Times New Roman"/>
              </a:rPr>
              <a:t>x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564" y="1794522"/>
            <a:ext cx="904875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i="1" spc="80" dirty="0">
                <a:latin typeface="Times New Roman"/>
                <a:cs typeface="Times New Roman"/>
              </a:rPr>
              <a:t>SD</a:t>
            </a:r>
            <a:r>
              <a:rPr sz="3350" i="1" spc="-160" dirty="0">
                <a:latin typeface="Times New Roman"/>
                <a:cs typeface="Times New Roman"/>
              </a:rPr>
              <a:t> </a:t>
            </a:r>
            <a:r>
              <a:rPr sz="3350" spc="55" dirty="0">
                <a:latin typeface="Symbol"/>
                <a:cs typeface="Symbol"/>
              </a:rPr>
              <a:t></a:t>
            </a:r>
            <a:endParaRPr sz="33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4470" y="1334320"/>
            <a:ext cx="24511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spc="50" dirty="0">
                <a:latin typeface="Times New Roman"/>
                <a:cs typeface="Times New Roman"/>
              </a:rPr>
              <a:t>2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39" y="557529"/>
            <a:ext cx="888515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88865" algn="l"/>
                <a:tab pos="8820785" algn="l"/>
              </a:tabLst>
            </a:pPr>
            <a:r>
              <a:rPr sz="2800" spc="-5" dirty="0">
                <a:latin typeface="Arial"/>
                <a:cs typeface="Arial"/>
              </a:rPr>
              <a:t>Beberapa </a:t>
            </a:r>
            <a:r>
              <a:rPr sz="2800" spc="-10" dirty="0">
                <a:latin typeface="Arial"/>
                <a:cs typeface="Arial"/>
              </a:rPr>
              <a:t>Rumus </a:t>
            </a:r>
            <a:r>
              <a:rPr sz="2800" spc="-5" dirty="0">
                <a:latin typeface="Arial"/>
                <a:cs typeface="Arial"/>
              </a:rPr>
              <a:t>Lain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SD:	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964146" y="952422"/>
            <a:ext cx="3783329" cy="1792605"/>
            <a:chOff x="4964146" y="952422"/>
            <a:chExt cx="3783329" cy="1792605"/>
          </a:xfrm>
        </p:grpSpPr>
        <p:sp>
          <p:nvSpPr>
            <p:cNvPr id="12" name="object 12"/>
            <p:cNvSpPr/>
            <p:nvPr/>
          </p:nvSpPr>
          <p:spPr>
            <a:xfrm>
              <a:off x="4971498" y="2042719"/>
              <a:ext cx="3775710" cy="93345"/>
            </a:xfrm>
            <a:custGeom>
              <a:avLst/>
              <a:gdLst/>
              <a:ahLst/>
              <a:cxnLst/>
              <a:rect l="l" t="t" r="r" b="b"/>
              <a:pathLst>
                <a:path w="3775709" h="93344">
                  <a:moveTo>
                    <a:pt x="341684" y="92911"/>
                  </a:moveTo>
                  <a:lnTo>
                    <a:pt x="3775357" y="92911"/>
                  </a:lnTo>
                </a:path>
                <a:path w="3775709" h="93344">
                  <a:moveTo>
                    <a:pt x="0" y="32136"/>
                  </a:moveTo>
                  <a:lnTo>
                    <a:pt x="69171" y="0"/>
                  </a:lnTo>
                </a:path>
              </a:pathLst>
            </a:custGeom>
            <a:ln w="15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40670" y="2049715"/>
              <a:ext cx="99060" cy="677545"/>
            </a:xfrm>
            <a:custGeom>
              <a:avLst/>
              <a:gdLst/>
              <a:ahLst/>
              <a:cxnLst/>
              <a:rect l="l" t="t" r="r" b="b"/>
              <a:pathLst>
                <a:path w="99060" h="677544">
                  <a:moveTo>
                    <a:pt x="0" y="0"/>
                  </a:moveTo>
                  <a:lnTo>
                    <a:pt x="98694" y="677489"/>
                  </a:lnTo>
                </a:path>
              </a:pathLst>
            </a:custGeom>
            <a:ln w="344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47814" y="960854"/>
              <a:ext cx="125095" cy="1766570"/>
            </a:xfrm>
            <a:custGeom>
              <a:avLst/>
              <a:gdLst/>
              <a:ahLst/>
              <a:cxnLst/>
              <a:rect l="l" t="t" r="r" b="b"/>
              <a:pathLst>
                <a:path w="125095" h="1766570">
                  <a:moveTo>
                    <a:pt x="0" y="1766350"/>
                  </a:moveTo>
                  <a:lnTo>
                    <a:pt x="124864" y="0"/>
                  </a:lnTo>
                </a:path>
              </a:pathLst>
            </a:custGeom>
            <a:ln w="16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646917" y="1607750"/>
            <a:ext cx="821055" cy="10058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30480" algn="r">
              <a:lnSpc>
                <a:spcPts val="3845"/>
              </a:lnSpc>
              <a:spcBef>
                <a:spcPts val="125"/>
              </a:spcBef>
            </a:pPr>
            <a:endParaRPr sz="3350" dirty="0">
              <a:latin typeface="Symbol"/>
              <a:cs typeface="Symbol"/>
            </a:endParaRPr>
          </a:p>
          <a:p>
            <a:pPr marL="38100">
              <a:lnSpc>
                <a:spcPts val="3845"/>
              </a:lnSpc>
            </a:pPr>
            <a:r>
              <a:rPr sz="5025" i="1" spc="705" baseline="-24875" dirty="0">
                <a:latin typeface="Times New Roman"/>
                <a:cs typeface="Times New Roman"/>
              </a:rPr>
              <a:t>N</a:t>
            </a:r>
            <a:r>
              <a:rPr sz="5025" i="1" spc="-390" baseline="-24875" dirty="0">
                <a:latin typeface="Times New Roman"/>
                <a:cs typeface="Times New Roman"/>
              </a:rPr>
              <a:t> </a:t>
            </a:r>
            <a:r>
              <a:rPr sz="3350" spc="350" dirty="0">
                <a:latin typeface="Times New Roman"/>
                <a:cs typeface="Times New Roman"/>
              </a:rPr>
              <a:t>2</a:t>
            </a:r>
            <a:endParaRPr sz="335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5421631" y="1373721"/>
            <a:ext cx="3796029" cy="684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4300" spc="254" dirty="0">
                <a:solidFill>
                  <a:srgbClr val="000000"/>
                </a:solidFill>
                <a:latin typeface="Symbol"/>
                <a:cs typeface="Symbol"/>
              </a:rPr>
              <a:t></a:t>
            </a:r>
            <a:r>
              <a:rPr sz="3350" i="1" spc="254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3350" i="1" spc="-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300" spc="-480" dirty="0">
                <a:solidFill>
                  <a:srgbClr val="000000"/>
                </a:solidFill>
                <a:latin typeface="Symbol"/>
                <a:cs typeface="Symbol"/>
              </a:rPr>
              <a:t></a:t>
            </a:r>
            <a:r>
              <a:rPr lang="en-ID" sz="5025" spc="-719" baseline="19900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sz="5025" spc="-652" baseline="-33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350" spc="445" dirty="0">
                <a:solidFill>
                  <a:srgbClr val="000000"/>
                </a:solidFill>
                <a:latin typeface="Symbol"/>
                <a:cs typeface="Symbol"/>
              </a:rPr>
              <a:t></a:t>
            </a:r>
            <a:r>
              <a:rPr sz="3350" i="1" spc="445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5025" spc="667" baseline="24875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5025" spc="667" baseline="24875" dirty="0">
                <a:solidFill>
                  <a:srgbClr val="000000"/>
                </a:solidFill>
                <a:latin typeface="Times New Roman"/>
                <a:cs typeface="Times New Roman"/>
              </a:rPr>
              <a:t>_</a:t>
            </a:r>
            <a:r>
              <a:rPr sz="5025" spc="-202" baseline="248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ID" sz="4300" spc="235" dirty="0">
                <a:solidFill>
                  <a:srgbClr val="000000"/>
                </a:solidFill>
                <a:latin typeface="Symbol"/>
                <a:cs typeface="Symbol"/>
              </a:rPr>
              <a:t></a:t>
            </a:r>
            <a:r>
              <a:rPr lang="en-ID" sz="3350" spc="235" dirty="0">
                <a:solidFill>
                  <a:srgbClr val="000000"/>
                </a:solidFill>
                <a:latin typeface="Symbol"/>
                <a:cs typeface="Symbol"/>
              </a:rPr>
              <a:t></a:t>
            </a:r>
            <a:r>
              <a:rPr lang="en-ID" sz="3350" i="1" spc="235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ID" sz="4300" spc="235" dirty="0">
                <a:solidFill>
                  <a:srgbClr val="000000"/>
                </a:solidFill>
                <a:latin typeface="Symbol"/>
                <a:cs typeface="Symbol"/>
              </a:rPr>
              <a:t></a:t>
            </a:r>
            <a:r>
              <a:rPr lang="en-ID" sz="5025" spc="352" baseline="52238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endParaRPr sz="5025" baseline="52238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5188" y="1799701"/>
            <a:ext cx="2337435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5280" indent="-323215">
              <a:lnSpc>
                <a:spcPct val="100000"/>
              </a:lnSpc>
              <a:spcBef>
                <a:spcPts val="130"/>
              </a:spcBef>
              <a:buFont typeface="Symbol"/>
              <a:buChar char=""/>
              <a:tabLst>
                <a:tab pos="335915" algn="l"/>
                <a:tab pos="1286510" algn="l"/>
              </a:tabLst>
            </a:pPr>
            <a:r>
              <a:rPr sz="3350" i="1" spc="20" dirty="0">
                <a:latin typeface="Times New Roman"/>
                <a:cs typeface="Times New Roman"/>
              </a:rPr>
              <a:t>Mx	</a:t>
            </a:r>
            <a:r>
              <a:rPr sz="3350" i="1" spc="455" dirty="0">
                <a:latin typeface="Times New Roman"/>
                <a:cs typeface="Times New Roman"/>
              </a:rPr>
              <a:t>SD</a:t>
            </a:r>
            <a:r>
              <a:rPr sz="3350" i="1" spc="5" dirty="0">
                <a:latin typeface="Times New Roman"/>
                <a:cs typeface="Times New Roman"/>
              </a:rPr>
              <a:t> </a:t>
            </a:r>
            <a:r>
              <a:rPr sz="3350" spc="385" dirty="0">
                <a:latin typeface="Symbol"/>
                <a:cs typeface="Symbol"/>
              </a:rPr>
              <a:t></a:t>
            </a:r>
            <a:endParaRPr sz="3350">
              <a:latin typeface="Symbol"/>
              <a:cs typeface="Symbo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78132" y="3655233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>
                <a:moveTo>
                  <a:pt x="0" y="0"/>
                </a:moveTo>
                <a:lnTo>
                  <a:pt x="424075" y="0"/>
                </a:lnTo>
              </a:path>
            </a:pathLst>
          </a:custGeom>
          <a:ln w="15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1785239" y="3120020"/>
            <a:ext cx="3252470" cy="780415"/>
            <a:chOff x="1785239" y="3120020"/>
            <a:chExt cx="3252470" cy="780415"/>
          </a:xfrm>
        </p:grpSpPr>
        <p:sp>
          <p:nvSpPr>
            <p:cNvPr id="21" name="object 21"/>
            <p:cNvSpPr/>
            <p:nvPr/>
          </p:nvSpPr>
          <p:spPr>
            <a:xfrm>
              <a:off x="1792901" y="3599745"/>
              <a:ext cx="62865" cy="36195"/>
            </a:xfrm>
            <a:custGeom>
              <a:avLst/>
              <a:gdLst/>
              <a:ahLst/>
              <a:cxnLst/>
              <a:rect l="l" t="t" r="r" b="b"/>
              <a:pathLst>
                <a:path w="62864" h="36195">
                  <a:moveTo>
                    <a:pt x="0" y="35743"/>
                  </a:moveTo>
                  <a:lnTo>
                    <a:pt x="62809" y="0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55711" y="3608101"/>
              <a:ext cx="90170" cy="276225"/>
            </a:xfrm>
            <a:custGeom>
              <a:avLst/>
              <a:gdLst/>
              <a:ahLst/>
              <a:cxnLst/>
              <a:rect l="l" t="t" r="r" b="b"/>
              <a:pathLst>
                <a:path w="90169" h="276225">
                  <a:moveTo>
                    <a:pt x="0" y="0"/>
                  </a:moveTo>
                  <a:lnTo>
                    <a:pt x="89939" y="275893"/>
                  </a:lnTo>
                </a:path>
              </a:pathLst>
            </a:custGeom>
            <a:ln w="317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53384" y="3127771"/>
              <a:ext cx="3084830" cy="756285"/>
            </a:xfrm>
            <a:custGeom>
              <a:avLst/>
              <a:gdLst/>
              <a:ahLst/>
              <a:cxnLst/>
              <a:rect l="l" t="t" r="r" b="b"/>
              <a:pathLst>
                <a:path w="3084829" h="756285">
                  <a:moveTo>
                    <a:pt x="0" y="756223"/>
                  </a:moveTo>
                  <a:lnTo>
                    <a:pt x="114742" y="0"/>
                  </a:lnTo>
                </a:path>
                <a:path w="3084829" h="756285">
                  <a:moveTo>
                    <a:pt x="114742" y="0"/>
                  </a:moveTo>
                  <a:lnTo>
                    <a:pt x="3084212" y="0"/>
                  </a:lnTo>
                </a:path>
              </a:pathLst>
            </a:custGeom>
            <a:ln w="153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311927" y="3651935"/>
            <a:ext cx="347980" cy="596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i="1" spc="35" dirty="0">
                <a:latin typeface="Times New Roman"/>
                <a:cs typeface="Times New Roman"/>
              </a:rPr>
              <a:t>N</a:t>
            </a:r>
            <a:endParaRPr sz="3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81990" y="3152022"/>
            <a:ext cx="2943225" cy="75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750" i="1" dirty="0">
                <a:latin typeface="Times New Roman"/>
                <a:cs typeface="Times New Roman"/>
              </a:rPr>
              <a:t>N</a:t>
            </a:r>
            <a:r>
              <a:rPr sz="3750" dirty="0">
                <a:latin typeface="Symbol"/>
                <a:cs typeface="Symbol"/>
              </a:rPr>
              <a:t></a:t>
            </a:r>
            <a:r>
              <a:rPr sz="3750" i="1" dirty="0">
                <a:latin typeface="Times New Roman"/>
                <a:cs typeface="Times New Roman"/>
              </a:rPr>
              <a:t>X</a:t>
            </a:r>
            <a:r>
              <a:rPr sz="3750" i="1" spc="-245" dirty="0">
                <a:latin typeface="Times New Roman"/>
                <a:cs typeface="Times New Roman"/>
              </a:rPr>
              <a:t> </a:t>
            </a:r>
            <a:r>
              <a:rPr sz="5625" spc="37" baseline="25185" dirty="0">
                <a:latin typeface="Times New Roman"/>
                <a:cs typeface="Times New Roman"/>
              </a:rPr>
              <a:t>2</a:t>
            </a:r>
            <a:r>
              <a:rPr sz="5625" spc="-52" baseline="25185" dirty="0">
                <a:latin typeface="Times New Roman"/>
                <a:cs typeface="Times New Roman"/>
              </a:rPr>
              <a:t> </a:t>
            </a:r>
            <a:r>
              <a:rPr sz="3750" spc="25" dirty="0">
                <a:latin typeface="Symbol"/>
                <a:cs typeface="Symbol"/>
              </a:rPr>
              <a:t></a:t>
            </a:r>
            <a:r>
              <a:rPr sz="3750" spc="-420" dirty="0">
                <a:latin typeface="Times New Roman"/>
                <a:cs typeface="Times New Roman"/>
              </a:rPr>
              <a:t> </a:t>
            </a:r>
            <a:r>
              <a:rPr sz="4800" spc="-155" dirty="0">
                <a:latin typeface="Symbol"/>
                <a:cs typeface="Symbol"/>
              </a:rPr>
              <a:t></a:t>
            </a:r>
            <a:r>
              <a:rPr sz="3750" spc="-155" dirty="0">
                <a:latin typeface="Symbol"/>
                <a:cs typeface="Symbol"/>
              </a:rPr>
              <a:t></a:t>
            </a:r>
            <a:r>
              <a:rPr sz="3750" i="1" spc="-155" dirty="0">
                <a:latin typeface="Times New Roman"/>
                <a:cs typeface="Times New Roman"/>
              </a:rPr>
              <a:t>X</a:t>
            </a:r>
            <a:r>
              <a:rPr sz="3750" i="1" spc="-260" dirty="0">
                <a:latin typeface="Times New Roman"/>
                <a:cs typeface="Times New Roman"/>
              </a:rPr>
              <a:t> </a:t>
            </a:r>
            <a:r>
              <a:rPr sz="4800" spc="-225" dirty="0">
                <a:latin typeface="Symbol"/>
                <a:cs typeface="Symbol"/>
              </a:rPr>
              <a:t></a:t>
            </a:r>
            <a:r>
              <a:rPr sz="5625" spc="-337" baseline="22962" dirty="0">
                <a:latin typeface="Times New Roman"/>
                <a:cs typeface="Times New Roman"/>
              </a:rPr>
              <a:t>2</a:t>
            </a:r>
            <a:endParaRPr sz="5625" baseline="22962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7097" y="3285589"/>
            <a:ext cx="1474470" cy="596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194435" algn="l"/>
              </a:tabLst>
            </a:pPr>
            <a:r>
              <a:rPr sz="3750" i="1" spc="35" dirty="0">
                <a:latin typeface="Times New Roman"/>
                <a:cs typeface="Times New Roman"/>
              </a:rPr>
              <a:t>SD</a:t>
            </a:r>
            <a:r>
              <a:rPr sz="3750" i="1" spc="-160" dirty="0">
                <a:latin typeface="Times New Roman"/>
                <a:cs typeface="Times New Roman"/>
              </a:rPr>
              <a:t> </a:t>
            </a:r>
            <a:r>
              <a:rPr sz="3750" spc="25" dirty="0">
                <a:latin typeface="Symbol"/>
                <a:cs typeface="Symbol"/>
              </a:rPr>
              <a:t></a:t>
            </a:r>
            <a:r>
              <a:rPr sz="3750" spc="25" dirty="0">
                <a:latin typeface="Times New Roman"/>
                <a:cs typeface="Times New Roman"/>
              </a:rPr>
              <a:t>	</a:t>
            </a:r>
            <a:r>
              <a:rPr sz="5625" spc="37" baseline="34814" dirty="0">
                <a:latin typeface="Times New Roman"/>
                <a:cs typeface="Times New Roman"/>
              </a:rPr>
              <a:t>1</a:t>
            </a:r>
            <a:endParaRPr sz="5625" baseline="34814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2618" y="4598670"/>
            <a:ext cx="5526405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SD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5" dirty="0">
                <a:latin typeface="Times New Roman"/>
                <a:cs typeface="Times New Roman"/>
              </a:rPr>
              <a:t>Standar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Deviasi</a:t>
            </a:r>
            <a:endParaRPr sz="1800">
              <a:latin typeface="Times New Roman"/>
              <a:cs typeface="Times New Roman"/>
            </a:endParaRPr>
          </a:p>
          <a:p>
            <a:pPr marL="123189" marR="43180">
              <a:lnSpc>
                <a:spcPct val="100000"/>
              </a:lnSpc>
            </a:pPr>
            <a:r>
              <a:rPr sz="1800" b="1" spc="5" dirty="0">
                <a:latin typeface="Symbol"/>
                <a:cs typeface="Symbol"/>
              </a:rPr>
              <a:t></a:t>
            </a:r>
            <a:r>
              <a:rPr sz="1800" b="1" spc="5" dirty="0">
                <a:latin typeface="Times New Roman"/>
                <a:cs typeface="Times New Roman"/>
              </a:rPr>
              <a:t>X</a:t>
            </a:r>
            <a:r>
              <a:rPr sz="1800" b="1" spc="7" baseline="25462" dirty="0">
                <a:latin typeface="Times New Roman"/>
                <a:cs typeface="Times New Roman"/>
              </a:rPr>
              <a:t>2 </a:t>
            </a:r>
            <a:r>
              <a:rPr sz="1800" b="1" dirty="0">
                <a:latin typeface="Times New Roman"/>
                <a:cs typeface="Times New Roman"/>
              </a:rPr>
              <a:t>= </a:t>
            </a:r>
            <a:r>
              <a:rPr sz="1800" spc="-5" dirty="0">
                <a:latin typeface="Times New Roman"/>
                <a:cs typeface="Times New Roman"/>
              </a:rPr>
              <a:t>Jumlah skor </a:t>
            </a:r>
            <a:r>
              <a:rPr sz="1800" dirty="0">
                <a:latin typeface="Times New Roman"/>
                <a:cs typeface="Times New Roman"/>
              </a:rPr>
              <a:t>X setelah terlebih dahulu dikuadratkan  N = </a:t>
            </a:r>
            <a:r>
              <a:rPr sz="1800" spc="-5" dirty="0">
                <a:latin typeface="Times New Roman"/>
                <a:cs typeface="Times New Roman"/>
              </a:rPr>
              <a:t>Number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Cases</a:t>
            </a:r>
            <a:endParaRPr sz="1800">
              <a:latin typeface="Times New Roman"/>
              <a:cs typeface="Times New Roman"/>
            </a:endParaRPr>
          </a:p>
          <a:p>
            <a:pPr marL="123189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Mx= Mean skor </a:t>
            </a:r>
            <a:r>
              <a:rPr sz="1800" dirty="0"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675"/>
              </a:spcBef>
            </a:pPr>
            <a:r>
              <a:rPr sz="2850" spc="-89" baseline="-4385" dirty="0">
                <a:latin typeface="Symbol"/>
                <a:cs typeface="Symbol"/>
              </a:rPr>
              <a:t></a:t>
            </a:r>
            <a:r>
              <a:rPr sz="2250" spc="-89" baseline="-5555" dirty="0">
                <a:latin typeface="Symbol"/>
                <a:cs typeface="Symbol"/>
              </a:rPr>
              <a:t></a:t>
            </a:r>
            <a:r>
              <a:rPr sz="2250" i="1" spc="-89" baseline="-5555" dirty="0">
                <a:latin typeface="Times New Roman"/>
                <a:cs typeface="Times New Roman"/>
              </a:rPr>
              <a:t>X </a:t>
            </a:r>
            <a:r>
              <a:rPr sz="2850" spc="-127" baseline="-4385" dirty="0">
                <a:latin typeface="Symbol"/>
                <a:cs typeface="Symbol"/>
              </a:rPr>
              <a:t></a:t>
            </a:r>
            <a:r>
              <a:rPr sz="2250" spc="-127" baseline="16666" dirty="0">
                <a:latin typeface="Times New Roman"/>
                <a:cs typeface="Times New Roman"/>
              </a:rPr>
              <a:t>2 </a:t>
            </a:r>
            <a:r>
              <a:rPr sz="1400" spc="-380" dirty="0">
                <a:latin typeface="Arial"/>
                <a:cs typeface="Arial"/>
              </a:rPr>
              <a:t>=</a:t>
            </a:r>
            <a:r>
              <a:rPr sz="2250" spc="-569" baseline="-5555" dirty="0">
                <a:latin typeface="Symbol"/>
                <a:cs typeface="Symbol"/>
              </a:rPr>
              <a:t></a:t>
            </a:r>
            <a:r>
              <a:rPr sz="2250" spc="-97" baseline="-55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Arial"/>
                <a:cs typeface="Arial"/>
              </a:rPr>
              <a:t>Jumlah seluruh </a:t>
            </a:r>
            <a:r>
              <a:rPr sz="1400" dirty="0">
                <a:latin typeface="Arial"/>
                <a:cs typeface="Arial"/>
              </a:rPr>
              <a:t>skor </a:t>
            </a:r>
            <a:r>
              <a:rPr sz="1400" spc="5" dirty="0">
                <a:latin typeface="Arial"/>
                <a:cs typeface="Arial"/>
              </a:rPr>
              <a:t>X, </a:t>
            </a:r>
            <a:r>
              <a:rPr sz="1400" spc="-10" dirty="0">
                <a:latin typeface="Arial"/>
                <a:cs typeface="Arial"/>
              </a:rPr>
              <a:t>yang </a:t>
            </a:r>
            <a:r>
              <a:rPr sz="1400" spc="-5" dirty="0">
                <a:latin typeface="Arial"/>
                <a:cs typeface="Arial"/>
              </a:rPr>
              <a:t>kemudian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dikuadratkan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955" y="248518"/>
            <a:ext cx="8318500" cy="75148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0000"/>
                </a:solidFill>
                <a:latin typeface="Carlito"/>
                <a:cs typeface="Carlito"/>
              </a:rPr>
              <a:t>Cara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mencari Standar Deviasi untuk </a:t>
            </a:r>
            <a:r>
              <a:rPr sz="2400" spc="-15" dirty="0">
                <a:solidFill>
                  <a:srgbClr val="FF0000"/>
                </a:solidFill>
                <a:latin typeface="Carlito"/>
                <a:cs typeface="Carlito"/>
              </a:rPr>
              <a:t>Data </a:t>
            </a:r>
            <a:r>
              <a:rPr sz="2400" spc="-20" dirty="0">
                <a:solidFill>
                  <a:srgbClr val="FF0000"/>
                </a:solidFill>
                <a:latin typeface="Carlito"/>
                <a:cs typeface="Carlito"/>
              </a:rPr>
              <a:t>Tunggal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yg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semua </a:t>
            </a:r>
            <a:r>
              <a:rPr sz="2400" spc="-25" dirty="0">
                <a:solidFill>
                  <a:srgbClr val="FF0000"/>
                </a:solidFill>
                <a:latin typeface="Carlito"/>
                <a:cs typeface="Carlito"/>
              </a:rPr>
              <a:t>skornya 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berfrekuensi</a:t>
            </a: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satu</a:t>
            </a:r>
            <a:endParaRPr sz="24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322578"/>
            <a:ext cx="2169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Rumus </a:t>
            </a:r>
            <a:r>
              <a:rPr sz="1800" spc="-15" dirty="0">
                <a:latin typeface="Arial"/>
                <a:cs typeface="Arial"/>
              </a:rPr>
              <a:t>yg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digunakan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25" y="2435225"/>
          <a:ext cx="3428364" cy="3003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661">
                <a:tc gridSpan="4">
                  <a:txBody>
                    <a:bodyPr/>
                    <a:lstStyle/>
                    <a:p>
                      <a:pPr marL="8890" marR="406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4.6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Perhitungan Standar Deviasi dari  Data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Table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0"/>
                        </a:lnSpc>
                      </a:pPr>
                      <a:r>
                        <a:rPr sz="2100" baseline="-23809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47"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473"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346"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-10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474"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47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47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346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490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Symbol"/>
                          <a:cs typeface="Symbol"/>
                        </a:rPr>
                        <a:t>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 =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Symbol"/>
                          <a:cs typeface="Symbol"/>
                        </a:rPr>
                        <a:t>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346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Symbol"/>
                          <a:cs typeface="Symbol"/>
                        </a:rPr>
                        <a:t>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b="1" spc="15" baseline="21604" dirty="0">
                          <a:latin typeface="Times New Roman"/>
                          <a:cs typeface="Times New Roman"/>
                        </a:rPr>
                        <a:t>2</a:t>
                      </a:r>
                      <a:endParaRPr sz="1350" baseline="21604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07340" y="1932559"/>
            <a:ext cx="4032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Contoh </a:t>
            </a:r>
            <a:r>
              <a:rPr sz="1800" spc="-45" dirty="0">
                <a:latin typeface="Arial"/>
                <a:cs typeface="Arial"/>
              </a:rPr>
              <a:t>Table </a:t>
            </a:r>
            <a:r>
              <a:rPr sz="1800" spc="-5" dirty="0">
                <a:latin typeface="Arial"/>
                <a:cs typeface="Arial"/>
              </a:rPr>
              <a:t>4.2 dicari Standar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Deviasi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775" y="2465959"/>
            <a:ext cx="142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1.	Cari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4675" y="3563492"/>
            <a:ext cx="421386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indent="-343535">
              <a:lnSpc>
                <a:spcPts val="2155"/>
              </a:lnSpc>
              <a:spcBef>
                <a:spcPts val="100"/>
              </a:spcBef>
              <a:buAutoNum type="arabicPeriod" startAt="2"/>
              <a:tabLst>
                <a:tab pos="393700" algn="l"/>
                <a:tab pos="394335" algn="l"/>
              </a:tabLst>
            </a:pPr>
            <a:r>
              <a:rPr sz="1800" spc="-5" dirty="0">
                <a:latin typeface="Arial"/>
                <a:cs typeface="Arial"/>
              </a:rPr>
              <a:t>Mencari Deviasi </a:t>
            </a:r>
            <a:r>
              <a:rPr sz="1800" dirty="0">
                <a:latin typeface="Arial"/>
                <a:cs typeface="Arial"/>
              </a:rPr>
              <a:t>x = X – M </a:t>
            </a:r>
            <a:r>
              <a:rPr sz="1800" spc="-5" dirty="0">
                <a:latin typeface="Arial"/>
                <a:cs typeface="Arial"/>
              </a:rPr>
              <a:t>(kolom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3)</a:t>
            </a:r>
            <a:endParaRPr sz="1800">
              <a:latin typeface="Arial"/>
              <a:cs typeface="Arial"/>
            </a:endParaRPr>
          </a:p>
          <a:p>
            <a:pPr marL="393700" indent="-343535">
              <a:lnSpc>
                <a:spcPts val="2155"/>
              </a:lnSpc>
              <a:buAutoNum type="arabicPeriod" startAt="2"/>
              <a:tabLst>
                <a:tab pos="393700" algn="l"/>
                <a:tab pos="394335" algn="l"/>
              </a:tabLst>
            </a:pPr>
            <a:r>
              <a:rPr sz="1800" spc="-5" dirty="0">
                <a:latin typeface="Arial"/>
                <a:cs typeface="Arial"/>
              </a:rPr>
              <a:t>Menguadratkan </a:t>
            </a:r>
            <a:r>
              <a:rPr sz="1800" dirty="0">
                <a:latin typeface="Arial"/>
                <a:cs typeface="Arial"/>
              </a:rPr>
              <a:t>x shg </a:t>
            </a:r>
            <a:r>
              <a:rPr sz="1800" spc="-10" dirty="0">
                <a:latin typeface="Arial"/>
                <a:cs typeface="Arial"/>
              </a:rPr>
              <a:t>diperoleh </a:t>
            </a:r>
            <a:r>
              <a:rPr sz="1800" b="1" dirty="0">
                <a:latin typeface="Times New Roman"/>
                <a:cs typeface="Times New Roman"/>
              </a:rPr>
              <a:t>x</a:t>
            </a:r>
            <a:r>
              <a:rPr sz="1800" b="1" baseline="25462" dirty="0">
                <a:latin typeface="Times New Roman"/>
                <a:cs typeface="Times New Roman"/>
              </a:rPr>
              <a:t>2</a:t>
            </a:r>
            <a:r>
              <a:rPr sz="1800" b="1" spc="44" baseline="25462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393700">
              <a:lnSpc>
                <a:spcPts val="2155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setelah itu </a:t>
            </a:r>
            <a:r>
              <a:rPr sz="1800" spc="-10" dirty="0">
                <a:latin typeface="Arial"/>
                <a:cs typeface="Arial"/>
              </a:rPr>
              <a:t>dijumlahkan </a:t>
            </a:r>
            <a:r>
              <a:rPr sz="1800" spc="-5" dirty="0">
                <a:latin typeface="Arial"/>
                <a:cs typeface="Arial"/>
              </a:rPr>
              <a:t>shg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diperoleh</a:t>
            </a:r>
            <a:endParaRPr sz="1800">
              <a:latin typeface="Arial"/>
              <a:cs typeface="Arial"/>
            </a:endParaRPr>
          </a:p>
          <a:p>
            <a:pPr marL="393700">
              <a:lnSpc>
                <a:spcPts val="2155"/>
              </a:lnSpc>
            </a:pPr>
            <a:r>
              <a:rPr sz="1800" b="1" dirty="0">
                <a:latin typeface="Symbol"/>
                <a:cs typeface="Symbol"/>
              </a:rPr>
              <a:t></a:t>
            </a:r>
            <a:r>
              <a:rPr sz="1800" b="1" dirty="0">
                <a:latin typeface="Times New Roman"/>
                <a:cs typeface="Times New Roman"/>
              </a:rPr>
              <a:t>x</a:t>
            </a:r>
            <a:r>
              <a:rPr sz="1800" b="1" baseline="25462" dirty="0">
                <a:latin typeface="Times New Roman"/>
                <a:cs typeface="Times New Roman"/>
              </a:rPr>
              <a:t>2</a:t>
            </a:r>
            <a:endParaRPr sz="1800" baseline="25462">
              <a:latin typeface="Times New Roman"/>
              <a:cs typeface="Times New Roman"/>
            </a:endParaRPr>
          </a:p>
          <a:p>
            <a:pPr marL="393700" indent="-343535">
              <a:lnSpc>
                <a:spcPct val="100000"/>
              </a:lnSpc>
              <a:spcBef>
                <a:spcPts val="10"/>
              </a:spcBef>
              <a:buAutoNum type="arabicPeriod" startAt="4"/>
              <a:tabLst>
                <a:tab pos="393700" algn="l"/>
                <a:tab pos="394335" algn="l"/>
              </a:tabLst>
            </a:pPr>
            <a:r>
              <a:rPr sz="1800" spc="-5" dirty="0">
                <a:latin typeface="Arial"/>
                <a:cs typeface="Arial"/>
              </a:rPr>
              <a:t>Lalu </a:t>
            </a:r>
            <a:r>
              <a:rPr sz="1800" dirty="0">
                <a:latin typeface="Arial"/>
                <a:cs typeface="Arial"/>
              </a:rPr>
              <a:t>cari </a:t>
            </a:r>
            <a:r>
              <a:rPr sz="1800" spc="-5" dirty="0">
                <a:latin typeface="Arial"/>
                <a:cs typeface="Arial"/>
              </a:rPr>
              <a:t>Standar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Deviasinya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98695" y="1114342"/>
            <a:ext cx="659765" cy="731520"/>
            <a:chOff x="4598695" y="1114342"/>
            <a:chExt cx="659765" cy="731520"/>
          </a:xfrm>
        </p:grpSpPr>
        <p:sp>
          <p:nvSpPr>
            <p:cNvPr id="9" name="object 9"/>
            <p:cNvSpPr/>
            <p:nvPr/>
          </p:nvSpPr>
          <p:spPr>
            <a:xfrm>
              <a:off x="4604205" y="1524422"/>
              <a:ext cx="631825" cy="59690"/>
            </a:xfrm>
            <a:custGeom>
              <a:avLst/>
              <a:gdLst/>
              <a:ahLst/>
              <a:cxnLst/>
              <a:rect l="l" t="t" r="r" b="b"/>
              <a:pathLst>
                <a:path w="631825" h="59690">
                  <a:moveTo>
                    <a:pt x="188781" y="0"/>
                  </a:moveTo>
                  <a:lnTo>
                    <a:pt x="631823" y="0"/>
                  </a:lnTo>
                </a:path>
                <a:path w="631825" h="59690">
                  <a:moveTo>
                    <a:pt x="0" y="59269"/>
                  </a:moveTo>
                  <a:lnTo>
                    <a:pt x="37212" y="37902"/>
                  </a:lnTo>
                </a:path>
              </a:pathLst>
            </a:custGeom>
            <a:ln w="110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41417" y="1567822"/>
              <a:ext cx="53975" cy="267335"/>
            </a:xfrm>
            <a:custGeom>
              <a:avLst/>
              <a:gdLst/>
              <a:ahLst/>
              <a:cxnLst/>
              <a:rect l="l" t="t" r="r" b="b"/>
              <a:pathLst>
                <a:path w="53975" h="267335">
                  <a:moveTo>
                    <a:pt x="0" y="0"/>
                  </a:moveTo>
                  <a:lnTo>
                    <a:pt x="53744" y="266726"/>
                  </a:lnTo>
                </a:path>
              </a:pathLst>
            </a:custGeom>
            <a:ln w="220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00658" y="1119852"/>
              <a:ext cx="557530" cy="715010"/>
            </a:xfrm>
            <a:custGeom>
              <a:avLst/>
              <a:gdLst/>
              <a:ahLst/>
              <a:cxnLst/>
              <a:rect l="l" t="t" r="r" b="b"/>
              <a:pathLst>
                <a:path w="557529" h="715010">
                  <a:moveTo>
                    <a:pt x="0" y="714696"/>
                  </a:moveTo>
                  <a:lnTo>
                    <a:pt x="69602" y="0"/>
                  </a:lnTo>
                </a:path>
                <a:path w="557529" h="715010">
                  <a:moveTo>
                    <a:pt x="69602" y="0"/>
                  </a:moveTo>
                  <a:lnTo>
                    <a:pt x="557409" y="0"/>
                  </a:lnTo>
                </a:path>
              </a:pathLst>
            </a:custGeom>
            <a:ln w="110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900859" y="1518784"/>
            <a:ext cx="217804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i="1" spc="10" dirty="0">
                <a:latin typeface="Times New Roman"/>
                <a:cs typeface="Times New Roman"/>
              </a:rPr>
              <a:t>N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67991" y="1115607"/>
            <a:ext cx="467359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250" spc="45" dirty="0">
                <a:latin typeface="Symbol"/>
                <a:cs typeface="Symbol"/>
              </a:rPr>
              <a:t></a:t>
            </a:r>
            <a:r>
              <a:rPr sz="2250" i="1" spc="45" dirty="0">
                <a:latin typeface="Times New Roman"/>
                <a:cs typeface="Times New Roman"/>
              </a:rPr>
              <a:t>x</a:t>
            </a:r>
            <a:r>
              <a:rPr sz="1800" spc="67" baseline="46296" dirty="0">
                <a:latin typeface="Times New Roman"/>
                <a:cs typeface="Times New Roman"/>
              </a:rPr>
              <a:t>2</a:t>
            </a:r>
            <a:endParaRPr sz="1800" baseline="46296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2842" y="1295485"/>
            <a:ext cx="606425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i="1" spc="10" dirty="0">
                <a:latin typeface="Times New Roman"/>
                <a:cs typeface="Times New Roman"/>
              </a:rPr>
              <a:t>SD</a:t>
            </a:r>
            <a:r>
              <a:rPr sz="2250" i="1" spc="-90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Symbol"/>
                <a:cs typeface="Symbol"/>
              </a:rPr>
              <a:t>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76466" y="2918347"/>
            <a:ext cx="535940" cy="0"/>
          </a:xfrm>
          <a:custGeom>
            <a:avLst/>
            <a:gdLst/>
            <a:ahLst/>
            <a:cxnLst/>
            <a:rect l="l" t="t" r="r" b="b"/>
            <a:pathLst>
              <a:path w="535940">
                <a:moveTo>
                  <a:pt x="0" y="0"/>
                </a:moveTo>
                <a:lnTo>
                  <a:pt x="535445" y="0"/>
                </a:lnTo>
              </a:path>
            </a:pathLst>
          </a:custGeom>
          <a:ln w="101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300524" y="2911880"/>
            <a:ext cx="27940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i="1" spc="360" dirty="0">
                <a:latin typeface="Times New Roman"/>
                <a:cs typeface="Times New Roman"/>
              </a:rPr>
              <a:t>N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77185" y="2471783"/>
            <a:ext cx="480059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spc="295" dirty="0">
                <a:latin typeface="Symbol"/>
                <a:cs typeface="Symbol"/>
              </a:rPr>
              <a:t></a:t>
            </a:r>
            <a:r>
              <a:rPr sz="2450" i="1" spc="330" dirty="0">
                <a:latin typeface="Times New Roman"/>
                <a:cs typeface="Times New Roman"/>
              </a:rPr>
              <a:t>X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5766" y="2668103"/>
            <a:ext cx="817244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i="1" spc="375" dirty="0">
                <a:latin typeface="Times New Roman"/>
                <a:cs typeface="Times New Roman"/>
              </a:rPr>
              <a:t>Mn</a:t>
            </a:r>
            <a:r>
              <a:rPr sz="2450" i="1" spc="-130" dirty="0">
                <a:latin typeface="Times New Roman"/>
                <a:cs typeface="Times New Roman"/>
              </a:rPr>
              <a:t> </a:t>
            </a:r>
            <a:r>
              <a:rPr sz="2450" spc="295" dirty="0">
                <a:latin typeface="Symbol"/>
                <a:cs typeface="Symbol"/>
              </a:rPr>
              <a:t></a:t>
            </a:r>
            <a:endParaRPr sz="2450">
              <a:latin typeface="Symbol"/>
              <a:cs typeface="Symbo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394446" y="5064744"/>
            <a:ext cx="1581785" cy="1310640"/>
            <a:chOff x="6394446" y="5064744"/>
            <a:chExt cx="1581785" cy="1310640"/>
          </a:xfrm>
        </p:grpSpPr>
        <p:sp>
          <p:nvSpPr>
            <p:cNvPr id="20" name="object 20"/>
            <p:cNvSpPr/>
            <p:nvPr/>
          </p:nvSpPr>
          <p:spPr>
            <a:xfrm>
              <a:off x="6400051" y="5484106"/>
              <a:ext cx="1532890" cy="17780"/>
            </a:xfrm>
            <a:custGeom>
              <a:avLst/>
              <a:gdLst/>
              <a:ahLst/>
              <a:cxnLst/>
              <a:rect l="l" t="t" r="r" b="b"/>
              <a:pathLst>
                <a:path w="1532890" h="17779">
                  <a:moveTo>
                    <a:pt x="420585" y="1151"/>
                  </a:moveTo>
                  <a:lnTo>
                    <a:pt x="1532526" y="1151"/>
                  </a:lnTo>
                </a:path>
                <a:path w="1532890" h="17779">
                  <a:moveTo>
                    <a:pt x="0" y="17589"/>
                  </a:moveTo>
                  <a:lnTo>
                    <a:pt x="85140" y="0"/>
                  </a:lnTo>
                </a:path>
              </a:pathLst>
            </a:custGeom>
            <a:ln w="148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85191" y="5487935"/>
              <a:ext cx="121285" cy="250825"/>
            </a:xfrm>
            <a:custGeom>
              <a:avLst/>
              <a:gdLst/>
              <a:ahLst/>
              <a:cxnLst/>
              <a:rect l="l" t="t" r="r" b="b"/>
              <a:pathLst>
                <a:path w="121284" h="250825">
                  <a:moveTo>
                    <a:pt x="0" y="0"/>
                  </a:moveTo>
                  <a:lnTo>
                    <a:pt x="121076" y="250386"/>
                  </a:lnTo>
                </a:path>
              </a:pathLst>
            </a:custGeom>
            <a:ln w="370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00051" y="5075464"/>
              <a:ext cx="1576070" cy="1084580"/>
            </a:xfrm>
            <a:custGeom>
              <a:avLst/>
              <a:gdLst/>
              <a:ahLst/>
              <a:cxnLst/>
              <a:rect l="l" t="t" r="r" b="b"/>
              <a:pathLst>
                <a:path w="1576070" h="1084579">
                  <a:moveTo>
                    <a:pt x="216448" y="662856"/>
                  </a:moveTo>
                  <a:lnTo>
                    <a:pt x="370341" y="0"/>
                  </a:lnTo>
                </a:path>
                <a:path w="1576070" h="1084579">
                  <a:moveTo>
                    <a:pt x="370341" y="0"/>
                  </a:moveTo>
                  <a:lnTo>
                    <a:pt x="1575616" y="0"/>
                  </a:lnTo>
                </a:path>
                <a:path w="1576070" h="1084579">
                  <a:moveTo>
                    <a:pt x="420585" y="1026404"/>
                  </a:moveTo>
                  <a:lnTo>
                    <a:pt x="1397142" y="1026404"/>
                  </a:lnTo>
                </a:path>
                <a:path w="1576070" h="1084579">
                  <a:moveTo>
                    <a:pt x="0" y="1084121"/>
                  </a:moveTo>
                  <a:lnTo>
                    <a:pt x="85140" y="1066532"/>
                  </a:lnTo>
                </a:path>
              </a:pathLst>
            </a:custGeom>
            <a:ln w="148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85191" y="6145826"/>
              <a:ext cx="121285" cy="208915"/>
            </a:xfrm>
            <a:custGeom>
              <a:avLst/>
              <a:gdLst/>
              <a:ahLst/>
              <a:cxnLst/>
              <a:rect l="l" t="t" r="r" b="b"/>
              <a:pathLst>
                <a:path w="121284" h="208914">
                  <a:moveTo>
                    <a:pt x="0" y="0"/>
                  </a:moveTo>
                  <a:lnTo>
                    <a:pt x="121076" y="208717"/>
                  </a:lnTo>
                </a:path>
              </a:pathLst>
            </a:custGeom>
            <a:ln w="354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16500" y="5797953"/>
              <a:ext cx="1223010" cy="556895"/>
            </a:xfrm>
            <a:custGeom>
              <a:avLst/>
              <a:gdLst/>
              <a:ahLst/>
              <a:cxnLst/>
              <a:rect l="l" t="t" r="r" b="b"/>
              <a:pathLst>
                <a:path w="1223009" h="556895">
                  <a:moveTo>
                    <a:pt x="0" y="556591"/>
                  </a:moveTo>
                  <a:lnTo>
                    <a:pt x="153893" y="0"/>
                  </a:lnTo>
                </a:path>
                <a:path w="1223009" h="556895">
                  <a:moveTo>
                    <a:pt x="153893" y="0"/>
                  </a:moveTo>
                  <a:lnTo>
                    <a:pt x="1222743" y="0"/>
                  </a:lnTo>
                </a:path>
              </a:pathLst>
            </a:custGeom>
            <a:ln w="148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137227" y="6093901"/>
            <a:ext cx="34226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spc="1565" dirty="0">
                <a:latin typeface="Times New Roman"/>
                <a:cs typeface="Times New Roman"/>
              </a:rPr>
              <a:t>7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21289" y="5763617"/>
            <a:ext cx="998219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spc="1625" dirty="0">
                <a:latin typeface="Times New Roman"/>
                <a:cs typeface="Times New Roman"/>
              </a:rPr>
              <a:t>346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48213" y="6340848"/>
            <a:ext cx="255841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40435" algn="l"/>
                <a:tab pos="1421765" algn="l"/>
              </a:tabLst>
            </a:pPr>
            <a:r>
              <a:rPr sz="1850" i="1" spc="1625" dirty="0">
                <a:latin typeface="Times New Roman"/>
                <a:cs typeface="Times New Roman"/>
              </a:rPr>
              <a:t>S</a:t>
            </a:r>
            <a:r>
              <a:rPr sz="1850" i="1" spc="2260" dirty="0">
                <a:latin typeface="Times New Roman"/>
                <a:cs typeface="Times New Roman"/>
              </a:rPr>
              <a:t>D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1714" dirty="0">
                <a:latin typeface="Symbol"/>
                <a:cs typeface="Symbol"/>
              </a:rPr>
              <a:t>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1565" dirty="0">
                <a:latin typeface="Times New Roman"/>
                <a:cs typeface="Times New Roman"/>
              </a:rPr>
              <a:t>7</a:t>
            </a:r>
            <a:r>
              <a:rPr sz="1850" spc="775" dirty="0">
                <a:latin typeface="Times New Roman"/>
                <a:cs typeface="Times New Roman"/>
              </a:rPr>
              <a:t>.</a:t>
            </a:r>
            <a:r>
              <a:rPr sz="1850" spc="1625" dirty="0">
                <a:latin typeface="Times New Roman"/>
                <a:cs typeface="Times New Roman"/>
              </a:rPr>
              <a:t>03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48213" y="5911177"/>
            <a:ext cx="130111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40435" algn="l"/>
              </a:tabLst>
            </a:pPr>
            <a:r>
              <a:rPr sz="1850" i="1" spc="1625" dirty="0">
                <a:latin typeface="Times New Roman"/>
                <a:cs typeface="Times New Roman"/>
              </a:rPr>
              <a:t>S</a:t>
            </a:r>
            <a:r>
              <a:rPr sz="1850" i="1" spc="2260" dirty="0">
                <a:latin typeface="Times New Roman"/>
                <a:cs typeface="Times New Roman"/>
              </a:rPr>
              <a:t>D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1714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42343" y="5477678"/>
            <a:ext cx="44767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i="1" spc="2090" dirty="0">
                <a:latin typeface="Times New Roman"/>
                <a:cs typeface="Times New Roman"/>
              </a:rPr>
              <a:t>N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05122" y="5147394"/>
            <a:ext cx="109029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850" spc="1625" dirty="0">
                <a:latin typeface="Symbol"/>
                <a:cs typeface="Symbol"/>
              </a:rPr>
              <a:t></a:t>
            </a:r>
            <a:r>
              <a:rPr sz="1850" i="1" spc="1625" dirty="0">
                <a:latin typeface="Times New Roman"/>
                <a:cs typeface="Times New Roman"/>
              </a:rPr>
              <a:t>x</a:t>
            </a:r>
            <a:r>
              <a:rPr sz="1850" i="1" spc="-200" dirty="0">
                <a:latin typeface="Times New Roman"/>
                <a:cs typeface="Times New Roman"/>
              </a:rPr>
              <a:t> </a:t>
            </a:r>
            <a:r>
              <a:rPr sz="2775" spc="2347" baseline="25525" dirty="0">
                <a:latin typeface="Times New Roman"/>
                <a:cs typeface="Times New Roman"/>
              </a:rPr>
              <a:t>2</a:t>
            </a:r>
            <a:endParaRPr sz="2775" baseline="25525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48213" y="5294955"/>
            <a:ext cx="130111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40435" algn="l"/>
              </a:tabLst>
            </a:pPr>
            <a:r>
              <a:rPr sz="1850" i="1" spc="1625" dirty="0">
                <a:latin typeface="Times New Roman"/>
                <a:cs typeface="Times New Roman"/>
              </a:rPr>
              <a:t>S</a:t>
            </a:r>
            <a:r>
              <a:rPr sz="1850" i="1" spc="2260" dirty="0">
                <a:latin typeface="Times New Roman"/>
                <a:cs typeface="Times New Roman"/>
              </a:rPr>
              <a:t>D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1714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8152" y="281432"/>
            <a:ext cx="7345680" cy="6356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0000"/>
                </a:solidFill>
              </a:rPr>
              <a:t>Mencari </a:t>
            </a:r>
            <a:r>
              <a:rPr spc="-5" dirty="0">
                <a:solidFill>
                  <a:srgbClr val="FF0000"/>
                </a:solidFill>
              </a:rPr>
              <a:t>Standar Deviasi </a:t>
            </a:r>
            <a:r>
              <a:rPr spc="-15" dirty="0">
                <a:solidFill>
                  <a:srgbClr val="FF0000"/>
                </a:solidFill>
              </a:rPr>
              <a:t>Data </a:t>
            </a:r>
            <a:r>
              <a:rPr dirty="0">
                <a:solidFill>
                  <a:srgbClr val="FF0000"/>
                </a:solidFill>
              </a:rPr>
              <a:t>tunggal </a:t>
            </a:r>
            <a:r>
              <a:rPr spc="-10" dirty="0">
                <a:solidFill>
                  <a:srgbClr val="FF0000"/>
                </a:solidFill>
              </a:rPr>
              <a:t>yg </a:t>
            </a:r>
            <a:r>
              <a:rPr spc="-5" dirty="0">
                <a:solidFill>
                  <a:srgbClr val="FF0000"/>
                </a:solidFill>
              </a:rPr>
              <a:t>sebagian </a:t>
            </a:r>
            <a:r>
              <a:rPr spc="-15" dirty="0">
                <a:solidFill>
                  <a:srgbClr val="FF0000"/>
                </a:solidFill>
              </a:rPr>
              <a:t>atau </a:t>
            </a:r>
            <a:r>
              <a:rPr spc="-5" dirty="0">
                <a:solidFill>
                  <a:srgbClr val="FF0000"/>
                </a:solidFill>
              </a:rPr>
              <a:t>seluruh </a:t>
            </a:r>
            <a:r>
              <a:rPr spc="-25" dirty="0">
                <a:solidFill>
                  <a:srgbClr val="FF0000"/>
                </a:solidFill>
              </a:rPr>
              <a:t>skornya  </a:t>
            </a:r>
            <a:r>
              <a:rPr spc="-10" dirty="0">
                <a:solidFill>
                  <a:srgbClr val="FF0000"/>
                </a:solidFill>
              </a:rPr>
              <a:t>berfrekuensi </a:t>
            </a:r>
            <a:r>
              <a:rPr spc="-5" dirty="0">
                <a:solidFill>
                  <a:srgbClr val="FF0000"/>
                </a:solidFill>
              </a:rPr>
              <a:t>lebih </a:t>
            </a:r>
            <a:r>
              <a:rPr dirty="0">
                <a:solidFill>
                  <a:srgbClr val="FF0000"/>
                </a:solidFill>
              </a:rPr>
              <a:t>dari </a:t>
            </a:r>
            <a:r>
              <a:rPr spc="-10" dirty="0">
                <a:solidFill>
                  <a:srgbClr val="FF0000"/>
                </a:solidFill>
              </a:rPr>
              <a:t>satu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9053" y="2604261"/>
            <a:ext cx="34963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Tabel </a:t>
            </a:r>
            <a:r>
              <a:rPr sz="1000" spc="-10" dirty="0">
                <a:latin typeface="Arial"/>
                <a:cs typeface="Arial"/>
              </a:rPr>
              <a:t>4.8 Perhitungan </a:t>
            </a:r>
            <a:r>
              <a:rPr sz="1000" spc="-5" dirty="0">
                <a:latin typeface="Arial"/>
                <a:cs typeface="Arial"/>
              </a:rPr>
              <a:t>Standar </a:t>
            </a:r>
            <a:r>
              <a:rPr sz="1000" spc="-10" dirty="0">
                <a:latin typeface="Arial"/>
                <a:cs typeface="Arial"/>
              </a:rPr>
              <a:t>Deviasi </a:t>
            </a:r>
            <a:r>
              <a:rPr sz="1000" spc="-5" dirty="0">
                <a:latin typeface="Arial"/>
                <a:cs typeface="Arial"/>
              </a:rPr>
              <a:t>data </a:t>
            </a:r>
            <a:r>
              <a:rPr sz="1000" spc="-15" dirty="0">
                <a:latin typeface="Arial"/>
                <a:cs typeface="Arial"/>
              </a:rPr>
              <a:t>yang </a:t>
            </a:r>
            <a:r>
              <a:rPr sz="1000" spc="-5" dirty="0">
                <a:latin typeface="Arial"/>
                <a:cs typeface="Arial"/>
              </a:rPr>
              <a:t>tertera </a:t>
            </a:r>
            <a:r>
              <a:rPr sz="1000" spc="-10" dirty="0">
                <a:latin typeface="Arial"/>
                <a:cs typeface="Arial"/>
              </a:rPr>
              <a:t>pada  </a:t>
            </a:r>
            <a:r>
              <a:rPr sz="1000" spc="-5" dirty="0">
                <a:latin typeface="Arial"/>
                <a:cs typeface="Arial"/>
              </a:rPr>
              <a:t>Table </a:t>
            </a:r>
            <a:r>
              <a:rPr sz="1000" spc="-10" dirty="0">
                <a:latin typeface="Arial"/>
                <a:cs typeface="Arial"/>
              </a:rPr>
              <a:t>4.4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(p.152)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4175" y="1017778"/>
            <a:ext cx="434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Contoh </a:t>
            </a:r>
            <a:r>
              <a:rPr sz="1800" spc="-5" dirty="0">
                <a:latin typeface="Arial"/>
                <a:cs typeface="Arial"/>
              </a:rPr>
              <a:t>data </a:t>
            </a:r>
            <a:r>
              <a:rPr sz="1800" spc="-15" dirty="0">
                <a:latin typeface="Arial"/>
                <a:cs typeface="Arial"/>
              </a:rPr>
              <a:t>yg </a:t>
            </a:r>
            <a:r>
              <a:rPr sz="1800" spc="-5" dirty="0">
                <a:latin typeface="Arial"/>
                <a:cs typeface="Arial"/>
              </a:rPr>
              <a:t>telah dihitung Deviasi </a:t>
            </a:r>
            <a:r>
              <a:rPr sz="1800" dirty="0">
                <a:latin typeface="Arial"/>
                <a:cs typeface="Arial"/>
              </a:rPr>
              <a:t>rata-  rata </a:t>
            </a:r>
            <a:r>
              <a:rPr sz="1800" spc="-40" dirty="0">
                <a:latin typeface="Arial"/>
                <a:cs typeface="Arial"/>
              </a:rPr>
              <a:t>Tabel. </a:t>
            </a:r>
            <a:r>
              <a:rPr sz="1800" spc="-5" dirty="0">
                <a:latin typeface="Arial"/>
                <a:cs typeface="Arial"/>
              </a:rPr>
              <a:t>4.4 di cari standar</a:t>
            </a:r>
            <a:r>
              <a:rPr sz="1800" spc="-10" dirty="0">
                <a:latin typeface="Arial"/>
                <a:cs typeface="Arial"/>
              </a:rPr>
              <a:t> Deviasinya.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5428" y="1703959"/>
            <a:ext cx="3771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5" dirty="0">
                <a:latin typeface="Arial"/>
                <a:cs typeface="Arial"/>
              </a:rPr>
              <a:t>1.	Mencari </a:t>
            </a:r>
            <a:r>
              <a:rPr sz="1800" spc="-10" dirty="0">
                <a:latin typeface="Arial"/>
                <a:cs typeface="Arial"/>
              </a:rPr>
              <a:t>Meannya dengan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rumus: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1928" y="3624453"/>
            <a:ext cx="403606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347980" indent="-34290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418465" algn="l"/>
                <a:tab pos="419100" algn="l"/>
              </a:tabLst>
            </a:pPr>
            <a:r>
              <a:rPr sz="1800" spc="-5" dirty="0">
                <a:latin typeface="Arial"/>
                <a:cs typeface="Arial"/>
              </a:rPr>
              <a:t>Mencari deviasi tiap-tiap </a:t>
            </a:r>
            <a:r>
              <a:rPr sz="1800" dirty="0">
                <a:latin typeface="Arial"/>
                <a:cs typeface="Arial"/>
              </a:rPr>
              <a:t>skor </a:t>
            </a:r>
            <a:r>
              <a:rPr sz="1800" spc="-15" dirty="0">
                <a:latin typeface="Arial"/>
                <a:cs typeface="Arial"/>
              </a:rPr>
              <a:t>yg  </a:t>
            </a:r>
            <a:r>
              <a:rPr sz="1800" spc="-5" dirty="0">
                <a:latin typeface="Arial"/>
                <a:cs typeface="Arial"/>
              </a:rPr>
              <a:t>ada (kolom 4)</a:t>
            </a:r>
            <a:endParaRPr sz="18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buAutoNum type="arabicPeriod" startAt="2"/>
              <a:tabLst>
                <a:tab pos="418465" algn="l"/>
                <a:tab pos="419100" algn="l"/>
              </a:tabLst>
            </a:pPr>
            <a:r>
              <a:rPr sz="1800" spc="-5" dirty="0">
                <a:latin typeface="Arial"/>
                <a:cs typeface="Arial"/>
              </a:rPr>
              <a:t>Mengkuadratkan semua deviasi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yg</a:t>
            </a:r>
            <a:endParaRPr sz="1800">
              <a:latin typeface="Arial"/>
              <a:cs typeface="Arial"/>
            </a:endParaRPr>
          </a:p>
          <a:p>
            <a:pPr marL="4191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ada (kolom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5).</a:t>
            </a:r>
            <a:endParaRPr sz="1800">
              <a:latin typeface="Arial"/>
              <a:cs typeface="Arial"/>
            </a:endParaRPr>
          </a:p>
          <a:p>
            <a:pPr marL="419100" marR="102235" indent="-342900">
              <a:lnSpc>
                <a:spcPct val="100000"/>
              </a:lnSpc>
              <a:buAutoNum type="arabicPeriod" startAt="4"/>
              <a:tabLst>
                <a:tab pos="418465" algn="l"/>
                <a:tab pos="419100" algn="l"/>
              </a:tabLst>
            </a:pPr>
            <a:r>
              <a:rPr sz="1800" spc="-5" dirty="0">
                <a:latin typeface="Arial"/>
                <a:cs typeface="Arial"/>
              </a:rPr>
              <a:t>Memperkalikan frekuensi </a:t>
            </a:r>
            <a:r>
              <a:rPr sz="1800" spc="-10" dirty="0">
                <a:latin typeface="Arial"/>
                <a:cs typeface="Arial"/>
              </a:rPr>
              <a:t>dengan  </a:t>
            </a:r>
            <a:r>
              <a:rPr sz="1800" spc="-5" dirty="0">
                <a:latin typeface="Arial"/>
                <a:cs typeface="Arial"/>
              </a:rPr>
              <a:t>x</a:t>
            </a:r>
            <a:r>
              <a:rPr sz="1800" spc="-7" baseline="25462" dirty="0">
                <a:latin typeface="Arial"/>
                <a:cs typeface="Arial"/>
              </a:rPr>
              <a:t>2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dirty="0">
                <a:latin typeface="Arial"/>
                <a:cs typeface="Arial"/>
              </a:rPr>
              <a:t>shg </a:t>
            </a:r>
            <a:r>
              <a:rPr sz="1800" spc="-10" dirty="0">
                <a:latin typeface="Arial"/>
                <a:cs typeface="Arial"/>
              </a:rPr>
              <a:t>diperoleh </a:t>
            </a:r>
            <a:r>
              <a:rPr sz="1800" b="1" spc="-5" dirty="0">
                <a:latin typeface="Symbol"/>
                <a:cs typeface="Symbol"/>
              </a:rPr>
              <a:t></a:t>
            </a:r>
            <a:r>
              <a:rPr sz="1800" spc="-5" dirty="0">
                <a:latin typeface="Arial"/>
                <a:cs typeface="Arial"/>
              </a:rPr>
              <a:t>fx</a:t>
            </a:r>
            <a:r>
              <a:rPr sz="1800" spc="-7" baseline="25462" dirty="0">
                <a:latin typeface="Arial"/>
                <a:cs typeface="Arial"/>
              </a:rPr>
              <a:t>2</a:t>
            </a:r>
            <a:r>
              <a:rPr sz="1800" spc="-5" dirty="0">
                <a:latin typeface="Arial"/>
                <a:cs typeface="Arial"/>
              </a:rPr>
              <a:t>, setelah itu  </a:t>
            </a:r>
            <a:r>
              <a:rPr sz="1800" spc="-10" dirty="0">
                <a:latin typeface="Arial"/>
                <a:cs typeface="Arial"/>
              </a:rPr>
              <a:t>dijumlahkan, </a:t>
            </a:r>
            <a:r>
              <a:rPr sz="1800" spc="-5" dirty="0">
                <a:latin typeface="Arial"/>
                <a:cs typeface="Arial"/>
              </a:rPr>
              <a:t>diperoleh </a:t>
            </a:r>
            <a:r>
              <a:rPr sz="1800" b="1" spc="-5" dirty="0">
                <a:latin typeface="Symbol"/>
                <a:cs typeface="Symbol"/>
              </a:rPr>
              <a:t>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fx</a:t>
            </a:r>
            <a:r>
              <a:rPr sz="1800" spc="-7" baseline="25462" dirty="0">
                <a:latin typeface="Arial"/>
                <a:cs typeface="Arial"/>
              </a:rPr>
              <a:t>2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212.</a:t>
            </a:r>
            <a:endParaRPr sz="18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418465" algn="l"/>
                <a:tab pos="419100" algn="l"/>
              </a:tabLst>
            </a:pPr>
            <a:r>
              <a:rPr sz="1800" spc="-5" dirty="0">
                <a:latin typeface="Arial"/>
                <a:cs typeface="Arial"/>
              </a:rPr>
              <a:t>Mencari </a:t>
            </a:r>
            <a:r>
              <a:rPr sz="1800" spc="-10" dirty="0">
                <a:latin typeface="Arial"/>
                <a:cs typeface="Arial"/>
              </a:rPr>
              <a:t>SD-nya dengan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rumus: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987288" y="2740025"/>
          <a:ext cx="1257299" cy="81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937">
                <a:tc row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81280" marB="0"/>
                </a:tc>
                <a:tc rowSpan="2"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=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1710"/>
                        </a:lnSpc>
                      </a:pPr>
                      <a:r>
                        <a:rPr sz="1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u="sng" spc="70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1360</a:t>
                      </a:r>
                      <a:r>
                        <a:rPr sz="180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28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97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50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64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=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1964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27.2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1748931" y="1632853"/>
            <a:ext cx="1214120" cy="556895"/>
            <a:chOff x="1748931" y="1632853"/>
            <a:chExt cx="1214120" cy="556895"/>
          </a:xfrm>
        </p:grpSpPr>
        <p:sp>
          <p:nvSpPr>
            <p:cNvPr id="9" name="object 9"/>
            <p:cNvSpPr/>
            <p:nvPr/>
          </p:nvSpPr>
          <p:spPr>
            <a:xfrm>
              <a:off x="1753186" y="1969776"/>
              <a:ext cx="1181100" cy="14604"/>
            </a:xfrm>
            <a:custGeom>
              <a:avLst/>
              <a:gdLst/>
              <a:ahLst/>
              <a:cxnLst/>
              <a:rect l="l" t="t" r="r" b="b"/>
              <a:pathLst>
                <a:path w="1181100" h="14605">
                  <a:moveTo>
                    <a:pt x="290015" y="1231"/>
                  </a:moveTo>
                  <a:lnTo>
                    <a:pt x="1180699" y="1231"/>
                  </a:lnTo>
                </a:path>
                <a:path w="1181100" h="14605">
                  <a:moveTo>
                    <a:pt x="0" y="14195"/>
                  </a:moveTo>
                  <a:lnTo>
                    <a:pt x="58279" y="0"/>
                  </a:lnTo>
                </a:path>
              </a:pathLst>
            </a:custGeom>
            <a:ln w="10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11466" y="1972866"/>
              <a:ext cx="84455" cy="202565"/>
            </a:xfrm>
            <a:custGeom>
              <a:avLst/>
              <a:gdLst/>
              <a:ahLst/>
              <a:cxnLst/>
              <a:rect l="l" t="t" r="r" b="b"/>
              <a:pathLst>
                <a:path w="84455" h="202564">
                  <a:moveTo>
                    <a:pt x="0" y="0"/>
                  </a:moveTo>
                  <a:lnTo>
                    <a:pt x="83874" y="202070"/>
                  </a:lnTo>
                </a:path>
              </a:pathLst>
            </a:custGeom>
            <a:ln w="267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03180" y="1640286"/>
              <a:ext cx="1060450" cy="534670"/>
            </a:xfrm>
            <a:custGeom>
              <a:avLst/>
              <a:gdLst/>
              <a:ahLst/>
              <a:cxnLst/>
              <a:rect l="l" t="t" r="r" b="b"/>
              <a:pathLst>
                <a:path w="1060450" h="534669">
                  <a:moveTo>
                    <a:pt x="0" y="534651"/>
                  </a:moveTo>
                  <a:lnTo>
                    <a:pt x="105203" y="0"/>
                  </a:lnTo>
                </a:path>
                <a:path w="1060450" h="534669">
                  <a:moveTo>
                    <a:pt x="105203" y="0"/>
                  </a:moveTo>
                  <a:lnTo>
                    <a:pt x="1059845" y="0"/>
                  </a:lnTo>
                </a:path>
              </a:pathLst>
            </a:custGeom>
            <a:ln w="10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321958" y="1962140"/>
            <a:ext cx="31750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129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20752" y="1696200"/>
            <a:ext cx="899794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spc="825" dirty="0">
                <a:latin typeface="Symbol"/>
                <a:cs typeface="Symbol"/>
              </a:rPr>
              <a:t></a:t>
            </a:r>
            <a:r>
              <a:rPr sz="1500" i="1" spc="825" dirty="0">
                <a:latin typeface="Times New Roman"/>
                <a:cs typeface="Times New Roman"/>
              </a:rPr>
              <a:t>fx</a:t>
            </a:r>
            <a:r>
              <a:rPr sz="1500" i="1" spc="-120" dirty="0">
                <a:latin typeface="Times New Roman"/>
                <a:cs typeface="Times New Roman"/>
              </a:rPr>
              <a:t> </a:t>
            </a:r>
            <a:r>
              <a:rPr sz="2250" spc="1455" baseline="25925" dirty="0">
                <a:latin typeface="Times New Roman"/>
                <a:cs typeface="Times New Roman"/>
              </a:rPr>
              <a:t>2</a:t>
            </a:r>
            <a:endParaRPr sz="2250" baseline="2592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8152" y="1814974"/>
            <a:ext cx="90551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1205" dirty="0">
                <a:latin typeface="Times New Roman"/>
                <a:cs typeface="Times New Roman"/>
              </a:rPr>
              <a:t>SD</a:t>
            </a:r>
            <a:r>
              <a:rPr sz="1500" i="1" spc="325" dirty="0">
                <a:latin typeface="Times New Roman"/>
                <a:cs typeface="Times New Roman"/>
              </a:rPr>
              <a:t> </a:t>
            </a:r>
            <a:r>
              <a:rPr sz="1500" spc="106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55886" y="2378082"/>
            <a:ext cx="629920" cy="0"/>
          </a:xfrm>
          <a:custGeom>
            <a:avLst/>
            <a:gdLst/>
            <a:ahLst/>
            <a:cxnLst/>
            <a:rect l="l" t="t" r="r" b="b"/>
            <a:pathLst>
              <a:path w="629920">
                <a:moveTo>
                  <a:pt x="0" y="0"/>
                </a:moveTo>
                <a:lnTo>
                  <a:pt x="629320" y="0"/>
                </a:lnTo>
              </a:path>
            </a:pathLst>
          </a:custGeom>
          <a:ln w="61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028436" y="2369167"/>
            <a:ext cx="27622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i="1" spc="969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55859" y="2102645"/>
            <a:ext cx="62293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765" dirty="0">
                <a:latin typeface="Symbol"/>
                <a:cs typeface="Symbol"/>
              </a:rPr>
              <a:t></a:t>
            </a:r>
            <a:r>
              <a:rPr sz="1500" i="1" spc="765" dirty="0">
                <a:latin typeface="Times New Roman"/>
                <a:cs typeface="Times New Roman"/>
              </a:rPr>
              <a:t>fX</a:t>
            </a:r>
            <a:r>
              <a:rPr sz="1500" i="1" spc="-200" dirty="0">
                <a:latin typeface="Times New Roman"/>
                <a:cs typeface="Times New Roman"/>
              </a:rPr>
              <a:t> 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9771" y="2221672"/>
            <a:ext cx="80454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i="1" spc="980" dirty="0">
                <a:latin typeface="Times New Roman"/>
                <a:cs typeface="Times New Roman"/>
              </a:rPr>
              <a:t>Mn</a:t>
            </a:r>
            <a:r>
              <a:rPr sz="1500" i="1" spc="80" dirty="0">
                <a:latin typeface="Times New Roman"/>
                <a:cs typeface="Times New Roman"/>
              </a:rPr>
              <a:t> </a:t>
            </a:r>
            <a:r>
              <a:rPr sz="1500" spc="800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549531" y="5976253"/>
            <a:ext cx="1214120" cy="556895"/>
            <a:chOff x="6549531" y="5976253"/>
            <a:chExt cx="1214120" cy="556895"/>
          </a:xfrm>
        </p:grpSpPr>
        <p:sp>
          <p:nvSpPr>
            <p:cNvPr id="20" name="object 20"/>
            <p:cNvSpPr/>
            <p:nvPr/>
          </p:nvSpPr>
          <p:spPr>
            <a:xfrm>
              <a:off x="6553786" y="6313176"/>
              <a:ext cx="1181100" cy="14604"/>
            </a:xfrm>
            <a:custGeom>
              <a:avLst/>
              <a:gdLst/>
              <a:ahLst/>
              <a:cxnLst/>
              <a:rect l="l" t="t" r="r" b="b"/>
              <a:pathLst>
                <a:path w="1181100" h="14604">
                  <a:moveTo>
                    <a:pt x="290015" y="1231"/>
                  </a:moveTo>
                  <a:lnTo>
                    <a:pt x="1180699" y="1231"/>
                  </a:lnTo>
                </a:path>
                <a:path w="1181100" h="14604">
                  <a:moveTo>
                    <a:pt x="0" y="14195"/>
                  </a:moveTo>
                  <a:lnTo>
                    <a:pt x="58279" y="0"/>
                  </a:lnTo>
                </a:path>
              </a:pathLst>
            </a:custGeom>
            <a:ln w="10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12066" y="6316266"/>
              <a:ext cx="84455" cy="202565"/>
            </a:xfrm>
            <a:custGeom>
              <a:avLst/>
              <a:gdLst/>
              <a:ahLst/>
              <a:cxnLst/>
              <a:rect l="l" t="t" r="r" b="b"/>
              <a:pathLst>
                <a:path w="84454" h="202565">
                  <a:moveTo>
                    <a:pt x="0" y="0"/>
                  </a:moveTo>
                  <a:lnTo>
                    <a:pt x="83874" y="202070"/>
                  </a:lnTo>
                </a:path>
              </a:pathLst>
            </a:custGeom>
            <a:ln w="267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03780" y="5983686"/>
              <a:ext cx="1060450" cy="534670"/>
            </a:xfrm>
            <a:custGeom>
              <a:avLst/>
              <a:gdLst/>
              <a:ahLst/>
              <a:cxnLst/>
              <a:rect l="l" t="t" r="r" b="b"/>
              <a:pathLst>
                <a:path w="1060450" h="534670">
                  <a:moveTo>
                    <a:pt x="0" y="534651"/>
                  </a:moveTo>
                  <a:lnTo>
                    <a:pt x="105203" y="0"/>
                  </a:lnTo>
                </a:path>
                <a:path w="1060450" h="534670">
                  <a:moveTo>
                    <a:pt x="105203" y="0"/>
                  </a:moveTo>
                  <a:lnTo>
                    <a:pt x="1059845" y="0"/>
                  </a:lnTo>
                </a:path>
              </a:pathLst>
            </a:custGeom>
            <a:ln w="10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122559" y="6305540"/>
            <a:ext cx="31750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129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21352" y="6039600"/>
            <a:ext cx="899794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spc="825" dirty="0">
                <a:latin typeface="Symbol"/>
                <a:cs typeface="Symbol"/>
              </a:rPr>
              <a:t></a:t>
            </a:r>
            <a:r>
              <a:rPr sz="1500" i="1" spc="825" dirty="0">
                <a:latin typeface="Times New Roman"/>
                <a:cs typeface="Times New Roman"/>
              </a:rPr>
              <a:t>fx</a:t>
            </a:r>
            <a:r>
              <a:rPr sz="1500" i="1" spc="-120" dirty="0">
                <a:latin typeface="Times New Roman"/>
                <a:cs typeface="Times New Roman"/>
              </a:rPr>
              <a:t> </a:t>
            </a:r>
            <a:r>
              <a:rPr sz="2250" spc="1455" baseline="25925" dirty="0">
                <a:latin typeface="Times New Roman"/>
                <a:cs typeface="Times New Roman"/>
              </a:rPr>
              <a:t>2</a:t>
            </a:r>
            <a:endParaRPr sz="2250" baseline="2592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48752" y="6158374"/>
            <a:ext cx="90551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1205" dirty="0">
                <a:latin typeface="Times New Roman"/>
                <a:cs typeface="Times New Roman"/>
              </a:rPr>
              <a:t>SD</a:t>
            </a:r>
            <a:r>
              <a:rPr sz="1500" i="1" spc="325" dirty="0">
                <a:latin typeface="Times New Roman"/>
                <a:cs typeface="Times New Roman"/>
              </a:rPr>
              <a:t> </a:t>
            </a:r>
            <a:r>
              <a:rPr sz="1500" spc="106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195165"/>
              </p:ext>
            </p:extLst>
          </p:nvPr>
        </p:nvGraphicFramePr>
        <p:xfrm>
          <a:off x="758825" y="2921000"/>
          <a:ext cx="3736339" cy="371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Nilai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fx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 marR="12065">
                        <a:lnSpc>
                          <a:spcPts val="1380"/>
                        </a:lnSpc>
                      </a:pPr>
                      <a:r>
                        <a:rPr sz="2400" b="1" baseline="-22569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050" b="1" dirty="0"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fx</a:t>
                      </a:r>
                      <a:r>
                        <a:rPr sz="1575" b="1" baseline="34391" dirty="0">
                          <a:latin typeface="Arial"/>
                          <a:cs typeface="Arial"/>
                        </a:rPr>
                        <a:t>2</a:t>
                      </a:r>
                      <a:endParaRPr sz="1575" baseline="34391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3.8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14.44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57.76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7.84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31.36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3.24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16.2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196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0.8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0.64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4.48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0.04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0.48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-1.2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1.44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30" dirty="0">
                          <a:latin typeface="Arial"/>
                          <a:cs typeface="Arial"/>
                        </a:rPr>
                        <a:t>11.52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-2.2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4.84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24.2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-3.2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10.24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30.72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-4.2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17.64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35.28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50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1360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n-ID"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n-ID"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30"/>
                        </a:lnSpc>
                        <a:spcBef>
                          <a:spcPts val="350"/>
                        </a:spcBef>
                      </a:pPr>
                      <a:r>
                        <a:rPr lang="en-ID" sz="1600" spc="-10" dirty="0">
                          <a:latin typeface="Arial"/>
                          <a:cs typeface="Arial"/>
                        </a:rPr>
                        <a:t>212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55674"/>
            <a:ext cx="7656830" cy="1414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04607A"/>
                </a:solidFill>
                <a:latin typeface="Carlito"/>
                <a:cs typeface="Carlito"/>
              </a:rPr>
              <a:t>Cara </a:t>
            </a:r>
            <a:r>
              <a:rPr sz="2800" b="1" spc="-10" dirty="0">
                <a:solidFill>
                  <a:srgbClr val="04607A"/>
                </a:solidFill>
                <a:latin typeface="Carlito"/>
                <a:cs typeface="Carlito"/>
              </a:rPr>
              <a:t>mencari Standar Deviasi Untuk </a:t>
            </a:r>
            <a:r>
              <a:rPr sz="2800" b="1" spc="-20" dirty="0">
                <a:solidFill>
                  <a:srgbClr val="04607A"/>
                </a:solidFill>
                <a:latin typeface="Carlito"/>
                <a:cs typeface="Carlito"/>
              </a:rPr>
              <a:t>Data</a:t>
            </a:r>
            <a:r>
              <a:rPr sz="2800" b="1" spc="180" dirty="0">
                <a:solidFill>
                  <a:srgbClr val="04607A"/>
                </a:solidFill>
                <a:latin typeface="Carlito"/>
                <a:cs typeface="Carlito"/>
              </a:rPr>
              <a:t> </a:t>
            </a:r>
            <a:r>
              <a:rPr sz="2800" b="1" spc="-15" dirty="0">
                <a:solidFill>
                  <a:srgbClr val="04607A"/>
                </a:solidFill>
                <a:latin typeface="Carlito"/>
                <a:cs typeface="Carlito"/>
              </a:rPr>
              <a:t>Kelompok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650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</a:pPr>
            <a:r>
              <a:rPr sz="2450" spc="-575" dirty="0">
                <a:solidFill>
                  <a:srgbClr val="0AD0D9"/>
                </a:solidFill>
                <a:latin typeface="Arial"/>
                <a:cs typeface="Arial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Dapat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digunakan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150" dirty="0">
                <a:latin typeface="Times New Roman"/>
                <a:cs typeface="Times New Roman"/>
              </a:rPr>
              <a:t>rumus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panjang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74263"/>
            <a:ext cx="49301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114" dirty="0" err="1">
                <a:latin typeface="Times New Roman"/>
                <a:cs typeface="Times New Roman"/>
              </a:rPr>
              <a:t>Dapat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digunakan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50" dirty="0">
                <a:latin typeface="Times New Roman"/>
                <a:cs typeface="Times New Roman"/>
              </a:rPr>
              <a:t>rumus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singkat.</a:t>
            </a:r>
            <a:endParaRPr sz="2600" dirty="0">
              <a:latin typeface="Times New Roman"/>
              <a:cs typeface="Times New Roman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4E8838-B38A-461E-83CD-3F3F91CCE59A}"/>
              </a:ext>
            </a:extLst>
          </p:cNvPr>
          <p:cNvGrpSpPr/>
          <p:nvPr/>
        </p:nvGrpSpPr>
        <p:grpSpPr>
          <a:xfrm>
            <a:off x="5483151" y="1991196"/>
            <a:ext cx="2592779" cy="1500987"/>
            <a:chOff x="6235401" y="2230092"/>
            <a:chExt cx="2592779" cy="1500987"/>
          </a:xfrm>
        </p:grpSpPr>
        <p:grpSp>
          <p:nvGrpSpPr>
            <p:cNvPr id="4" name="object 4"/>
            <p:cNvGrpSpPr/>
            <p:nvPr/>
          </p:nvGrpSpPr>
          <p:grpSpPr>
            <a:xfrm>
              <a:off x="7401970" y="2230092"/>
              <a:ext cx="1426210" cy="1429385"/>
              <a:chOff x="7401970" y="2230092"/>
              <a:chExt cx="1426210" cy="1429385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7410558" y="3103742"/>
                <a:ext cx="1383665" cy="37465"/>
              </a:xfrm>
              <a:custGeom>
                <a:avLst/>
                <a:gdLst/>
                <a:ahLst/>
                <a:cxnLst/>
                <a:rect l="l" t="t" r="r" b="b"/>
                <a:pathLst>
                  <a:path w="1383665" h="37464">
                    <a:moveTo>
                      <a:pt x="339735" y="3231"/>
                    </a:moveTo>
                    <a:lnTo>
                      <a:pt x="1383116" y="3231"/>
                    </a:lnTo>
                  </a:path>
                  <a:path w="1383665" h="37464">
                    <a:moveTo>
                      <a:pt x="0" y="37262"/>
                    </a:moveTo>
                    <a:lnTo>
                      <a:pt x="68271" y="0"/>
                    </a:lnTo>
                  </a:path>
                </a:pathLst>
              </a:custGeom>
              <a:ln w="1728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7478829" y="3111854"/>
                <a:ext cx="98425" cy="530860"/>
              </a:xfrm>
              <a:custGeom>
                <a:avLst/>
                <a:gdLst/>
                <a:ahLst/>
                <a:cxnLst/>
                <a:rect l="l" t="t" r="r" b="b"/>
                <a:pathLst>
                  <a:path w="98425" h="530860">
                    <a:moveTo>
                      <a:pt x="0" y="0"/>
                    </a:moveTo>
                    <a:lnTo>
                      <a:pt x="98253" y="530433"/>
                    </a:lnTo>
                  </a:path>
                </a:pathLst>
              </a:custGeom>
              <a:ln w="3411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7586267" y="2238834"/>
                <a:ext cx="1242060" cy="1403985"/>
              </a:xfrm>
              <a:custGeom>
                <a:avLst/>
                <a:gdLst/>
                <a:ahLst/>
                <a:cxnLst/>
                <a:rect l="l" t="t" r="r" b="b"/>
                <a:pathLst>
                  <a:path w="1242059" h="1403985">
                    <a:moveTo>
                      <a:pt x="0" y="1403452"/>
                    </a:moveTo>
                    <a:lnTo>
                      <a:pt x="123239" y="0"/>
                    </a:lnTo>
                  </a:path>
                  <a:path w="1242059" h="1403985">
                    <a:moveTo>
                      <a:pt x="123239" y="0"/>
                    </a:moveTo>
                    <a:lnTo>
                      <a:pt x="1241543" y="0"/>
                    </a:lnTo>
                  </a:path>
                </a:pathLst>
              </a:custGeom>
              <a:ln w="1728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" name="object 8"/>
            <p:cNvSpPr txBox="1"/>
            <p:nvPr/>
          </p:nvSpPr>
          <p:spPr>
            <a:xfrm>
              <a:off x="8079016" y="3104334"/>
              <a:ext cx="367665" cy="62674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950" i="1" spc="55" dirty="0">
                  <a:latin typeface="Times New Roman"/>
                  <a:cs typeface="Times New Roman"/>
                </a:rPr>
                <a:t>N</a:t>
              </a:r>
              <a:endParaRPr sz="3950" dirty="0">
                <a:latin typeface="Times New Roman"/>
                <a:cs typeface="Times New Roman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7730527" y="2406245"/>
              <a:ext cx="1040765" cy="62674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95"/>
                </a:spcBef>
              </a:pPr>
              <a:r>
                <a:rPr sz="3950" spc="5" dirty="0">
                  <a:latin typeface="Symbol"/>
                  <a:cs typeface="Symbol"/>
                </a:rPr>
                <a:t></a:t>
              </a:r>
              <a:r>
                <a:rPr sz="3950" i="1" spc="5" dirty="0">
                  <a:latin typeface="Times New Roman"/>
                  <a:cs typeface="Times New Roman"/>
                </a:rPr>
                <a:t>fx</a:t>
              </a:r>
              <a:r>
                <a:rPr sz="3950" i="1" spc="-685" dirty="0">
                  <a:latin typeface="Times New Roman"/>
                  <a:cs typeface="Times New Roman"/>
                </a:rPr>
                <a:t> </a:t>
              </a:r>
              <a:r>
                <a:rPr sz="5925" spc="60" baseline="24613" dirty="0">
                  <a:latin typeface="Times New Roman"/>
                  <a:cs typeface="Times New Roman"/>
                </a:rPr>
                <a:t>2</a:t>
              </a:r>
              <a:endParaRPr sz="5925" baseline="24613">
                <a:latin typeface="Times New Roman"/>
                <a:cs typeface="Times New Roman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6235401" y="2718026"/>
              <a:ext cx="1056640" cy="62674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950" i="1" spc="75" dirty="0">
                  <a:latin typeface="Times New Roman"/>
                  <a:cs typeface="Times New Roman"/>
                </a:rPr>
                <a:t>SD</a:t>
              </a:r>
              <a:r>
                <a:rPr sz="3950" i="1" spc="-155" dirty="0">
                  <a:latin typeface="Times New Roman"/>
                  <a:cs typeface="Times New Roman"/>
                </a:rPr>
                <a:t> </a:t>
              </a:r>
              <a:r>
                <a:rPr sz="3950" spc="45" dirty="0">
                  <a:latin typeface="Symbol"/>
                  <a:cs typeface="Symbol"/>
                </a:rPr>
                <a:t></a:t>
              </a:r>
              <a:endParaRPr sz="3950">
                <a:latin typeface="Symbol"/>
                <a:cs typeface="Symbol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942486-E8AF-404E-BC5D-68960CFA4895}"/>
              </a:ext>
            </a:extLst>
          </p:cNvPr>
          <p:cNvGrpSpPr/>
          <p:nvPr/>
        </p:nvGrpSpPr>
        <p:grpSpPr>
          <a:xfrm>
            <a:off x="1761293" y="4340804"/>
            <a:ext cx="5204284" cy="1586922"/>
            <a:chOff x="1791132" y="4760064"/>
            <a:chExt cx="5204284" cy="1586922"/>
          </a:xfrm>
        </p:grpSpPr>
        <p:grpSp>
          <p:nvGrpSpPr>
            <p:cNvPr id="11" name="object 11"/>
            <p:cNvGrpSpPr/>
            <p:nvPr/>
          </p:nvGrpSpPr>
          <p:grpSpPr>
            <a:xfrm>
              <a:off x="3204355" y="4760064"/>
              <a:ext cx="1583690" cy="1460500"/>
              <a:chOff x="3204355" y="4760064"/>
              <a:chExt cx="1583690" cy="1460500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3214962" y="5631003"/>
                <a:ext cx="152717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1527175" h="61595">
                    <a:moveTo>
                      <a:pt x="357814" y="0"/>
                    </a:moveTo>
                    <a:lnTo>
                      <a:pt x="1526637" y="0"/>
                    </a:lnTo>
                  </a:path>
                  <a:path w="1527175" h="61595">
                    <a:moveTo>
                      <a:pt x="0" y="61113"/>
                    </a:moveTo>
                    <a:lnTo>
                      <a:pt x="69543" y="23787"/>
                    </a:lnTo>
                  </a:path>
                </a:pathLst>
              </a:custGeom>
              <a:ln w="2161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3284505" y="5665166"/>
                <a:ext cx="100965" cy="532765"/>
              </a:xfrm>
              <a:custGeom>
                <a:avLst/>
                <a:gdLst/>
                <a:ahLst/>
                <a:cxnLst/>
                <a:rect l="l" t="t" r="r" b="b"/>
                <a:pathLst>
                  <a:path w="100964" h="532764">
                    <a:moveTo>
                      <a:pt x="0" y="0"/>
                    </a:moveTo>
                    <a:lnTo>
                      <a:pt x="100926" y="532412"/>
                    </a:lnTo>
                  </a:path>
                </a:pathLst>
              </a:custGeom>
              <a:ln w="4587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3396666" y="4771275"/>
                <a:ext cx="1391285" cy="1426845"/>
              </a:xfrm>
              <a:custGeom>
                <a:avLst/>
                <a:gdLst/>
                <a:ahLst/>
                <a:cxnLst/>
                <a:rect l="l" t="t" r="r" b="b"/>
                <a:pathLst>
                  <a:path w="1391285" h="1426845">
                    <a:moveTo>
                      <a:pt x="0" y="1426303"/>
                    </a:moveTo>
                    <a:lnTo>
                      <a:pt x="133492" y="0"/>
                    </a:lnTo>
                  </a:path>
                  <a:path w="1391285" h="1426845">
                    <a:moveTo>
                      <a:pt x="133492" y="0"/>
                    </a:moveTo>
                    <a:lnTo>
                      <a:pt x="1390916" y="0"/>
                    </a:lnTo>
                  </a:path>
                </a:pathLst>
              </a:custGeom>
              <a:ln w="2161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5" name="object 15"/>
            <p:cNvSpPr/>
            <p:nvPr/>
          </p:nvSpPr>
          <p:spPr>
            <a:xfrm>
              <a:off x="5554836" y="5631003"/>
              <a:ext cx="868680" cy="0"/>
            </a:xfrm>
            <a:custGeom>
              <a:avLst/>
              <a:gdLst/>
              <a:ahLst/>
              <a:cxnLst/>
              <a:rect l="l" t="t" r="r" b="b"/>
              <a:pathLst>
                <a:path w="868679">
                  <a:moveTo>
                    <a:pt x="0" y="0"/>
                  </a:moveTo>
                  <a:lnTo>
                    <a:pt x="868361" y="0"/>
                  </a:lnTo>
                </a:path>
              </a:pathLst>
            </a:custGeom>
            <a:ln w="208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6478722" y="5270177"/>
              <a:ext cx="241935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4100" spc="125" dirty="0">
                  <a:latin typeface="Symbol"/>
                  <a:cs typeface="Symbol"/>
                </a:rPr>
                <a:t></a:t>
              </a:r>
              <a:endParaRPr sz="4100">
                <a:latin typeface="Symbol"/>
                <a:cs typeface="Symbo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4885952" y="5226651"/>
              <a:ext cx="616585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4100" spc="695" dirty="0">
                  <a:latin typeface="Symbol"/>
                  <a:cs typeface="Symbol"/>
                </a:rPr>
                <a:t></a:t>
              </a:r>
              <a:r>
                <a:rPr sz="6150" spc="187" baseline="-4742" dirty="0">
                  <a:latin typeface="Symbol"/>
                  <a:cs typeface="Symbol"/>
                </a:rPr>
                <a:t></a:t>
              </a:r>
              <a:endParaRPr sz="6150" baseline="-4742">
                <a:latin typeface="Symbol"/>
                <a:cs typeface="Symbo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235196" y="5694841"/>
              <a:ext cx="1510665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10"/>
                </a:spcBef>
                <a:tabLst>
                  <a:tab pos="561340" algn="l"/>
                  <a:tab pos="1256030" algn="l"/>
                </a:tabLst>
              </a:pPr>
              <a:r>
                <a:rPr sz="4100" spc="125" dirty="0">
                  <a:latin typeface="Symbol"/>
                  <a:cs typeface="Symbol"/>
                </a:rPr>
                <a:t></a:t>
              </a:r>
              <a:r>
                <a:rPr sz="4100" spc="125" dirty="0">
                  <a:latin typeface="Times New Roman"/>
                  <a:cs typeface="Times New Roman"/>
                </a:rPr>
                <a:t>	</a:t>
              </a:r>
              <a:r>
                <a:rPr sz="6150" i="1" spc="330" baseline="6775" dirty="0">
                  <a:latin typeface="Times New Roman"/>
                  <a:cs typeface="Times New Roman"/>
                </a:rPr>
                <a:t>N	</a:t>
              </a:r>
              <a:r>
                <a:rPr sz="4100" spc="125" dirty="0">
                  <a:latin typeface="Symbol"/>
                  <a:cs typeface="Symbol"/>
                </a:rPr>
                <a:t></a:t>
              </a:r>
              <a:endParaRPr sz="4100">
                <a:latin typeface="Symbol"/>
                <a:cs typeface="Symbo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5235196" y="4898306"/>
              <a:ext cx="1760220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10"/>
                </a:spcBef>
              </a:pPr>
              <a:r>
                <a:rPr sz="6150" spc="187" baseline="-4065" dirty="0">
                  <a:latin typeface="Symbol"/>
                  <a:cs typeface="Symbol"/>
                </a:rPr>
                <a:t></a:t>
              </a:r>
              <a:r>
                <a:rPr sz="6150" spc="-480" baseline="-4065" dirty="0">
                  <a:latin typeface="Times New Roman"/>
                  <a:cs typeface="Times New Roman"/>
                </a:rPr>
                <a:t> </a:t>
              </a:r>
              <a:r>
                <a:rPr sz="4100" spc="110" dirty="0">
                  <a:latin typeface="Symbol"/>
                  <a:cs typeface="Symbol"/>
                </a:rPr>
                <a:t></a:t>
              </a:r>
              <a:r>
                <a:rPr sz="4100" i="1" spc="110" dirty="0">
                  <a:latin typeface="Times New Roman"/>
                  <a:cs typeface="Times New Roman"/>
                </a:rPr>
                <a:t>fx</a:t>
              </a:r>
              <a:r>
                <a:rPr sz="4100" spc="110" dirty="0">
                  <a:latin typeface="Times New Roman"/>
                  <a:cs typeface="Times New Roman"/>
                </a:rPr>
                <a:t>'</a:t>
              </a:r>
              <a:r>
                <a:rPr sz="4100" spc="-490" dirty="0">
                  <a:latin typeface="Times New Roman"/>
                  <a:cs typeface="Times New Roman"/>
                </a:rPr>
                <a:t> </a:t>
              </a:r>
              <a:r>
                <a:rPr sz="6150" spc="284" baseline="-4065" dirty="0">
                  <a:latin typeface="Symbol"/>
                  <a:cs typeface="Symbol"/>
                </a:rPr>
                <a:t></a:t>
              </a:r>
              <a:r>
                <a:rPr sz="5100" spc="284" baseline="35947" dirty="0">
                  <a:latin typeface="Times New Roman"/>
                  <a:cs typeface="Times New Roman"/>
                </a:rPr>
                <a:t>2</a:t>
              </a:r>
              <a:endParaRPr sz="5100" baseline="35947">
                <a:latin typeface="Times New Roman"/>
                <a:cs typeface="Times New Roman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952686" y="5632693"/>
              <a:ext cx="401320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4100" i="1" spc="220" dirty="0">
                  <a:latin typeface="Times New Roman"/>
                  <a:cs typeface="Times New Roman"/>
                </a:rPr>
                <a:t>N</a:t>
              </a:r>
              <a:endParaRPr sz="4100">
                <a:latin typeface="Times New Roman"/>
                <a:cs typeface="Times New Roman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3563831" y="4898306"/>
              <a:ext cx="1147445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10"/>
                </a:spcBef>
              </a:pPr>
              <a:r>
                <a:rPr sz="4100" spc="114" dirty="0">
                  <a:latin typeface="Symbol"/>
                  <a:cs typeface="Symbol"/>
                </a:rPr>
                <a:t></a:t>
              </a:r>
              <a:r>
                <a:rPr sz="4100" i="1" spc="114" dirty="0">
                  <a:latin typeface="Times New Roman"/>
                  <a:cs typeface="Times New Roman"/>
                </a:rPr>
                <a:t>fx</a:t>
              </a:r>
              <a:r>
                <a:rPr sz="4100" spc="114" dirty="0">
                  <a:latin typeface="Times New Roman"/>
                  <a:cs typeface="Times New Roman"/>
                </a:rPr>
                <a:t>'</a:t>
              </a:r>
              <a:r>
                <a:rPr sz="5100" spc="172" baseline="30228" dirty="0">
                  <a:latin typeface="Times New Roman"/>
                  <a:cs typeface="Times New Roman"/>
                </a:rPr>
                <a:t>2</a:t>
              </a:r>
              <a:endParaRPr sz="5100" baseline="30228">
                <a:latin typeface="Times New Roman"/>
                <a:cs typeface="Times New Roman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1791132" y="5226651"/>
              <a:ext cx="1393825" cy="652145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4100" i="1" spc="245" dirty="0">
                  <a:latin typeface="Times New Roman"/>
                  <a:cs typeface="Times New Roman"/>
                </a:rPr>
                <a:t>SD </a:t>
              </a:r>
              <a:r>
                <a:rPr sz="4100" spc="180" dirty="0">
                  <a:latin typeface="Symbol"/>
                  <a:cs typeface="Symbol"/>
                </a:rPr>
                <a:t></a:t>
              </a:r>
              <a:r>
                <a:rPr sz="4100" spc="-790" dirty="0">
                  <a:latin typeface="Times New Roman"/>
                  <a:cs typeface="Times New Roman"/>
                </a:rPr>
                <a:t> </a:t>
              </a:r>
              <a:r>
                <a:rPr sz="4100" i="1" spc="90" dirty="0">
                  <a:latin typeface="Times New Roman"/>
                  <a:cs typeface="Times New Roman"/>
                </a:rPr>
                <a:t>i</a:t>
              </a:r>
              <a:endParaRPr sz="410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9225" y="1520825"/>
          <a:ext cx="4569457" cy="4063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4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0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3905">
                <a:tc gridSpan="3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interval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fX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60"/>
                        </a:lnSpc>
                      </a:pPr>
                      <a:r>
                        <a:rPr sz="2100" b="1" spc="7" baseline="-23809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fx</a:t>
                      </a:r>
                      <a:r>
                        <a:rPr sz="1350" b="1" spc="7" baseline="37037" dirty="0">
                          <a:latin typeface="Arial"/>
                          <a:cs typeface="Arial"/>
                        </a:rPr>
                        <a:t>2</a:t>
                      </a:r>
                      <a:endParaRPr sz="1350" baseline="37037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25.06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628.004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2,512.014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38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20.06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402.404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1,207.211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+15.06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226.804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1,814.429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38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402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+10.06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101.204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607.2216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5.06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25.6036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179.2252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38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1,026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0.0036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0.0648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4.94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24.4036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341.6504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738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9.94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98.8036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691.6252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14.94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223.204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1,339.222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738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19.94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397.604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1,988.018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24.94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622.004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1,244.007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738">
                <a:tc gridSpan="3"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4,555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11,924.69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15428" y="1065711"/>
            <a:ext cx="8491855" cy="192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solidFill>
                  <a:srgbClr val="FF0000"/>
                </a:solidFill>
                <a:latin typeface="Carlito"/>
                <a:cs typeface="Carlito"/>
              </a:rPr>
              <a:t>Cara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mencari Standar Deviasi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utk </a:t>
            </a:r>
            <a:r>
              <a:rPr b="1" spc="-10" dirty="0">
                <a:solidFill>
                  <a:srgbClr val="FF0000"/>
                </a:solidFill>
                <a:latin typeface="Carlito"/>
                <a:cs typeface="Carlito"/>
              </a:rPr>
              <a:t>Data Kelompok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dgn menggunakan Rumus</a:t>
            </a:r>
            <a:r>
              <a:rPr b="1" spc="-1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rlito"/>
                <a:cs typeface="Carlito"/>
              </a:rPr>
              <a:t>Panjang</a:t>
            </a:r>
            <a:endParaRPr sz="1800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4791075" indent="-343535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4791075" algn="l"/>
                <a:tab pos="4791710" algn="l"/>
              </a:tabLst>
            </a:pPr>
            <a:r>
              <a:rPr sz="1600" spc="-10" dirty="0">
                <a:latin typeface="Arial"/>
                <a:cs typeface="Arial"/>
              </a:rPr>
              <a:t>Cari </a:t>
            </a:r>
            <a:r>
              <a:rPr sz="1600" spc="-5" dirty="0">
                <a:latin typeface="Arial"/>
                <a:cs typeface="Arial"/>
              </a:rPr>
              <a:t>midpoint masing-masing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interval</a:t>
            </a:r>
            <a:endParaRPr sz="1600" dirty="0">
              <a:latin typeface="Arial"/>
              <a:cs typeface="Arial"/>
            </a:endParaRPr>
          </a:p>
          <a:p>
            <a:pPr marL="479107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(kolom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3)</a:t>
            </a:r>
            <a:endParaRPr sz="1600" dirty="0">
              <a:latin typeface="Arial"/>
              <a:cs typeface="Arial"/>
            </a:endParaRPr>
          </a:p>
          <a:p>
            <a:pPr marL="4791075" marR="5080" indent="-342900">
              <a:lnSpc>
                <a:spcPct val="100000"/>
              </a:lnSpc>
              <a:buAutoNum type="arabicPeriod" startAt="2"/>
              <a:tabLst>
                <a:tab pos="4791075" algn="l"/>
                <a:tab pos="4791710" algn="l"/>
              </a:tabLst>
            </a:pPr>
            <a:r>
              <a:rPr sz="1600" spc="-5" dirty="0">
                <a:latin typeface="Arial"/>
                <a:cs typeface="Arial"/>
              </a:rPr>
              <a:t>Mengalikan frekuensi dgnn midpoint  </a:t>
            </a:r>
            <a:r>
              <a:rPr sz="1600" spc="-10" dirty="0">
                <a:latin typeface="Arial"/>
                <a:cs typeface="Arial"/>
              </a:rPr>
              <a:t>sehingga diperoleh </a:t>
            </a:r>
            <a:r>
              <a:rPr sz="1600" spc="-5" dirty="0">
                <a:latin typeface="Arial"/>
                <a:cs typeface="Arial"/>
              </a:rPr>
              <a:t>fX; setelah itu  dijumlahkan shg </a:t>
            </a:r>
            <a:r>
              <a:rPr sz="1600" spc="-10" dirty="0">
                <a:latin typeface="Arial"/>
                <a:cs typeface="Arial"/>
              </a:rPr>
              <a:t>diperoleh </a:t>
            </a:r>
            <a:r>
              <a:rPr sz="1600" b="1" dirty="0">
                <a:latin typeface="Symbol"/>
                <a:cs typeface="Symbol"/>
              </a:rPr>
              <a:t></a:t>
            </a:r>
            <a:r>
              <a:rPr sz="1600" dirty="0">
                <a:latin typeface="Arial"/>
                <a:cs typeface="Arial"/>
              </a:rPr>
              <a:t>fX </a:t>
            </a:r>
            <a:r>
              <a:rPr sz="1600" spc="-5" dirty="0">
                <a:latin typeface="Arial"/>
                <a:cs typeface="Arial"/>
              </a:rPr>
              <a:t>(kolom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4).</a:t>
            </a:r>
            <a:endParaRPr sz="1600" dirty="0">
              <a:latin typeface="Arial"/>
              <a:cs typeface="Arial"/>
            </a:endParaRPr>
          </a:p>
          <a:p>
            <a:pPr marL="4791075" indent="-343535">
              <a:lnSpc>
                <a:spcPct val="100000"/>
              </a:lnSpc>
              <a:buAutoNum type="arabicPeriod" startAt="2"/>
              <a:tabLst>
                <a:tab pos="4791075" algn="l"/>
                <a:tab pos="4791710" algn="l"/>
              </a:tabLst>
            </a:pPr>
            <a:r>
              <a:rPr sz="1600" spc="-5" dirty="0">
                <a:latin typeface="Arial"/>
                <a:cs typeface="Arial"/>
              </a:rPr>
              <a:t>Mencari </a:t>
            </a:r>
            <a:r>
              <a:rPr sz="1600" spc="-10" dirty="0">
                <a:latin typeface="Arial"/>
                <a:cs typeface="Arial"/>
              </a:rPr>
              <a:t>Meannya </a:t>
            </a:r>
            <a:r>
              <a:rPr sz="1600" spc="-5" dirty="0">
                <a:latin typeface="Arial"/>
                <a:cs typeface="Arial"/>
              </a:rPr>
              <a:t>dgn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rumus: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80909" y="3260217"/>
            <a:ext cx="1731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= </a:t>
            </a:r>
            <a:r>
              <a:rPr sz="1600" spc="-10" dirty="0">
                <a:latin typeface="Arial"/>
                <a:cs typeface="Arial"/>
              </a:rPr>
              <a:t>4,555/80 </a:t>
            </a: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56.94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4028" y="3747897"/>
            <a:ext cx="4202430" cy="2220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800" marR="93980" indent="-34290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431165" algn="l"/>
                <a:tab pos="431800" algn="l"/>
              </a:tabLst>
            </a:pPr>
            <a:r>
              <a:rPr sz="1600" spc="-5" dirty="0">
                <a:latin typeface="Arial"/>
                <a:cs typeface="Arial"/>
              </a:rPr>
              <a:t>Mencari Deviasi tiap-tiap </a:t>
            </a:r>
            <a:r>
              <a:rPr sz="1600" spc="-10" dirty="0">
                <a:latin typeface="Arial"/>
                <a:cs typeface="Arial"/>
              </a:rPr>
              <a:t>interval </a:t>
            </a:r>
            <a:r>
              <a:rPr sz="1600" spc="-5" dirty="0">
                <a:latin typeface="Arial"/>
                <a:cs typeface="Arial"/>
              </a:rPr>
              <a:t>dengan  x = X – M (kolom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5)</a:t>
            </a:r>
            <a:endParaRPr sz="160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buAutoNum type="arabicPeriod" startAt="4"/>
              <a:tabLst>
                <a:tab pos="431165" algn="l"/>
                <a:tab pos="431800" algn="l"/>
              </a:tabLst>
            </a:pPr>
            <a:r>
              <a:rPr sz="1600" spc="-5" dirty="0">
                <a:latin typeface="Arial"/>
                <a:cs typeface="Arial"/>
              </a:rPr>
              <a:t>Mengkuadratkan nilai deviasi tanda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x</a:t>
            </a:r>
            <a:r>
              <a:rPr sz="1575" spc="-7" baseline="26455" dirty="0">
                <a:latin typeface="Arial"/>
                <a:cs typeface="Arial"/>
              </a:rPr>
              <a:t>2</a:t>
            </a:r>
            <a:endParaRPr sz="1575" baseline="26455">
              <a:latin typeface="Arial"/>
              <a:cs typeface="Arial"/>
            </a:endParaRPr>
          </a:p>
          <a:p>
            <a:pPr marL="4318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(kolom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6)</a:t>
            </a:r>
            <a:endParaRPr sz="1600">
              <a:latin typeface="Arial"/>
              <a:cs typeface="Arial"/>
            </a:endParaRPr>
          </a:p>
          <a:p>
            <a:pPr marL="431800" marR="461645" indent="-342900">
              <a:lnSpc>
                <a:spcPct val="100000"/>
              </a:lnSpc>
              <a:buAutoNum type="arabicPeriod" startAt="6"/>
              <a:tabLst>
                <a:tab pos="431165" algn="l"/>
                <a:tab pos="431800" algn="l"/>
              </a:tabLst>
            </a:pPr>
            <a:r>
              <a:rPr sz="1600" spc="-5" dirty="0">
                <a:latin typeface="Arial"/>
                <a:cs typeface="Arial"/>
              </a:rPr>
              <a:t>Mengalikan frekuensi dengan nilai x</a:t>
            </a:r>
            <a:r>
              <a:rPr sz="1575" spc="-7" baseline="26455" dirty="0">
                <a:latin typeface="Arial"/>
                <a:cs typeface="Arial"/>
              </a:rPr>
              <a:t>2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(kolom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7)</a:t>
            </a:r>
            <a:endParaRPr sz="160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buAutoNum type="arabicPeriod" startAt="6"/>
              <a:tabLst>
                <a:tab pos="431165" algn="l"/>
                <a:tab pos="431800" algn="l"/>
              </a:tabLst>
            </a:pPr>
            <a:r>
              <a:rPr sz="1600" spc="-5" dirty="0">
                <a:latin typeface="Arial"/>
                <a:cs typeface="Arial"/>
              </a:rPr>
              <a:t>Mencari Standar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Deviasinya: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059180"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11924.69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0228" y="5943091"/>
            <a:ext cx="8248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600" spc="-5" dirty="0">
                <a:latin typeface="Arial"/>
                <a:cs typeface="Arial"/>
              </a:rPr>
              <a:t>8.	SD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21394" y="5943091"/>
            <a:ext cx="992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9410" algn="l"/>
              </a:tabLst>
            </a:pPr>
            <a:r>
              <a:rPr sz="1600" spc="-5" dirty="0">
                <a:latin typeface="Arial"/>
                <a:cs typeface="Arial"/>
              </a:rPr>
              <a:t>=	</a:t>
            </a:r>
            <a:r>
              <a:rPr sz="1600" spc="-10" dirty="0">
                <a:latin typeface="Arial"/>
                <a:cs typeface="Arial"/>
              </a:rPr>
              <a:t>149.06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79616" y="6186932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80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0097" y="6430771"/>
            <a:ext cx="7092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12.21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710428" y="5710428"/>
            <a:ext cx="1076960" cy="466725"/>
            <a:chOff x="5710428" y="5710428"/>
            <a:chExt cx="1076960" cy="466725"/>
          </a:xfrm>
        </p:grpSpPr>
        <p:sp>
          <p:nvSpPr>
            <p:cNvPr id="11" name="object 11"/>
            <p:cNvSpPr/>
            <p:nvPr/>
          </p:nvSpPr>
          <p:spPr>
            <a:xfrm>
              <a:off x="5867400" y="6096000"/>
              <a:ext cx="762000" cy="1905"/>
            </a:xfrm>
            <a:custGeom>
              <a:avLst/>
              <a:gdLst/>
              <a:ahLst/>
              <a:cxnLst/>
              <a:rect l="l" t="t" r="r" b="b"/>
              <a:pathLst>
                <a:path w="762000" h="1904">
                  <a:moveTo>
                    <a:pt x="0" y="0"/>
                  </a:moveTo>
                  <a:lnTo>
                    <a:pt x="762000" y="1587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71388" y="5743956"/>
              <a:ext cx="95250" cy="428625"/>
            </a:xfrm>
            <a:custGeom>
              <a:avLst/>
              <a:gdLst/>
              <a:ahLst/>
              <a:cxnLst/>
              <a:rect l="l" t="t" r="r" b="b"/>
              <a:pathLst>
                <a:path w="95250" h="428625">
                  <a:moveTo>
                    <a:pt x="0" y="428625"/>
                  </a:moveTo>
                  <a:lnTo>
                    <a:pt x="95250" y="0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15000" y="5800344"/>
              <a:ext cx="66675" cy="371475"/>
            </a:xfrm>
            <a:custGeom>
              <a:avLst/>
              <a:gdLst/>
              <a:ahLst/>
              <a:cxnLst/>
              <a:rect l="l" t="t" r="r" b="b"/>
              <a:pathLst>
                <a:path w="66675" h="371475">
                  <a:moveTo>
                    <a:pt x="0" y="0"/>
                  </a:moveTo>
                  <a:lnTo>
                    <a:pt x="66675" y="371474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87212" y="5715000"/>
              <a:ext cx="895350" cy="9525"/>
            </a:xfrm>
            <a:custGeom>
              <a:avLst/>
              <a:gdLst/>
              <a:ahLst/>
              <a:cxnLst/>
              <a:rect l="l" t="t" r="r" b="b"/>
              <a:pathLst>
                <a:path w="895350" h="9525">
                  <a:moveTo>
                    <a:pt x="0" y="9525"/>
                  </a:moveTo>
                  <a:lnTo>
                    <a:pt x="895349" y="0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929628" y="5786628"/>
            <a:ext cx="1076960" cy="466725"/>
            <a:chOff x="6929628" y="5786628"/>
            <a:chExt cx="1076960" cy="466725"/>
          </a:xfrm>
        </p:grpSpPr>
        <p:sp>
          <p:nvSpPr>
            <p:cNvPr id="16" name="object 16"/>
            <p:cNvSpPr/>
            <p:nvPr/>
          </p:nvSpPr>
          <p:spPr>
            <a:xfrm>
              <a:off x="6934200" y="5820156"/>
              <a:ext cx="151765" cy="428625"/>
            </a:xfrm>
            <a:custGeom>
              <a:avLst/>
              <a:gdLst/>
              <a:ahLst/>
              <a:cxnLst/>
              <a:rect l="l" t="t" r="r" b="b"/>
              <a:pathLst>
                <a:path w="151765" h="428625">
                  <a:moveTo>
                    <a:pt x="56388" y="428625"/>
                  </a:moveTo>
                  <a:lnTo>
                    <a:pt x="151638" y="0"/>
                  </a:lnTo>
                </a:path>
                <a:path w="151765" h="428625">
                  <a:moveTo>
                    <a:pt x="0" y="56388"/>
                  </a:moveTo>
                  <a:lnTo>
                    <a:pt x="66675" y="427863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06412" y="5791200"/>
              <a:ext cx="895350" cy="9525"/>
            </a:xfrm>
            <a:custGeom>
              <a:avLst/>
              <a:gdLst/>
              <a:ahLst/>
              <a:cxnLst/>
              <a:rect l="l" t="t" r="r" b="b"/>
              <a:pathLst>
                <a:path w="895350" h="9525">
                  <a:moveTo>
                    <a:pt x="0" y="9525"/>
                  </a:moveTo>
                  <a:lnTo>
                    <a:pt x="895350" y="0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527649" y="5847654"/>
            <a:ext cx="1423670" cy="894715"/>
            <a:chOff x="2527649" y="5847654"/>
            <a:chExt cx="1423670" cy="894715"/>
          </a:xfrm>
        </p:grpSpPr>
        <p:sp>
          <p:nvSpPr>
            <p:cNvPr id="19" name="object 19"/>
            <p:cNvSpPr/>
            <p:nvPr/>
          </p:nvSpPr>
          <p:spPr>
            <a:xfrm>
              <a:off x="2533758" y="6391774"/>
              <a:ext cx="1383665" cy="23495"/>
            </a:xfrm>
            <a:custGeom>
              <a:avLst/>
              <a:gdLst/>
              <a:ahLst/>
              <a:cxnLst/>
              <a:rect l="l" t="t" r="r" b="b"/>
              <a:pathLst>
                <a:path w="1383664" h="23495">
                  <a:moveTo>
                    <a:pt x="339735" y="2000"/>
                  </a:moveTo>
                  <a:lnTo>
                    <a:pt x="1383116" y="2000"/>
                  </a:lnTo>
                </a:path>
                <a:path w="1383664" h="23495">
                  <a:moveTo>
                    <a:pt x="0" y="23066"/>
                  </a:moveTo>
                  <a:lnTo>
                    <a:pt x="68271" y="0"/>
                  </a:lnTo>
                </a:path>
              </a:pathLst>
            </a:custGeom>
            <a:ln w="140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02029" y="6396796"/>
              <a:ext cx="98425" cy="328930"/>
            </a:xfrm>
            <a:custGeom>
              <a:avLst/>
              <a:gdLst/>
              <a:ahLst/>
              <a:cxnLst/>
              <a:rect l="l" t="t" r="r" b="b"/>
              <a:pathLst>
                <a:path w="98425" h="328929">
                  <a:moveTo>
                    <a:pt x="0" y="0"/>
                  </a:moveTo>
                  <a:lnTo>
                    <a:pt x="98253" y="328353"/>
                  </a:lnTo>
                </a:path>
              </a:pathLst>
            </a:custGeom>
            <a:ln w="330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09467" y="5856372"/>
              <a:ext cx="1242060" cy="869315"/>
            </a:xfrm>
            <a:custGeom>
              <a:avLst/>
              <a:gdLst/>
              <a:ahLst/>
              <a:cxnLst/>
              <a:rect l="l" t="t" r="r" b="b"/>
              <a:pathLst>
                <a:path w="1242060" h="869315">
                  <a:moveTo>
                    <a:pt x="0" y="868777"/>
                  </a:moveTo>
                  <a:lnTo>
                    <a:pt x="123239" y="0"/>
                  </a:lnTo>
                </a:path>
                <a:path w="1242060" h="869315">
                  <a:moveTo>
                    <a:pt x="123239" y="0"/>
                  </a:moveTo>
                  <a:lnTo>
                    <a:pt x="1241543" y="0"/>
                  </a:lnTo>
                </a:path>
              </a:pathLst>
            </a:custGeom>
            <a:ln w="140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853727" y="5955166"/>
            <a:ext cx="1040765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450" spc="665" dirty="0">
                <a:latin typeface="Symbol"/>
                <a:cs typeface="Symbol"/>
              </a:rPr>
              <a:t></a:t>
            </a:r>
            <a:r>
              <a:rPr sz="2450" i="1" spc="665" dirty="0">
                <a:latin typeface="Times New Roman"/>
                <a:cs typeface="Times New Roman"/>
              </a:rPr>
              <a:t>fx</a:t>
            </a:r>
            <a:r>
              <a:rPr sz="2450" i="1" spc="-315" dirty="0">
                <a:latin typeface="Times New Roman"/>
                <a:cs typeface="Times New Roman"/>
              </a:rPr>
              <a:t> </a:t>
            </a:r>
            <a:r>
              <a:rPr sz="3675" spc="1185" baseline="24943" dirty="0">
                <a:latin typeface="Times New Roman"/>
                <a:cs typeface="Times New Roman"/>
              </a:rPr>
              <a:t>2</a:t>
            </a:r>
            <a:endParaRPr sz="3675" baseline="24943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8601" y="6148167"/>
            <a:ext cx="1056640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i="1" spc="990" dirty="0">
                <a:latin typeface="Times New Roman"/>
                <a:cs typeface="Times New Roman"/>
              </a:rPr>
              <a:t>SD</a:t>
            </a:r>
            <a:r>
              <a:rPr sz="2450" i="1" spc="220" dirty="0">
                <a:latin typeface="Times New Roman"/>
                <a:cs typeface="Times New Roman"/>
              </a:rPr>
              <a:t> </a:t>
            </a:r>
            <a:r>
              <a:rPr sz="2450" spc="869" dirty="0">
                <a:latin typeface="Symbol"/>
                <a:cs typeface="Symbol"/>
              </a:rPr>
              <a:t>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79969" y="6403521"/>
            <a:ext cx="466371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675" i="1" spc="-2242" baseline="-3401" dirty="0">
                <a:latin typeface="Times New Roman"/>
                <a:cs typeface="Times New Roman"/>
              </a:rPr>
              <a:t>N</a:t>
            </a:r>
            <a:r>
              <a:rPr sz="1200" dirty="0">
                <a:solidFill>
                  <a:srgbClr val="045C75"/>
                </a:solidFill>
                <a:latin typeface="Arial"/>
                <a:cs typeface="Arial"/>
              </a:rPr>
              <a:t>. L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87984" y="3444886"/>
            <a:ext cx="569595" cy="0"/>
          </a:xfrm>
          <a:custGeom>
            <a:avLst/>
            <a:gdLst/>
            <a:ahLst/>
            <a:cxnLst/>
            <a:rect l="l" t="t" r="r" b="b"/>
            <a:pathLst>
              <a:path w="569595">
                <a:moveTo>
                  <a:pt x="0" y="0"/>
                </a:moveTo>
                <a:lnTo>
                  <a:pt x="569373" y="0"/>
                </a:lnTo>
              </a:path>
            </a:pathLst>
          </a:custGeom>
          <a:ln w="9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42889" y="3438331"/>
            <a:ext cx="252729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i="1" spc="150" dirty="0">
                <a:latin typeface="Times New Roman"/>
                <a:cs typeface="Times New Roman"/>
              </a:rPr>
              <a:t>N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68716" y="3005664"/>
            <a:ext cx="1409065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675" i="1" spc="232" baseline="-34013" dirty="0">
                <a:latin typeface="Times New Roman"/>
                <a:cs typeface="Times New Roman"/>
              </a:rPr>
              <a:t>Mn </a:t>
            </a:r>
            <a:r>
              <a:rPr sz="3675" spc="187" baseline="-34013" dirty="0">
                <a:latin typeface="Symbol"/>
                <a:cs typeface="Symbol"/>
              </a:rPr>
              <a:t></a:t>
            </a:r>
            <a:r>
              <a:rPr sz="3675" spc="-412" baseline="-34013" dirty="0">
                <a:latin typeface="Times New Roman"/>
                <a:cs typeface="Times New Roman"/>
              </a:rPr>
              <a:t> </a:t>
            </a:r>
            <a:r>
              <a:rPr sz="2450" spc="204" dirty="0">
                <a:latin typeface="Symbol"/>
                <a:cs typeface="Symbol"/>
              </a:rPr>
              <a:t></a:t>
            </a:r>
            <a:r>
              <a:rPr sz="2450" i="1" spc="204" dirty="0">
                <a:latin typeface="Times New Roman"/>
                <a:cs typeface="Times New Roman"/>
              </a:rPr>
              <a:t>fX</a:t>
            </a:r>
            <a:endParaRPr sz="2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229" y="222884"/>
            <a:ext cx="7133222" cy="75755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0000"/>
                </a:solidFill>
              </a:rPr>
              <a:t>Cara </a:t>
            </a:r>
            <a:r>
              <a:rPr sz="2400" spc="-5" dirty="0">
                <a:solidFill>
                  <a:srgbClr val="FF0000"/>
                </a:solidFill>
              </a:rPr>
              <a:t>mencari Standar Deviasi utk </a:t>
            </a:r>
            <a:r>
              <a:rPr sz="2400" spc="-15" dirty="0">
                <a:solidFill>
                  <a:srgbClr val="FF0000"/>
                </a:solidFill>
              </a:rPr>
              <a:t>Data </a:t>
            </a:r>
            <a:r>
              <a:rPr sz="2400" spc="-10" dirty="0" err="1">
                <a:solidFill>
                  <a:srgbClr val="FF0000"/>
                </a:solidFill>
              </a:rPr>
              <a:t>Kelompokan</a:t>
            </a:r>
            <a:r>
              <a:rPr sz="2400" spc="-80" dirty="0">
                <a:solidFill>
                  <a:srgbClr val="FF0000"/>
                </a:solidFill>
              </a:rPr>
              <a:t> </a:t>
            </a:r>
            <a:r>
              <a:rPr sz="2400" spc="-5" dirty="0" err="1">
                <a:solidFill>
                  <a:srgbClr val="FF0000"/>
                </a:solidFill>
              </a:rPr>
              <a:t>dgn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sz="2400" spc="-5" dirty="0" err="1">
                <a:solidFill>
                  <a:srgbClr val="FF0000"/>
                </a:solidFill>
              </a:rPr>
              <a:t>menggunakan</a:t>
            </a:r>
            <a:r>
              <a:rPr sz="2400" spc="-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rumus</a:t>
            </a:r>
            <a:r>
              <a:rPr sz="2400" spc="-25" dirty="0">
                <a:solidFill>
                  <a:srgbClr val="FF0000"/>
                </a:solidFill>
              </a:rPr>
              <a:t> </a:t>
            </a:r>
            <a:r>
              <a:rPr sz="2400" spc="-15" dirty="0">
                <a:solidFill>
                  <a:srgbClr val="FF0000"/>
                </a:solidFill>
              </a:rPr>
              <a:t>Singkat</a:t>
            </a:r>
            <a:endParaRPr sz="2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5028" y="1168653"/>
            <a:ext cx="377761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446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Langkahnya </a:t>
            </a:r>
            <a:r>
              <a:rPr sz="2400" dirty="0">
                <a:latin typeface="Arial"/>
                <a:cs typeface="Arial"/>
              </a:rPr>
              <a:t>sama  </a:t>
            </a:r>
            <a:r>
              <a:rPr sz="2400" spc="-5" dirty="0">
                <a:latin typeface="Arial"/>
                <a:cs typeface="Arial"/>
              </a:rPr>
              <a:t>dengan mencari SD dgn  rumus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panjang.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Bedanya di sini </a:t>
            </a:r>
            <a:r>
              <a:rPr sz="2400" dirty="0">
                <a:latin typeface="Arial"/>
                <a:cs typeface="Arial"/>
              </a:rPr>
              <a:t>meannya  </a:t>
            </a:r>
            <a:r>
              <a:rPr sz="2400" spc="-5" dirty="0">
                <a:latin typeface="Arial"/>
                <a:cs typeface="Arial"/>
              </a:rPr>
              <a:t>adalah </a:t>
            </a:r>
            <a:r>
              <a:rPr sz="2400" dirty="0">
                <a:latin typeface="Arial"/>
                <a:cs typeface="Arial"/>
              </a:rPr>
              <a:t>Mean terkaan </a:t>
            </a:r>
            <a:r>
              <a:rPr sz="2400" spc="-5" dirty="0">
                <a:latin typeface="Arial"/>
                <a:cs typeface="Arial"/>
              </a:rPr>
              <a:t>57  (kolom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3)</a:t>
            </a:r>
            <a:endParaRPr sz="2400">
              <a:latin typeface="Arial"/>
              <a:cs typeface="Arial"/>
            </a:endParaRPr>
          </a:p>
          <a:p>
            <a:pPr marL="439420" indent="-4267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38784" algn="l"/>
                <a:tab pos="439420" algn="l"/>
              </a:tabLst>
            </a:pPr>
            <a:r>
              <a:rPr sz="2400" spc="-5" dirty="0">
                <a:latin typeface="Arial"/>
                <a:cs typeface="Arial"/>
              </a:rPr>
              <a:t>Lalu </a:t>
            </a:r>
            <a:r>
              <a:rPr sz="2400" dirty="0">
                <a:latin typeface="Arial"/>
                <a:cs typeface="Arial"/>
              </a:rPr>
              <a:t>cari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SD: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09745"/>
              </p:ext>
            </p:extLst>
          </p:nvPr>
        </p:nvGraphicFramePr>
        <p:xfrm>
          <a:off x="225425" y="1673225"/>
          <a:ext cx="4881876" cy="2897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1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885">
                <a:tc gridSpan="3">
                  <a:txBody>
                    <a:bodyPr/>
                    <a:lstStyle/>
                    <a:p>
                      <a:pPr marL="41275">
                        <a:lnSpc>
                          <a:spcPts val="165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interval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x'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fx'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55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x'</a:t>
                      </a:r>
                      <a:r>
                        <a:rPr sz="1350" b="1" spc="7" baseline="37037" dirty="0">
                          <a:latin typeface="Arial"/>
                          <a:cs typeface="Arial"/>
                        </a:rPr>
                        <a:t>2</a:t>
                      </a:r>
                      <a:endParaRPr sz="1350" baseline="37037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fx'</a:t>
                      </a:r>
                      <a:r>
                        <a:rPr sz="1350" b="1" spc="7" baseline="37037" dirty="0">
                          <a:latin typeface="Arial"/>
                          <a:cs typeface="Arial"/>
                        </a:rPr>
                        <a:t>2</a:t>
                      </a:r>
                      <a:endParaRPr sz="1350" baseline="37037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84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986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(57)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239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84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R="37465" algn="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84">
                <a:tc>
                  <a:txBody>
                    <a:bodyPr/>
                    <a:lstStyle/>
                    <a:p>
                      <a:pPr marR="3746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85">
                <a:tc gridSpan="3">
                  <a:txBody>
                    <a:bodyPr/>
                    <a:lstStyle/>
                    <a:p>
                      <a:pPr marL="152400">
                        <a:lnSpc>
                          <a:spcPts val="1650"/>
                        </a:lnSpc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Total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165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6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477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479307" y="5177297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3690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94456" y="5177297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3660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6021498" y="4770163"/>
            <a:ext cx="2908935" cy="747395"/>
            <a:chOff x="6021498" y="4770163"/>
            <a:chExt cx="2908935" cy="747395"/>
          </a:xfrm>
        </p:grpSpPr>
        <p:sp>
          <p:nvSpPr>
            <p:cNvPr id="8" name="object 8"/>
            <p:cNvSpPr/>
            <p:nvPr/>
          </p:nvSpPr>
          <p:spPr>
            <a:xfrm>
              <a:off x="6026872" y="5224583"/>
              <a:ext cx="52069" cy="18415"/>
            </a:xfrm>
            <a:custGeom>
              <a:avLst/>
              <a:gdLst/>
              <a:ahLst/>
              <a:cxnLst/>
              <a:rect l="l" t="t" r="r" b="b"/>
              <a:pathLst>
                <a:path w="52070" h="18414">
                  <a:moveTo>
                    <a:pt x="0" y="17856"/>
                  </a:moveTo>
                  <a:lnTo>
                    <a:pt x="51975" y="0"/>
                  </a:lnTo>
                </a:path>
              </a:pathLst>
            </a:custGeom>
            <a:ln w="9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78847" y="5229181"/>
              <a:ext cx="75565" cy="273050"/>
            </a:xfrm>
            <a:custGeom>
              <a:avLst/>
              <a:gdLst/>
              <a:ahLst/>
              <a:cxnLst/>
              <a:rect l="l" t="t" r="r" b="b"/>
              <a:pathLst>
                <a:path w="75564" h="273050">
                  <a:moveTo>
                    <a:pt x="0" y="0"/>
                  </a:moveTo>
                  <a:lnTo>
                    <a:pt x="75088" y="272659"/>
                  </a:lnTo>
                </a:path>
              </a:pathLst>
            </a:custGeom>
            <a:ln w="299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61661" y="4777841"/>
              <a:ext cx="2769235" cy="724535"/>
            </a:xfrm>
            <a:custGeom>
              <a:avLst/>
              <a:gdLst/>
              <a:ahLst/>
              <a:cxnLst/>
              <a:rect l="l" t="t" r="r" b="b"/>
              <a:pathLst>
                <a:path w="2769234" h="724535">
                  <a:moveTo>
                    <a:pt x="0" y="724000"/>
                  </a:moveTo>
                  <a:lnTo>
                    <a:pt x="97199" y="0"/>
                  </a:lnTo>
                </a:path>
                <a:path w="2769234" h="724535">
                  <a:moveTo>
                    <a:pt x="97199" y="0"/>
                  </a:moveTo>
                  <a:lnTo>
                    <a:pt x="2768635" y="0"/>
                  </a:lnTo>
                </a:path>
              </a:pathLst>
            </a:custGeom>
            <a:ln w="12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7577722" y="6012577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410" y="0"/>
                </a:lnTo>
              </a:path>
            </a:pathLst>
          </a:custGeom>
          <a:ln w="9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6090794" y="5628475"/>
            <a:ext cx="2324100" cy="701040"/>
            <a:chOff x="6090794" y="5628475"/>
            <a:chExt cx="2324100" cy="701040"/>
          </a:xfrm>
        </p:grpSpPr>
        <p:sp>
          <p:nvSpPr>
            <p:cNvPr id="13" name="object 13"/>
            <p:cNvSpPr/>
            <p:nvPr/>
          </p:nvSpPr>
          <p:spPr>
            <a:xfrm>
              <a:off x="6096168" y="6012577"/>
              <a:ext cx="908050" cy="60325"/>
            </a:xfrm>
            <a:custGeom>
              <a:avLst/>
              <a:gdLst/>
              <a:ahLst/>
              <a:cxnLst/>
              <a:rect l="l" t="t" r="r" b="b"/>
              <a:pathLst>
                <a:path w="908050" h="60325">
                  <a:moveTo>
                    <a:pt x="263784" y="0"/>
                  </a:moveTo>
                  <a:lnTo>
                    <a:pt x="907803" y="0"/>
                  </a:lnTo>
                </a:path>
                <a:path w="908050" h="60325">
                  <a:moveTo>
                    <a:pt x="0" y="59951"/>
                  </a:moveTo>
                  <a:lnTo>
                    <a:pt x="52020" y="42077"/>
                  </a:lnTo>
                </a:path>
              </a:pathLst>
            </a:custGeom>
            <a:ln w="12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48188" y="6059271"/>
              <a:ext cx="75565" cy="255270"/>
            </a:xfrm>
            <a:custGeom>
              <a:avLst/>
              <a:gdLst/>
              <a:ahLst/>
              <a:cxnLst/>
              <a:rect l="l" t="t" r="r" b="b"/>
              <a:pathLst>
                <a:path w="75564" h="255270">
                  <a:moveTo>
                    <a:pt x="0" y="0"/>
                  </a:moveTo>
                  <a:lnTo>
                    <a:pt x="75044" y="254785"/>
                  </a:lnTo>
                </a:path>
              </a:pathLst>
            </a:custGeom>
            <a:ln w="298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30957" y="5636149"/>
              <a:ext cx="2183765" cy="678180"/>
            </a:xfrm>
            <a:custGeom>
              <a:avLst/>
              <a:gdLst/>
              <a:ahLst/>
              <a:cxnLst/>
              <a:rect l="l" t="t" r="r" b="b"/>
              <a:pathLst>
                <a:path w="2183765" h="678179">
                  <a:moveTo>
                    <a:pt x="0" y="677906"/>
                  </a:moveTo>
                  <a:lnTo>
                    <a:pt x="97244" y="0"/>
                  </a:lnTo>
                </a:path>
                <a:path w="2183765" h="678179">
                  <a:moveTo>
                    <a:pt x="97244" y="0"/>
                  </a:moveTo>
                  <a:lnTo>
                    <a:pt x="2183357" y="0"/>
                  </a:lnTo>
                </a:path>
              </a:pathLst>
            </a:custGeom>
            <a:ln w="12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069493" y="5840909"/>
            <a:ext cx="1803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484" dirty="0">
                <a:latin typeface="Symbol"/>
                <a:cs typeface="Symbol"/>
              </a:rPr>
              <a:t>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40249" y="6005785"/>
            <a:ext cx="1847214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930275" algn="l"/>
              </a:tabLst>
            </a:pPr>
            <a:r>
              <a:rPr sz="1900" spc="630" dirty="0">
                <a:latin typeface="Times New Roman"/>
                <a:cs typeface="Times New Roman"/>
              </a:rPr>
              <a:t>80	</a:t>
            </a:r>
            <a:r>
              <a:rPr sz="2850" spc="727" baseline="-5847" dirty="0">
                <a:latin typeface="Symbol"/>
                <a:cs typeface="Symbol"/>
              </a:rPr>
              <a:t></a:t>
            </a:r>
            <a:r>
              <a:rPr sz="2850" spc="727" baseline="-5847" dirty="0">
                <a:latin typeface="Times New Roman"/>
                <a:cs typeface="Times New Roman"/>
              </a:rPr>
              <a:t> </a:t>
            </a:r>
            <a:r>
              <a:rPr sz="1900" spc="630" dirty="0">
                <a:latin typeface="Times New Roman"/>
                <a:cs typeface="Times New Roman"/>
              </a:rPr>
              <a:t>80</a:t>
            </a:r>
            <a:r>
              <a:rPr sz="1900" spc="-290" dirty="0">
                <a:latin typeface="Times New Roman"/>
                <a:cs typeface="Times New Roman"/>
              </a:rPr>
              <a:t> </a:t>
            </a:r>
            <a:r>
              <a:rPr sz="2850" spc="727" baseline="-5847" dirty="0">
                <a:latin typeface="Symbol"/>
                <a:cs typeface="Symbol"/>
              </a:rPr>
              <a:t></a:t>
            </a:r>
            <a:endParaRPr sz="2850" baseline="-5847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46882" y="5668557"/>
            <a:ext cx="20643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023619" algn="l"/>
              </a:tabLst>
            </a:pPr>
            <a:r>
              <a:rPr sz="1900" spc="635" dirty="0">
                <a:latin typeface="Times New Roman"/>
                <a:cs typeface="Times New Roman"/>
              </a:rPr>
              <a:t>477	</a:t>
            </a:r>
            <a:r>
              <a:rPr sz="2850" spc="727" baseline="-4385" dirty="0">
                <a:latin typeface="Symbol"/>
                <a:cs typeface="Symbol"/>
              </a:rPr>
              <a:t></a:t>
            </a:r>
            <a:r>
              <a:rPr sz="2850" spc="142" baseline="-4385" dirty="0">
                <a:latin typeface="Times New Roman"/>
                <a:cs typeface="Times New Roman"/>
              </a:rPr>
              <a:t> </a:t>
            </a:r>
            <a:r>
              <a:rPr sz="1900" spc="695" dirty="0">
                <a:latin typeface="Symbol"/>
                <a:cs typeface="Symbol"/>
              </a:rPr>
              <a:t></a:t>
            </a:r>
            <a:r>
              <a:rPr sz="1900" spc="-275" dirty="0">
                <a:latin typeface="Times New Roman"/>
                <a:cs typeface="Times New Roman"/>
              </a:rPr>
              <a:t> </a:t>
            </a:r>
            <a:r>
              <a:rPr sz="1900" spc="630" dirty="0">
                <a:latin typeface="Times New Roman"/>
                <a:cs typeface="Times New Roman"/>
              </a:rPr>
              <a:t>1</a:t>
            </a:r>
            <a:r>
              <a:rPr sz="1900" spc="-254" dirty="0">
                <a:latin typeface="Times New Roman"/>
                <a:cs typeface="Times New Roman"/>
              </a:rPr>
              <a:t> </a:t>
            </a:r>
            <a:r>
              <a:rPr sz="2850" spc="712" baseline="-4385" dirty="0">
                <a:latin typeface="Symbol"/>
                <a:cs typeface="Symbol"/>
              </a:rPr>
              <a:t></a:t>
            </a:r>
            <a:r>
              <a:rPr sz="1500" spc="712" baseline="63888" dirty="0">
                <a:latin typeface="Times New Roman"/>
                <a:cs typeface="Times New Roman"/>
              </a:rPr>
              <a:t>2</a:t>
            </a:r>
            <a:endParaRPr sz="1500" baseline="6388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77917" y="5819009"/>
            <a:ext cx="46037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695" dirty="0">
                <a:latin typeface="Symbol"/>
                <a:cs typeface="Symbol"/>
              </a:rPr>
              <a:t></a:t>
            </a:r>
            <a:r>
              <a:rPr sz="1900" spc="-95" dirty="0">
                <a:latin typeface="Times New Roman"/>
                <a:cs typeface="Times New Roman"/>
              </a:rPr>
              <a:t> </a:t>
            </a:r>
            <a:r>
              <a:rPr sz="2850" spc="727" baseline="-4385" dirty="0">
                <a:latin typeface="Symbol"/>
                <a:cs typeface="Symbol"/>
              </a:rPr>
              <a:t></a:t>
            </a:r>
            <a:endParaRPr sz="2850" baseline="-4385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85475" y="4982573"/>
            <a:ext cx="180340" cy="55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75"/>
              </a:lnSpc>
              <a:spcBef>
                <a:spcPts val="95"/>
              </a:spcBef>
            </a:pPr>
            <a:r>
              <a:rPr sz="1900" b="1" spc="484" dirty="0">
                <a:latin typeface="Symbol"/>
                <a:cs typeface="Symbol"/>
              </a:rPr>
              <a:t></a:t>
            </a:r>
            <a:endParaRPr sz="1900">
              <a:latin typeface="Symbol"/>
              <a:cs typeface="Symbol"/>
            </a:endParaRPr>
          </a:p>
          <a:p>
            <a:pPr marL="12700">
              <a:lnSpc>
                <a:spcPts val="2075"/>
              </a:lnSpc>
            </a:pPr>
            <a:r>
              <a:rPr sz="1900" spc="484" dirty="0">
                <a:latin typeface="Symbol"/>
                <a:cs typeface="Symbol"/>
              </a:rPr>
              <a:t>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60075" y="4664376"/>
            <a:ext cx="3543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50" spc="712" baseline="-38011" dirty="0">
                <a:latin typeface="Symbol"/>
                <a:cs typeface="Symbol"/>
              </a:rPr>
              <a:t></a:t>
            </a:r>
            <a:r>
              <a:rPr sz="1000" spc="47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70326" y="4983747"/>
            <a:ext cx="6845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484" dirty="0">
                <a:latin typeface="Symbol"/>
                <a:cs typeface="Symbol"/>
              </a:rPr>
              <a:t></a:t>
            </a:r>
            <a:r>
              <a:rPr sz="1900" b="1" spc="25" dirty="0">
                <a:latin typeface="Times New Roman"/>
                <a:cs typeface="Times New Roman"/>
              </a:rPr>
              <a:t> </a:t>
            </a:r>
            <a:r>
              <a:rPr sz="1900" spc="695" dirty="0">
                <a:latin typeface="Symbol"/>
                <a:cs typeface="Symbol"/>
              </a:rPr>
              <a:t>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b="1" spc="484" dirty="0">
                <a:latin typeface="Symbol"/>
                <a:cs typeface="Symbol"/>
              </a:rPr>
              <a:t>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70326" y="5220649"/>
            <a:ext cx="6845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6890" algn="l"/>
              </a:tabLst>
            </a:pPr>
            <a:r>
              <a:rPr sz="1900" spc="484" dirty="0">
                <a:latin typeface="Symbol"/>
                <a:cs typeface="Symbol"/>
              </a:rPr>
              <a:t></a:t>
            </a:r>
            <a:r>
              <a:rPr sz="1900" spc="484" dirty="0">
                <a:latin typeface="Times New Roman"/>
                <a:cs typeface="Times New Roman"/>
              </a:rPr>
              <a:t>	</a:t>
            </a:r>
            <a:r>
              <a:rPr sz="1900" spc="484" dirty="0">
                <a:latin typeface="Symbol"/>
                <a:cs typeface="Symbol"/>
              </a:rPr>
              <a:t>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74485" y="6373540"/>
            <a:ext cx="15900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i="1" spc="770" dirty="0">
                <a:latin typeface="Times New Roman"/>
                <a:cs typeface="Times New Roman"/>
              </a:rPr>
              <a:t>SD</a:t>
            </a:r>
            <a:r>
              <a:rPr sz="1900" i="1" spc="254" dirty="0">
                <a:latin typeface="Times New Roman"/>
                <a:cs typeface="Times New Roman"/>
              </a:rPr>
              <a:t> </a:t>
            </a:r>
            <a:r>
              <a:rPr sz="1900" spc="695" dirty="0">
                <a:latin typeface="Symbol"/>
                <a:cs typeface="Symbol"/>
              </a:rPr>
              <a:t></a:t>
            </a:r>
            <a:r>
              <a:rPr sz="1900" spc="-100" dirty="0">
                <a:latin typeface="Times New Roman"/>
                <a:cs typeface="Times New Roman"/>
              </a:rPr>
              <a:t> </a:t>
            </a:r>
            <a:r>
              <a:rPr sz="1900" spc="545" dirty="0">
                <a:latin typeface="Times New Roman"/>
                <a:cs typeface="Times New Roman"/>
              </a:rPr>
              <a:t>12.1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74485" y="5819009"/>
            <a:ext cx="112141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i="1" spc="770" dirty="0">
                <a:latin typeface="Times New Roman"/>
                <a:cs typeface="Times New Roman"/>
              </a:rPr>
              <a:t>SD</a:t>
            </a:r>
            <a:r>
              <a:rPr sz="1900" i="1" spc="260" dirty="0">
                <a:latin typeface="Times New Roman"/>
                <a:cs typeface="Times New Roman"/>
              </a:rPr>
              <a:t> </a:t>
            </a:r>
            <a:r>
              <a:rPr sz="1900" spc="695" dirty="0">
                <a:latin typeface="Symbol"/>
                <a:cs typeface="Symbol"/>
              </a:rPr>
              <a:t></a:t>
            </a:r>
            <a:r>
              <a:rPr sz="1900" spc="130" dirty="0">
                <a:latin typeface="Times New Roman"/>
                <a:cs typeface="Times New Roman"/>
              </a:rPr>
              <a:t> </a:t>
            </a:r>
            <a:r>
              <a:rPr sz="1900" spc="630" dirty="0">
                <a:latin typeface="Times New Roman"/>
                <a:cs typeface="Times New Roman"/>
              </a:rPr>
              <a:t>5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67577" y="5170496"/>
            <a:ext cx="29400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i="1" spc="84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44926" y="4833277"/>
            <a:ext cx="140462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42290" algn="l"/>
              </a:tabLst>
            </a:pPr>
            <a:r>
              <a:rPr sz="2850" spc="727" baseline="1461" dirty="0">
                <a:latin typeface="Symbol"/>
                <a:cs typeface="Symbol"/>
              </a:rPr>
              <a:t></a:t>
            </a:r>
            <a:r>
              <a:rPr sz="2850" spc="727" baseline="1461" dirty="0">
                <a:latin typeface="Times New Roman"/>
                <a:cs typeface="Times New Roman"/>
              </a:rPr>
              <a:t>	</a:t>
            </a:r>
            <a:r>
              <a:rPr sz="2850" spc="727" baseline="1461" dirty="0">
                <a:latin typeface="Symbol"/>
                <a:cs typeface="Symbol"/>
              </a:rPr>
              <a:t></a:t>
            </a:r>
            <a:r>
              <a:rPr sz="2850" spc="37" baseline="1461" dirty="0">
                <a:latin typeface="Times New Roman"/>
                <a:cs typeface="Times New Roman"/>
              </a:rPr>
              <a:t> </a:t>
            </a:r>
            <a:r>
              <a:rPr sz="1900" spc="480" dirty="0">
                <a:latin typeface="Symbol"/>
                <a:cs typeface="Symbol"/>
              </a:rPr>
              <a:t></a:t>
            </a:r>
            <a:r>
              <a:rPr sz="1900" i="1" spc="480" dirty="0">
                <a:latin typeface="Times New Roman"/>
                <a:cs typeface="Times New Roman"/>
              </a:rPr>
              <a:t>fx</a:t>
            </a:r>
            <a:r>
              <a:rPr sz="1500" spc="719" baseline="47222" dirty="0">
                <a:latin typeface="Times New Roman"/>
                <a:cs typeface="Times New Roman"/>
              </a:rPr>
              <a:t>'</a:t>
            </a:r>
            <a:endParaRPr sz="1500" baseline="47222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52428" y="5170496"/>
            <a:ext cx="29400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i="1" spc="840" dirty="0">
                <a:latin typeface="Times New Roman"/>
                <a:cs typeface="Times New Roman"/>
              </a:rPr>
              <a:t>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34248" y="4833277"/>
            <a:ext cx="8877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50" spc="727" baseline="1461" dirty="0">
                <a:latin typeface="Symbol"/>
                <a:cs typeface="Symbol"/>
              </a:rPr>
              <a:t></a:t>
            </a:r>
            <a:r>
              <a:rPr sz="2850" spc="30" baseline="1461" dirty="0">
                <a:latin typeface="Times New Roman"/>
                <a:cs typeface="Times New Roman"/>
              </a:rPr>
              <a:t> </a:t>
            </a:r>
            <a:r>
              <a:rPr sz="1900" spc="480" dirty="0">
                <a:latin typeface="Symbol"/>
                <a:cs typeface="Symbol"/>
              </a:rPr>
              <a:t></a:t>
            </a:r>
            <a:r>
              <a:rPr sz="1900" i="1" spc="480" dirty="0">
                <a:latin typeface="Times New Roman"/>
                <a:cs typeface="Times New Roman"/>
              </a:rPr>
              <a:t>fx</a:t>
            </a:r>
            <a:r>
              <a:rPr sz="1500" spc="719" baseline="47222" dirty="0">
                <a:latin typeface="Times New Roman"/>
                <a:cs typeface="Times New Roman"/>
              </a:rPr>
              <a:t>'</a:t>
            </a:r>
            <a:endParaRPr sz="1500" baseline="4722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74485" y="4983747"/>
            <a:ext cx="1464945" cy="551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75"/>
              </a:lnSpc>
              <a:spcBef>
                <a:spcPts val="95"/>
              </a:spcBef>
              <a:tabLst>
                <a:tab pos="1297305" algn="l"/>
              </a:tabLst>
            </a:pPr>
            <a:r>
              <a:rPr sz="1900" i="1" spc="770" dirty="0">
                <a:latin typeface="Times New Roman"/>
                <a:cs typeface="Times New Roman"/>
              </a:rPr>
              <a:t>SD </a:t>
            </a:r>
            <a:r>
              <a:rPr sz="1900" i="1" spc="-170" dirty="0">
                <a:latin typeface="Times New Roman"/>
                <a:cs typeface="Times New Roman"/>
              </a:rPr>
              <a:t> </a:t>
            </a:r>
            <a:r>
              <a:rPr sz="1900" spc="695" dirty="0">
                <a:latin typeface="Symbol"/>
                <a:cs typeface="Symbol"/>
              </a:rPr>
              <a:t></a:t>
            </a:r>
            <a:r>
              <a:rPr sz="1900" spc="170" dirty="0">
                <a:latin typeface="Times New Roman"/>
                <a:cs typeface="Times New Roman"/>
              </a:rPr>
              <a:t> </a:t>
            </a:r>
            <a:r>
              <a:rPr sz="1900" i="1" spc="350" dirty="0">
                <a:latin typeface="Times New Roman"/>
                <a:cs typeface="Times New Roman"/>
              </a:rPr>
              <a:t>i</a:t>
            </a:r>
            <a:r>
              <a:rPr sz="1900" i="1" dirty="0">
                <a:latin typeface="Times New Roman"/>
                <a:cs typeface="Times New Roman"/>
              </a:rPr>
              <a:t>	</a:t>
            </a:r>
            <a:r>
              <a:rPr sz="1900" b="1" spc="484" dirty="0">
                <a:latin typeface="Symbol"/>
                <a:cs typeface="Symbol"/>
              </a:rPr>
              <a:t></a:t>
            </a:r>
            <a:endParaRPr sz="1900">
              <a:latin typeface="Symbol"/>
              <a:cs typeface="Symbol"/>
            </a:endParaRPr>
          </a:p>
          <a:p>
            <a:pPr marR="5080" algn="r">
              <a:lnSpc>
                <a:spcPts val="2075"/>
              </a:lnSpc>
            </a:pPr>
            <a:r>
              <a:rPr sz="1900" spc="484" dirty="0">
                <a:latin typeface="Symbol"/>
                <a:cs typeface="Symbol"/>
              </a:rPr>
              <a:t></a:t>
            </a:r>
            <a:endParaRPr sz="19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B82A-A3E6-4BAC-829E-FEAB8E58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819400"/>
            <a:ext cx="2971800" cy="1661993"/>
          </a:xfrm>
        </p:spPr>
        <p:txBody>
          <a:bodyPr/>
          <a:lstStyle/>
          <a:p>
            <a:r>
              <a:rPr lang="en-US" sz="5400" dirty="0"/>
              <a:t>SELESAI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350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56006"/>
            <a:ext cx="506984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30" dirty="0"/>
              <a:t>Ukuran</a:t>
            </a:r>
            <a:r>
              <a:rPr sz="5000" spc="-65" dirty="0"/>
              <a:t> </a:t>
            </a:r>
            <a:r>
              <a:rPr sz="5000" spc="-40" dirty="0"/>
              <a:t>Penyebaran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917244" y="1511020"/>
            <a:ext cx="7441565" cy="47085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88645" indent="-576580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65" dirty="0">
                <a:latin typeface="Times New Roman"/>
                <a:cs typeface="Times New Roman"/>
              </a:rPr>
              <a:t>Range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70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50" dirty="0">
                <a:latin typeface="Times New Roman"/>
                <a:cs typeface="Times New Roman"/>
              </a:rPr>
              <a:t>Deviasi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70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50" dirty="0">
                <a:latin typeface="Times New Roman"/>
                <a:cs typeface="Times New Roman"/>
              </a:rPr>
              <a:t>Deviasi </a:t>
            </a:r>
            <a:r>
              <a:rPr sz="3200" spc="85" dirty="0">
                <a:latin typeface="Times New Roman"/>
                <a:cs typeface="Times New Roman"/>
              </a:rPr>
              <a:t>Rata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265" dirty="0">
                <a:latin typeface="Times New Roman"/>
                <a:cs typeface="Times New Roman"/>
              </a:rPr>
              <a:t> </a:t>
            </a:r>
            <a:r>
              <a:rPr sz="3200" spc="140" dirty="0">
                <a:latin typeface="Times New Roman"/>
                <a:cs typeface="Times New Roman"/>
              </a:rPr>
              <a:t>rata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65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45" dirty="0">
                <a:latin typeface="Times New Roman"/>
                <a:cs typeface="Times New Roman"/>
              </a:rPr>
              <a:t>Varian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70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50" dirty="0">
                <a:latin typeface="Times New Roman"/>
                <a:cs typeface="Times New Roman"/>
              </a:rPr>
              <a:t>Deviasi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160" dirty="0">
                <a:latin typeface="Times New Roman"/>
                <a:cs typeface="Times New Roman"/>
              </a:rPr>
              <a:t>standar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70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65" dirty="0">
                <a:latin typeface="Times New Roman"/>
                <a:cs typeface="Times New Roman"/>
              </a:rPr>
              <a:t>Range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130" dirty="0">
                <a:latin typeface="Times New Roman"/>
                <a:cs typeface="Times New Roman"/>
              </a:rPr>
              <a:t>inter-kuartil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70"/>
              </a:spcBef>
              <a:buClr>
                <a:srgbClr val="0E6EC5"/>
              </a:buClr>
              <a:buSzPct val="84375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50" dirty="0">
                <a:latin typeface="Times New Roman"/>
                <a:cs typeface="Times New Roman"/>
              </a:rPr>
              <a:t>Deviasi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20" dirty="0">
                <a:latin typeface="Times New Roman"/>
                <a:cs typeface="Times New Roman"/>
              </a:rPr>
              <a:t>kuartil</a:t>
            </a:r>
            <a:endParaRPr sz="3200">
              <a:latin typeface="Times New Roman"/>
              <a:cs typeface="Times New Roman"/>
            </a:endParaRPr>
          </a:p>
          <a:p>
            <a:pPr marL="588645" indent="-57658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588645" algn="l"/>
                <a:tab pos="589280" algn="l"/>
              </a:tabLst>
            </a:pPr>
            <a:r>
              <a:rPr sz="3200" spc="145" dirty="0">
                <a:latin typeface="Times New Roman"/>
                <a:cs typeface="Times New Roman"/>
              </a:rPr>
              <a:t>Ukuran </a:t>
            </a:r>
            <a:r>
              <a:rPr sz="3200" spc="135" dirty="0">
                <a:latin typeface="Times New Roman"/>
                <a:cs typeface="Times New Roman"/>
              </a:rPr>
              <a:t>kecondongan </a:t>
            </a:r>
            <a:r>
              <a:rPr sz="3200" spc="195" dirty="0">
                <a:latin typeface="Times New Roman"/>
                <a:cs typeface="Times New Roman"/>
              </a:rPr>
              <a:t>dan</a:t>
            </a:r>
            <a:r>
              <a:rPr sz="3200" spc="-550" dirty="0">
                <a:latin typeface="Times New Roman"/>
                <a:cs typeface="Times New Roman"/>
              </a:rPr>
              <a:t> </a:t>
            </a:r>
            <a:r>
              <a:rPr sz="3200" spc="140" dirty="0">
                <a:latin typeface="Times New Roman"/>
                <a:cs typeface="Times New Roman"/>
              </a:rPr>
              <a:t>keruncingan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12749"/>
            <a:ext cx="1997710" cy="635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0000"/>
                </a:solidFill>
              </a:rPr>
              <a:t>Range</a:t>
            </a:r>
            <a:r>
              <a:rPr sz="4000" spc="-70" dirty="0">
                <a:solidFill>
                  <a:srgbClr val="FF0000"/>
                </a:solidFill>
              </a:rPr>
              <a:t> </a:t>
            </a:r>
            <a:r>
              <a:rPr sz="4000" spc="-10" dirty="0">
                <a:solidFill>
                  <a:srgbClr val="FF0000"/>
                </a:solidFill>
              </a:rPr>
              <a:t>(R)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29309"/>
            <a:ext cx="7860665" cy="52203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5115" marR="5080" indent="-273050">
              <a:lnSpc>
                <a:spcPct val="80000"/>
              </a:lnSpc>
              <a:spcBef>
                <a:spcPts val="770"/>
              </a:spcBef>
              <a:buClr>
                <a:srgbClr val="0AD0D9"/>
              </a:buClr>
              <a:buSzPct val="94642"/>
              <a:buFont typeface="Arial"/>
              <a:buChar char=""/>
              <a:tabLst>
                <a:tab pos="285750" algn="l"/>
                <a:tab pos="5736590" algn="l"/>
              </a:tabLst>
            </a:pPr>
            <a:r>
              <a:rPr sz="2800" spc="-10" dirty="0">
                <a:latin typeface="Times New Roman"/>
                <a:cs typeface="Times New Roman"/>
              </a:rPr>
              <a:t>Yaitu </a:t>
            </a:r>
            <a:r>
              <a:rPr sz="2800" spc="65" dirty="0">
                <a:latin typeface="Times New Roman"/>
                <a:cs typeface="Times New Roman"/>
              </a:rPr>
              <a:t>jarak </a:t>
            </a:r>
            <a:r>
              <a:rPr sz="2800" spc="110" dirty="0">
                <a:latin typeface="Times New Roman"/>
                <a:cs typeface="Times New Roman"/>
              </a:rPr>
              <a:t>penyebaran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data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135" dirty="0">
                <a:latin typeface="Times New Roman"/>
                <a:cs typeface="Times New Roman"/>
              </a:rPr>
              <a:t>antara	</a:t>
            </a:r>
            <a:r>
              <a:rPr sz="2800" spc="80" dirty="0">
                <a:latin typeface="Times New Roman"/>
                <a:cs typeface="Times New Roman"/>
              </a:rPr>
              <a:t>skor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terendah  </a:t>
            </a:r>
            <a:r>
              <a:rPr sz="2800" spc="65" dirty="0">
                <a:latin typeface="Times New Roman"/>
                <a:cs typeface="Times New Roman"/>
              </a:rPr>
              <a:t>(lowest </a:t>
            </a:r>
            <a:r>
              <a:rPr sz="2800" spc="45" dirty="0">
                <a:latin typeface="Times New Roman"/>
                <a:cs typeface="Times New Roman"/>
              </a:rPr>
              <a:t>Score) </a:t>
            </a:r>
            <a:r>
              <a:rPr sz="2800" spc="140" dirty="0">
                <a:latin typeface="Times New Roman"/>
                <a:cs typeface="Times New Roman"/>
              </a:rPr>
              <a:t>dengan </a:t>
            </a:r>
            <a:r>
              <a:rPr sz="2800" spc="80" dirty="0">
                <a:latin typeface="Times New Roman"/>
                <a:cs typeface="Times New Roman"/>
              </a:rPr>
              <a:t>skor </a:t>
            </a:r>
            <a:r>
              <a:rPr sz="2800" spc="100" dirty="0">
                <a:latin typeface="Times New Roman"/>
                <a:cs typeface="Times New Roman"/>
              </a:rPr>
              <a:t>tertinggi </a:t>
            </a:r>
            <a:r>
              <a:rPr sz="2800" spc="105" dirty="0">
                <a:latin typeface="Times New Roman"/>
                <a:cs typeface="Times New Roman"/>
              </a:rPr>
              <a:t>(Highest  </a:t>
            </a:r>
            <a:r>
              <a:rPr sz="2800" spc="45" dirty="0">
                <a:latin typeface="Times New Roman"/>
                <a:cs typeface="Times New Roman"/>
              </a:rPr>
              <a:t>Score)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Arial"/>
              <a:buChar char=""/>
            </a:pPr>
            <a:endParaRPr sz="29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buClr>
                <a:srgbClr val="0AD0D9"/>
              </a:buClr>
              <a:buSzPct val="94642"/>
              <a:buFont typeface="Arial"/>
              <a:buChar char=""/>
              <a:tabLst>
                <a:tab pos="285750" algn="l"/>
              </a:tabLst>
            </a:pPr>
            <a:r>
              <a:rPr sz="2800" spc="75" dirty="0">
                <a:latin typeface="Times New Roman"/>
                <a:cs typeface="Times New Roman"/>
              </a:rPr>
              <a:t>Rumus: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D0D9"/>
              </a:buClr>
              <a:buFont typeface="Arial"/>
              <a:buChar char=""/>
            </a:pPr>
            <a:endParaRPr sz="285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</a:pPr>
            <a:r>
              <a:rPr sz="3600" b="1" spc="-60" dirty="0">
                <a:solidFill>
                  <a:srgbClr val="0000FF"/>
                </a:solidFill>
                <a:latin typeface="Times New Roman"/>
                <a:cs typeface="Times New Roman"/>
              </a:rPr>
              <a:t>R </a:t>
            </a:r>
            <a:r>
              <a:rPr sz="3600" b="1" spc="-65" dirty="0">
                <a:solidFill>
                  <a:srgbClr val="0000FF"/>
                </a:solidFill>
                <a:latin typeface="Times New Roman"/>
                <a:cs typeface="Times New Roman"/>
              </a:rPr>
              <a:t>= </a:t>
            </a:r>
            <a:r>
              <a:rPr sz="3600" b="1" spc="180" dirty="0">
                <a:solidFill>
                  <a:srgbClr val="0000FF"/>
                </a:solidFill>
                <a:latin typeface="Times New Roman"/>
                <a:cs typeface="Times New Roman"/>
              </a:rPr>
              <a:t>H </a:t>
            </a:r>
            <a:r>
              <a:rPr sz="3600" b="1" spc="-204" dirty="0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sz="3600" b="1" spc="-3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600" b="1" spc="-325" dirty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5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buClr>
                <a:srgbClr val="0AD0D9"/>
              </a:buClr>
              <a:buSzPct val="94642"/>
              <a:buFont typeface="Arial"/>
              <a:buChar char=""/>
              <a:tabLst>
                <a:tab pos="285750" algn="l"/>
              </a:tabLst>
            </a:pPr>
            <a:r>
              <a:rPr sz="2800" spc="75" dirty="0">
                <a:latin typeface="Times New Roman"/>
                <a:cs typeface="Times New Roman"/>
              </a:rPr>
              <a:t>Keterangan:</a:t>
            </a:r>
            <a:endParaRPr sz="2800">
              <a:latin typeface="Times New Roman"/>
              <a:cs typeface="Times New Roman"/>
            </a:endParaRPr>
          </a:p>
          <a:p>
            <a:pPr marL="503555" lvl="1" indent="-219075">
              <a:lnSpc>
                <a:spcPct val="100000"/>
              </a:lnSpc>
              <a:buChar char="-"/>
              <a:tabLst>
                <a:tab pos="504190" algn="l"/>
                <a:tab pos="3009900" algn="l"/>
              </a:tabLst>
            </a:pPr>
            <a:r>
              <a:rPr sz="2800" spc="-105" dirty="0">
                <a:latin typeface="Times New Roman"/>
                <a:cs typeface="Times New Roman"/>
              </a:rPr>
              <a:t>R </a:t>
            </a:r>
            <a:r>
              <a:rPr sz="2800" spc="-40" dirty="0">
                <a:latin typeface="Times New Roman"/>
                <a:cs typeface="Times New Roman"/>
              </a:rPr>
              <a:t>=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Range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yang	</a:t>
            </a:r>
            <a:r>
              <a:rPr sz="2800" spc="75" dirty="0">
                <a:latin typeface="Times New Roman"/>
                <a:cs typeface="Times New Roman"/>
              </a:rPr>
              <a:t>dicari</a:t>
            </a:r>
            <a:endParaRPr sz="2800">
              <a:latin typeface="Times New Roman"/>
              <a:cs typeface="Times New Roman"/>
            </a:endParaRPr>
          </a:p>
          <a:p>
            <a:pPr marL="503555" lvl="1" indent="-219075">
              <a:lnSpc>
                <a:spcPct val="100000"/>
              </a:lnSpc>
              <a:buChar char="-"/>
              <a:tabLst>
                <a:tab pos="504190" algn="l"/>
              </a:tabLst>
            </a:pPr>
            <a:r>
              <a:rPr sz="2800" spc="185" dirty="0">
                <a:latin typeface="Times New Roman"/>
                <a:cs typeface="Times New Roman"/>
              </a:rPr>
              <a:t>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=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Times New Roman"/>
                <a:cs typeface="Times New Roman"/>
              </a:rPr>
              <a:t>Skor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yang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tertinggi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(Highest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Times New Roman"/>
                <a:cs typeface="Times New Roman"/>
              </a:rPr>
              <a:t>Score)</a:t>
            </a:r>
            <a:endParaRPr sz="2800">
              <a:latin typeface="Times New Roman"/>
              <a:cs typeface="Times New Roman"/>
            </a:endParaRPr>
          </a:p>
          <a:p>
            <a:pPr marL="503555" lvl="1" indent="-219075">
              <a:lnSpc>
                <a:spcPct val="100000"/>
              </a:lnSpc>
              <a:buChar char="-"/>
              <a:tabLst>
                <a:tab pos="504190" algn="l"/>
              </a:tabLst>
            </a:pPr>
            <a:r>
              <a:rPr sz="2800" spc="-160" dirty="0">
                <a:latin typeface="Times New Roman"/>
                <a:cs typeface="Times New Roman"/>
              </a:rPr>
              <a:t>L </a:t>
            </a:r>
            <a:r>
              <a:rPr sz="2800" spc="-40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Sko </a:t>
            </a:r>
            <a:r>
              <a:rPr sz="2800" spc="145" dirty="0">
                <a:latin typeface="Times New Roman"/>
                <a:cs typeface="Times New Roman"/>
              </a:rPr>
              <a:t>terendah </a:t>
            </a:r>
            <a:r>
              <a:rPr sz="2800" spc="45" dirty="0">
                <a:latin typeface="Times New Roman"/>
                <a:cs typeface="Times New Roman"/>
              </a:rPr>
              <a:t>(Lowest</a:t>
            </a:r>
            <a:r>
              <a:rPr sz="2800" spc="-190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Times New Roman"/>
                <a:cs typeface="Times New Roman"/>
              </a:rPr>
              <a:t>Score)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236" y="1324101"/>
            <a:ext cx="125031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114" dirty="0">
                <a:latin typeface="Times New Roman"/>
                <a:cs typeface="Times New Roman"/>
              </a:rPr>
              <a:t>Contoh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139" y="1799285"/>
            <a:ext cx="632333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105" dirty="0">
                <a:solidFill>
                  <a:srgbClr val="000000"/>
                </a:solidFill>
                <a:latin typeface="Times New Roman"/>
                <a:cs typeface="Times New Roman"/>
              </a:rPr>
              <a:t>Tentukan</a:t>
            </a:r>
            <a:r>
              <a:rPr sz="2600" spc="-1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000000"/>
                </a:solidFill>
                <a:latin typeface="Times New Roman"/>
                <a:cs typeface="Times New Roman"/>
              </a:rPr>
              <a:t>range</a:t>
            </a:r>
            <a:r>
              <a:rPr sz="2600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000000"/>
                </a:solidFill>
                <a:latin typeface="Times New Roman"/>
                <a:cs typeface="Times New Roman"/>
              </a:rPr>
              <a:t>dari</a:t>
            </a:r>
            <a:r>
              <a:rPr sz="260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2600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60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125" dirty="0">
                <a:solidFill>
                  <a:srgbClr val="000000"/>
                </a:solidFill>
                <a:latin typeface="Times New Roman"/>
                <a:cs typeface="Times New Roman"/>
              </a:rPr>
              <a:t>10,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60" dirty="0">
                <a:solidFill>
                  <a:srgbClr val="000000"/>
                </a:solidFill>
                <a:latin typeface="Times New Roman"/>
                <a:cs typeface="Times New Roman"/>
              </a:rPr>
              <a:t>6,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50" dirty="0">
                <a:solidFill>
                  <a:srgbClr val="000000"/>
                </a:solidFill>
                <a:latin typeface="Times New Roman"/>
                <a:cs typeface="Times New Roman"/>
              </a:rPr>
              <a:t>8,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000000"/>
                </a:solidFill>
                <a:latin typeface="Times New Roman"/>
                <a:cs typeface="Times New Roman"/>
              </a:rPr>
              <a:t>2,</a:t>
            </a:r>
            <a:r>
              <a:rPr sz="260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45" dirty="0">
                <a:solidFill>
                  <a:srgbClr val="000000"/>
                </a:solidFill>
                <a:latin typeface="Times New Roman"/>
                <a:cs typeface="Times New Roman"/>
              </a:rPr>
              <a:t>4,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130" dirty="0">
                <a:solidFill>
                  <a:srgbClr val="000000"/>
                </a:solidFill>
                <a:latin typeface="Times New Roman"/>
                <a:cs typeface="Times New Roman"/>
              </a:rPr>
              <a:t>14,</a:t>
            </a:r>
            <a:r>
              <a:rPr sz="26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285" dirty="0">
                <a:solidFill>
                  <a:srgbClr val="000000"/>
                </a:solidFill>
                <a:latin typeface="Times New Roman"/>
                <a:cs typeface="Times New Roman"/>
              </a:rPr>
              <a:t>17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9236" y="2750947"/>
            <a:ext cx="1017269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10" dirty="0">
                <a:latin typeface="Times New Roman"/>
                <a:cs typeface="Times New Roman"/>
              </a:rPr>
              <a:t>Jawab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0794" y="2997966"/>
            <a:ext cx="3222625" cy="23393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  <a:tabLst>
                <a:tab pos="2198370" algn="l"/>
              </a:tabLst>
            </a:pPr>
            <a:r>
              <a:rPr sz="5050" i="1" spc="835" dirty="0">
                <a:latin typeface="Times New Roman"/>
                <a:cs typeface="Times New Roman"/>
              </a:rPr>
              <a:t>R</a:t>
            </a:r>
            <a:r>
              <a:rPr sz="5050" i="1" spc="300" dirty="0">
                <a:latin typeface="Times New Roman"/>
                <a:cs typeface="Times New Roman"/>
              </a:rPr>
              <a:t> </a:t>
            </a:r>
            <a:r>
              <a:rPr sz="5050" spc="750" dirty="0">
                <a:latin typeface="Symbol"/>
                <a:cs typeface="Symbol"/>
              </a:rPr>
              <a:t></a:t>
            </a:r>
            <a:r>
              <a:rPr sz="5050" spc="375" dirty="0">
                <a:latin typeface="Times New Roman"/>
                <a:cs typeface="Times New Roman"/>
              </a:rPr>
              <a:t> </a:t>
            </a:r>
            <a:r>
              <a:rPr sz="5050" i="1" spc="985" dirty="0">
                <a:latin typeface="Times New Roman"/>
                <a:cs typeface="Times New Roman"/>
              </a:rPr>
              <a:t>H	</a:t>
            </a:r>
            <a:r>
              <a:rPr sz="5050" spc="750" dirty="0">
                <a:latin typeface="Symbol"/>
                <a:cs typeface="Symbol"/>
              </a:rPr>
              <a:t></a:t>
            </a:r>
            <a:r>
              <a:rPr sz="5050" spc="750" dirty="0">
                <a:latin typeface="Times New Roman"/>
                <a:cs typeface="Times New Roman"/>
              </a:rPr>
              <a:t> </a:t>
            </a:r>
            <a:r>
              <a:rPr sz="5050" i="1" spc="380" dirty="0">
                <a:latin typeface="Times New Roman"/>
                <a:cs typeface="Times New Roman"/>
              </a:rPr>
              <a:t>l  </a:t>
            </a:r>
            <a:r>
              <a:rPr sz="5050" i="1" spc="835" dirty="0">
                <a:latin typeface="Times New Roman"/>
                <a:cs typeface="Times New Roman"/>
              </a:rPr>
              <a:t>R</a:t>
            </a:r>
            <a:r>
              <a:rPr sz="5050" i="1" spc="270" dirty="0">
                <a:latin typeface="Times New Roman"/>
                <a:cs typeface="Times New Roman"/>
              </a:rPr>
              <a:t> </a:t>
            </a:r>
            <a:r>
              <a:rPr sz="5050" spc="750" dirty="0">
                <a:latin typeface="Symbol"/>
                <a:cs typeface="Symbol"/>
              </a:rPr>
              <a:t></a:t>
            </a:r>
            <a:r>
              <a:rPr sz="5050" spc="-530" dirty="0">
                <a:latin typeface="Times New Roman"/>
                <a:cs typeface="Times New Roman"/>
              </a:rPr>
              <a:t> </a:t>
            </a:r>
            <a:r>
              <a:rPr sz="5050" spc="585" dirty="0">
                <a:latin typeface="Times New Roman"/>
                <a:cs typeface="Times New Roman"/>
              </a:rPr>
              <a:t>17</a:t>
            </a:r>
            <a:r>
              <a:rPr sz="5050" spc="40" dirty="0">
                <a:latin typeface="Times New Roman"/>
                <a:cs typeface="Times New Roman"/>
              </a:rPr>
              <a:t> </a:t>
            </a:r>
            <a:r>
              <a:rPr sz="5050" spc="750" dirty="0">
                <a:latin typeface="Symbol"/>
                <a:cs typeface="Symbol"/>
              </a:rPr>
              <a:t></a:t>
            </a:r>
            <a:r>
              <a:rPr sz="5050" spc="-160" dirty="0">
                <a:latin typeface="Times New Roman"/>
                <a:cs typeface="Times New Roman"/>
              </a:rPr>
              <a:t> </a:t>
            </a:r>
            <a:r>
              <a:rPr sz="5050" spc="680" dirty="0">
                <a:latin typeface="Times New Roman"/>
                <a:cs typeface="Times New Roman"/>
              </a:rPr>
              <a:t>2</a:t>
            </a:r>
            <a:endParaRPr sz="5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5050" i="1" spc="835" dirty="0">
                <a:latin typeface="Times New Roman"/>
                <a:cs typeface="Times New Roman"/>
              </a:rPr>
              <a:t>R</a:t>
            </a:r>
            <a:r>
              <a:rPr sz="5050" i="1" spc="285" dirty="0">
                <a:latin typeface="Times New Roman"/>
                <a:cs typeface="Times New Roman"/>
              </a:rPr>
              <a:t> </a:t>
            </a:r>
            <a:r>
              <a:rPr sz="5050" spc="750" dirty="0">
                <a:latin typeface="Symbol"/>
                <a:cs typeface="Symbol"/>
              </a:rPr>
              <a:t></a:t>
            </a:r>
            <a:r>
              <a:rPr sz="5050" spc="-525" dirty="0">
                <a:latin typeface="Times New Roman"/>
                <a:cs typeface="Times New Roman"/>
              </a:rPr>
              <a:t> </a:t>
            </a:r>
            <a:r>
              <a:rPr sz="5050" spc="490" dirty="0">
                <a:latin typeface="Times New Roman"/>
                <a:cs typeface="Times New Roman"/>
              </a:rPr>
              <a:t>15</a:t>
            </a:r>
            <a:endParaRPr sz="5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2509"/>
            <a:ext cx="253238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95" dirty="0"/>
              <a:t>K</a:t>
            </a:r>
            <a:r>
              <a:rPr sz="5000" dirty="0"/>
              <a:t>ebai</a:t>
            </a:r>
            <a:r>
              <a:rPr sz="5000" spc="-85" dirty="0"/>
              <a:t>k</a:t>
            </a:r>
            <a:r>
              <a:rPr sz="5000" dirty="0"/>
              <a:t>an: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47418"/>
            <a:ext cx="8028940" cy="3434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1512570" indent="-27305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120" dirty="0">
                <a:latin typeface="Times New Roman"/>
                <a:cs typeface="Times New Roman"/>
              </a:rPr>
              <a:t>Dengan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waktu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yang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singkat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Times New Roman"/>
                <a:cs typeface="Times New Roman"/>
              </a:rPr>
              <a:t>dapat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diketahui  </a:t>
            </a:r>
            <a:r>
              <a:rPr sz="2600" spc="105" dirty="0">
                <a:latin typeface="Times New Roman"/>
                <a:cs typeface="Times New Roman"/>
              </a:rPr>
              <a:t>penyebaran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Times New Roman"/>
                <a:cs typeface="Times New Roman"/>
              </a:rPr>
              <a:t>data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AD0D9"/>
              </a:buClr>
              <a:buFont typeface="Arial"/>
              <a:buChar char=""/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AD0D9"/>
              </a:buClr>
              <a:buFont typeface="Arial"/>
              <a:buChar char=""/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AD0D9"/>
              </a:buClr>
              <a:buFont typeface="Arial"/>
              <a:buChar char=""/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spc="30" dirty="0" err="1">
                <a:latin typeface="Times New Roman"/>
                <a:cs typeface="Times New Roman"/>
              </a:rPr>
              <a:t>Kelemahan</a:t>
            </a:r>
            <a:r>
              <a:rPr sz="4000" spc="-85" dirty="0">
                <a:latin typeface="Times New Roman"/>
                <a:cs typeface="Times New Roman"/>
              </a:rPr>
              <a:t> </a:t>
            </a:r>
            <a:r>
              <a:rPr sz="4000" spc="-90" dirty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sz="4000" dirty="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80" dirty="0">
                <a:latin typeface="Times New Roman"/>
                <a:cs typeface="Times New Roman"/>
              </a:rPr>
              <a:t>Sangat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Times New Roman"/>
                <a:cs typeface="Times New Roman"/>
              </a:rPr>
              <a:t>ditentukan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oleh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nilai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ektrimnya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(nilai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terendah  </a:t>
            </a:r>
            <a:r>
              <a:rPr sz="2600" spc="155" dirty="0">
                <a:latin typeface="Times New Roman"/>
                <a:cs typeface="Times New Roman"/>
              </a:rPr>
              <a:t>dan </a:t>
            </a:r>
            <a:r>
              <a:rPr sz="2600" spc="65" dirty="0">
                <a:latin typeface="Times New Roman"/>
                <a:cs typeface="Times New Roman"/>
              </a:rPr>
              <a:t>nilai</a:t>
            </a:r>
            <a:r>
              <a:rPr sz="2600" spc="-215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tertinggi)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762000"/>
            <a:ext cx="2298700" cy="782907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" dirty="0" err="1">
                <a:solidFill>
                  <a:srgbClr val="FF0000"/>
                </a:solidFill>
              </a:rPr>
              <a:t>Deviasi</a:t>
            </a:r>
            <a:endParaRPr sz="50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7535" y="1828800"/>
            <a:ext cx="7948930" cy="3888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 panose="05000000000000000000" pitchFamily="2" charset="2"/>
              <a:buChar char="Ø"/>
              <a:tabLst>
                <a:tab pos="285750" algn="l"/>
              </a:tabLst>
            </a:pPr>
            <a:r>
              <a:rPr lang="sv-SE"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Yaitu</a:t>
            </a:r>
            <a:r>
              <a:rPr lang="sv-SE" sz="2400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selisih</a:t>
            </a:r>
            <a:r>
              <a:rPr lang="sv-SE" sz="2400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140" dirty="0">
                <a:solidFill>
                  <a:srgbClr val="000000"/>
                </a:solidFill>
                <a:latin typeface="Times New Roman"/>
                <a:cs typeface="Times New Roman"/>
              </a:rPr>
              <a:t>atau</a:t>
            </a:r>
            <a:r>
              <a:rPr lang="sv-SE" sz="2400" spc="-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simpangan</a:t>
            </a:r>
            <a:r>
              <a:rPr lang="sv-SE" sz="2400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dari</a:t>
            </a:r>
            <a:r>
              <a:rPr lang="sv-SE"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95" dirty="0">
                <a:solidFill>
                  <a:srgbClr val="000000"/>
                </a:solidFill>
                <a:latin typeface="Times New Roman"/>
                <a:cs typeface="Times New Roman"/>
              </a:rPr>
              <a:t>masing-masing</a:t>
            </a:r>
            <a:r>
              <a:rPr lang="sv-SE" sz="240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skor  </a:t>
            </a:r>
            <a:r>
              <a:rPr lang="sv-SE" sz="2400" spc="140" dirty="0">
                <a:solidFill>
                  <a:srgbClr val="000000"/>
                </a:solidFill>
                <a:latin typeface="Times New Roman"/>
                <a:cs typeface="Times New Roman"/>
              </a:rPr>
              <a:t>atau</a:t>
            </a:r>
            <a:r>
              <a:rPr lang="sv-SE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interval</a:t>
            </a:r>
            <a:r>
              <a:rPr lang="sv-SE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dari</a:t>
            </a:r>
            <a:r>
              <a:rPr lang="sv-SE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65" dirty="0">
                <a:solidFill>
                  <a:srgbClr val="000000"/>
                </a:solidFill>
                <a:latin typeface="Times New Roman"/>
                <a:cs typeface="Times New Roman"/>
              </a:rPr>
              <a:t>nilai</a:t>
            </a:r>
            <a:r>
              <a:rPr lang="sv-SE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rata-rata</a:t>
            </a:r>
            <a:r>
              <a:rPr lang="sv-SE" sz="240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110" dirty="0">
                <a:solidFill>
                  <a:srgbClr val="000000"/>
                </a:solidFill>
                <a:latin typeface="Times New Roman"/>
                <a:cs typeface="Times New Roman"/>
              </a:rPr>
              <a:t>hitungnya</a:t>
            </a:r>
            <a:r>
              <a:rPr lang="sv-SE" sz="2400" spc="-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(Mean).</a:t>
            </a:r>
            <a:endParaRPr lang="en-ID" sz="2400" spc="4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" panose="05000000000000000000" pitchFamily="2" charset="2"/>
              <a:buChar char="Ø"/>
              <a:tabLst>
                <a:tab pos="285750" algn="l"/>
              </a:tabLst>
            </a:pPr>
            <a:r>
              <a:rPr lang="en-ID" sz="2400" spc="40" dirty="0">
                <a:latin typeface="Times New Roman"/>
                <a:cs typeface="Times New Roman"/>
              </a:rPr>
              <a:t>D</a:t>
            </a:r>
            <a:r>
              <a:rPr sz="2400" spc="40" dirty="0" err="1">
                <a:latin typeface="Times New Roman"/>
                <a:cs typeface="Times New Roman"/>
              </a:rPr>
              <a:t>eviasi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merupakan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salah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satu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ukuran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variabilitas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data  </a:t>
            </a:r>
            <a:r>
              <a:rPr sz="2400" spc="60" dirty="0">
                <a:latin typeface="Times New Roman"/>
                <a:cs typeface="Times New Roman"/>
              </a:rPr>
              <a:t>yang </a:t>
            </a:r>
            <a:r>
              <a:rPr sz="2400" spc="75" dirty="0">
                <a:latin typeface="Times New Roman"/>
                <a:cs typeface="Times New Roman"/>
              </a:rPr>
              <a:t>biasa </a:t>
            </a:r>
            <a:r>
              <a:rPr sz="2400" spc="110" dirty="0">
                <a:latin typeface="Times New Roman"/>
                <a:cs typeface="Times New Roman"/>
              </a:rPr>
              <a:t>dilambangkan </a:t>
            </a:r>
            <a:r>
              <a:rPr sz="2400" spc="130" dirty="0">
                <a:latin typeface="Times New Roman"/>
                <a:cs typeface="Times New Roman"/>
              </a:rPr>
              <a:t>dengan </a:t>
            </a:r>
            <a:r>
              <a:rPr sz="2400" spc="125" dirty="0">
                <a:latin typeface="Times New Roman"/>
                <a:cs typeface="Times New Roman"/>
              </a:rPr>
              <a:t>huruf </a:t>
            </a:r>
            <a:r>
              <a:rPr sz="2400" spc="35" dirty="0">
                <a:latin typeface="Times New Roman"/>
                <a:cs typeface="Times New Roman"/>
              </a:rPr>
              <a:t>kecil </a:t>
            </a:r>
            <a:r>
              <a:rPr sz="2400" spc="100" dirty="0">
                <a:latin typeface="Times New Roman"/>
                <a:cs typeface="Times New Roman"/>
              </a:rPr>
              <a:t>dari  </a:t>
            </a:r>
            <a:r>
              <a:rPr sz="2400" spc="125" dirty="0">
                <a:latin typeface="Times New Roman"/>
                <a:cs typeface="Times New Roman"/>
              </a:rPr>
              <a:t>huruf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yang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dilambangkan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bagi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lambang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skornya.</a:t>
            </a:r>
            <a:endParaRPr sz="2400" dirty="0">
              <a:latin typeface="Times New Roman"/>
              <a:cs typeface="Times New Roman"/>
            </a:endParaRPr>
          </a:p>
          <a:p>
            <a:pPr marL="469265" marR="684530" indent="-45720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" panose="05000000000000000000" pitchFamily="2" charset="2"/>
              <a:buChar char="Ø"/>
              <a:tabLst>
                <a:tab pos="285750" algn="l"/>
              </a:tabLst>
            </a:pPr>
            <a:r>
              <a:rPr sz="2400" spc="10" dirty="0">
                <a:latin typeface="Times New Roman"/>
                <a:cs typeface="Times New Roman"/>
              </a:rPr>
              <a:t>Jadi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bila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skornya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berlangbang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X,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maka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deviasinya  </a:t>
            </a:r>
            <a:r>
              <a:rPr sz="2400" spc="114" dirty="0">
                <a:latin typeface="Times New Roman"/>
                <a:cs typeface="Times New Roman"/>
              </a:rPr>
              <a:t>berlambang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x.</a:t>
            </a:r>
            <a:endParaRPr sz="3600" dirty="0">
              <a:latin typeface="Times New Roman"/>
              <a:cs typeface="Times New Roman"/>
            </a:endParaRPr>
          </a:p>
          <a:p>
            <a:pPr marL="469265" marR="189865" indent="-457200">
              <a:lnSpc>
                <a:spcPct val="100000"/>
              </a:lnSpc>
              <a:buClr>
                <a:srgbClr val="0AD0D9"/>
              </a:buClr>
              <a:buSzPct val="94230"/>
              <a:buFont typeface="Wingdings" panose="05000000000000000000" pitchFamily="2" charset="2"/>
              <a:buChar char="Ø"/>
              <a:tabLst>
                <a:tab pos="285750" algn="l"/>
              </a:tabLst>
            </a:pPr>
            <a:r>
              <a:rPr sz="2400" spc="70" dirty="0">
                <a:latin typeface="Times New Roman"/>
                <a:cs typeface="Times New Roman"/>
              </a:rPr>
              <a:t>Karena </a:t>
            </a:r>
            <a:r>
              <a:rPr sz="2400" spc="50" dirty="0">
                <a:latin typeface="Times New Roman"/>
                <a:cs typeface="Times New Roman"/>
              </a:rPr>
              <a:t>deviasi </a:t>
            </a:r>
            <a:r>
              <a:rPr sz="2400" spc="140" dirty="0">
                <a:latin typeface="Times New Roman"/>
                <a:cs typeface="Times New Roman"/>
              </a:rPr>
              <a:t>merupakan </a:t>
            </a:r>
            <a:r>
              <a:rPr sz="2400" spc="120" dirty="0">
                <a:latin typeface="Times New Roman"/>
                <a:cs typeface="Times New Roman"/>
              </a:rPr>
              <a:t>simpangan </a:t>
            </a:r>
            <a:r>
              <a:rPr sz="2400" spc="100" dirty="0">
                <a:latin typeface="Times New Roman"/>
                <a:cs typeface="Times New Roman"/>
              </a:rPr>
              <a:t>dari </a:t>
            </a:r>
            <a:r>
              <a:rPr sz="2400" spc="95" dirty="0">
                <a:latin typeface="Times New Roman"/>
                <a:cs typeface="Times New Roman"/>
              </a:rPr>
              <a:t>masing-  masing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skor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terhadap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Mean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groupnya,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maka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ada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dua  </a:t>
            </a:r>
            <a:r>
              <a:rPr sz="2400" spc="35" dirty="0">
                <a:latin typeface="Times New Roman"/>
                <a:cs typeface="Times New Roman"/>
              </a:rPr>
              <a:t>deviasi: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9597" y="1676400"/>
            <a:ext cx="7964805" cy="256993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40" dirty="0">
                <a:latin typeface="Times New Roman"/>
                <a:cs typeface="Times New Roman"/>
              </a:rPr>
              <a:t>Deviasi </a:t>
            </a:r>
            <a:r>
              <a:rPr sz="2600" spc="65" dirty="0">
                <a:latin typeface="Times New Roman"/>
                <a:cs typeface="Times New Roman"/>
              </a:rPr>
              <a:t>positif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155" dirty="0">
                <a:latin typeface="Times New Roman"/>
                <a:cs typeface="Times New Roman"/>
              </a:rPr>
              <a:t>dan</a:t>
            </a:r>
            <a:endParaRPr sz="2600" dirty="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40" dirty="0">
                <a:latin typeface="Times New Roman"/>
                <a:cs typeface="Times New Roman"/>
              </a:rPr>
              <a:t>Deviasi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negatif.</a:t>
            </a:r>
            <a:endParaRPr sz="2600" dirty="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100000"/>
              </a:lnSpc>
              <a:buClr>
                <a:srgbClr val="0AD0D9"/>
              </a:buClr>
              <a:buSzPct val="94230"/>
              <a:buFont typeface="Arial"/>
              <a:buChar char=""/>
              <a:tabLst>
                <a:tab pos="285750" algn="l"/>
                <a:tab pos="4179570" algn="l"/>
              </a:tabLst>
            </a:pPr>
            <a:r>
              <a:rPr sz="2600" spc="40" dirty="0" err="1">
                <a:latin typeface="Times New Roman"/>
                <a:cs typeface="Times New Roman"/>
              </a:rPr>
              <a:t>Deviasi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positif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merupakan	</a:t>
            </a:r>
            <a:r>
              <a:rPr sz="2600" spc="50" dirty="0">
                <a:latin typeface="Times New Roman"/>
                <a:cs typeface="Times New Roman"/>
              </a:rPr>
              <a:t>deviasi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yang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berada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di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atas  </a:t>
            </a:r>
            <a:r>
              <a:rPr sz="2600" spc="100" dirty="0">
                <a:latin typeface="Times New Roman"/>
                <a:cs typeface="Times New Roman"/>
              </a:rPr>
              <a:t>Mean </a:t>
            </a:r>
            <a:r>
              <a:rPr sz="2600" spc="95" dirty="0">
                <a:latin typeface="Times New Roman"/>
                <a:cs typeface="Times New Roman"/>
              </a:rPr>
              <a:t>karenanya </a:t>
            </a:r>
            <a:r>
              <a:rPr sz="2600" spc="140" dirty="0" err="1">
                <a:latin typeface="Times New Roman"/>
                <a:cs typeface="Times New Roman"/>
              </a:rPr>
              <a:t>bertanda</a:t>
            </a:r>
            <a:r>
              <a:rPr sz="2600" spc="-37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(+)</a:t>
            </a:r>
            <a:endParaRPr sz="3800" dirty="0">
              <a:latin typeface="Times New Roman"/>
              <a:cs typeface="Times New Roman"/>
            </a:endParaRPr>
          </a:p>
          <a:p>
            <a:pPr marL="285115" marR="584835" indent="-273050">
              <a:lnSpc>
                <a:spcPct val="100000"/>
              </a:lnSpc>
              <a:buClr>
                <a:srgbClr val="0AD0D9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40" dirty="0">
                <a:latin typeface="Times New Roman"/>
                <a:cs typeface="Times New Roman"/>
              </a:rPr>
              <a:t>Deviasi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Negatif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Times New Roman"/>
                <a:cs typeface="Times New Roman"/>
              </a:rPr>
              <a:t>merupakan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deviasi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yang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berada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di  </a:t>
            </a:r>
            <a:r>
              <a:rPr sz="2600" spc="100" dirty="0">
                <a:latin typeface="Times New Roman"/>
                <a:cs typeface="Times New Roman"/>
              </a:rPr>
              <a:t>bawah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Mean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karenanya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Times New Roman"/>
                <a:cs typeface="Times New Roman"/>
              </a:rPr>
              <a:t>bertanda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(-).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781558"/>
            <a:ext cx="13754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Contoh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517650"/>
          <a:ext cx="4265929" cy="4480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5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79">
                <a:tc>
                  <a:txBody>
                    <a:bodyPr/>
                    <a:lstStyle/>
                    <a:p>
                      <a:pPr marL="4406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72720" marR="164465" indent="3606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spc="1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Deviasi  </a:t>
                      </a:r>
                      <a:r>
                        <a:rPr sz="2800" b="1" spc="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(x </a:t>
                      </a:r>
                      <a:r>
                        <a:rPr sz="28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2800" b="1" spc="-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sz="280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2800" b="1" spc="-3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Mn)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33"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+2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47688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80" dirty="0">
                          <a:latin typeface="Times New Roman"/>
                          <a:cs typeface="Times New Roman"/>
                        </a:rPr>
                        <a:t>+1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4787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229" dirty="0">
                          <a:latin typeface="Times New Roman"/>
                          <a:cs typeface="Times New Roman"/>
                        </a:rPr>
                        <a:t>-1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2"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10" dirty="0">
                          <a:latin typeface="Times New Roman"/>
                          <a:cs typeface="Times New Roman"/>
                        </a:rPr>
                        <a:t>-2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92"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2800" spc="-225" dirty="0">
                          <a:latin typeface="Times New Roman"/>
                          <a:cs typeface="Times New Roman"/>
                        </a:rPr>
                        <a:t>∑X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180975" indent="-946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7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=  </a:t>
                      </a:r>
                      <a:r>
                        <a:rPr sz="2800" spc="70" dirty="0">
                          <a:latin typeface="Times New Roman"/>
                          <a:cs typeface="Times New Roman"/>
                        </a:rPr>
                        <a:t>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0=∑x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911663" y="2295038"/>
            <a:ext cx="910590" cy="0"/>
          </a:xfrm>
          <a:custGeom>
            <a:avLst/>
            <a:gdLst/>
            <a:ahLst/>
            <a:cxnLst/>
            <a:rect l="l" t="t" r="r" b="b"/>
            <a:pathLst>
              <a:path w="910590">
                <a:moveTo>
                  <a:pt x="0" y="0"/>
                </a:moveTo>
                <a:lnTo>
                  <a:pt x="910227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11663" y="3286193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>
                <a:moveTo>
                  <a:pt x="0" y="0"/>
                </a:moveTo>
                <a:lnTo>
                  <a:pt x="662175" y="0"/>
                </a:lnTo>
              </a:path>
            </a:pathLst>
          </a:custGeom>
          <a:ln w="135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06409" y="2959336"/>
            <a:ext cx="2014855" cy="12585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3250"/>
              </a:lnSpc>
              <a:spcBef>
                <a:spcPts val="90"/>
              </a:spcBef>
            </a:pPr>
            <a:r>
              <a:rPr sz="3300" i="1" spc="1205" dirty="0">
                <a:latin typeface="Times New Roman"/>
                <a:cs typeface="Times New Roman"/>
              </a:rPr>
              <a:t>Mn</a:t>
            </a:r>
            <a:r>
              <a:rPr sz="3300" i="1" spc="135" dirty="0">
                <a:latin typeface="Times New Roman"/>
                <a:cs typeface="Times New Roman"/>
              </a:rPr>
              <a:t> </a:t>
            </a:r>
            <a:r>
              <a:rPr sz="3300" spc="955" dirty="0">
                <a:latin typeface="Symbol"/>
                <a:cs typeface="Symbol"/>
              </a:rPr>
              <a:t></a:t>
            </a:r>
            <a:endParaRPr sz="3300">
              <a:latin typeface="Symbol"/>
              <a:cs typeface="Symbol"/>
            </a:endParaRPr>
          </a:p>
          <a:p>
            <a:pPr marL="1681480">
              <a:lnSpc>
                <a:spcPts val="2880"/>
              </a:lnSpc>
            </a:pPr>
            <a:r>
              <a:rPr sz="3300" spc="869" dirty="0">
                <a:latin typeface="Times New Roman"/>
                <a:cs typeface="Times New Roman"/>
              </a:rPr>
              <a:t>5</a:t>
            </a: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ts val="3585"/>
              </a:lnSpc>
            </a:pPr>
            <a:r>
              <a:rPr sz="3300" i="1" spc="1205" dirty="0">
                <a:latin typeface="Times New Roman"/>
                <a:cs typeface="Times New Roman"/>
              </a:rPr>
              <a:t>Mn</a:t>
            </a:r>
            <a:r>
              <a:rPr sz="3300" i="1" spc="125" dirty="0">
                <a:latin typeface="Times New Roman"/>
                <a:cs typeface="Times New Roman"/>
              </a:rPr>
              <a:t> </a:t>
            </a:r>
            <a:r>
              <a:rPr sz="3300" spc="955" dirty="0">
                <a:latin typeface="Symbol"/>
                <a:cs typeface="Symbol"/>
              </a:rPr>
              <a:t></a:t>
            </a:r>
            <a:r>
              <a:rPr sz="3300" spc="180" dirty="0">
                <a:latin typeface="Times New Roman"/>
                <a:cs typeface="Times New Roman"/>
              </a:rPr>
              <a:t> </a:t>
            </a:r>
            <a:r>
              <a:rPr sz="3300" spc="869" dirty="0">
                <a:latin typeface="Times New Roman"/>
                <a:cs typeface="Times New Roman"/>
              </a:rPr>
              <a:t>6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2430" y="2290718"/>
            <a:ext cx="681990" cy="935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1140">
              <a:lnSpc>
                <a:spcPts val="3590"/>
              </a:lnSpc>
              <a:spcBef>
                <a:spcPts val="90"/>
              </a:spcBef>
            </a:pPr>
            <a:r>
              <a:rPr sz="3300" i="1" spc="1160" dirty="0">
                <a:latin typeface="Times New Roman"/>
                <a:cs typeface="Times New Roman"/>
              </a:rPr>
              <a:t>N</a:t>
            </a: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ts val="3590"/>
              </a:lnSpc>
            </a:pPr>
            <a:r>
              <a:rPr sz="3300" spc="930" dirty="0">
                <a:latin typeface="Times New Roman"/>
                <a:cs typeface="Times New Roman"/>
              </a:rPr>
              <a:t>30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21773" y="1707761"/>
            <a:ext cx="795020" cy="527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300" spc="1019" dirty="0">
                <a:latin typeface="Symbol"/>
                <a:cs typeface="Symbol"/>
              </a:rPr>
              <a:t></a:t>
            </a:r>
            <a:r>
              <a:rPr sz="3300" i="1" spc="1060" dirty="0">
                <a:latin typeface="Times New Roman"/>
                <a:cs typeface="Times New Roman"/>
              </a:rPr>
              <a:t>X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06409" y="1968181"/>
            <a:ext cx="1367155" cy="527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300" i="1" spc="1205" dirty="0">
                <a:latin typeface="Times New Roman"/>
                <a:cs typeface="Times New Roman"/>
              </a:rPr>
              <a:t>Mn</a:t>
            </a:r>
            <a:r>
              <a:rPr sz="3300" i="1" spc="65" dirty="0">
                <a:latin typeface="Times New Roman"/>
                <a:cs typeface="Times New Roman"/>
              </a:rPr>
              <a:t> </a:t>
            </a:r>
            <a:r>
              <a:rPr sz="3300" spc="955" dirty="0">
                <a:latin typeface="Symbol"/>
                <a:cs typeface="Symbol"/>
              </a:rPr>
              <a:t></a:t>
            </a:r>
            <a:endParaRPr sz="33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1890</Words>
  <Application>Microsoft Office PowerPoint</Application>
  <PresentationFormat>On-screen Show (4:3)</PresentationFormat>
  <Paragraphs>944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Carlito</vt:lpstr>
      <vt:lpstr>FreeSans</vt:lpstr>
      <vt:lpstr>Symbol</vt:lpstr>
      <vt:lpstr>Tahoma</vt:lpstr>
      <vt:lpstr>Times New Roman</vt:lpstr>
      <vt:lpstr>Wingdings</vt:lpstr>
      <vt:lpstr>Office Theme</vt:lpstr>
      <vt:lpstr>UKURAN PENYEBARAN DATA</vt:lpstr>
      <vt:lpstr>Ukuran Penyebaran data</vt:lpstr>
      <vt:lpstr>Ukuran Penyebaran</vt:lpstr>
      <vt:lpstr>Range (R)</vt:lpstr>
      <vt:lpstr>Tentukan range dari data : 10, 6, 8, 2, 4, 14, 17</vt:lpstr>
      <vt:lpstr>Kebaikan:</vt:lpstr>
      <vt:lpstr>Deviasi</vt:lpstr>
      <vt:lpstr>PowerPoint Presentation</vt:lpstr>
      <vt:lpstr>Contoh</vt:lpstr>
      <vt:lpstr>Definisi: Rata-rata hitung dari deviasi kuadrat setiap data terhadap rata-rata</vt:lpstr>
      <vt:lpstr>PowerPoint Presentation</vt:lpstr>
      <vt:lpstr>PowerPoint Presentation</vt:lpstr>
      <vt:lpstr>Cara mencari Deviasi Rata-rata</vt:lpstr>
      <vt:lpstr>Cara mencari Deviasi Rata-rata</vt:lpstr>
      <vt:lpstr>Cara mencari Deviasi Rata-rata untuk Data tunggal yang sebagian  atau seluruh skornya berfrekuensi lebih dari satu</vt:lpstr>
      <vt:lpstr>Contoh:</vt:lpstr>
      <vt:lpstr>Cara Mencari Deviasi Rata-rata Data Kelompokan</vt:lpstr>
      <vt:lpstr>PowerPoint Presentation</vt:lpstr>
      <vt:lpstr>Contoh :</vt:lpstr>
      <vt:lpstr>Jawab:</vt:lpstr>
      <vt:lpstr>Standar Deviasi</vt:lpstr>
      <vt:lpstr>Standar Deviasi</vt:lpstr>
      <vt:lpstr>N     x2_ x2</vt:lpstr>
      <vt:lpstr>PowerPoint Presentation</vt:lpstr>
      <vt:lpstr>Mencari Standar Deviasi Data tunggal yg sebagian atau seluruh skornya  berfrekuensi lebih dari satu</vt:lpstr>
      <vt:lpstr>PowerPoint Presentation</vt:lpstr>
      <vt:lpstr>PowerPoint Presentation</vt:lpstr>
      <vt:lpstr>Cara mencari Standar Deviasi utk Data Kelompokan dgn menggunakan rumus Singkat</vt:lpstr>
      <vt:lpstr>SELESAI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</dc:title>
  <dc:creator>Khatib</dc:creator>
  <cp:lastModifiedBy>user</cp:lastModifiedBy>
  <cp:revision>11</cp:revision>
  <dcterms:created xsi:type="dcterms:W3CDTF">2022-03-29T07:43:31Z</dcterms:created>
  <dcterms:modified xsi:type="dcterms:W3CDTF">2022-03-29T11:06:23Z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2022-03-29T00:00:00Z</vt:filetime>
  </property>
</Properties>
</file>