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sldIdLst>
    <p:sldId id="256" r:id="rId5"/>
    <p:sldId id="277" r:id="rId6"/>
    <p:sldId id="278" r:id="rId7"/>
    <p:sldId id="257" r:id="rId8"/>
    <p:sldId id="269" r:id="rId9"/>
    <p:sldId id="258" r:id="rId10"/>
    <p:sldId id="259" r:id="rId11"/>
    <p:sldId id="260" r:id="rId12"/>
    <p:sldId id="261" r:id="rId13"/>
    <p:sldId id="262" r:id="rId14"/>
    <p:sldId id="264" r:id="rId15"/>
    <p:sldId id="263" r:id="rId16"/>
    <p:sldId id="265" r:id="rId17"/>
    <p:sldId id="266" r:id="rId18"/>
    <p:sldId id="267" r:id="rId19"/>
    <p:sldId id="270" r:id="rId20"/>
    <p:sldId id="268" r:id="rId21"/>
    <p:sldId id="271" r:id="rId22"/>
    <p:sldId id="272" r:id="rId23"/>
    <p:sldId id="275" r:id="rId24"/>
    <p:sldId id="273" r:id="rId25"/>
    <p:sldId id="274" r:id="rId26"/>
    <p:sldId id="281" r:id="rId27"/>
    <p:sldId id="282" r:id="rId28"/>
    <p:sldId id="283" r:id="rId29"/>
    <p:sldId id="284" r:id="rId30"/>
    <p:sldId id="285" r:id="rId31"/>
    <p:sldId id="286" r:id="rId32"/>
    <p:sldId id="288" r:id="rId33"/>
    <p:sldId id="293" r:id="rId34"/>
    <p:sldId id="289" r:id="rId35"/>
    <p:sldId id="290" r:id="rId36"/>
    <p:sldId id="292" r:id="rId37"/>
    <p:sldId id="294" r:id="rId38"/>
    <p:sldId id="295" r:id="rId39"/>
    <p:sldId id="296" r:id="rId40"/>
    <p:sldId id="280" r:id="rId41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12B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334" autoAdjust="0"/>
    <p:restoredTop sz="94660"/>
  </p:normalViewPr>
  <p:slideViewPr>
    <p:cSldViewPr>
      <p:cViewPr varScale="1">
        <p:scale>
          <a:sx n="69" d="100"/>
          <a:sy n="69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2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C5A1BF-059D-4884-A844-7236813A1935}" type="datetimeFigureOut">
              <a:rPr lang="id-ID" smtClean="0"/>
              <a:pPr/>
              <a:t>12/03/2011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1D3A77-1F4F-4268-9177-5012FC31872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C5A1BF-059D-4884-A844-7236813A1935}" type="datetimeFigureOut">
              <a:rPr lang="id-ID" smtClean="0"/>
              <a:pPr/>
              <a:t>12/03/2011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1D3A77-1F4F-4268-9177-5012FC31872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4419600"/>
            <a:ext cx="2076450" cy="182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4419600"/>
            <a:ext cx="6076950" cy="182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C5A1BF-059D-4884-A844-7236813A1935}" type="datetimeFigureOut">
              <a:rPr lang="id-ID" smtClean="0"/>
              <a:pPr/>
              <a:t>12/03/2011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1D3A77-1F4F-4268-9177-5012FC31872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0E0B0D-57F8-4082-A30E-8C5B8854C983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C12B96-0F8B-4976-BAA4-4CE39B214DA1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5702C2-321A-4C97-A237-611755A129EC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828800"/>
            <a:ext cx="35433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00500" y="1828800"/>
            <a:ext cx="35433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FA673D-CF4F-4077-9602-53780D36015E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94C75C-EFDE-4EF7-A680-68CA03080A9E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8C17ED-096B-49D6-B6A7-D129490E5333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74F723-1311-4FDD-8C1E-C43613F41685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53E7CA-1459-41BD-A4E9-28C4F8A00092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C5A1BF-059D-4884-A844-7236813A1935}" type="datetimeFigureOut">
              <a:rPr lang="id-ID" smtClean="0"/>
              <a:pPr/>
              <a:t>12/03/2011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1D3A77-1F4F-4268-9177-5012FC31872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9ACE3B-5F14-400C-B1E9-7AA5A3EECB47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AC7E92-9EC1-4BBD-AF03-238AA095AC4F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34050" y="685800"/>
            <a:ext cx="180975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685800"/>
            <a:ext cx="527685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E603E8-EF5F-43B7-B258-4F031439864B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A50518-EDAB-49D9-8595-63B284436BF3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1856A0-B684-4ABE-A3B9-F47B83AA1239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B756CA-9A27-4B7D-B759-82F0069E78C5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828800"/>
            <a:ext cx="35433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00500" y="1828800"/>
            <a:ext cx="35433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165826-6B5C-4E18-B4E8-5A60BAC5685E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9553CF-0F14-4B63-BA3D-012E806508C3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26E5C9-7303-4DC2-B31E-03922F569AB9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D53A0B-865D-48FA-B04B-45D97322B9C0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C5A1BF-059D-4884-A844-7236813A1935}" type="datetimeFigureOut">
              <a:rPr lang="id-ID" smtClean="0"/>
              <a:pPr/>
              <a:t>12/03/2011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1D3A77-1F4F-4268-9177-5012FC31872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5DA9D6-1F91-4755-B822-3100B6970EBE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1B4FA-9352-4F99-86AF-29338CF6315F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2F553D-554B-4BD7-BD22-3C569B531BBF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34050" y="685800"/>
            <a:ext cx="180975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685800"/>
            <a:ext cx="527685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2D851C-F797-4639-A236-D45E4522419E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42522D-240E-4A4B-A439-F1959C9BA75C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67D5E6-BE40-49DF-9411-62F59E255471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4706C1-06F9-4020-8DAC-D0A46E064B74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7DCF32-2C6B-4AA9-9C03-BB15C3684174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1EC3B8-FDF9-4509-89B6-E29A035D92C5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7413FA-9E41-4DD8-B173-4E2D88ADB6C8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4419600"/>
            <a:ext cx="2667000" cy="45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00400" y="4419600"/>
            <a:ext cx="2667000" cy="45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C5A1BF-059D-4884-A844-7236813A1935}" type="datetimeFigureOut">
              <a:rPr lang="id-ID" smtClean="0"/>
              <a:pPr/>
              <a:t>12/03/2011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1D3A77-1F4F-4268-9177-5012FC31872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45AB19-A8A5-417B-A5CC-31F873232FDD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0ECCAA-5275-447D-A0FD-542C64571A94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EA4AD1-3C2F-4746-825C-3A7BC7A5C529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ED5CA4-83C3-486B-B378-5A7D740C1C60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2158B8-165C-4AD9-BB09-2E65AB856BFD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C5A1BF-059D-4884-A844-7236813A1935}" type="datetimeFigureOut">
              <a:rPr lang="id-ID" smtClean="0"/>
              <a:pPr/>
              <a:t>12/03/2011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1D3A77-1F4F-4268-9177-5012FC31872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C5A1BF-059D-4884-A844-7236813A1935}" type="datetimeFigureOut">
              <a:rPr lang="id-ID" smtClean="0"/>
              <a:pPr/>
              <a:t>12/03/2011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1D3A77-1F4F-4268-9177-5012FC31872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C5A1BF-059D-4884-A844-7236813A1935}" type="datetimeFigureOut">
              <a:rPr lang="id-ID" smtClean="0"/>
              <a:pPr/>
              <a:t>12/03/2011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1D3A77-1F4F-4268-9177-5012FC31872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C5A1BF-059D-4884-A844-7236813A1935}" type="datetimeFigureOut">
              <a:rPr lang="id-ID" smtClean="0"/>
              <a:pPr/>
              <a:t>12/03/2011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1D3A77-1F4F-4268-9177-5012FC31872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C5A1BF-059D-4884-A844-7236813A1935}" type="datetimeFigureOut">
              <a:rPr lang="id-ID" smtClean="0"/>
              <a:pPr/>
              <a:t>12/03/2011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1D3A77-1F4F-4268-9177-5012FC31872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4419600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MY" smtClean="0"/>
              <a:t>Place Your Subtitle Here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37C5A1BF-059D-4884-A844-7236813A1935}" type="datetimeFigureOut">
              <a:rPr lang="id-ID" smtClean="0"/>
              <a:pPr/>
              <a:t>12/03/2011</a:t>
            </a:fld>
            <a:endParaRPr lang="id-ID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id-ID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01D3A77-1F4F-4268-9177-5012FC31872A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4102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MY" smtClean="0"/>
              <a:t>Software Template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5000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000">
          <a:solidFill>
            <a:srgbClr val="000066"/>
          </a:solidFill>
          <a:latin typeface="Arial Black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000">
          <a:solidFill>
            <a:srgbClr val="000066"/>
          </a:solidFill>
          <a:latin typeface="Arial Black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000">
          <a:solidFill>
            <a:srgbClr val="000066"/>
          </a:solidFill>
          <a:latin typeface="Arial Black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000">
          <a:solidFill>
            <a:srgbClr val="000066"/>
          </a:solidFill>
          <a:latin typeface="Arial 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5000">
          <a:solidFill>
            <a:srgbClr val="000066"/>
          </a:solidFill>
          <a:latin typeface="Arial 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5000">
          <a:solidFill>
            <a:srgbClr val="000066"/>
          </a:solidFill>
          <a:latin typeface="Arial 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5000">
          <a:solidFill>
            <a:srgbClr val="000066"/>
          </a:solidFill>
          <a:latin typeface="Arial 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5000">
          <a:solidFill>
            <a:srgbClr val="000066"/>
          </a:solidFill>
          <a:latin typeface="Arial Black" pitchFamily="34" charset="0"/>
        </a:defRPr>
      </a:lvl9pPr>
    </p:titleStyle>
    <p:bodyStyle>
      <a:lvl1pPr marL="342900" indent="-342900" algn="r" rtl="0" eaLnBrk="1" fontAlgn="base" hangingPunct="1">
        <a:spcBef>
          <a:spcPct val="20000"/>
        </a:spcBef>
        <a:spcAft>
          <a:spcPct val="0"/>
        </a:spcAft>
        <a:defRPr sz="3000" b="1">
          <a:solidFill>
            <a:srgbClr val="0066FF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85800"/>
            <a:ext cx="5715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MY" smtClean="0"/>
              <a:t>Place Your Topic Here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828800"/>
            <a:ext cx="7239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MY" smtClean="0"/>
              <a:t>Your Description Goes Here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MY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MY"/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9BF528C-4C82-4640-8088-0EB95CFD2986}" type="slidenum">
              <a:rPr lang="en-MY"/>
              <a:pPr/>
              <a:t>‹#›</a:t>
            </a:fld>
            <a:endParaRPr lang="en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000066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000066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000066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000066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000066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000066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000066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000066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MY"/>
          </a:p>
        </p:txBody>
      </p:sp>
      <p:sp>
        <p:nvSpPr>
          <p:cNvPr id="152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MY"/>
          </a:p>
        </p:txBody>
      </p:sp>
      <p:sp>
        <p:nvSpPr>
          <p:cNvPr id="152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6DB6097-FE9B-4852-83B9-DF0B82D99DA6}" type="slidenum">
              <a:rPr lang="en-MY"/>
              <a:pPr/>
              <a:t>‹#›</a:t>
            </a:fld>
            <a:endParaRPr lang="en-MY"/>
          </a:p>
        </p:txBody>
      </p:sp>
      <p:sp>
        <p:nvSpPr>
          <p:cNvPr id="152600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85800"/>
            <a:ext cx="5715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MY" smtClean="0"/>
              <a:t>Place Your Topic Here</a:t>
            </a:r>
          </a:p>
        </p:txBody>
      </p:sp>
      <p:sp>
        <p:nvSpPr>
          <p:cNvPr id="152601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828800"/>
            <a:ext cx="7239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MY" smtClean="0"/>
              <a:t>Your Description Goes Here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500">
          <a:solidFill>
            <a:srgbClr val="3333CC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500">
          <a:solidFill>
            <a:srgbClr val="3333CC"/>
          </a:solidFill>
          <a:latin typeface="Arial Black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500">
          <a:solidFill>
            <a:srgbClr val="3333CC"/>
          </a:solidFill>
          <a:latin typeface="Arial Black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500">
          <a:solidFill>
            <a:srgbClr val="3333CC"/>
          </a:solidFill>
          <a:latin typeface="Arial Black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500">
          <a:solidFill>
            <a:srgbClr val="3333CC"/>
          </a:solidFill>
          <a:latin typeface="Arial 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500">
          <a:solidFill>
            <a:srgbClr val="3333CC"/>
          </a:solidFill>
          <a:latin typeface="Arial 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500">
          <a:solidFill>
            <a:srgbClr val="3333CC"/>
          </a:solidFill>
          <a:latin typeface="Arial 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500">
          <a:solidFill>
            <a:srgbClr val="3333CC"/>
          </a:solidFill>
          <a:latin typeface="Arial 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500">
          <a:solidFill>
            <a:srgbClr val="3333CC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000" b="1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MY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MY"/>
          </a:p>
        </p:txBody>
      </p:sp>
      <p:sp>
        <p:nvSpPr>
          <p:cNvPr id="156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BBD4EE2-C9C7-4C62-AE47-4635544D1932}" type="slidenum">
              <a:rPr lang="en-MY"/>
              <a:pPr/>
              <a:t>‹#›</a:t>
            </a:fld>
            <a:endParaRPr lang="en-MY"/>
          </a:p>
        </p:txBody>
      </p:sp>
      <p:sp>
        <p:nvSpPr>
          <p:cNvPr id="15668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5181600"/>
            <a:ext cx="8077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MY" smtClean="0"/>
              <a:t>Transitional Page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5000">
          <a:solidFill>
            <a:schemeClr val="hlink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000">
          <a:solidFill>
            <a:schemeClr val="hlink"/>
          </a:solidFill>
          <a:latin typeface="Arial Black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000">
          <a:solidFill>
            <a:schemeClr val="hlink"/>
          </a:solidFill>
          <a:latin typeface="Arial Black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000">
          <a:solidFill>
            <a:schemeClr val="hlink"/>
          </a:solidFill>
          <a:latin typeface="Arial Black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000">
          <a:solidFill>
            <a:schemeClr val="hlink"/>
          </a:solidFill>
          <a:latin typeface="Arial 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5000">
          <a:solidFill>
            <a:schemeClr val="hlink"/>
          </a:solidFill>
          <a:latin typeface="Arial 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5000">
          <a:solidFill>
            <a:schemeClr val="hlink"/>
          </a:solidFill>
          <a:latin typeface="Arial 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5000">
          <a:solidFill>
            <a:schemeClr val="hlink"/>
          </a:solidFill>
          <a:latin typeface="Arial 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5000">
          <a:solidFill>
            <a:schemeClr val="hlink"/>
          </a:solidFill>
          <a:latin typeface="Arial Black" pitchFamily="34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defRPr sz="45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Customer%20Value.mp4" TargetMode="Externa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2601917"/>
            <a:ext cx="6600844" cy="1470025"/>
          </a:xfrm>
        </p:spPr>
        <p:txBody>
          <a:bodyPr/>
          <a:lstStyle/>
          <a:p>
            <a:r>
              <a:rPr lang="id-ID" sz="4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Aspek Pemasaran</a:t>
            </a:r>
            <a:endParaRPr lang="id-ID" sz="4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20" y="6000768"/>
            <a:ext cx="3357586" cy="500066"/>
          </a:xfrm>
        </p:spPr>
        <p:txBody>
          <a:bodyPr/>
          <a:lstStyle/>
          <a:p>
            <a:r>
              <a:rPr lang="id-ID" sz="1600" smtClean="0"/>
              <a:t>Udinus Entrepreneurship Center</a:t>
            </a:r>
            <a:endParaRPr lang="id-ID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3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Segmentasi Demografis</a:t>
            </a:r>
            <a:endParaRPr lang="id-ID"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>
                <a:solidFill>
                  <a:schemeClr val="accent2">
                    <a:lumMod val="75000"/>
                  </a:schemeClr>
                </a:solidFill>
              </a:rPr>
              <a:t>Segmentasi pasar terhadap </a:t>
            </a:r>
            <a:r>
              <a:rPr lang="id-ID" sz="280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id-ID" sz="2800" smtClean="0">
                <a:solidFill>
                  <a:schemeClr val="accent2">
                    <a:lumMod val="75000"/>
                  </a:schemeClr>
                </a:solidFill>
              </a:rPr>
              <a:t>U</a:t>
            </a:r>
            <a:r>
              <a:rPr lang="en-US" sz="2800" smtClean="0">
                <a:solidFill>
                  <a:schemeClr val="accent2">
                    <a:lumMod val="75000"/>
                  </a:schemeClr>
                </a:solidFill>
              </a:rPr>
              <a:t>mur </a:t>
            </a:r>
            <a:endParaRPr lang="id-ID" sz="280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d-ID" sz="2800" smtClean="0">
                <a:solidFill>
                  <a:schemeClr val="accent2">
                    <a:lumMod val="75000"/>
                  </a:schemeClr>
                </a:solidFill>
              </a:rPr>
              <a:t>J</a:t>
            </a:r>
            <a:r>
              <a:rPr lang="en-US" sz="2800" smtClean="0">
                <a:solidFill>
                  <a:schemeClr val="accent2">
                    <a:lumMod val="75000"/>
                  </a:schemeClr>
                </a:solidFill>
              </a:rPr>
              <a:t>ender </a:t>
            </a:r>
            <a:endParaRPr lang="id-ID" sz="280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d-ID" sz="2800" smtClean="0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n-US" sz="2800" smtClean="0">
                <a:solidFill>
                  <a:schemeClr val="accent2">
                    <a:lumMod val="75000"/>
                  </a:schemeClr>
                </a:solidFill>
              </a:rPr>
              <a:t>endapatan</a:t>
            </a:r>
            <a:r>
              <a:rPr lang="id-ID" sz="280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id-ID" sz="2800" smtClean="0">
                <a:solidFill>
                  <a:schemeClr val="accent2">
                    <a:lumMod val="75000"/>
                  </a:schemeClr>
                </a:solidFill>
              </a:rPr>
              <a:t>E</a:t>
            </a:r>
            <a:r>
              <a:rPr lang="en-US" sz="2800" smtClean="0">
                <a:solidFill>
                  <a:schemeClr val="accent2">
                    <a:lumMod val="75000"/>
                  </a:schemeClr>
                </a:solidFill>
              </a:rPr>
              <a:t>tnik</a:t>
            </a:r>
            <a:r>
              <a:rPr lang="id-ID" sz="280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id-ID" sz="2800" smtClean="0">
                <a:solidFill>
                  <a:schemeClr val="accent2">
                    <a:lumMod val="75000"/>
                  </a:schemeClr>
                </a:solidFill>
              </a:rPr>
              <a:t>S</a:t>
            </a:r>
            <a:r>
              <a:rPr lang="en-US" sz="2800" smtClean="0">
                <a:solidFill>
                  <a:schemeClr val="accent2">
                    <a:lumMod val="75000"/>
                  </a:schemeClr>
                </a:solidFill>
              </a:rPr>
              <a:t>iklus hidup keluarga</a:t>
            </a:r>
            <a:endParaRPr lang="id-ID" sz="280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3500438"/>
            <a:ext cx="3237870" cy="21617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Aspek Siklus Hidup Keluarga</a:t>
            </a:r>
            <a:endParaRPr lang="id-ID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graphicFrame>
        <p:nvGraphicFramePr>
          <p:cNvPr id="4" name="Object 1024"/>
          <p:cNvGraphicFramePr>
            <a:graphicFrameLocks noChangeAspect="1"/>
          </p:cNvGraphicFramePr>
          <p:nvPr/>
        </p:nvGraphicFramePr>
        <p:xfrm>
          <a:off x="2667000" y="1828800"/>
          <a:ext cx="3827463" cy="3962400"/>
        </p:xfrm>
        <a:graphic>
          <a:graphicData uri="http://schemas.openxmlformats.org/presentationml/2006/ole">
            <p:oleObj spid="_x0000_s57346" name="Clip" r:id="rId3" imgW="2209680" imgH="2288160" progId="">
              <p:embed/>
            </p:oleObj>
          </a:graphicData>
        </a:graphic>
      </p:graphicFrame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191000" y="2492375"/>
            <a:ext cx="85151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buClr>
                <a:schemeClr val="folHlink"/>
              </a:buClr>
              <a:buFont typeface="Wingdings" pitchFamily="2" charset="2"/>
              <a:buNone/>
            </a:pPr>
            <a:r>
              <a:rPr lang="id-ID" sz="26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Usia</a:t>
            </a:r>
            <a:endParaRPr lang="en-US" sz="26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759868" y="4000504"/>
            <a:ext cx="13901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buClr>
                <a:schemeClr val="folHlink"/>
              </a:buClr>
              <a:buFont typeface="Wingdings" pitchFamily="2" charset="2"/>
              <a:buNone/>
            </a:pPr>
            <a:r>
              <a:rPr 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Status</a:t>
            </a:r>
            <a:r>
              <a:rPr lang="id-ID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id-ID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id-ID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Perkawinan</a:t>
            </a:r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214942" y="4143380"/>
            <a:ext cx="1353256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buClr>
                <a:schemeClr val="folHlink"/>
              </a:buClr>
              <a:buFont typeface="Wingdings" pitchFamily="2" charset="2"/>
              <a:buNone/>
            </a:pPr>
            <a:r>
              <a:rPr lang="id-ID" sz="26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Jumlah </a:t>
            </a:r>
            <a:br>
              <a:rPr lang="id-ID" sz="26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id-ID" sz="26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Anak</a:t>
            </a:r>
            <a:endParaRPr lang="en-US" sz="26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3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Segmentasi Psikografis</a:t>
            </a:r>
            <a:endParaRPr lang="id-ID"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>
                <a:solidFill>
                  <a:schemeClr val="accent2">
                    <a:lumMod val="75000"/>
                  </a:schemeClr>
                </a:solidFill>
              </a:rPr>
              <a:t>Segmentasi berdasarkan </a:t>
            </a:r>
            <a:r>
              <a:rPr lang="id-ID" sz="280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id-ID" sz="2800" smtClean="0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n-US" sz="2800" smtClean="0">
                <a:solidFill>
                  <a:schemeClr val="accent2">
                    <a:lumMod val="75000"/>
                  </a:schemeClr>
                </a:solidFill>
              </a:rPr>
              <a:t>ersonalitas</a:t>
            </a:r>
            <a:endParaRPr lang="id-ID" sz="280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d-ID" sz="2800" smtClean="0">
                <a:solidFill>
                  <a:schemeClr val="accent2">
                    <a:lumMod val="75000"/>
                  </a:schemeClr>
                </a:solidFill>
              </a:rPr>
              <a:t>M</a:t>
            </a:r>
            <a:r>
              <a:rPr lang="en-US" sz="2800" smtClean="0">
                <a:solidFill>
                  <a:schemeClr val="accent2">
                    <a:lumMod val="75000"/>
                  </a:schemeClr>
                </a:solidFill>
              </a:rPr>
              <a:t>oti</a:t>
            </a:r>
            <a:r>
              <a:rPr lang="id-ID" sz="2800" smtClean="0">
                <a:solidFill>
                  <a:schemeClr val="accent2">
                    <a:lumMod val="75000"/>
                  </a:schemeClr>
                </a:solidFill>
              </a:rPr>
              <a:t>vasi</a:t>
            </a:r>
            <a:r>
              <a:rPr lang="en-US" sz="280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id-ID" sz="280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d-ID" sz="2800" smtClean="0">
                <a:solidFill>
                  <a:schemeClr val="accent2">
                    <a:lumMod val="75000"/>
                  </a:schemeClr>
                </a:solidFill>
              </a:rPr>
              <a:t>G</a:t>
            </a:r>
            <a:r>
              <a:rPr lang="en-US" sz="2800" smtClean="0">
                <a:solidFill>
                  <a:schemeClr val="accent2">
                    <a:lumMod val="75000"/>
                  </a:schemeClr>
                </a:solidFill>
              </a:rPr>
              <a:t>aya hidup</a:t>
            </a:r>
            <a:endParaRPr lang="id-ID" sz="280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d-ID" sz="2800" smtClean="0">
                <a:solidFill>
                  <a:schemeClr val="accent2">
                    <a:lumMod val="75000"/>
                  </a:schemeClr>
                </a:solidFill>
              </a:rPr>
              <a:t>G</a:t>
            </a:r>
            <a:r>
              <a:rPr lang="en-US" sz="2800" smtClean="0">
                <a:solidFill>
                  <a:schemeClr val="accent2">
                    <a:lumMod val="75000"/>
                  </a:schemeClr>
                </a:solidFill>
              </a:rPr>
              <a:t>eodemografis. </a:t>
            </a:r>
          </a:p>
          <a:p>
            <a:endParaRPr lang="id-ID" sz="280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452812"/>
            <a:ext cx="3500462" cy="23336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Aspek Geodemografis</a:t>
            </a:r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id-ID" sz="320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n-US" sz="3200" smtClean="0">
                <a:solidFill>
                  <a:schemeClr val="accent2">
                    <a:lumMod val="75000"/>
                  </a:schemeClr>
                </a:solidFill>
              </a:rPr>
              <a:t>Kombinasi segmentasi geografis, demografis, dan gaya hidup</a:t>
            </a:r>
            <a:endParaRPr lang="id-ID" sz="320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000504"/>
            <a:ext cx="3857652" cy="25755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Segmentasi Manfaat</a:t>
            </a:r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id-ID" sz="240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n-US" sz="2800" smtClean="0">
                <a:solidFill>
                  <a:schemeClr val="accent2">
                    <a:lumMod val="75000"/>
                  </a:schemeClr>
                </a:solidFill>
              </a:rPr>
              <a:t>Proses pengelompokan konsumen dalam segmen pasar disesuaikan dengan manfaat yang mereka cari untuk produk tersebut</a:t>
            </a:r>
            <a:endParaRPr lang="id-ID" sz="280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4357694"/>
            <a:ext cx="2728905" cy="19471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3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Segmentasi Tingkat Pemakaian</a:t>
            </a:r>
            <a:endParaRPr lang="id-ID" sz="3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sz="280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800" smtClean="0">
                <a:solidFill>
                  <a:schemeClr val="accent2">
                    <a:lumMod val="75000"/>
                  </a:schemeClr>
                </a:solidFill>
              </a:rPr>
              <a:t>Membagi pasar berdasar </a:t>
            </a:r>
            <a:r>
              <a:rPr lang="id-ID" sz="280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id-ID" sz="2800" smtClean="0">
                <a:solidFill>
                  <a:schemeClr val="accent2">
                    <a:lumMod val="75000"/>
                  </a:schemeClr>
                </a:solidFill>
              </a:rPr>
              <a:t>J</a:t>
            </a:r>
            <a:r>
              <a:rPr lang="en-US" sz="2800" smtClean="0">
                <a:solidFill>
                  <a:schemeClr val="accent2">
                    <a:lumMod val="75000"/>
                  </a:schemeClr>
                </a:solidFill>
              </a:rPr>
              <a:t>umlah yang dibeli atau dikonsumsi</a:t>
            </a:r>
            <a:endParaRPr lang="id-ID" sz="280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d-ID" sz="2800" smtClean="0">
                <a:solidFill>
                  <a:schemeClr val="accent2">
                    <a:lumMod val="75000"/>
                  </a:schemeClr>
                </a:solidFill>
              </a:rPr>
              <a:t>Tingkat kesenangan (fanatisme)</a:t>
            </a:r>
          </a:p>
          <a:p>
            <a:endParaRPr lang="id-ID" sz="280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280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id-ID" sz="280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143380"/>
            <a:ext cx="3143272" cy="22451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sz="4000" smtClean="0"/>
          </a:p>
          <a:p>
            <a:pPr algn="ctr"/>
            <a:r>
              <a:rPr lang="id-ID" sz="400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Membidik Pasar Sasaran (</a:t>
            </a:r>
            <a:r>
              <a:rPr lang="id-ID" sz="4000" i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Targeting</a:t>
            </a:r>
            <a:r>
              <a:rPr lang="id-ID" sz="400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id-ID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3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Membidik Pasar</a:t>
            </a:r>
            <a:endParaRPr lang="id-ID" sz="3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endParaRPr lang="id-ID" sz="280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/>
            <a:endParaRPr lang="id-ID" sz="280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/>
            <a:r>
              <a:rPr lang="id-ID" sz="2800" smtClean="0">
                <a:solidFill>
                  <a:schemeClr val="accent2">
                    <a:lumMod val="75000"/>
                  </a:schemeClr>
                </a:solidFill>
              </a:rPr>
              <a:t>Individu atau organisasi yang membidik atau memilih pasar yang dimaksudkan untuk memenuhi kebutuhannya</a:t>
            </a:r>
            <a:endParaRPr lang="id-ID" sz="280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622" y="4357694"/>
            <a:ext cx="2438899" cy="18303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3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 Membidik Pasar</a:t>
            </a:r>
            <a:endParaRPr lang="id-ID" sz="3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Content Placeholder 3"/>
          <p:cNvGrpSpPr>
            <a:grpSpLocks noGrp="1"/>
          </p:cNvGrpSpPr>
          <p:nvPr>
            <p:ph idx="1"/>
          </p:nvPr>
        </p:nvGrpSpPr>
        <p:grpSpPr bwMode="auto">
          <a:xfrm>
            <a:off x="304800" y="1828800"/>
            <a:ext cx="7094339" cy="4065064"/>
            <a:chOff x="392" y="816"/>
            <a:chExt cx="4757" cy="2994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2240" y="2590"/>
              <a:ext cx="1261" cy="770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rgbClr val="5F5F5F"/>
              </a:solidFill>
              <a:miter lim="800000"/>
              <a:headEnd/>
              <a:tailEnd/>
            </a:ln>
            <a:effectLst>
              <a:outerShdw dist="89803" dir="2700000" algn="ctr" rotWithShape="0">
                <a:srgbClr val="4D4D4D"/>
              </a:outerShdw>
            </a:effec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2240" y="1729"/>
              <a:ext cx="1261" cy="770"/>
            </a:xfrm>
            <a:prstGeom prst="rect">
              <a:avLst/>
            </a:prstGeom>
            <a:solidFill>
              <a:srgbClr val="00AE00"/>
            </a:solidFill>
            <a:ln w="12700">
              <a:solidFill>
                <a:srgbClr val="5F5F5F"/>
              </a:solidFill>
              <a:miter lim="800000"/>
              <a:headEnd/>
              <a:tailEnd/>
            </a:ln>
            <a:effectLst>
              <a:outerShdw dist="89803" dir="2700000" algn="ctr" rotWithShape="0">
                <a:srgbClr val="4D4D4D"/>
              </a:outerShdw>
            </a:effec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2240" y="1341"/>
              <a:ext cx="1261" cy="308"/>
            </a:xfrm>
            <a:prstGeom prst="rect">
              <a:avLst/>
            </a:prstGeom>
            <a:solidFill>
              <a:srgbClr val="00AE00"/>
            </a:solidFill>
            <a:ln w="12700">
              <a:solidFill>
                <a:srgbClr val="5F5F5F"/>
              </a:solidFill>
              <a:miter lim="800000"/>
              <a:headEnd/>
              <a:tailEnd/>
            </a:ln>
            <a:effectLst>
              <a:outerShdw dist="89803" dir="2700000" algn="ctr" rotWithShape="0">
                <a:srgbClr val="4D4D4D"/>
              </a:outerShdw>
            </a:effec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2240" y="1015"/>
              <a:ext cx="1261" cy="256"/>
            </a:xfrm>
            <a:prstGeom prst="rect">
              <a:avLst/>
            </a:prstGeom>
            <a:solidFill>
              <a:srgbClr val="00AE00"/>
            </a:solidFill>
            <a:ln w="12700">
              <a:solidFill>
                <a:srgbClr val="5F5F5F"/>
              </a:solidFill>
              <a:miter lim="800000"/>
              <a:headEnd/>
              <a:tailEnd/>
            </a:ln>
            <a:effectLst>
              <a:outerShdw dist="89803" dir="2700000" algn="ctr" rotWithShape="0">
                <a:srgbClr val="4D4D4D"/>
              </a:outerShdw>
            </a:effec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2240" y="816"/>
              <a:ext cx="1261" cy="129"/>
            </a:xfrm>
            <a:prstGeom prst="rect">
              <a:avLst/>
            </a:prstGeom>
            <a:solidFill>
              <a:srgbClr val="00AE00"/>
            </a:solidFill>
            <a:ln w="12700">
              <a:solidFill>
                <a:srgbClr val="5F5F5F"/>
              </a:solidFill>
              <a:miter lim="800000"/>
              <a:headEnd/>
              <a:tailEnd/>
            </a:ln>
            <a:effectLst>
              <a:outerShdw dist="89803" dir="2700000" algn="ctr" rotWithShape="0">
                <a:srgbClr val="4D4D4D"/>
              </a:outerShdw>
            </a:effec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3876" y="2590"/>
              <a:ext cx="1261" cy="770"/>
            </a:xfrm>
            <a:prstGeom prst="rect">
              <a:avLst/>
            </a:prstGeom>
            <a:solidFill>
              <a:srgbClr val="9900CC"/>
            </a:solidFill>
            <a:ln w="12700">
              <a:solidFill>
                <a:srgbClr val="5F5F5F"/>
              </a:solidFill>
              <a:miter lim="800000"/>
              <a:headEnd/>
              <a:tailEnd/>
            </a:ln>
            <a:effectLst>
              <a:outerShdw dist="89803" dir="2700000" algn="ctr" rotWithShape="0">
                <a:srgbClr val="4D4D4D"/>
              </a:outerShdw>
            </a:effec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3876" y="1729"/>
              <a:ext cx="1261" cy="770"/>
            </a:xfrm>
            <a:prstGeom prst="rect">
              <a:avLst/>
            </a:prstGeom>
            <a:solidFill>
              <a:srgbClr val="5816FC"/>
            </a:solidFill>
            <a:ln w="12700">
              <a:solidFill>
                <a:srgbClr val="5F5F5F"/>
              </a:solidFill>
              <a:miter lim="800000"/>
              <a:headEnd/>
              <a:tailEnd/>
            </a:ln>
            <a:effectLst>
              <a:outerShdw dist="89803" dir="2700000" algn="ctr" rotWithShape="0">
                <a:srgbClr val="4D4D4D"/>
              </a:outerShdw>
            </a:effec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3876" y="1341"/>
              <a:ext cx="1261" cy="308"/>
            </a:xfrm>
            <a:prstGeom prst="rect">
              <a:avLst/>
            </a:prstGeom>
            <a:solidFill>
              <a:srgbClr val="00AE00"/>
            </a:solidFill>
            <a:ln w="12700">
              <a:solidFill>
                <a:srgbClr val="5F5F5F"/>
              </a:solidFill>
              <a:miter lim="800000"/>
              <a:headEnd/>
              <a:tailEnd/>
            </a:ln>
            <a:effectLst>
              <a:outerShdw dist="89803" dir="2700000" algn="ctr" rotWithShape="0">
                <a:srgbClr val="4D4D4D"/>
              </a:outerShdw>
            </a:effec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3876" y="1015"/>
              <a:ext cx="1261" cy="256"/>
            </a:xfrm>
            <a:prstGeom prst="rect">
              <a:avLst/>
            </a:prstGeom>
            <a:solidFill>
              <a:srgbClr val="9234DB"/>
            </a:solidFill>
            <a:ln w="12700">
              <a:solidFill>
                <a:srgbClr val="5F5F5F"/>
              </a:solidFill>
              <a:miter lim="800000"/>
              <a:headEnd/>
              <a:tailEnd/>
            </a:ln>
            <a:effectLst>
              <a:outerShdw dist="89803" dir="2700000" algn="ctr" rotWithShape="0">
                <a:srgbClr val="4D4D4D"/>
              </a:outerShdw>
            </a:effec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626" y="2590"/>
              <a:ext cx="1261" cy="770"/>
            </a:xfrm>
            <a:prstGeom prst="rect">
              <a:avLst/>
            </a:prstGeom>
            <a:solidFill>
              <a:srgbClr val="00AE00"/>
            </a:solidFill>
            <a:ln w="12700">
              <a:solidFill>
                <a:srgbClr val="5F5F5F"/>
              </a:solidFill>
              <a:miter lim="800000"/>
              <a:headEnd/>
              <a:tailEnd/>
            </a:ln>
            <a:effectLst>
              <a:outerShdw dist="89803" dir="2700000" algn="ctr" rotWithShape="0">
                <a:srgbClr val="4D4D4D"/>
              </a:outerShdw>
            </a:effec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626" y="1729"/>
              <a:ext cx="1261" cy="770"/>
            </a:xfrm>
            <a:prstGeom prst="rect">
              <a:avLst/>
            </a:prstGeom>
            <a:solidFill>
              <a:srgbClr val="00AE00"/>
            </a:solidFill>
            <a:ln w="12700">
              <a:solidFill>
                <a:srgbClr val="5F5F5F"/>
              </a:solidFill>
              <a:miter lim="800000"/>
              <a:headEnd/>
              <a:tailEnd/>
            </a:ln>
            <a:effectLst>
              <a:outerShdw dist="89803" dir="2700000" algn="ctr" rotWithShape="0">
                <a:srgbClr val="4D4D4D"/>
              </a:outerShdw>
            </a:effec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626" y="1341"/>
              <a:ext cx="1261" cy="308"/>
            </a:xfrm>
            <a:prstGeom prst="rect">
              <a:avLst/>
            </a:prstGeom>
            <a:solidFill>
              <a:srgbClr val="00AE00"/>
            </a:solidFill>
            <a:ln w="12700">
              <a:solidFill>
                <a:srgbClr val="5F5F5F"/>
              </a:solidFill>
              <a:miter lim="800000"/>
              <a:headEnd/>
              <a:tailEnd/>
            </a:ln>
            <a:effectLst>
              <a:outerShdw dist="89803" dir="2700000" algn="ctr" rotWithShape="0">
                <a:srgbClr val="4D4D4D"/>
              </a:outerShdw>
            </a:effec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626" y="1015"/>
              <a:ext cx="1261" cy="256"/>
            </a:xfrm>
            <a:prstGeom prst="rect">
              <a:avLst/>
            </a:prstGeom>
            <a:solidFill>
              <a:srgbClr val="00AE00"/>
            </a:solidFill>
            <a:ln w="12700">
              <a:solidFill>
                <a:srgbClr val="5F5F5F"/>
              </a:solidFill>
              <a:miter lim="800000"/>
              <a:headEnd/>
              <a:tailEnd/>
            </a:ln>
            <a:effectLst>
              <a:outerShdw dist="89803" dir="2700000" algn="ctr" rotWithShape="0">
                <a:srgbClr val="4D4D4D"/>
              </a:outerShdw>
            </a:effec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626" y="816"/>
              <a:ext cx="1261" cy="129"/>
            </a:xfrm>
            <a:prstGeom prst="rect">
              <a:avLst/>
            </a:prstGeom>
            <a:solidFill>
              <a:srgbClr val="00AE00"/>
            </a:solidFill>
            <a:ln w="12700">
              <a:solidFill>
                <a:srgbClr val="5F5F5F"/>
              </a:solidFill>
              <a:miter lim="800000"/>
              <a:headEnd/>
              <a:tailEnd/>
            </a:ln>
            <a:effectLst>
              <a:outerShdw dist="89803" dir="2700000" algn="ctr" rotWithShape="0">
                <a:srgbClr val="4D4D4D"/>
              </a:outerShdw>
            </a:effec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392" y="3449"/>
              <a:ext cx="123" cy="36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89803" dir="2700000" algn="ctr" rotWithShape="0">
                <a:srgbClr val="4D4D4D"/>
              </a:outerShdw>
            </a:effectLst>
          </p:spPr>
          <p:txBody>
            <a:bodyPr wrap="none" lIns="90488" tIns="44450" rIns="90488" bIns="44450">
              <a:spAutoFit/>
            </a:bodyPr>
            <a:lstStyle/>
            <a:p>
              <a:endParaRPr lang="en-US" sz="260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3888" y="816"/>
              <a:ext cx="1261" cy="129"/>
            </a:xfrm>
            <a:prstGeom prst="rect">
              <a:avLst/>
            </a:prstGeom>
            <a:solidFill>
              <a:srgbClr val="00AE00"/>
            </a:solidFill>
            <a:ln w="12700">
              <a:solidFill>
                <a:srgbClr val="5F5F5F"/>
              </a:solidFill>
              <a:miter lim="800000"/>
              <a:headEnd/>
              <a:tailEnd/>
            </a:ln>
            <a:effectLst>
              <a:outerShdw dist="89803" dir="2700000" algn="ctr" rotWithShape="0">
                <a:srgbClr val="4D4D4D"/>
              </a:outerShdw>
            </a:effectLst>
          </p:spPr>
          <p:txBody>
            <a:bodyPr wrap="none" anchor="ctr"/>
            <a:lstStyle/>
            <a:p>
              <a:endParaRPr lang="id-ID"/>
            </a:p>
          </p:txBody>
        </p:sp>
      </p:grpSp>
      <p:sp>
        <p:nvSpPr>
          <p:cNvPr id="23" name="TextBox 22"/>
          <p:cNvSpPr txBox="1"/>
          <p:nvPr/>
        </p:nvSpPr>
        <p:spPr>
          <a:xfrm flipH="1">
            <a:off x="642910" y="5578634"/>
            <a:ext cx="2286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b="1" smtClean="0">
                <a:solidFill>
                  <a:schemeClr val="accent2">
                    <a:lumMod val="75000"/>
                  </a:schemeClr>
                </a:solidFill>
              </a:rPr>
              <a:t>Strategi “Tidak Membedakan”</a:t>
            </a:r>
            <a:endParaRPr lang="id-ID" sz="2000" b="1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 flipH="1">
            <a:off x="3000364" y="5556609"/>
            <a:ext cx="22860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b="1" smtClean="0">
                <a:solidFill>
                  <a:schemeClr val="accent2">
                    <a:lumMod val="75000"/>
                  </a:schemeClr>
                </a:solidFill>
              </a:rPr>
              <a:t>Strategi “Terkonsentrasi/Satu Segment”</a:t>
            </a:r>
            <a:endParaRPr lang="id-ID" sz="2000" b="1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flipH="1">
            <a:off x="5715008" y="5650072"/>
            <a:ext cx="2286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b="1" smtClean="0">
                <a:solidFill>
                  <a:schemeClr val="accent2">
                    <a:lumMod val="75000"/>
                  </a:schemeClr>
                </a:solidFill>
              </a:rPr>
              <a:t>Strategi “Multisegment”</a:t>
            </a:r>
            <a:endParaRPr lang="id-ID" sz="2000" b="1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00773" y="4643446"/>
            <a:ext cx="2671759" cy="19083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 Membidik Pasar</a:t>
            </a:r>
            <a:endParaRPr lang="id-ID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928802"/>
            <a:ext cx="7239000" cy="392909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id-ID" sz="2200" smtClean="0">
                <a:solidFill>
                  <a:srgbClr val="EE12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 “Tidak Membedakan” :</a:t>
            </a:r>
            <a:r>
              <a:rPr lang="id-ID" sz="220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d-ID" sz="2200" smtClean="0">
                <a:solidFill>
                  <a:schemeClr val="accent2">
                    <a:lumMod val="75000"/>
                  </a:schemeClr>
                </a:solidFill>
              </a:rPr>
              <a:t>Strategi yang tidak membedakan segmen apapun, dengan kata lain strategi ini mengabaikan segmentasi. </a:t>
            </a:r>
          </a:p>
          <a:p>
            <a:pPr>
              <a:buFont typeface="Arial" pitchFamily="34" charset="0"/>
              <a:buChar char="•"/>
            </a:pPr>
            <a:r>
              <a:rPr lang="id-ID" sz="2200" smtClean="0">
                <a:solidFill>
                  <a:srgbClr val="EE12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 Terkonsentrasi / Satu Segmen : </a:t>
            </a:r>
            <a:r>
              <a:rPr lang="id-ID" sz="2200" smtClean="0">
                <a:solidFill>
                  <a:schemeClr val="accent2">
                    <a:lumMod val="75000"/>
                  </a:schemeClr>
                </a:solidFill>
              </a:rPr>
              <a:t>Strategi yang memilih satu segmen pasar saja (ceruk pasar). Strategi ini cocok digunakan pada usaha yang mempunyai sumber daya terbatas.</a:t>
            </a:r>
          </a:p>
          <a:p>
            <a:pPr>
              <a:buFont typeface="Arial" pitchFamily="34" charset="0"/>
              <a:buChar char="•"/>
            </a:pPr>
            <a:r>
              <a:rPr lang="id-ID" sz="2200" smtClean="0">
                <a:solidFill>
                  <a:srgbClr val="EE12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 Multisegmen :</a:t>
            </a:r>
            <a:r>
              <a:rPr lang="id-ID" sz="2200" smtClean="0">
                <a:solidFill>
                  <a:schemeClr val="accent2">
                    <a:lumMod val="75000"/>
                  </a:schemeClr>
                </a:solidFill>
              </a:rPr>
              <a:t> Strategi membidik pasar yang memilih lebih dari satu segmen pasar. Strategi ini biasa digunakan oleh perusahaan besar.</a:t>
            </a:r>
            <a:endParaRPr lang="id-ID" sz="220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Pemasaran</a:t>
            </a:r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id-ID" smtClean="0">
                <a:solidFill>
                  <a:srgbClr val="002060"/>
                </a:solidFill>
              </a:rPr>
              <a:t>Definisi Pemasaran</a:t>
            </a:r>
            <a:r>
              <a:rPr lang="id-ID" smtClean="0">
                <a:solidFill>
                  <a:srgbClr val="000066"/>
                </a:solidFill>
              </a:rPr>
              <a:t> menurut American Marketing Asociation:</a:t>
            </a:r>
          </a:p>
          <a:p>
            <a:pPr marL="360363" indent="0"/>
            <a:r>
              <a:rPr lang="en-US" i="1" smtClean="0">
                <a:solidFill>
                  <a:srgbClr val="000066"/>
                </a:solidFill>
              </a:rPr>
              <a:t>Marketing</a:t>
            </a:r>
            <a:r>
              <a:rPr lang="en-US" smtClean="0">
                <a:solidFill>
                  <a:srgbClr val="000066"/>
                </a:solidFill>
              </a:rPr>
              <a:t> adalah fungsi organisasional dan seperangkat proses untuk menciptakan, mengkomunikasikan, dan menyampaikan nilai kepada konsumen dan untuk mengatur hubungan konsumen dengan jalan yang menguntungkan organisasi dan stakeholder.</a:t>
            </a:r>
          </a:p>
          <a:p>
            <a:endParaRPr lang="id-ID" sz="2200" u="sng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d-ID" sz="2200" smtClean="0">
                <a:solidFill>
                  <a:schemeClr val="accent2">
                    <a:lumMod val="75000"/>
                  </a:schemeClr>
                </a:solidFill>
              </a:rPr>
              <a:t>Pemasaran merupakan ujung tombak sebuah usaha</a:t>
            </a:r>
          </a:p>
          <a:p>
            <a:pPr>
              <a:buFont typeface="Arial" pitchFamily="34" charset="0"/>
              <a:buChar char="•"/>
            </a:pPr>
            <a:r>
              <a:rPr lang="id-ID" sz="2200" smtClean="0">
                <a:solidFill>
                  <a:schemeClr val="accent2">
                    <a:lumMod val="75000"/>
                  </a:schemeClr>
                </a:solidFill>
              </a:rPr>
              <a:t>Pemasaran tidak sekedar menjual (</a:t>
            </a:r>
            <a:r>
              <a:rPr lang="id-ID" sz="2200" i="1" smtClean="0">
                <a:solidFill>
                  <a:schemeClr val="accent2">
                    <a:lumMod val="75000"/>
                  </a:schemeClr>
                </a:solidFill>
              </a:rPr>
              <a:t>selling</a:t>
            </a:r>
            <a:r>
              <a:rPr lang="id-ID" sz="2200" smtClean="0">
                <a:solidFill>
                  <a:schemeClr val="accent2">
                    <a:lumMod val="75000"/>
                  </a:schemeClr>
                </a:solidFill>
              </a:rPr>
              <a:t>) tetapi memasarkan produk dengan perencanaan dan strategi.</a:t>
            </a:r>
          </a:p>
          <a:p>
            <a:endParaRPr lang="id-ID" sz="2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sz="400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d-ID" sz="400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d-ID" sz="400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Memposisikan Produk</a:t>
            </a:r>
          </a:p>
          <a:p>
            <a:pPr algn="ctr"/>
            <a:r>
              <a:rPr lang="id-ID" sz="400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(Positioning)</a:t>
            </a:r>
            <a:endParaRPr lang="id-ID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Memposisikan Produk</a:t>
            </a:r>
            <a:endParaRPr lang="id-ID" sz="2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800" smtClean="0">
                <a:solidFill>
                  <a:schemeClr val="accent2">
                    <a:lumMod val="75000"/>
                  </a:schemeClr>
                </a:solidFill>
              </a:rPr>
              <a:t>Menempatkan produk</a:t>
            </a:r>
            <a:r>
              <a:rPr lang="id-ID" sz="2800" smtClean="0">
                <a:solidFill>
                  <a:schemeClr val="accent2">
                    <a:lumMod val="75000"/>
                  </a:schemeClr>
                </a:solidFill>
              </a:rPr>
              <a:t> atau </a:t>
            </a:r>
            <a:r>
              <a:rPr lang="en-US" sz="2800" smtClean="0">
                <a:solidFill>
                  <a:schemeClr val="accent2">
                    <a:lumMod val="75000"/>
                  </a:schemeClr>
                </a:solidFill>
              </a:rPr>
              <a:t>merek</a:t>
            </a:r>
            <a:r>
              <a:rPr lang="id-ID" sz="280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smtClean="0">
                <a:solidFill>
                  <a:schemeClr val="accent2">
                    <a:lumMod val="75000"/>
                  </a:schemeClr>
                </a:solidFill>
              </a:rPr>
              <a:t>yang menempati dalam pikiran konsumen secara relatif dalam upaya persaingan.</a:t>
            </a:r>
            <a:endParaRPr lang="id-ID" sz="280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d-ID" sz="2800" smtClean="0">
                <a:solidFill>
                  <a:schemeClr val="accent2">
                    <a:lumMod val="75000"/>
                  </a:schemeClr>
                </a:solidFill>
              </a:rPr>
              <a:t>Perusahaan dapat memposisikan produknya melalui slogannya, misal:</a:t>
            </a:r>
          </a:p>
          <a:p>
            <a:pPr lvl="1">
              <a:buFont typeface="Arial" pitchFamily="34" charset="0"/>
              <a:buChar char="•"/>
            </a:pPr>
            <a:r>
              <a:rPr lang="id-ID" sz="2000" smtClean="0">
                <a:solidFill>
                  <a:schemeClr val="accent2">
                    <a:lumMod val="75000"/>
                  </a:schemeClr>
                </a:solidFill>
              </a:rPr>
              <a:t>Speed You Can Trust (Speedy)</a:t>
            </a:r>
          </a:p>
          <a:p>
            <a:pPr lvl="1">
              <a:buFont typeface="Arial" pitchFamily="34" charset="0"/>
              <a:buChar char="•"/>
            </a:pPr>
            <a:r>
              <a:rPr lang="id-ID" sz="2000" smtClean="0">
                <a:solidFill>
                  <a:schemeClr val="accent2">
                    <a:lumMod val="75000"/>
                  </a:schemeClr>
                </a:solidFill>
              </a:rPr>
              <a:t>Connecting People (Nokia)</a:t>
            </a:r>
            <a:endParaRPr lang="id-ID" sz="1800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4929198"/>
            <a:ext cx="1857388" cy="14893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Diferensiasi Produk</a:t>
            </a:r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endParaRPr lang="id-ID" sz="280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/>
            <a:r>
              <a:rPr lang="en-US" sz="2800" smtClean="0">
                <a:solidFill>
                  <a:schemeClr val="accent2">
                    <a:lumMod val="75000"/>
                  </a:schemeClr>
                </a:solidFill>
              </a:rPr>
              <a:t>Suatu strategi posi</a:t>
            </a:r>
            <a:r>
              <a:rPr lang="id-ID" sz="2800" smtClean="0">
                <a:solidFill>
                  <a:schemeClr val="accent2">
                    <a:lumMod val="75000"/>
                  </a:schemeClr>
                </a:solidFill>
              </a:rPr>
              <a:t>si</a:t>
            </a:r>
            <a:r>
              <a:rPr lang="en-US" sz="2800" smtClean="0">
                <a:solidFill>
                  <a:schemeClr val="accent2">
                    <a:lumMod val="75000"/>
                  </a:schemeClr>
                </a:solidFill>
              </a:rPr>
              <a:t> yang digunakan</a:t>
            </a:r>
            <a:r>
              <a:rPr lang="id-ID" sz="2800" smtClean="0">
                <a:solidFill>
                  <a:schemeClr val="accent2">
                    <a:lumMod val="75000"/>
                  </a:schemeClr>
                </a:solidFill>
              </a:rPr>
              <a:t> perusahaan</a:t>
            </a:r>
            <a:r>
              <a:rPr lang="en-US" sz="2800" smtClean="0">
                <a:solidFill>
                  <a:schemeClr val="accent2">
                    <a:lumMod val="75000"/>
                  </a:schemeClr>
                </a:solidFill>
              </a:rPr>
              <a:t> untuk </a:t>
            </a:r>
            <a:r>
              <a:rPr lang="en-US" sz="2800" smtClean="0">
                <a:solidFill>
                  <a:srgbClr val="FF0000"/>
                </a:solidFill>
              </a:rPr>
              <a:t>membedakan</a:t>
            </a:r>
            <a:r>
              <a:rPr lang="en-US" sz="2800" smtClean="0">
                <a:solidFill>
                  <a:schemeClr val="accent2">
                    <a:lumMod val="75000"/>
                  </a:schemeClr>
                </a:solidFill>
              </a:rPr>
              <a:t> produk-produk mereka dari pesaingnya.</a:t>
            </a:r>
          </a:p>
          <a:p>
            <a:pPr marL="0" indent="0"/>
            <a:endParaRPr lang="id-ID" sz="280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4214818"/>
            <a:ext cx="3343276" cy="2228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id-ID" sz="400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d-ID" sz="400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Bauran Pemasaran</a:t>
            </a:r>
          </a:p>
          <a:p>
            <a:pPr algn="ctr"/>
            <a:r>
              <a:rPr lang="id-ID" sz="400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id-ID" sz="4000" i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Marketing Mix</a:t>
            </a:r>
            <a:r>
              <a:rPr lang="id-ID" sz="400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id-ID" sz="400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Marketing Mix</a:t>
            </a:r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28662" y="2138378"/>
          <a:ext cx="6500858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1834"/>
                <a:gridCol w="3429024"/>
              </a:tblGrid>
              <a:tr h="370840">
                <a:tc>
                  <a:txBody>
                    <a:bodyPr/>
                    <a:lstStyle/>
                    <a:p>
                      <a:r>
                        <a:rPr lang="id-ID" sz="280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Produk Barang</a:t>
                      </a:r>
                      <a:endParaRPr lang="id-ID" sz="2800" baseline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id-ID" sz="280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 P’s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id-ID" sz="240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Product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id-ID" sz="240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Price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id-ID" sz="240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Place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id-ID" sz="240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Promotion</a:t>
                      </a:r>
                      <a:endParaRPr lang="id-ID" sz="240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80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Produk Jasa</a:t>
                      </a:r>
                    </a:p>
                    <a:p>
                      <a:r>
                        <a:rPr lang="id-ID" sz="280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r>
                        <a:rPr lang="id-ID" sz="2800" baseline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P’s</a:t>
                      </a:r>
                      <a:endParaRPr lang="id-ID" sz="280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id-ID" sz="240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Product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id-ID" sz="240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Price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id-ID" sz="240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Place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id-ID" sz="240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Promotion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id-ID" sz="240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People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id-ID" sz="240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Process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id-ID" sz="240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Physical Evidence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583702"/>
            <a:ext cx="2857520" cy="1913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3679400"/>
            <a:ext cx="2000232" cy="2998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4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Product </a:t>
            </a:r>
            <a:r>
              <a:rPr lang="id-ID" sz="4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(Produk)</a:t>
            </a:r>
            <a:endParaRPr lang="id-ID" sz="4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id-ID" sz="2400" smtClean="0">
                <a:solidFill>
                  <a:schemeClr val="accent2">
                    <a:lumMod val="75000"/>
                  </a:schemeClr>
                </a:solidFill>
              </a:rPr>
              <a:t>Adalah sesuatu yang memberikan nilai bagi seseorang yang diperoleh dari pertukaran</a:t>
            </a:r>
          </a:p>
          <a:p>
            <a:pPr marL="0" indent="0"/>
            <a:endParaRPr lang="id-ID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/>
            <a:r>
              <a:rPr lang="id-ID" smtClean="0">
                <a:solidFill>
                  <a:schemeClr val="accent2">
                    <a:lumMod val="75000"/>
                  </a:schemeClr>
                </a:solidFill>
              </a:rPr>
              <a:t>Jenis Produk:</a:t>
            </a:r>
          </a:p>
          <a:p>
            <a:pPr marL="0" indent="0"/>
            <a:endParaRPr lang="id-ID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28596" y="3500438"/>
            <a:ext cx="7143800" cy="3000396"/>
            <a:chOff x="336" y="720"/>
            <a:chExt cx="5136" cy="3072"/>
          </a:xfrm>
        </p:grpSpPr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336" y="720"/>
              <a:ext cx="2400" cy="3072"/>
              <a:chOff x="336" y="720"/>
              <a:chExt cx="2400" cy="3072"/>
            </a:xfrm>
          </p:grpSpPr>
          <p:grpSp>
            <p:nvGrpSpPr>
              <p:cNvPr id="15" name="Group 5"/>
              <p:cNvGrpSpPr>
                <a:grpSpLocks/>
              </p:cNvGrpSpPr>
              <p:nvPr/>
            </p:nvGrpSpPr>
            <p:grpSpPr bwMode="auto">
              <a:xfrm>
                <a:off x="336" y="720"/>
                <a:ext cx="2400" cy="3072"/>
                <a:chOff x="336" y="720"/>
                <a:chExt cx="2400" cy="3072"/>
              </a:xfrm>
            </p:grpSpPr>
            <p:sp>
              <p:nvSpPr>
                <p:cNvPr id="17" name="Rectangle 6"/>
                <p:cNvSpPr>
                  <a:spLocks noChangeArrowheads="1"/>
                </p:cNvSpPr>
                <p:nvPr/>
              </p:nvSpPr>
              <p:spPr bwMode="auto">
                <a:xfrm>
                  <a:off x="336" y="2352"/>
                  <a:ext cx="2400" cy="1440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71842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18" name="Rectangle 7"/>
                <p:cNvSpPr>
                  <a:spLocks noChangeArrowheads="1"/>
                </p:cNvSpPr>
                <p:nvPr/>
              </p:nvSpPr>
              <p:spPr bwMode="auto">
                <a:xfrm>
                  <a:off x="384" y="2448"/>
                  <a:ext cx="897" cy="49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algn="l"/>
                  <a:r>
                    <a:rPr lang="en-US" sz="2200"/>
                    <a:t>Specialty</a:t>
                  </a:r>
                </a:p>
                <a:p>
                  <a:pPr algn="l"/>
                  <a:r>
                    <a:rPr lang="en-US" sz="2200"/>
                    <a:t>Products</a:t>
                  </a:r>
                </a:p>
              </p:txBody>
            </p:sp>
            <p:grpSp>
              <p:nvGrpSpPr>
                <p:cNvPr id="19" name="Group 8"/>
                <p:cNvGrpSpPr>
                  <a:grpSpLocks/>
                </p:cNvGrpSpPr>
                <p:nvPr/>
              </p:nvGrpSpPr>
              <p:grpSpPr bwMode="auto">
                <a:xfrm>
                  <a:off x="336" y="720"/>
                  <a:ext cx="2400" cy="1440"/>
                  <a:chOff x="336" y="720"/>
                  <a:chExt cx="2400" cy="1440"/>
                </a:xfrm>
              </p:grpSpPr>
              <p:sp>
                <p:nvSpPr>
                  <p:cNvPr id="20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336" y="720"/>
                    <a:ext cx="2400" cy="1440"/>
                  </a:xfrm>
                  <a:prstGeom prst="rect">
                    <a:avLst/>
                  </a:prstGeom>
                  <a:solidFill>
                    <a:srgbClr val="FFFFCC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71842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21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384" y="817"/>
                    <a:ext cx="1224" cy="489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 algn="l"/>
                    <a:r>
                      <a:rPr lang="en-US" sz="2200"/>
                      <a:t>Convenience</a:t>
                    </a:r>
                  </a:p>
                  <a:p>
                    <a:pPr algn="l"/>
                    <a:r>
                      <a:rPr lang="en-US" sz="2200"/>
                      <a:t>Products</a:t>
                    </a:r>
                  </a:p>
                </p:txBody>
              </p:sp>
              <p:graphicFrame>
                <p:nvGraphicFramePr>
                  <p:cNvPr id="22" name="Object 11"/>
                  <p:cNvGraphicFramePr>
                    <a:graphicFrameLocks noChangeAspect="1"/>
                  </p:cNvGraphicFramePr>
                  <p:nvPr/>
                </p:nvGraphicFramePr>
                <p:xfrm>
                  <a:off x="1920" y="816"/>
                  <a:ext cx="544" cy="1184"/>
                </p:xfrm>
                <a:graphic>
                  <a:graphicData uri="http://schemas.openxmlformats.org/presentationml/2006/ole">
                    <p:oleObj spid="_x0000_s62466" name="CorelDRAW!" r:id="rId3" imgW="4239000" imgH="8447040" progId="">
                      <p:embed/>
                    </p:oleObj>
                  </a:graphicData>
                </a:graphic>
              </p:graphicFrame>
            </p:grpSp>
          </p:grpSp>
          <p:graphicFrame>
            <p:nvGraphicFramePr>
              <p:cNvPr id="16" name="Object 12"/>
              <p:cNvGraphicFramePr>
                <a:graphicFrameLocks noChangeAspect="1"/>
              </p:cNvGraphicFramePr>
              <p:nvPr/>
            </p:nvGraphicFramePr>
            <p:xfrm>
              <a:off x="1354" y="2832"/>
              <a:ext cx="1286" cy="825"/>
            </p:xfrm>
            <a:graphic>
              <a:graphicData uri="http://schemas.openxmlformats.org/presentationml/2006/ole">
                <p:oleObj spid="_x0000_s62467" name="CorelDRAW!" r:id="rId4" imgW="6494760" imgH="2937960" progId="">
                  <p:embed/>
                </p:oleObj>
              </a:graphicData>
            </a:graphic>
          </p:graphicFrame>
        </p:grpSp>
        <p:grpSp>
          <p:nvGrpSpPr>
            <p:cNvPr id="6" name="Group 13"/>
            <p:cNvGrpSpPr>
              <a:grpSpLocks/>
            </p:cNvGrpSpPr>
            <p:nvPr/>
          </p:nvGrpSpPr>
          <p:grpSpPr bwMode="auto">
            <a:xfrm>
              <a:off x="3072" y="720"/>
              <a:ext cx="2400" cy="3072"/>
              <a:chOff x="3072" y="720"/>
              <a:chExt cx="2400" cy="3072"/>
            </a:xfrm>
          </p:grpSpPr>
          <p:grpSp>
            <p:nvGrpSpPr>
              <p:cNvPr id="7" name="Group 14"/>
              <p:cNvGrpSpPr>
                <a:grpSpLocks/>
              </p:cNvGrpSpPr>
              <p:nvPr/>
            </p:nvGrpSpPr>
            <p:grpSpPr bwMode="auto">
              <a:xfrm>
                <a:off x="3072" y="720"/>
                <a:ext cx="2400" cy="3072"/>
                <a:chOff x="3072" y="720"/>
                <a:chExt cx="2400" cy="3072"/>
              </a:xfrm>
            </p:grpSpPr>
            <p:grpSp>
              <p:nvGrpSpPr>
                <p:cNvPr id="9" name="Group 15"/>
                <p:cNvGrpSpPr>
                  <a:grpSpLocks/>
                </p:cNvGrpSpPr>
                <p:nvPr/>
              </p:nvGrpSpPr>
              <p:grpSpPr bwMode="auto">
                <a:xfrm>
                  <a:off x="3072" y="720"/>
                  <a:ext cx="2400" cy="3072"/>
                  <a:chOff x="3072" y="720"/>
                  <a:chExt cx="2400" cy="3072"/>
                </a:xfrm>
              </p:grpSpPr>
              <p:sp>
                <p:nvSpPr>
                  <p:cNvPr id="11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720"/>
                    <a:ext cx="2400" cy="1440"/>
                  </a:xfrm>
                  <a:prstGeom prst="rect">
                    <a:avLst/>
                  </a:prstGeom>
                  <a:solidFill>
                    <a:srgbClr val="FFFFCC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71842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12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2352"/>
                    <a:ext cx="2400" cy="1440"/>
                  </a:xfrm>
                  <a:prstGeom prst="rect">
                    <a:avLst/>
                  </a:prstGeom>
                  <a:solidFill>
                    <a:srgbClr val="FFFFCC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71842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13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4485" y="817"/>
                    <a:ext cx="937" cy="489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 algn="r"/>
                    <a:r>
                      <a:rPr lang="en-US" sz="2200"/>
                      <a:t>Shopping</a:t>
                    </a:r>
                  </a:p>
                  <a:p>
                    <a:pPr algn="r"/>
                    <a:r>
                      <a:rPr lang="en-US" sz="2200"/>
                      <a:t>Products</a:t>
                    </a:r>
                  </a:p>
                </p:txBody>
              </p:sp>
              <p:sp>
                <p:nvSpPr>
                  <p:cNvPr id="14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4475" y="2448"/>
                    <a:ext cx="947" cy="490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 algn="r"/>
                    <a:r>
                      <a:rPr lang="en-US" sz="2200"/>
                      <a:t>Unsought</a:t>
                    </a:r>
                  </a:p>
                  <a:p>
                    <a:pPr algn="r"/>
                    <a:r>
                      <a:rPr lang="en-US" sz="2200"/>
                      <a:t>Products</a:t>
                    </a:r>
                  </a:p>
                </p:txBody>
              </p:sp>
            </p:grpSp>
            <p:graphicFrame>
              <p:nvGraphicFramePr>
                <p:cNvPr id="10" name="Object 20"/>
                <p:cNvGraphicFramePr>
                  <a:graphicFrameLocks noChangeAspect="1"/>
                </p:cNvGraphicFramePr>
                <p:nvPr/>
              </p:nvGraphicFramePr>
              <p:xfrm>
                <a:off x="3264" y="816"/>
                <a:ext cx="1144" cy="1271"/>
              </p:xfrm>
              <a:graphic>
                <a:graphicData uri="http://schemas.openxmlformats.org/presentationml/2006/ole">
                  <p:oleObj spid="_x0000_s62468" name="CorelDRAW!" r:id="rId5" imgW="6754320" imgH="6542280" progId="">
                    <p:embed/>
                  </p:oleObj>
                </a:graphicData>
              </a:graphic>
            </p:graphicFrame>
          </p:grpSp>
          <p:graphicFrame>
            <p:nvGraphicFramePr>
              <p:cNvPr id="8" name="Object 21"/>
              <p:cNvGraphicFramePr>
                <a:graphicFrameLocks noChangeAspect="1"/>
              </p:cNvGraphicFramePr>
              <p:nvPr/>
            </p:nvGraphicFramePr>
            <p:xfrm>
              <a:off x="3264" y="2400"/>
              <a:ext cx="1316" cy="1392"/>
            </p:xfrm>
            <a:graphic>
              <a:graphicData uri="http://schemas.openxmlformats.org/presentationml/2006/ole">
                <p:oleObj spid="_x0000_s62469" name="CorelDRAW!" r:id="rId6" imgW="6642000" imgH="7028640" progId="">
                  <p:embed/>
                </p:oleObj>
              </a:graphicData>
            </a:graphic>
          </p:graphicFrame>
        </p:grpSp>
      </p:grp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72264" y="222688"/>
            <a:ext cx="2249492" cy="16346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3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Merek (</a:t>
            </a:r>
            <a:r>
              <a:rPr lang="id-ID" sz="3200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Brand</a:t>
            </a:r>
            <a:r>
              <a:rPr lang="id-ID" sz="3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id-ID" sz="3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857364"/>
            <a:ext cx="7239000" cy="3457588"/>
          </a:xfrm>
        </p:spPr>
        <p:txBody>
          <a:bodyPr/>
          <a:lstStyle/>
          <a:p>
            <a:pPr marL="0" indent="0"/>
            <a:r>
              <a:rPr lang="id-ID" sz="2800" smtClean="0">
                <a:solidFill>
                  <a:schemeClr val="accent2">
                    <a:lumMod val="75000"/>
                  </a:schemeClr>
                </a:solidFill>
              </a:rPr>
              <a:t>Adalah sebuah nama, istilah, simbol, desain, atau kombinasi dari semuanya yang mengidentifikasikan sebuah produk dan membedakan suatu produk terhadap produk pesaing.</a:t>
            </a:r>
            <a:endParaRPr lang="en-US" sz="280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id-ID"/>
          </a:p>
        </p:txBody>
      </p:sp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2"/>
          <a:srcRect l="19318" t="44909" r="68690" b="48000"/>
          <a:stretch>
            <a:fillRect/>
          </a:stretch>
        </p:blipFill>
        <p:spPr bwMode="auto">
          <a:xfrm>
            <a:off x="428596" y="5643578"/>
            <a:ext cx="2319510" cy="857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3"/>
          <a:srcRect l="10475" t="18125" r="76367" b="76250"/>
          <a:stretch>
            <a:fillRect/>
          </a:stretch>
        </p:blipFill>
        <p:spPr bwMode="auto">
          <a:xfrm>
            <a:off x="3214678" y="5643578"/>
            <a:ext cx="2940946" cy="857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4"/>
          <a:srcRect l="20019" t="21875" r="71364" b="70625"/>
          <a:stretch>
            <a:fillRect/>
          </a:stretch>
        </p:blipFill>
        <p:spPr bwMode="auto">
          <a:xfrm>
            <a:off x="6500826" y="5643578"/>
            <a:ext cx="1857388" cy="857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Nama Merek yang Efektif</a:t>
            </a:r>
            <a:endParaRPr lang="id-ID" sz="2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14346" y="1728806"/>
            <a:ext cx="6929486" cy="4343400"/>
          </a:xfrm>
        </p:spPr>
        <p:txBody>
          <a:bodyPr/>
          <a:lstStyle/>
          <a:p>
            <a:pPr marL="914400" lvl="1" indent="-457200">
              <a:spcBef>
                <a:spcPct val="45000"/>
              </a:spcBef>
              <a:buClr>
                <a:schemeClr val="folHlink"/>
              </a:buClr>
              <a:buFont typeface="Wingdings" pitchFamily="2" charset="2"/>
              <a:buChar char="u"/>
            </a:pPr>
            <a:r>
              <a:rPr lang="en-US" sz="2200" smtClean="0">
                <a:solidFill>
                  <a:schemeClr val="accent2">
                    <a:lumMod val="75000"/>
                  </a:schemeClr>
                </a:solidFill>
              </a:rPr>
              <a:t>Mudah diucapkan	</a:t>
            </a:r>
          </a:p>
          <a:p>
            <a:pPr marL="914400" lvl="1" indent="-457200">
              <a:spcBef>
                <a:spcPct val="45000"/>
              </a:spcBef>
              <a:buClr>
                <a:schemeClr val="folHlink"/>
              </a:buClr>
              <a:buFont typeface="Wingdings" pitchFamily="2" charset="2"/>
              <a:buChar char="u"/>
            </a:pPr>
            <a:r>
              <a:rPr lang="en-US" sz="2200" smtClean="0">
                <a:solidFill>
                  <a:schemeClr val="accent2">
                    <a:lumMod val="75000"/>
                  </a:schemeClr>
                </a:solidFill>
              </a:rPr>
              <a:t>Mudah dikenali dan diingat</a:t>
            </a:r>
          </a:p>
          <a:p>
            <a:pPr marL="914400" lvl="1" indent="-457200">
              <a:spcBef>
                <a:spcPct val="45000"/>
              </a:spcBef>
              <a:buClr>
                <a:schemeClr val="folHlink"/>
              </a:buClr>
              <a:buFont typeface="Wingdings" pitchFamily="2" charset="2"/>
              <a:buChar char="u"/>
            </a:pPr>
            <a:r>
              <a:rPr lang="en-US" sz="2200" smtClean="0">
                <a:solidFill>
                  <a:schemeClr val="accent2">
                    <a:lumMod val="75000"/>
                  </a:schemeClr>
                </a:solidFill>
              </a:rPr>
              <a:t>Pendek, berbeda, and unik</a:t>
            </a:r>
          </a:p>
          <a:p>
            <a:pPr marL="914400" lvl="1" indent="-457200">
              <a:spcBef>
                <a:spcPct val="45000"/>
              </a:spcBef>
              <a:buClr>
                <a:schemeClr val="folHlink"/>
              </a:buClr>
              <a:buFont typeface="Wingdings" pitchFamily="2" charset="2"/>
              <a:buChar char="u"/>
            </a:pPr>
            <a:r>
              <a:rPr lang="en-US" sz="2200" smtClean="0">
                <a:solidFill>
                  <a:schemeClr val="accent2">
                    <a:lumMod val="75000"/>
                  </a:schemeClr>
                </a:solidFill>
              </a:rPr>
              <a:t>Menggambarkan produk, peggunaan,</a:t>
            </a:r>
            <a:r>
              <a:rPr lang="id-ID" sz="2200" smtClean="0">
                <a:solidFill>
                  <a:schemeClr val="accent2">
                    <a:lumMod val="75000"/>
                  </a:schemeClr>
                </a:solidFill>
              </a:rPr>
              <a:t> dan</a:t>
            </a:r>
            <a:r>
              <a:rPr lang="en-US" sz="2200" smtClean="0">
                <a:solidFill>
                  <a:schemeClr val="accent2">
                    <a:lumMod val="75000"/>
                  </a:schemeClr>
                </a:solidFill>
              </a:rPr>
              <a:t> manfaat</a:t>
            </a:r>
          </a:p>
          <a:p>
            <a:pPr marL="914400" lvl="1" indent="-457200">
              <a:spcBef>
                <a:spcPct val="45000"/>
              </a:spcBef>
              <a:buClr>
                <a:schemeClr val="folHlink"/>
              </a:buClr>
              <a:buFont typeface="Wingdings" pitchFamily="2" charset="2"/>
              <a:buChar char="u"/>
            </a:pPr>
            <a:r>
              <a:rPr lang="en-US" sz="2200" smtClean="0">
                <a:solidFill>
                  <a:schemeClr val="accent2">
                    <a:lumMod val="75000"/>
                  </a:schemeClr>
                </a:solidFill>
              </a:rPr>
              <a:t>Mempunyai konotasi yang positif</a:t>
            </a:r>
          </a:p>
          <a:p>
            <a:pPr marL="914400" lvl="1" indent="-457200">
              <a:spcBef>
                <a:spcPct val="45000"/>
              </a:spcBef>
              <a:buClr>
                <a:schemeClr val="folHlink"/>
              </a:buClr>
              <a:buFont typeface="Wingdings" pitchFamily="2" charset="2"/>
              <a:buChar char="u"/>
            </a:pPr>
            <a:r>
              <a:rPr lang="en-US" sz="2200" smtClean="0">
                <a:solidFill>
                  <a:schemeClr val="accent2">
                    <a:lumMod val="75000"/>
                  </a:schemeClr>
                </a:solidFill>
              </a:rPr>
              <a:t>Memperkuat citra produk</a:t>
            </a:r>
          </a:p>
          <a:p>
            <a:pPr marL="914400" lvl="1" indent="-457200">
              <a:spcBef>
                <a:spcPct val="45000"/>
              </a:spcBef>
              <a:buClr>
                <a:schemeClr val="folHlink"/>
              </a:buClr>
              <a:buFont typeface="Wingdings" pitchFamily="2" charset="2"/>
              <a:buChar char="u"/>
            </a:pPr>
            <a:r>
              <a:rPr lang="en-US" sz="2200" smtClean="0">
                <a:solidFill>
                  <a:schemeClr val="accent2">
                    <a:lumMod val="75000"/>
                  </a:schemeClr>
                </a:solidFill>
              </a:rPr>
              <a:t>Terlindungi secara hukum</a:t>
            </a:r>
            <a:endParaRPr lang="id-ID" sz="220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 l="58594" t="55705" r="26477" b="39182"/>
          <a:stretch>
            <a:fillRect/>
          </a:stretch>
        </p:blipFill>
        <p:spPr bwMode="auto">
          <a:xfrm>
            <a:off x="6823875" y="5072074"/>
            <a:ext cx="1962967" cy="532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 l="56445" t="61250" r="34205" b="32819"/>
          <a:stretch>
            <a:fillRect/>
          </a:stretch>
        </p:blipFill>
        <p:spPr bwMode="auto">
          <a:xfrm>
            <a:off x="4643438" y="5871747"/>
            <a:ext cx="1981872" cy="6398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 l="13476" t="21562" r="74805" b="72813"/>
          <a:stretch>
            <a:fillRect/>
          </a:stretch>
        </p:blipFill>
        <p:spPr bwMode="auto">
          <a:xfrm>
            <a:off x="6786578" y="5857892"/>
            <a:ext cx="2071670" cy="714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5"/>
          <a:srcRect l="46289" t="42000" r="34961" b="48000"/>
          <a:stretch>
            <a:fillRect/>
          </a:stretch>
        </p:blipFill>
        <p:spPr bwMode="auto">
          <a:xfrm>
            <a:off x="2214546" y="5857892"/>
            <a:ext cx="2286016" cy="6953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6"/>
          <a:srcRect l="64886" t="40625" r="21289" b="45364"/>
          <a:stretch>
            <a:fillRect/>
          </a:stretch>
        </p:blipFill>
        <p:spPr bwMode="auto">
          <a:xfrm>
            <a:off x="357158" y="5857893"/>
            <a:ext cx="1685517" cy="6953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5286412" cy="579438"/>
          </a:xfrm>
        </p:spPr>
        <p:txBody>
          <a:bodyPr/>
          <a:lstStyle/>
          <a:p>
            <a:r>
              <a:rPr lang="id-ID" sz="4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Price </a:t>
            </a:r>
            <a:r>
              <a:rPr lang="id-ID" sz="4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(Harga)</a:t>
            </a:r>
            <a:endParaRPr lang="id-ID" sz="4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428596" y="2124083"/>
            <a:ext cx="8458240" cy="2805115"/>
            <a:chOff x="285720" y="3267091"/>
            <a:chExt cx="8458240" cy="2805115"/>
          </a:xfrm>
        </p:grpSpPr>
        <p:sp>
          <p:nvSpPr>
            <p:cNvPr id="4" name="Rectangle 1027"/>
            <p:cNvSpPr>
              <a:spLocks noChangeArrowheads="1"/>
            </p:cNvSpPr>
            <p:nvPr/>
          </p:nvSpPr>
          <p:spPr bwMode="auto">
            <a:xfrm>
              <a:off x="6000760" y="3400436"/>
              <a:ext cx="2743200" cy="1600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71842" dir="2700000" algn="ctr" rotWithShape="0">
                <a:srgbClr val="4D4D4D"/>
              </a:outerShdw>
            </a:effectLst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200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Pada Konsumen...</a:t>
              </a:r>
              <a:br>
                <a:rPr lang="en-US" sz="200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</a:br>
              <a:r>
                <a:rPr lang="en-US" sz="200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Harga adalah biaya </a:t>
              </a:r>
            </a:p>
            <a:p>
              <a:pPr>
                <a:lnSpc>
                  <a:spcPct val="100000"/>
                </a:lnSpc>
              </a:pPr>
              <a:r>
                <a:rPr lang="en-US" sz="200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dari sesuatu</a:t>
              </a:r>
            </a:p>
          </p:txBody>
        </p:sp>
        <p:grpSp>
          <p:nvGrpSpPr>
            <p:cNvPr id="5" name="Group 1029"/>
            <p:cNvGrpSpPr>
              <a:grpSpLocks/>
            </p:cNvGrpSpPr>
            <p:nvPr/>
          </p:nvGrpSpPr>
          <p:grpSpPr bwMode="auto">
            <a:xfrm>
              <a:off x="3071802" y="3267091"/>
              <a:ext cx="2995613" cy="2805115"/>
              <a:chOff x="1968" y="1071"/>
              <a:chExt cx="1887" cy="1767"/>
            </a:xfrm>
          </p:grpSpPr>
          <p:sp>
            <p:nvSpPr>
              <p:cNvPr id="6" name="AutoShape 1030"/>
              <p:cNvSpPr>
                <a:spLocks noChangeArrowheads="1"/>
              </p:cNvSpPr>
              <p:nvPr/>
            </p:nvSpPr>
            <p:spPr bwMode="auto">
              <a:xfrm>
                <a:off x="2016" y="1071"/>
                <a:ext cx="1728" cy="1056"/>
              </a:xfrm>
              <a:prstGeom prst="leftRightArrow">
                <a:avLst>
                  <a:gd name="adj1" fmla="val 50000"/>
                  <a:gd name="adj2" fmla="val 32727"/>
                </a:avLst>
              </a:prstGeom>
              <a:gradFill rotWithShape="0">
                <a:gsLst>
                  <a:gs pos="0">
                    <a:srgbClr val="FFEBFA"/>
                  </a:gs>
                  <a:gs pos="30000">
                    <a:srgbClr val="C4D6EB"/>
                  </a:gs>
                  <a:gs pos="60001">
                    <a:srgbClr val="85C2FF"/>
                  </a:gs>
                  <a:gs pos="100000">
                    <a:srgbClr val="5E9EFF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71842" dir="2700000" algn="ctr" rotWithShape="0">
                  <a:srgbClr val="4D4D4D"/>
                </a:outerShdw>
              </a:effec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endParaRPr>
              </a:p>
              <a:p>
                <a:pPr algn="ctr">
                  <a:lnSpc>
                    <a:spcPct val="100000"/>
                  </a:lnSpc>
                </a:pPr>
                <a:r>
                  <a:rPr lang="id-ID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Apa itu harga </a:t>
                </a:r>
                <a:r>
                  <a:rPr lang="en-US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?</a:t>
                </a:r>
                <a:endParaRPr lang="en-US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endParaRPr>
              </a:p>
              <a:p>
                <a:pPr algn="ctr">
                  <a:buClr>
                    <a:schemeClr val="folHlink"/>
                  </a:buClr>
                  <a:buFont typeface="Wingdings" pitchFamily="2" charset="2"/>
                  <a:buNone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7" name="Group 1031"/>
              <p:cNvGrpSpPr>
                <a:grpSpLocks/>
              </p:cNvGrpSpPr>
              <p:nvPr/>
            </p:nvGrpSpPr>
            <p:grpSpPr bwMode="auto">
              <a:xfrm>
                <a:off x="1968" y="2018"/>
                <a:ext cx="1887" cy="820"/>
                <a:chOff x="1884" y="1584"/>
                <a:chExt cx="2059" cy="909"/>
              </a:xfrm>
            </p:grpSpPr>
            <p:grpSp>
              <p:nvGrpSpPr>
                <p:cNvPr id="8" name="Group 1032"/>
                <p:cNvGrpSpPr>
                  <a:grpSpLocks/>
                </p:cNvGrpSpPr>
                <p:nvPr/>
              </p:nvGrpSpPr>
              <p:grpSpPr bwMode="auto">
                <a:xfrm>
                  <a:off x="1884" y="1717"/>
                  <a:ext cx="2059" cy="580"/>
                  <a:chOff x="1884" y="1717"/>
                  <a:chExt cx="2059" cy="580"/>
                </a:xfrm>
              </p:grpSpPr>
              <p:sp>
                <p:nvSpPr>
                  <p:cNvPr id="26" name="Freeform 1033"/>
                  <p:cNvSpPr>
                    <a:spLocks/>
                  </p:cNvSpPr>
                  <p:nvPr/>
                </p:nvSpPr>
                <p:spPr bwMode="auto">
                  <a:xfrm>
                    <a:off x="1884" y="1792"/>
                    <a:ext cx="2059" cy="505"/>
                  </a:xfrm>
                  <a:custGeom>
                    <a:avLst/>
                    <a:gdLst/>
                    <a:ahLst/>
                    <a:cxnLst>
                      <a:cxn ang="0">
                        <a:pos x="1582" y="164"/>
                      </a:cxn>
                      <a:cxn ang="0">
                        <a:pos x="1528" y="141"/>
                      </a:cxn>
                      <a:cxn ang="0">
                        <a:pos x="1406" y="117"/>
                      </a:cxn>
                      <a:cxn ang="0">
                        <a:pos x="1235" y="106"/>
                      </a:cxn>
                      <a:cxn ang="0">
                        <a:pos x="1082" y="105"/>
                      </a:cxn>
                      <a:cxn ang="0">
                        <a:pos x="916" y="99"/>
                      </a:cxn>
                      <a:cxn ang="0">
                        <a:pos x="700" y="91"/>
                      </a:cxn>
                      <a:cxn ang="0">
                        <a:pos x="540" y="73"/>
                      </a:cxn>
                      <a:cxn ang="0">
                        <a:pos x="445" y="58"/>
                      </a:cxn>
                      <a:cxn ang="0">
                        <a:pos x="373" y="36"/>
                      </a:cxn>
                      <a:cxn ang="0">
                        <a:pos x="327" y="0"/>
                      </a:cxn>
                      <a:cxn ang="0">
                        <a:pos x="334" y="183"/>
                      </a:cxn>
                      <a:cxn ang="0">
                        <a:pos x="355" y="198"/>
                      </a:cxn>
                      <a:cxn ang="0">
                        <a:pos x="398" y="215"/>
                      </a:cxn>
                      <a:cxn ang="0">
                        <a:pos x="448" y="227"/>
                      </a:cxn>
                      <a:cxn ang="0">
                        <a:pos x="549" y="243"/>
                      </a:cxn>
                      <a:cxn ang="0">
                        <a:pos x="685" y="259"/>
                      </a:cxn>
                      <a:cxn ang="0">
                        <a:pos x="792" y="266"/>
                      </a:cxn>
                      <a:cxn ang="0">
                        <a:pos x="961" y="271"/>
                      </a:cxn>
                      <a:cxn ang="0">
                        <a:pos x="1172" y="278"/>
                      </a:cxn>
                      <a:cxn ang="0">
                        <a:pos x="1327" y="284"/>
                      </a:cxn>
                      <a:cxn ang="0">
                        <a:pos x="1436" y="293"/>
                      </a:cxn>
                      <a:cxn ang="0">
                        <a:pos x="1480" y="309"/>
                      </a:cxn>
                      <a:cxn ang="0">
                        <a:pos x="1440" y="317"/>
                      </a:cxn>
                      <a:cxn ang="0">
                        <a:pos x="1320" y="324"/>
                      </a:cxn>
                      <a:cxn ang="0">
                        <a:pos x="1162" y="328"/>
                      </a:cxn>
                      <a:cxn ang="0">
                        <a:pos x="971" y="329"/>
                      </a:cxn>
                      <a:cxn ang="0">
                        <a:pos x="772" y="324"/>
                      </a:cxn>
                      <a:cxn ang="0">
                        <a:pos x="602" y="313"/>
                      </a:cxn>
                      <a:cxn ang="0">
                        <a:pos x="508" y="309"/>
                      </a:cxn>
                      <a:cxn ang="0">
                        <a:pos x="388" y="298"/>
                      </a:cxn>
                      <a:cxn ang="0">
                        <a:pos x="226" y="275"/>
                      </a:cxn>
                      <a:cxn ang="0">
                        <a:pos x="125" y="252"/>
                      </a:cxn>
                      <a:cxn ang="0">
                        <a:pos x="49" y="227"/>
                      </a:cxn>
                      <a:cxn ang="0">
                        <a:pos x="0" y="184"/>
                      </a:cxn>
                      <a:cxn ang="0">
                        <a:pos x="2" y="360"/>
                      </a:cxn>
                      <a:cxn ang="0">
                        <a:pos x="33" y="388"/>
                      </a:cxn>
                      <a:cxn ang="0">
                        <a:pos x="101" y="415"/>
                      </a:cxn>
                      <a:cxn ang="0">
                        <a:pos x="235" y="447"/>
                      </a:cxn>
                      <a:cxn ang="0">
                        <a:pos x="394" y="472"/>
                      </a:cxn>
                      <a:cxn ang="0">
                        <a:pos x="611" y="491"/>
                      </a:cxn>
                      <a:cxn ang="0">
                        <a:pos x="930" y="503"/>
                      </a:cxn>
                      <a:cxn ang="0">
                        <a:pos x="1133" y="503"/>
                      </a:cxn>
                      <a:cxn ang="0">
                        <a:pos x="1399" y="493"/>
                      </a:cxn>
                      <a:cxn ang="0">
                        <a:pos x="1621" y="476"/>
                      </a:cxn>
                      <a:cxn ang="0">
                        <a:pos x="1813" y="447"/>
                      </a:cxn>
                      <a:cxn ang="0">
                        <a:pos x="1912" y="427"/>
                      </a:cxn>
                      <a:cxn ang="0">
                        <a:pos x="1974" y="409"/>
                      </a:cxn>
                      <a:cxn ang="0">
                        <a:pos x="2012" y="393"/>
                      </a:cxn>
                      <a:cxn ang="0">
                        <a:pos x="2040" y="375"/>
                      </a:cxn>
                      <a:cxn ang="0">
                        <a:pos x="2056" y="356"/>
                      </a:cxn>
                      <a:cxn ang="0">
                        <a:pos x="1599" y="179"/>
                      </a:cxn>
                    </a:cxnLst>
                    <a:rect l="0" t="0" r="r" b="b"/>
                    <a:pathLst>
                      <a:path w="2059" h="505">
                        <a:moveTo>
                          <a:pt x="1599" y="179"/>
                        </a:moveTo>
                        <a:lnTo>
                          <a:pt x="1582" y="164"/>
                        </a:lnTo>
                        <a:lnTo>
                          <a:pt x="1564" y="154"/>
                        </a:lnTo>
                        <a:lnTo>
                          <a:pt x="1528" y="141"/>
                        </a:lnTo>
                        <a:lnTo>
                          <a:pt x="1478" y="130"/>
                        </a:lnTo>
                        <a:lnTo>
                          <a:pt x="1406" y="117"/>
                        </a:lnTo>
                        <a:lnTo>
                          <a:pt x="1340" y="112"/>
                        </a:lnTo>
                        <a:lnTo>
                          <a:pt x="1235" y="106"/>
                        </a:lnTo>
                        <a:lnTo>
                          <a:pt x="1147" y="105"/>
                        </a:lnTo>
                        <a:lnTo>
                          <a:pt x="1082" y="105"/>
                        </a:lnTo>
                        <a:lnTo>
                          <a:pt x="1018" y="101"/>
                        </a:lnTo>
                        <a:lnTo>
                          <a:pt x="916" y="99"/>
                        </a:lnTo>
                        <a:lnTo>
                          <a:pt x="792" y="95"/>
                        </a:lnTo>
                        <a:lnTo>
                          <a:pt x="700" y="91"/>
                        </a:lnTo>
                        <a:lnTo>
                          <a:pt x="602" y="78"/>
                        </a:lnTo>
                        <a:lnTo>
                          <a:pt x="540" y="73"/>
                        </a:lnTo>
                        <a:lnTo>
                          <a:pt x="473" y="63"/>
                        </a:lnTo>
                        <a:lnTo>
                          <a:pt x="445" y="58"/>
                        </a:lnTo>
                        <a:lnTo>
                          <a:pt x="414" y="49"/>
                        </a:lnTo>
                        <a:lnTo>
                          <a:pt x="373" y="36"/>
                        </a:lnTo>
                        <a:lnTo>
                          <a:pt x="347" y="21"/>
                        </a:lnTo>
                        <a:lnTo>
                          <a:pt x="327" y="0"/>
                        </a:lnTo>
                        <a:lnTo>
                          <a:pt x="328" y="176"/>
                        </a:lnTo>
                        <a:lnTo>
                          <a:pt x="334" y="183"/>
                        </a:lnTo>
                        <a:lnTo>
                          <a:pt x="341" y="190"/>
                        </a:lnTo>
                        <a:lnTo>
                          <a:pt x="355" y="198"/>
                        </a:lnTo>
                        <a:lnTo>
                          <a:pt x="377" y="208"/>
                        </a:lnTo>
                        <a:lnTo>
                          <a:pt x="398" y="215"/>
                        </a:lnTo>
                        <a:lnTo>
                          <a:pt x="422" y="221"/>
                        </a:lnTo>
                        <a:lnTo>
                          <a:pt x="448" y="227"/>
                        </a:lnTo>
                        <a:lnTo>
                          <a:pt x="476" y="232"/>
                        </a:lnTo>
                        <a:lnTo>
                          <a:pt x="549" y="243"/>
                        </a:lnTo>
                        <a:lnTo>
                          <a:pt x="618" y="252"/>
                        </a:lnTo>
                        <a:lnTo>
                          <a:pt x="685" y="259"/>
                        </a:lnTo>
                        <a:lnTo>
                          <a:pt x="733" y="263"/>
                        </a:lnTo>
                        <a:lnTo>
                          <a:pt x="792" y="266"/>
                        </a:lnTo>
                        <a:lnTo>
                          <a:pt x="845" y="269"/>
                        </a:lnTo>
                        <a:lnTo>
                          <a:pt x="961" y="271"/>
                        </a:lnTo>
                        <a:lnTo>
                          <a:pt x="1077" y="277"/>
                        </a:lnTo>
                        <a:lnTo>
                          <a:pt x="1172" y="278"/>
                        </a:lnTo>
                        <a:lnTo>
                          <a:pt x="1245" y="279"/>
                        </a:lnTo>
                        <a:lnTo>
                          <a:pt x="1327" y="284"/>
                        </a:lnTo>
                        <a:lnTo>
                          <a:pt x="1403" y="291"/>
                        </a:lnTo>
                        <a:lnTo>
                          <a:pt x="1436" y="293"/>
                        </a:lnTo>
                        <a:lnTo>
                          <a:pt x="1481" y="303"/>
                        </a:lnTo>
                        <a:lnTo>
                          <a:pt x="1480" y="309"/>
                        </a:lnTo>
                        <a:lnTo>
                          <a:pt x="1469" y="315"/>
                        </a:lnTo>
                        <a:lnTo>
                          <a:pt x="1440" y="317"/>
                        </a:lnTo>
                        <a:lnTo>
                          <a:pt x="1391" y="318"/>
                        </a:lnTo>
                        <a:lnTo>
                          <a:pt x="1320" y="324"/>
                        </a:lnTo>
                        <a:lnTo>
                          <a:pt x="1230" y="328"/>
                        </a:lnTo>
                        <a:lnTo>
                          <a:pt x="1162" y="328"/>
                        </a:lnTo>
                        <a:lnTo>
                          <a:pt x="1066" y="329"/>
                        </a:lnTo>
                        <a:lnTo>
                          <a:pt x="971" y="329"/>
                        </a:lnTo>
                        <a:lnTo>
                          <a:pt x="874" y="328"/>
                        </a:lnTo>
                        <a:lnTo>
                          <a:pt x="772" y="324"/>
                        </a:lnTo>
                        <a:lnTo>
                          <a:pt x="682" y="320"/>
                        </a:lnTo>
                        <a:lnTo>
                          <a:pt x="602" y="313"/>
                        </a:lnTo>
                        <a:lnTo>
                          <a:pt x="553" y="311"/>
                        </a:lnTo>
                        <a:lnTo>
                          <a:pt x="508" y="309"/>
                        </a:lnTo>
                        <a:lnTo>
                          <a:pt x="456" y="307"/>
                        </a:lnTo>
                        <a:lnTo>
                          <a:pt x="388" y="298"/>
                        </a:lnTo>
                        <a:lnTo>
                          <a:pt x="318" y="289"/>
                        </a:lnTo>
                        <a:lnTo>
                          <a:pt x="226" y="275"/>
                        </a:lnTo>
                        <a:lnTo>
                          <a:pt x="179" y="264"/>
                        </a:lnTo>
                        <a:lnTo>
                          <a:pt x="125" y="252"/>
                        </a:lnTo>
                        <a:lnTo>
                          <a:pt x="82" y="238"/>
                        </a:lnTo>
                        <a:lnTo>
                          <a:pt x="49" y="227"/>
                        </a:lnTo>
                        <a:lnTo>
                          <a:pt x="26" y="214"/>
                        </a:lnTo>
                        <a:lnTo>
                          <a:pt x="0" y="184"/>
                        </a:lnTo>
                        <a:lnTo>
                          <a:pt x="0" y="349"/>
                        </a:lnTo>
                        <a:lnTo>
                          <a:pt x="2" y="360"/>
                        </a:lnTo>
                        <a:lnTo>
                          <a:pt x="14" y="375"/>
                        </a:lnTo>
                        <a:lnTo>
                          <a:pt x="33" y="388"/>
                        </a:lnTo>
                        <a:lnTo>
                          <a:pt x="61" y="401"/>
                        </a:lnTo>
                        <a:lnTo>
                          <a:pt x="101" y="415"/>
                        </a:lnTo>
                        <a:lnTo>
                          <a:pt x="164" y="432"/>
                        </a:lnTo>
                        <a:lnTo>
                          <a:pt x="235" y="447"/>
                        </a:lnTo>
                        <a:lnTo>
                          <a:pt x="322" y="461"/>
                        </a:lnTo>
                        <a:lnTo>
                          <a:pt x="394" y="472"/>
                        </a:lnTo>
                        <a:lnTo>
                          <a:pt x="486" y="482"/>
                        </a:lnTo>
                        <a:lnTo>
                          <a:pt x="611" y="491"/>
                        </a:lnTo>
                        <a:lnTo>
                          <a:pt x="810" y="501"/>
                        </a:lnTo>
                        <a:lnTo>
                          <a:pt x="930" y="503"/>
                        </a:lnTo>
                        <a:lnTo>
                          <a:pt x="1027" y="504"/>
                        </a:lnTo>
                        <a:lnTo>
                          <a:pt x="1133" y="503"/>
                        </a:lnTo>
                        <a:lnTo>
                          <a:pt x="1292" y="499"/>
                        </a:lnTo>
                        <a:lnTo>
                          <a:pt x="1399" y="493"/>
                        </a:lnTo>
                        <a:lnTo>
                          <a:pt x="1507" y="488"/>
                        </a:lnTo>
                        <a:lnTo>
                          <a:pt x="1621" y="476"/>
                        </a:lnTo>
                        <a:lnTo>
                          <a:pt x="1708" y="464"/>
                        </a:lnTo>
                        <a:lnTo>
                          <a:pt x="1813" y="447"/>
                        </a:lnTo>
                        <a:lnTo>
                          <a:pt x="1880" y="434"/>
                        </a:lnTo>
                        <a:lnTo>
                          <a:pt x="1912" y="427"/>
                        </a:lnTo>
                        <a:lnTo>
                          <a:pt x="1943" y="418"/>
                        </a:lnTo>
                        <a:lnTo>
                          <a:pt x="1974" y="409"/>
                        </a:lnTo>
                        <a:lnTo>
                          <a:pt x="1999" y="399"/>
                        </a:lnTo>
                        <a:lnTo>
                          <a:pt x="2012" y="393"/>
                        </a:lnTo>
                        <a:lnTo>
                          <a:pt x="2028" y="384"/>
                        </a:lnTo>
                        <a:lnTo>
                          <a:pt x="2040" y="375"/>
                        </a:lnTo>
                        <a:lnTo>
                          <a:pt x="2049" y="365"/>
                        </a:lnTo>
                        <a:lnTo>
                          <a:pt x="2056" y="356"/>
                        </a:lnTo>
                        <a:lnTo>
                          <a:pt x="2058" y="179"/>
                        </a:lnTo>
                        <a:lnTo>
                          <a:pt x="1599" y="179"/>
                        </a:lnTo>
                      </a:path>
                    </a:pathLst>
                  </a:custGeom>
                  <a:solidFill>
                    <a:srgbClr val="006A00"/>
                  </a:solidFill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id-ID"/>
                  </a:p>
                </p:txBody>
              </p:sp>
              <p:sp>
                <p:nvSpPr>
                  <p:cNvPr id="27" name="Freeform 1034"/>
                  <p:cNvSpPr>
                    <a:spLocks/>
                  </p:cNvSpPr>
                  <p:nvPr/>
                </p:nvSpPr>
                <p:spPr bwMode="auto">
                  <a:xfrm>
                    <a:off x="2502" y="1717"/>
                    <a:ext cx="840" cy="168"/>
                  </a:xfrm>
                  <a:custGeom>
                    <a:avLst/>
                    <a:gdLst/>
                    <a:ahLst/>
                    <a:cxnLst>
                      <a:cxn ang="0">
                        <a:pos x="0" y="45"/>
                      </a:cxn>
                      <a:cxn ang="0">
                        <a:pos x="19" y="121"/>
                      </a:cxn>
                      <a:cxn ang="0">
                        <a:pos x="367" y="153"/>
                      </a:cxn>
                      <a:cxn ang="0">
                        <a:pos x="803" y="167"/>
                      </a:cxn>
                      <a:cxn ang="0">
                        <a:pos x="839" y="59"/>
                      </a:cxn>
                      <a:cxn ang="0">
                        <a:pos x="669" y="3"/>
                      </a:cxn>
                      <a:cxn ang="0">
                        <a:pos x="342" y="0"/>
                      </a:cxn>
                      <a:cxn ang="0">
                        <a:pos x="98" y="7"/>
                      </a:cxn>
                      <a:cxn ang="0">
                        <a:pos x="0" y="45"/>
                      </a:cxn>
                    </a:cxnLst>
                    <a:rect l="0" t="0" r="r" b="b"/>
                    <a:pathLst>
                      <a:path w="840" h="168">
                        <a:moveTo>
                          <a:pt x="0" y="45"/>
                        </a:moveTo>
                        <a:lnTo>
                          <a:pt x="19" y="121"/>
                        </a:lnTo>
                        <a:lnTo>
                          <a:pt x="367" y="153"/>
                        </a:lnTo>
                        <a:lnTo>
                          <a:pt x="803" y="167"/>
                        </a:lnTo>
                        <a:lnTo>
                          <a:pt x="839" y="59"/>
                        </a:lnTo>
                        <a:lnTo>
                          <a:pt x="669" y="3"/>
                        </a:lnTo>
                        <a:lnTo>
                          <a:pt x="342" y="0"/>
                        </a:lnTo>
                        <a:lnTo>
                          <a:pt x="98" y="7"/>
                        </a:lnTo>
                        <a:lnTo>
                          <a:pt x="0" y="45"/>
                        </a:lnTo>
                      </a:path>
                    </a:pathLst>
                  </a:custGeom>
                  <a:solidFill>
                    <a:srgbClr val="006A00"/>
                  </a:solidFill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id-ID"/>
                  </a:p>
                </p:txBody>
              </p:sp>
            </p:grpSp>
            <p:grpSp>
              <p:nvGrpSpPr>
                <p:cNvPr id="9" name="Group 1035"/>
                <p:cNvGrpSpPr>
                  <a:grpSpLocks/>
                </p:cNvGrpSpPr>
                <p:nvPr/>
              </p:nvGrpSpPr>
              <p:grpSpPr bwMode="auto">
                <a:xfrm>
                  <a:off x="2260" y="1792"/>
                  <a:ext cx="1343" cy="701"/>
                  <a:chOff x="2260" y="1792"/>
                  <a:chExt cx="1343" cy="701"/>
                </a:xfrm>
              </p:grpSpPr>
              <p:sp>
                <p:nvSpPr>
                  <p:cNvPr id="23" name="Freeform 1036"/>
                  <p:cNvSpPr>
                    <a:spLocks/>
                  </p:cNvSpPr>
                  <p:nvPr/>
                </p:nvSpPr>
                <p:spPr bwMode="auto">
                  <a:xfrm>
                    <a:off x="3284" y="1792"/>
                    <a:ext cx="319" cy="12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318" y="0"/>
                      </a:cxn>
                      <a:cxn ang="0">
                        <a:pos x="318" y="119"/>
                      </a:cxn>
                      <a:cxn ang="0">
                        <a:pos x="0" y="119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319" h="120">
                        <a:moveTo>
                          <a:pt x="0" y="0"/>
                        </a:moveTo>
                        <a:lnTo>
                          <a:pt x="318" y="0"/>
                        </a:lnTo>
                        <a:lnTo>
                          <a:pt x="318" y="119"/>
                        </a:lnTo>
                        <a:lnTo>
                          <a:pt x="0" y="119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008000"/>
                  </a:solidFill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id-ID"/>
                  </a:p>
                </p:txBody>
              </p:sp>
              <p:sp>
                <p:nvSpPr>
                  <p:cNvPr id="24" name="Freeform 1037"/>
                  <p:cNvSpPr>
                    <a:spLocks/>
                  </p:cNvSpPr>
                  <p:nvPr/>
                </p:nvSpPr>
                <p:spPr bwMode="auto">
                  <a:xfrm>
                    <a:off x="2260" y="2324"/>
                    <a:ext cx="349" cy="16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348" y="0"/>
                      </a:cxn>
                      <a:cxn ang="0">
                        <a:pos x="348" y="168"/>
                      </a:cxn>
                      <a:cxn ang="0">
                        <a:pos x="0" y="168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349" h="169">
                        <a:moveTo>
                          <a:pt x="0" y="0"/>
                        </a:moveTo>
                        <a:lnTo>
                          <a:pt x="348" y="0"/>
                        </a:lnTo>
                        <a:lnTo>
                          <a:pt x="348" y="168"/>
                        </a:lnTo>
                        <a:lnTo>
                          <a:pt x="0" y="168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008000"/>
                  </a:solidFill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id-ID"/>
                  </a:p>
                </p:txBody>
              </p:sp>
              <p:sp>
                <p:nvSpPr>
                  <p:cNvPr id="25" name="Freeform 1038"/>
                  <p:cNvSpPr>
                    <a:spLocks/>
                  </p:cNvSpPr>
                  <p:nvPr/>
                </p:nvSpPr>
                <p:spPr bwMode="auto">
                  <a:xfrm>
                    <a:off x="3232" y="2324"/>
                    <a:ext cx="319" cy="16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318" y="0"/>
                      </a:cxn>
                      <a:cxn ang="0">
                        <a:pos x="318" y="168"/>
                      </a:cxn>
                      <a:cxn ang="0">
                        <a:pos x="0" y="168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319" h="169">
                        <a:moveTo>
                          <a:pt x="0" y="0"/>
                        </a:moveTo>
                        <a:lnTo>
                          <a:pt x="318" y="0"/>
                        </a:lnTo>
                        <a:lnTo>
                          <a:pt x="318" y="168"/>
                        </a:lnTo>
                        <a:lnTo>
                          <a:pt x="0" y="168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008000"/>
                  </a:solidFill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id-ID"/>
                  </a:p>
                </p:txBody>
              </p:sp>
            </p:grpSp>
            <p:grpSp>
              <p:nvGrpSpPr>
                <p:cNvPr id="10" name="Group 1039"/>
                <p:cNvGrpSpPr>
                  <a:grpSpLocks/>
                </p:cNvGrpSpPr>
                <p:nvPr/>
              </p:nvGrpSpPr>
              <p:grpSpPr bwMode="auto">
                <a:xfrm>
                  <a:off x="2616" y="1584"/>
                  <a:ext cx="609" cy="909"/>
                  <a:chOff x="2616" y="1584"/>
                  <a:chExt cx="609" cy="909"/>
                </a:xfrm>
              </p:grpSpPr>
              <p:sp>
                <p:nvSpPr>
                  <p:cNvPr id="15" name="Freeform 1040"/>
                  <p:cNvSpPr>
                    <a:spLocks/>
                  </p:cNvSpPr>
                  <p:nvPr/>
                </p:nvSpPr>
                <p:spPr bwMode="auto">
                  <a:xfrm>
                    <a:off x="2938" y="1584"/>
                    <a:ext cx="72" cy="16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60"/>
                      </a:cxn>
                      <a:cxn ang="0">
                        <a:pos x="71" y="16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72" h="161">
                        <a:moveTo>
                          <a:pt x="0" y="0"/>
                        </a:moveTo>
                        <a:lnTo>
                          <a:pt x="0" y="160"/>
                        </a:lnTo>
                        <a:lnTo>
                          <a:pt x="71" y="16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004000"/>
                  </a:solidFill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id-ID"/>
                  </a:p>
                </p:txBody>
              </p:sp>
              <p:sp>
                <p:nvSpPr>
                  <p:cNvPr id="16" name="Freeform 1041"/>
                  <p:cNvSpPr>
                    <a:spLocks/>
                  </p:cNvSpPr>
                  <p:nvPr/>
                </p:nvSpPr>
                <p:spPr bwMode="auto">
                  <a:xfrm>
                    <a:off x="2801" y="1585"/>
                    <a:ext cx="72" cy="161"/>
                  </a:xfrm>
                  <a:custGeom>
                    <a:avLst/>
                    <a:gdLst/>
                    <a:ahLst/>
                    <a:cxnLst>
                      <a:cxn ang="0">
                        <a:pos x="71" y="0"/>
                      </a:cxn>
                      <a:cxn ang="0">
                        <a:pos x="71" y="160"/>
                      </a:cxn>
                      <a:cxn ang="0">
                        <a:pos x="0" y="160"/>
                      </a:cxn>
                      <a:cxn ang="0">
                        <a:pos x="71" y="0"/>
                      </a:cxn>
                    </a:cxnLst>
                    <a:rect l="0" t="0" r="r" b="b"/>
                    <a:pathLst>
                      <a:path w="72" h="161">
                        <a:moveTo>
                          <a:pt x="71" y="0"/>
                        </a:moveTo>
                        <a:lnTo>
                          <a:pt x="71" y="160"/>
                        </a:lnTo>
                        <a:lnTo>
                          <a:pt x="0" y="160"/>
                        </a:lnTo>
                        <a:lnTo>
                          <a:pt x="71" y="0"/>
                        </a:lnTo>
                      </a:path>
                    </a:pathLst>
                  </a:custGeom>
                  <a:solidFill>
                    <a:srgbClr val="004000"/>
                  </a:solidFill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id-ID"/>
                  </a:p>
                </p:txBody>
              </p:sp>
              <p:sp>
                <p:nvSpPr>
                  <p:cNvPr id="17" name="Freeform 1042"/>
                  <p:cNvSpPr>
                    <a:spLocks/>
                  </p:cNvSpPr>
                  <p:nvPr/>
                </p:nvSpPr>
                <p:spPr bwMode="auto">
                  <a:xfrm>
                    <a:off x="2691" y="1888"/>
                    <a:ext cx="71" cy="162"/>
                  </a:xfrm>
                  <a:custGeom>
                    <a:avLst/>
                    <a:gdLst/>
                    <a:ahLst/>
                    <a:cxnLst>
                      <a:cxn ang="0">
                        <a:pos x="70" y="0"/>
                      </a:cxn>
                      <a:cxn ang="0">
                        <a:pos x="70" y="161"/>
                      </a:cxn>
                      <a:cxn ang="0">
                        <a:pos x="0" y="161"/>
                      </a:cxn>
                      <a:cxn ang="0">
                        <a:pos x="70" y="0"/>
                      </a:cxn>
                    </a:cxnLst>
                    <a:rect l="0" t="0" r="r" b="b"/>
                    <a:pathLst>
                      <a:path w="71" h="162">
                        <a:moveTo>
                          <a:pt x="70" y="0"/>
                        </a:moveTo>
                        <a:lnTo>
                          <a:pt x="70" y="161"/>
                        </a:lnTo>
                        <a:lnTo>
                          <a:pt x="0" y="161"/>
                        </a:lnTo>
                        <a:lnTo>
                          <a:pt x="70" y="0"/>
                        </a:lnTo>
                      </a:path>
                    </a:pathLst>
                  </a:custGeom>
                  <a:solidFill>
                    <a:srgbClr val="004000"/>
                  </a:solidFill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id-ID"/>
                  </a:p>
                </p:txBody>
              </p:sp>
              <p:sp>
                <p:nvSpPr>
                  <p:cNvPr id="18" name="Freeform 1043"/>
                  <p:cNvSpPr>
                    <a:spLocks/>
                  </p:cNvSpPr>
                  <p:nvPr/>
                </p:nvSpPr>
                <p:spPr bwMode="auto">
                  <a:xfrm>
                    <a:off x="2746" y="1719"/>
                    <a:ext cx="71" cy="165"/>
                  </a:xfrm>
                  <a:custGeom>
                    <a:avLst/>
                    <a:gdLst/>
                    <a:ahLst/>
                    <a:cxnLst>
                      <a:cxn ang="0">
                        <a:pos x="70" y="0"/>
                      </a:cxn>
                      <a:cxn ang="0">
                        <a:pos x="70" y="164"/>
                      </a:cxn>
                      <a:cxn ang="0">
                        <a:pos x="0" y="164"/>
                      </a:cxn>
                      <a:cxn ang="0">
                        <a:pos x="70" y="0"/>
                      </a:cxn>
                    </a:cxnLst>
                    <a:rect l="0" t="0" r="r" b="b"/>
                    <a:pathLst>
                      <a:path w="71" h="165">
                        <a:moveTo>
                          <a:pt x="70" y="0"/>
                        </a:moveTo>
                        <a:lnTo>
                          <a:pt x="70" y="164"/>
                        </a:lnTo>
                        <a:lnTo>
                          <a:pt x="0" y="164"/>
                        </a:lnTo>
                        <a:lnTo>
                          <a:pt x="70" y="0"/>
                        </a:lnTo>
                      </a:path>
                    </a:pathLst>
                  </a:custGeom>
                  <a:solidFill>
                    <a:srgbClr val="004000"/>
                  </a:solidFill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id-ID"/>
                  </a:p>
                </p:txBody>
              </p:sp>
              <p:sp>
                <p:nvSpPr>
                  <p:cNvPr id="19" name="Freeform 1044"/>
                  <p:cNvSpPr>
                    <a:spLocks/>
                  </p:cNvSpPr>
                  <p:nvPr/>
                </p:nvSpPr>
                <p:spPr bwMode="auto">
                  <a:xfrm>
                    <a:off x="3066" y="1900"/>
                    <a:ext cx="72" cy="16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62"/>
                      </a:cxn>
                      <a:cxn ang="0">
                        <a:pos x="71" y="16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72" h="163">
                        <a:moveTo>
                          <a:pt x="0" y="0"/>
                        </a:moveTo>
                        <a:lnTo>
                          <a:pt x="0" y="162"/>
                        </a:lnTo>
                        <a:lnTo>
                          <a:pt x="71" y="162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004000"/>
                  </a:solidFill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id-ID"/>
                  </a:p>
                </p:txBody>
              </p:sp>
              <p:sp>
                <p:nvSpPr>
                  <p:cNvPr id="20" name="Freeform 1045"/>
                  <p:cNvSpPr>
                    <a:spLocks/>
                  </p:cNvSpPr>
                  <p:nvPr/>
                </p:nvSpPr>
                <p:spPr bwMode="auto">
                  <a:xfrm>
                    <a:off x="3002" y="1732"/>
                    <a:ext cx="72" cy="16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63"/>
                      </a:cxn>
                      <a:cxn ang="0">
                        <a:pos x="71" y="163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72" h="164">
                        <a:moveTo>
                          <a:pt x="0" y="0"/>
                        </a:moveTo>
                        <a:lnTo>
                          <a:pt x="0" y="163"/>
                        </a:lnTo>
                        <a:lnTo>
                          <a:pt x="71" y="163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004000"/>
                  </a:solidFill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id-ID"/>
                  </a:p>
                </p:txBody>
              </p:sp>
              <p:sp>
                <p:nvSpPr>
                  <p:cNvPr id="21" name="Freeform 1046"/>
                  <p:cNvSpPr>
                    <a:spLocks/>
                  </p:cNvSpPr>
                  <p:nvPr/>
                </p:nvSpPr>
                <p:spPr bwMode="auto">
                  <a:xfrm>
                    <a:off x="2616" y="2133"/>
                    <a:ext cx="61" cy="360"/>
                  </a:xfrm>
                  <a:custGeom>
                    <a:avLst/>
                    <a:gdLst/>
                    <a:ahLst/>
                    <a:cxnLst>
                      <a:cxn ang="0">
                        <a:pos x="0" y="187"/>
                      </a:cxn>
                      <a:cxn ang="0">
                        <a:pos x="0" y="359"/>
                      </a:cxn>
                      <a:cxn ang="0">
                        <a:pos x="60" y="162"/>
                      </a:cxn>
                      <a:cxn ang="0">
                        <a:pos x="60" y="0"/>
                      </a:cxn>
                      <a:cxn ang="0">
                        <a:pos x="0" y="187"/>
                      </a:cxn>
                    </a:cxnLst>
                    <a:rect l="0" t="0" r="r" b="b"/>
                    <a:pathLst>
                      <a:path w="61" h="360">
                        <a:moveTo>
                          <a:pt x="0" y="187"/>
                        </a:moveTo>
                        <a:lnTo>
                          <a:pt x="0" y="359"/>
                        </a:lnTo>
                        <a:lnTo>
                          <a:pt x="60" y="162"/>
                        </a:lnTo>
                        <a:lnTo>
                          <a:pt x="60" y="0"/>
                        </a:lnTo>
                        <a:lnTo>
                          <a:pt x="0" y="187"/>
                        </a:lnTo>
                      </a:path>
                    </a:pathLst>
                  </a:custGeom>
                  <a:solidFill>
                    <a:srgbClr val="004000"/>
                  </a:solidFill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id-ID"/>
                  </a:p>
                </p:txBody>
              </p:sp>
              <p:sp>
                <p:nvSpPr>
                  <p:cNvPr id="22" name="Freeform 1047"/>
                  <p:cNvSpPr>
                    <a:spLocks/>
                  </p:cNvSpPr>
                  <p:nvPr/>
                </p:nvSpPr>
                <p:spPr bwMode="auto">
                  <a:xfrm>
                    <a:off x="3157" y="2137"/>
                    <a:ext cx="68" cy="356"/>
                  </a:xfrm>
                  <a:custGeom>
                    <a:avLst/>
                    <a:gdLst/>
                    <a:ahLst/>
                    <a:cxnLst>
                      <a:cxn ang="0">
                        <a:pos x="67" y="183"/>
                      </a:cxn>
                      <a:cxn ang="0">
                        <a:pos x="67" y="355"/>
                      </a:cxn>
                      <a:cxn ang="0">
                        <a:pos x="1" y="158"/>
                      </a:cxn>
                      <a:cxn ang="0">
                        <a:pos x="0" y="0"/>
                      </a:cxn>
                      <a:cxn ang="0">
                        <a:pos x="67" y="183"/>
                      </a:cxn>
                    </a:cxnLst>
                    <a:rect l="0" t="0" r="r" b="b"/>
                    <a:pathLst>
                      <a:path w="68" h="356">
                        <a:moveTo>
                          <a:pt x="67" y="183"/>
                        </a:moveTo>
                        <a:lnTo>
                          <a:pt x="67" y="355"/>
                        </a:lnTo>
                        <a:lnTo>
                          <a:pt x="1" y="158"/>
                        </a:lnTo>
                        <a:lnTo>
                          <a:pt x="0" y="0"/>
                        </a:lnTo>
                        <a:lnTo>
                          <a:pt x="67" y="183"/>
                        </a:lnTo>
                      </a:path>
                    </a:pathLst>
                  </a:custGeom>
                  <a:solidFill>
                    <a:srgbClr val="004000"/>
                  </a:solidFill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id-ID"/>
                  </a:p>
                </p:txBody>
              </p:sp>
            </p:grpSp>
            <p:grpSp>
              <p:nvGrpSpPr>
                <p:cNvPr id="11" name="Group 1048"/>
                <p:cNvGrpSpPr>
                  <a:grpSpLocks/>
                </p:cNvGrpSpPr>
                <p:nvPr/>
              </p:nvGrpSpPr>
              <p:grpSpPr bwMode="auto">
                <a:xfrm>
                  <a:off x="1884" y="1585"/>
                  <a:ext cx="2057" cy="732"/>
                  <a:chOff x="1884" y="1585"/>
                  <a:chExt cx="2057" cy="732"/>
                </a:xfrm>
              </p:grpSpPr>
              <p:sp>
                <p:nvSpPr>
                  <p:cNvPr id="12" name="Freeform 1049"/>
                  <p:cNvSpPr>
                    <a:spLocks/>
                  </p:cNvSpPr>
                  <p:nvPr/>
                </p:nvSpPr>
                <p:spPr bwMode="auto">
                  <a:xfrm>
                    <a:off x="1884" y="1693"/>
                    <a:ext cx="2057" cy="436"/>
                  </a:xfrm>
                  <a:custGeom>
                    <a:avLst/>
                    <a:gdLst/>
                    <a:ahLst/>
                    <a:cxnLst>
                      <a:cxn ang="0">
                        <a:pos x="1698" y="81"/>
                      </a:cxn>
                      <a:cxn ang="0">
                        <a:pos x="1616" y="48"/>
                      </a:cxn>
                      <a:cxn ang="0">
                        <a:pos x="1520" y="30"/>
                      </a:cxn>
                      <a:cxn ang="0">
                        <a:pos x="1417" y="19"/>
                      </a:cxn>
                      <a:cxn ang="0">
                        <a:pos x="1196" y="3"/>
                      </a:cxn>
                      <a:cxn ang="0">
                        <a:pos x="908" y="1"/>
                      </a:cxn>
                      <a:cxn ang="0">
                        <a:pos x="733" y="9"/>
                      </a:cxn>
                      <a:cxn ang="0">
                        <a:pos x="578" y="24"/>
                      </a:cxn>
                      <a:cxn ang="0">
                        <a:pos x="440" y="46"/>
                      </a:cxn>
                      <a:cxn ang="0">
                        <a:pos x="369" y="67"/>
                      </a:cxn>
                      <a:cxn ang="0">
                        <a:pos x="335" y="86"/>
                      </a:cxn>
                      <a:cxn ang="0">
                        <a:pos x="329" y="110"/>
                      </a:cxn>
                      <a:cxn ang="0">
                        <a:pos x="355" y="133"/>
                      </a:cxn>
                      <a:cxn ang="0">
                        <a:pos x="422" y="156"/>
                      </a:cxn>
                      <a:cxn ang="0">
                        <a:pos x="549" y="178"/>
                      </a:cxn>
                      <a:cxn ang="0">
                        <a:pos x="733" y="196"/>
                      </a:cxn>
                      <a:cxn ang="0">
                        <a:pos x="961" y="205"/>
                      </a:cxn>
                      <a:cxn ang="0">
                        <a:pos x="1245" y="213"/>
                      </a:cxn>
                      <a:cxn ang="0">
                        <a:pos x="1481" y="237"/>
                      </a:cxn>
                      <a:cxn ang="0">
                        <a:pos x="1583" y="269"/>
                      </a:cxn>
                      <a:cxn ang="0">
                        <a:pos x="1580" y="292"/>
                      </a:cxn>
                      <a:cxn ang="0">
                        <a:pos x="1459" y="324"/>
                      </a:cxn>
                      <a:cxn ang="0">
                        <a:pos x="1252" y="345"/>
                      </a:cxn>
                      <a:cxn ang="0">
                        <a:pos x="969" y="352"/>
                      </a:cxn>
                      <a:cxn ang="0">
                        <a:pos x="654" y="333"/>
                      </a:cxn>
                      <a:cxn ang="0">
                        <a:pos x="486" y="303"/>
                      </a:cxn>
                      <a:cxn ang="0">
                        <a:pos x="456" y="284"/>
                      </a:cxn>
                      <a:cxn ang="0">
                        <a:pos x="14" y="308"/>
                      </a:cxn>
                      <a:cxn ang="0">
                        <a:pos x="101" y="350"/>
                      </a:cxn>
                      <a:cxn ang="0">
                        <a:pos x="322" y="395"/>
                      </a:cxn>
                      <a:cxn ang="0">
                        <a:pos x="611" y="422"/>
                      </a:cxn>
                      <a:cxn ang="0">
                        <a:pos x="1027" y="435"/>
                      </a:cxn>
                      <a:cxn ang="0">
                        <a:pos x="1399" y="424"/>
                      </a:cxn>
                      <a:cxn ang="0">
                        <a:pos x="1708" y="398"/>
                      </a:cxn>
                      <a:cxn ang="0">
                        <a:pos x="1912" y="361"/>
                      </a:cxn>
                      <a:cxn ang="0">
                        <a:pos x="1999" y="332"/>
                      </a:cxn>
                      <a:cxn ang="0">
                        <a:pos x="2040" y="308"/>
                      </a:cxn>
                      <a:cxn ang="0">
                        <a:pos x="2056" y="281"/>
                      </a:cxn>
                      <a:cxn ang="0">
                        <a:pos x="2036" y="253"/>
                      </a:cxn>
                      <a:cxn ang="0">
                        <a:pos x="1968" y="221"/>
                      </a:cxn>
                      <a:cxn ang="0">
                        <a:pos x="1820" y="185"/>
                      </a:cxn>
                      <a:cxn ang="0">
                        <a:pos x="1483" y="145"/>
                      </a:cxn>
                      <a:cxn ang="0">
                        <a:pos x="1181" y="135"/>
                      </a:cxn>
                      <a:cxn ang="0">
                        <a:pos x="897" y="137"/>
                      </a:cxn>
                      <a:cxn ang="0">
                        <a:pos x="741" y="136"/>
                      </a:cxn>
                      <a:cxn ang="0">
                        <a:pos x="672" y="121"/>
                      </a:cxn>
                      <a:cxn ang="0">
                        <a:pos x="652" y="105"/>
                      </a:cxn>
                      <a:cxn ang="0">
                        <a:pos x="654" y="93"/>
                      </a:cxn>
                      <a:cxn ang="0">
                        <a:pos x="692" y="76"/>
                      </a:cxn>
                      <a:cxn ang="0">
                        <a:pos x="827" y="56"/>
                      </a:cxn>
                      <a:cxn ang="0">
                        <a:pos x="982" y="48"/>
                      </a:cxn>
                      <a:cxn ang="0">
                        <a:pos x="1168" y="51"/>
                      </a:cxn>
                      <a:cxn ang="0">
                        <a:pos x="1280" y="62"/>
                      </a:cxn>
                      <a:cxn ang="0">
                        <a:pos x="1369" y="81"/>
                      </a:cxn>
                    </a:cxnLst>
                    <a:rect l="0" t="0" r="r" b="b"/>
                    <a:pathLst>
                      <a:path w="2057" h="436">
                        <a:moveTo>
                          <a:pt x="1396" y="97"/>
                        </a:moveTo>
                        <a:lnTo>
                          <a:pt x="1720" y="97"/>
                        </a:lnTo>
                        <a:lnTo>
                          <a:pt x="1698" y="81"/>
                        </a:lnTo>
                        <a:lnTo>
                          <a:pt x="1675" y="67"/>
                        </a:lnTo>
                        <a:lnTo>
                          <a:pt x="1647" y="57"/>
                        </a:lnTo>
                        <a:lnTo>
                          <a:pt x="1616" y="48"/>
                        </a:lnTo>
                        <a:lnTo>
                          <a:pt x="1582" y="41"/>
                        </a:lnTo>
                        <a:lnTo>
                          <a:pt x="1553" y="35"/>
                        </a:lnTo>
                        <a:lnTo>
                          <a:pt x="1520" y="30"/>
                        </a:lnTo>
                        <a:lnTo>
                          <a:pt x="1485" y="27"/>
                        </a:lnTo>
                        <a:lnTo>
                          <a:pt x="1451" y="22"/>
                        </a:lnTo>
                        <a:lnTo>
                          <a:pt x="1417" y="19"/>
                        </a:lnTo>
                        <a:lnTo>
                          <a:pt x="1337" y="11"/>
                        </a:lnTo>
                        <a:lnTo>
                          <a:pt x="1267" y="7"/>
                        </a:lnTo>
                        <a:lnTo>
                          <a:pt x="1196" y="3"/>
                        </a:lnTo>
                        <a:lnTo>
                          <a:pt x="1094" y="0"/>
                        </a:lnTo>
                        <a:lnTo>
                          <a:pt x="987" y="0"/>
                        </a:lnTo>
                        <a:lnTo>
                          <a:pt x="908" y="1"/>
                        </a:lnTo>
                        <a:lnTo>
                          <a:pt x="840" y="3"/>
                        </a:lnTo>
                        <a:lnTo>
                          <a:pt x="784" y="6"/>
                        </a:lnTo>
                        <a:lnTo>
                          <a:pt x="733" y="9"/>
                        </a:lnTo>
                        <a:lnTo>
                          <a:pt x="688" y="13"/>
                        </a:lnTo>
                        <a:lnTo>
                          <a:pt x="633" y="17"/>
                        </a:lnTo>
                        <a:lnTo>
                          <a:pt x="578" y="24"/>
                        </a:lnTo>
                        <a:lnTo>
                          <a:pt x="510" y="32"/>
                        </a:lnTo>
                        <a:lnTo>
                          <a:pt x="474" y="39"/>
                        </a:lnTo>
                        <a:lnTo>
                          <a:pt x="440" y="46"/>
                        </a:lnTo>
                        <a:lnTo>
                          <a:pt x="404" y="55"/>
                        </a:lnTo>
                        <a:lnTo>
                          <a:pt x="386" y="61"/>
                        </a:lnTo>
                        <a:lnTo>
                          <a:pt x="369" y="67"/>
                        </a:lnTo>
                        <a:lnTo>
                          <a:pt x="353" y="74"/>
                        </a:lnTo>
                        <a:lnTo>
                          <a:pt x="343" y="81"/>
                        </a:lnTo>
                        <a:lnTo>
                          <a:pt x="335" y="86"/>
                        </a:lnTo>
                        <a:lnTo>
                          <a:pt x="331" y="92"/>
                        </a:lnTo>
                        <a:lnTo>
                          <a:pt x="328" y="101"/>
                        </a:lnTo>
                        <a:lnTo>
                          <a:pt x="329" y="110"/>
                        </a:lnTo>
                        <a:lnTo>
                          <a:pt x="334" y="120"/>
                        </a:lnTo>
                        <a:lnTo>
                          <a:pt x="342" y="127"/>
                        </a:lnTo>
                        <a:lnTo>
                          <a:pt x="355" y="133"/>
                        </a:lnTo>
                        <a:lnTo>
                          <a:pt x="377" y="142"/>
                        </a:lnTo>
                        <a:lnTo>
                          <a:pt x="398" y="149"/>
                        </a:lnTo>
                        <a:lnTo>
                          <a:pt x="422" y="156"/>
                        </a:lnTo>
                        <a:lnTo>
                          <a:pt x="448" y="162"/>
                        </a:lnTo>
                        <a:lnTo>
                          <a:pt x="476" y="167"/>
                        </a:lnTo>
                        <a:lnTo>
                          <a:pt x="549" y="178"/>
                        </a:lnTo>
                        <a:lnTo>
                          <a:pt x="618" y="187"/>
                        </a:lnTo>
                        <a:lnTo>
                          <a:pt x="685" y="192"/>
                        </a:lnTo>
                        <a:lnTo>
                          <a:pt x="733" y="196"/>
                        </a:lnTo>
                        <a:lnTo>
                          <a:pt x="792" y="200"/>
                        </a:lnTo>
                        <a:lnTo>
                          <a:pt x="845" y="202"/>
                        </a:lnTo>
                        <a:lnTo>
                          <a:pt x="961" y="205"/>
                        </a:lnTo>
                        <a:lnTo>
                          <a:pt x="1077" y="209"/>
                        </a:lnTo>
                        <a:lnTo>
                          <a:pt x="1172" y="212"/>
                        </a:lnTo>
                        <a:lnTo>
                          <a:pt x="1245" y="213"/>
                        </a:lnTo>
                        <a:lnTo>
                          <a:pt x="1327" y="218"/>
                        </a:lnTo>
                        <a:lnTo>
                          <a:pt x="1403" y="225"/>
                        </a:lnTo>
                        <a:lnTo>
                          <a:pt x="1481" y="237"/>
                        </a:lnTo>
                        <a:lnTo>
                          <a:pt x="1552" y="252"/>
                        </a:lnTo>
                        <a:lnTo>
                          <a:pt x="1572" y="261"/>
                        </a:lnTo>
                        <a:lnTo>
                          <a:pt x="1583" y="269"/>
                        </a:lnTo>
                        <a:lnTo>
                          <a:pt x="1589" y="276"/>
                        </a:lnTo>
                        <a:lnTo>
                          <a:pt x="1588" y="284"/>
                        </a:lnTo>
                        <a:lnTo>
                          <a:pt x="1580" y="292"/>
                        </a:lnTo>
                        <a:lnTo>
                          <a:pt x="1565" y="299"/>
                        </a:lnTo>
                        <a:lnTo>
                          <a:pt x="1519" y="313"/>
                        </a:lnTo>
                        <a:lnTo>
                          <a:pt x="1459" y="324"/>
                        </a:lnTo>
                        <a:lnTo>
                          <a:pt x="1392" y="333"/>
                        </a:lnTo>
                        <a:lnTo>
                          <a:pt x="1319" y="339"/>
                        </a:lnTo>
                        <a:lnTo>
                          <a:pt x="1252" y="345"/>
                        </a:lnTo>
                        <a:lnTo>
                          <a:pt x="1166" y="349"/>
                        </a:lnTo>
                        <a:lnTo>
                          <a:pt x="1073" y="351"/>
                        </a:lnTo>
                        <a:lnTo>
                          <a:pt x="969" y="352"/>
                        </a:lnTo>
                        <a:lnTo>
                          <a:pt x="874" y="349"/>
                        </a:lnTo>
                        <a:lnTo>
                          <a:pt x="760" y="344"/>
                        </a:lnTo>
                        <a:lnTo>
                          <a:pt x="654" y="333"/>
                        </a:lnTo>
                        <a:lnTo>
                          <a:pt x="564" y="321"/>
                        </a:lnTo>
                        <a:lnTo>
                          <a:pt x="506" y="309"/>
                        </a:lnTo>
                        <a:lnTo>
                          <a:pt x="486" y="303"/>
                        </a:lnTo>
                        <a:lnTo>
                          <a:pt x="472" y="297"/>
                        </a:lnTo>
                        <a:lnTo>
                          <a:pt x="459" y="289"/>
                        </a:lnTo>
                        <a:lnTo>
                          <a:pt x="456" y="284"/>
                        </a:lnTo>
                        <a:lnTo>
                          <a:pt x="0" y="284"/>
                        </a:lnTo>
                        <a:lnTo>
                          <a:pt x="2" y="294"/>
                        </a:lnTo>
                        <a:lnTo>
                          <a:pt x="14" y="308"/>
                        </a:lnTo>
                        <a:lnTo>
                          <a:pt x="33" y="322"/>
                        </a:lnTo>
                        <a:lnTo>
                          <a:pt x="61" y="335"/>
                        </a:lnTo>
                        <a:lnTo>
                          <a:pt x="101" y="350"/>
                        </a:lnTo>
                        <a:lnTo>
                          <a:pt x="164" y="367"/>
                        </a:lnTo>
                        <a:lnTo>
                          <a:pt x="235" y="381"/>
                        </a:lnTo>
                        <a:lnTo>
                          <a:pt x="322" y="395"/>
                        </a:lnTo>
                        <a:lnTo>
                          <a:pt x="394" y="404"/>
                        </a:lnTo>
                        <a:lnTo>
                          <a:pt x="486" y="413"/>
                        </a:lnTo>
                        <a:lnTo>
                          <a:pt x="611" y="422"/>
                        </a:lnTo>
                        <a:lnTo>
                          <a:pt x="810" y="432"/>
                        </a:lnTo>
                        <a:lnTo>
                          <a:pt x="930" y="434"/>
                        </a:lnTo>
                        <a:lnTo>
                          <a:pt x="1027" y="435"/>
                        </a:lnTo>
                        <a:lnTo>
                          <a:pt x="1133" y="434"/>
                        </a:lnTo>
                        <a:lnTo>
                          <a:pt x="1292" y="430"/>
                        </a:lnTo>
                        <a:lnTo>
                          <a:pt x="1399" y="424"/>
                        </a:lnTo>
                        <a:lnTo>
                          <a:pt x="1507" y="419"/>
                        </a:lnTo>
                        <a:lnTo>
                          <a:pt x="1621" y="408"/>
                        </a:lnTo>
                        <a:lnTo>
                          <a:pt x="1708" y="398"/>
                        </a:lnTo>
                        <a:lnTo>
                          <a:pt x="1813" y="381"/>
                        </a:lnTo>
                        <a:lnTo>
                          <a:pt x="1880" y="368"/>
                        </a:lnTo>
                        <a:lnTo>
                          <a:pt x="1912" y="361"/>
                        </a:lnTo>
                        <a:lnTo>
                          <a:pt x="1943" y="353"/>
                        </a:lnTo>
                        <a:lnTo>
                          <a:pt x="1974" y="343"/>
                        </a:lnTo>
                        <a:lnTo>
                          <a:pt x="1999" y="332"/>
                        </a:lnTo>
                        <a:lnTo>
                          <a:pt x="2012" y="327"/>
                        </a:lnTo>
                        <a:lnTo>
                          <a:pt x="2028" y="317"/>
                        </a:lnTo>
                        <a:lnTo>
                          <a:pt x="2040" y="308"/>
                        </a:lnTo>
                        <a:lnTo>
                          <a:pt x="2049" y="299"/>
                        </a:lnTo>
                        <a:lnTo>
                          <a:pt x="2054" y="291"/>
                        </a:lnTo>
                        <a:lnTo>
                          <a:pt x="2056" y="281"/>
                        </a:lnTo>
                        <a:lnTo>
                          <a:pt x="2053" y="271"/>
                        </a:lnTo>
                        <a:lnTo>
                          <a:pt x="2046" y="262"/>
                        </a:lnTo>
                        <a:lnTo>
                          <a:pt x="2036" y="253"/>
                        </a:lnTo>
                        <a:lnTo>
                          <a:pt x="2024" y="245"/>
                        </a:lnTo>
                        <a:lnTo>
                          <a:pt x="2005" y="236"/>
                        </a:lnTo>
                        <a:lnTo>
                          <a:pt x="1968" y="221"/>
                        </a:lnTo>
                        <a:lnTo>
                          <a:pt x="1924" y="206"/>
                        </a:lnTo>
                        <a:lnTo>
                          <a:pt x="1884" y="197"/>
                        </a:lnTo>
                        <a:lnTo>
                          <a:pt x="1820" y="185"/>
                        </a:lnTo>
                        <a:lnTo>
                          <a:pt x="1701" y="166"/>
                        </a:lnTo>
                        <a:lnTo>
                          <a:pt x="1585" y="152"/>
                        </a:lnTo>
                        <a:lnTo>
                          <a:pt x="1483" y="145"/>
                        </a:lnTo>
                        <a:lnTo>
                          <a:pt x="1387" y="137"/>
                        </a:lnTo>
                        <a:lnTo>
                          <a:pt x="1272" y="136"/>
                        </a:lnTo>
                        <a:lnTo>
                          <a:pt x="1181" y="135"/>
                        </a:lnTo>
                        <a:lnTo>
                          <a:pt x="1084" y="136"/>
                        </a:lnTo>
                        <a:lnTo>
                          <a:pt x="980" y="140"/>
                        </a:lnTo>
                        <a:lnTo>
                          <a:pt x="897" y="137"/>
                        </a:lnTo>
                        <a:lnTo>
                          <a:pt x="837" y="138"/>
                        </a:lnTo>
                        <a:lnTo>
                          <a:pt x="793" y="137"/>
                        </a:lnTo>
                        <a:lnTo>
                          <a:pt x="741" y="136"/>
                        </a:lnTo>
                        <a:lnTo>
                          <a:pt x="717" y="134"/>
                        </a:lnTo>
                        <a:lnTo>
                          <a:pt x="696" y="129"/>
                        </a:lnTo>
                        <a:lnTo>
                          <a:pt x="672" y="121"/>
                        </a:lnTo>
                        <a:lnTo>
                          <a:pt x="660" y="113"/>
                        </a:lnTo>
                        <a:lnTo>
                          <a:pt x="655" y="108"/>
                        </a:lnTo>
                        <a:lnTo>
                          <a:pt x="652" y="105"/>
                        </a:lnTo>
                        <a:lnTo>
                          <a:pt x="651" y="100"/>
                        </a:lnTo>
                        <a:lnTo>
                          <a:pt x="652" y="97"/>
                        </a:lnTo>
                        <a:lnTo>
                          <a:pt x="654" y="93"/>
                        </a:lnTo>
                        <a:lnTo>
                          <a:pt x="659" y="89"/>
                        </a:lnTo>
                        <a:lnTo>
                          <a:pt x="669" y="83"/>
                        </a:lnTo>
                        <a:lnTo>
                          <a:pt x="692" y="76"/>
                        </a:lnTo>
                        <a:lnTo>
                          <a:pt x="737" y="67"/>
                        </a:lnTo>
                        <a:lnTo>
                          <a:pt x="785" y="60"/>
                        </a:lnTo>
                        <a:lnTo>
                          <a:pt x="827" y="56"/>
                        </a:lnTo>
                        <a:lnTo>
                          <a:pt x="862" y="53"/>
                        </a:lnTo>
                        <a:lnTo>
                          <a:pt x="909" y="50"/>
                        </a:lnTo>
                        <a:lnTo>
                          <a:pt x="982" y="48"/>
                        </a:lnTo>
                        <a:lnTo>
                          <a:pt x="1069" y="48"/>
                        </a:lnTo>
                        <a:lnTo>
                          <a:pt x="1118" y="50"/>
                        </a:lnTo>
                        <a:lnTo>
                          <a:pt x="1168" y="51"/>
                        </a:lnTo>
                        <a:lnTo>
                          <a:pt x="1212" y="56"/>
                        </a:lnTo>
                        <a:lnTo>
                          <a:pt x="1248" y="58"/>
                        </a:lnTo>
                        <a:lnTo>
                          <a:pt x="1280" y="62"/>
                        </a:lnTo>
                        <a:lnTo>
                          <a:pt x="1310" y="66"/>
                        </a:lnTo>
                        <a:lnTo>
                          <a:pt x="1342" y="73"/>
                        </a:lnTo>
                        <a:lnTo>
                          <a:pt x="1369" y="81"/>
                        </a:lnTo>
                        <a:lnTo>
                          <a:pt x="1387" y="91"/>
                        </a:lnTo>
                        <a:lnTo>
                          <a:pt x="1396" y="97"/>
                        </a:lnTo>
                      </a:path>
                    </a:pathLst>
                  </a:custGeom>
                  <a:solidFill>
                    <a:srgbClr val="00FF00"/>
                  </a:solidFill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id-ID"/>
                  </a:p>
                </p:txBody>
              </p:sp>
              <p:sp>
                <p:nvSpPr>
                  <p:cNvPr id="13" name="Freeform 1050"/>
                  <p:cNvSpPr>
                    <a:spLocks/>
                  </p:cNvSpPr>
                  <p:nvPr/>
                </p:nvSpPr>
                <p:spPr bwMode="auto">
                  <a:xfrm>
                    <a:off x="2939" y="1585"/>
                    <a:ext cx="612" cy="732"/>
                  </a:xfrm>
                  <a:custGeom>
                    <a:avLst/>
                    <a:gdLst/>
                    <a:ahLst/>
                    <a:cxnLst>
                      <a:cxn ang="0">
                        <a:pos x="57" y="0"/>
                      </a:cxn>
                      <a:cxn ang="0">
                        <a:pos x="611" y="731"/>
                      </a:cxn>
                      <a:cxn ang="0">
                        <a:pos x="289" y="731"/>
                      </a:cxn>
                      <a:cxn ang="0">
                        <a:pos x="0" y="0"/>
                      </a:cxn>
                      <a:cxn ang="0">
                        <a:pos x="57" y="0"/>
                      </a:cxn>
                    </a:cxnLst>
                    <a:rect l="0" t="0" r="r" b="b"/>
                    <a:pathLst>
                      <a:path w="612" h="732">
                        <a:moveTo>
                          <a:pt x="57" y="0"/>
                        </a:moveTo>
                        <a:lnTo>
                          <a:pt x="611" y="731"/>
                        </a:lnTo>
                        <a:lnTo>
                          <a:pt x="289" y="731"/>
                        </a:lnTo>
                        <a:lnTo>
                          <a:pt x="0" y="0"/>
                        </a:lnTo>
                        <a:lnTo>
                          <a:pt x="57" y="0"/>
                        </a:lnTo>
                      </a:path>
                    </a:pathLst>
                  </a:custGeom>
                  <a:solidFill>
                    <a:srgbClr val="00FF00"/>
                  </a:solidFill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id-ID"/>
                  </a:p>
                </p:txBody>
              </p:sp>
              <p:sp>
                <p:nvSpPr>
                  <p:cNvPr id="14" name="Freeform 1051"/>
                  <p:cNvSpPr>
                    <a:spLocks/>
                  </p:cNvSpPr>
                  <p:nvPr/>
                </p:nvSpPr>
                <p:spPr bwMode="auto">
                  <a:xfrm>
                    <a:off x="2260" y="1585"/>
                    <a:ext cx="613" cy="732"/>
                  </a:xfrm>
                  <a:custGeom>
                    <a:avLst/>
                    <a:gdLst/>
                    <a:ahLst/>
                    <a:cxnLst>
                      <a:cxn ang="0">
                        <a:pos x="351" y="731"/>
                      </a:cxn>
                      <a:cxn ang="0">
                        <a:pos x="0" y="731"/>
                      </a:cxn>
                      <a:cxn ang="0">
                        <a:pos x="554" y="0"/>
                      </a:cxn>
                      <a:cxn ang="0">
                        <a:pos x="612" y="0"/>
                      </a:cxn>
                      <a:cxn ang="0">
                        <a:pos x="351" y="731"/>
                      </a:cxn>
                    </a:cxnLst>
                    <a:rect l="0" t="0" r="r" b="b"/>
                    <a:pathLst>
                      <a:path w="613" h="732">
                        <a:moveTo>
                          <a:pt x="351" y="731"/>
                        </a:moveTo>
                        <a:lnTo>
                          <a:pt x="0" y="731"/>
                        </a:lnTo>
                        <a:lnTo>
                          <a:pt x="554" y="0"/>
                        </a:lnTo>
                        <a:lnTo>
                          <a:pt x="612" y="0"/>
                        </a:lnTo>
                        <a:lnTo>
                          <a:pt x="351" y="731"/>
                        </a:lnTo>
                      </a:path>
                    </a:pathLst>
                  </a:custGeom>
                  <a:solidFill>
                    <a:srgbClr val="00FF00"/>
                  </a:solidFill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id-ID"/>
                  </a:p>
                </p:txBody>
              </p:sp>
            </p:grpSp>
          </p:grpSp>
        </p:grpSp>
        <p:sp>
          <p:nvSpPr>
            <p:cNvPr id="28" name="Rectangle 1052"/>
            <p:cNvSpPr>
              <a:spLocks noChangeArrowheads="1"/>
            </p:cNvSpPr>
            <p:nvPr/>
          </p:nvSpPr>
          <p:spPr bwMode="auto">
            <a:xfrm>
              <a:off x="285720" y="3328998"/>
              <a:ext cx="2743200" cy="1600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71842" dir="2700000" algn="ctr" rotWithShape="0">
                <a:srgbClr val="4D4D4D"/>
              </a:outerShdw>
            </a:effectLst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200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Pada penjual...</a:t>
              </a:r>
              <a:br>
                <a:rPr lang="en-US" sz="200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</a:br>
              <a:r>
                <a:rPr lang="en-US" sz="200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Harga adalah sumber </a:t>
              </a:r>
            </a:p>
            <a:p>
              <a:pPr>
                <a:lnSpc>
                  <a:spcPct val="100000"/>
                </a:lnSpc>
              </a:pPr>
              <a:r>
                <a:rPr lang="en-US" sz="200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pendapatan </a:t>
              </a:r>
            </a:p>
            <a:p>
              <a:pPr>
                <a:lnSpc>
                  <a:spcPct val="100000"/>
                </a:lnSpc>
              </a:pPr>
              <a:r>
                <a:rPr lang="en-US" sz="200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dan laba</a:t>
              </a:r>
            </a:p>
          </p:txBody>
        </p:sp>
      </p:grp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/>
          <a:srcRect t="26378" b="27077"/>
          <a:stretch>
            <a:fillRect/>
          </a:stretch>
        </p:blipFill>
        <p:spPr bwMode="auto">
          <a:xfrm>
            <a:off x="500035" y="5182901"/>
            <a:ext cx="2857520" cy="13300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 Harga</a:t>
            </a:r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id-ID" sz="2200" u="sng" smtClean="0">
                <a:solidFill>
                  <a:schemeClr val="accent2">
                    <a:lumMod val="75000"/>
                  </a:schemeClr>
                </a:solidFill>
              </a:rPr>
              <a:t>Price Skimming</a:t>
            </a:r>
          </a:p>
          <a:p>
            <a:r>
              <a:rPr lang="id-ID" sz="2200" smtClean="0">
                <a:solidFill>
                  <a:schemeClr val="accent2">
                    <a:lumMod val="75000"/>
                  </a:schemeClr>
                </a:solidFill>
              </a:rPr>
              <a:t>	Perusahaan menetapkan harga tertinggi pada produk baru, biasanya untuk mengembalikan biaya pengembangan.</a:t>
            </a:r>
          </a:p>
          <a:p>
            <a:pPr>
              <a:buFont typeface="Arial" pitchFamily="34" charset="0"/>
              <a:buChar char="•"/>
            </a:pPr>
            <a:r>
              <a:rPr lang="id-ID" sz="2200" u="sng" smtClean="0">
                <a:solidFill>
                  <a:schemeClr val="accent2">
                    <a:lumMod val="75000"/>
                  </a:schemeClr>
                </a:solidFill>
              </a:rPr>
              <a:t>Penetration Pricing</a:t>
            </a:r>
          </a:p>
          <a:p>
            <a:r>
              <a:rPr lang="id-ID" sz="2200" smtClean="0">
                <a:solidFill>
                  <a:schemeClr val="accent2">
                    <a:lumMod val="75000"/>
                  </a:schemeClr>
                </a:solidFill>
              </a:rPr>
              <a:t>	Menetapkan harga terendah pada produk baru untuk menarik konsumen dan membangun pangsa pasar.</a:t>
            </a:r>
          </a:p>
          <a:p>
            <a:pPr>
              <a:buFont typeface="Arial" pitchFamily="34" charset="0"/>
              <a:buChar char="•"/>
            </a:pPr>
            <a:r>
              <a:rPr lang="id-ID" sz="2200" u="sng" smtClean="0">
                <a:solidFill>
                  <a:schemeClr val="accent2">
                    <a:lumMod val="75000"/>
                  </a:schemeClr>
                </a:solidFill>
              </a:rPr>
              <a:t>Status Quo Pricing</a:t>
            </a:r>
          </a:p>
          <a:p>
            <a:r>
              <a:rPr lang="id-ID" sz="2200" smtClean="0">
                <a:solidFill>
                  <a:schemeClr val="accent2">
                    <a:lumMod val="75000"/>
                  </a:schemeClr>
                </a:solidFill>
              </a:rPr>
              <a:t>	Menetapkan harga yang sama dengan harga yang ditetapkan oleh pesaing.</a:t>
            </a:r>
            <a:endParaRPr lang="id-ID" sz="220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2"/>
          <a:srcRect t="13077" b="13077"/>
          <a:stretch>
            <a:fillRect/>
          </a:stretch>
        </p:blipFill>
        <p:spPr bwMode="auto">
          <a:xfrm>
            <a:off x="6357950" y="357166"/>
            <a:ext cx="2643174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 t="23077" b="14615"/>
          <a:stretch>
            <a:fillRect/>
          </a:stretch>
        </p:blipFill>
        <p:spPr bwMode="auto">
          <a:xfrm>
            <a:off x="6572264" y="5143512"/>
            <a:ext cx="2293056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endParaRPr lang="id-ID" sz="4000" smtClean="0">
              <a:solidFill>
                <a:srgbClr val="002060"/>
              </a:solidFill>
            </a:endParaRPr>
          </a:p>
          <a:p>
            <a:pPr marL="0" indent="0" algn="ctr"/>
            <a:endParaRPr lang="id-ID" sz="400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/>
            <a:r>
              <a:rPr lang="id-ID" sz="40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Hakikat Pasar</a:t>
            </a:r>
            <a:endParaRPr lang="id-ID" sz="400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6143668" cy="1150942"/>
          </a:xfrm>
        </p:spPr>
        <p:txBody>
          <a:bodyPr/>
          <a:lstStyle/>
          <a:p>
            <a:r>
              <a:rPr lang="id-ID" sz="3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Place </a:t>
            </a:r>
            <a:r>
              <a:rPr lang="id-ID" sz="3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(Saluran Distribusi/Lokasi)</a:t>
            </a:r>
            <a:endParaRPr lang="id-ID" sz="3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2757502"/>
            <a:ext cx="7239000" cy="1314440"/>
          </a:xfrm>
        </p:spPr>
        <p:txBody>
          <a:bodyPr/>
          <a:lstStyle/>
          <a:p>
            <a:pPr marL="0" indent="0"/>
            <a:r>
              <a:rPr lang="id-ID" sz="2400" smtClean="0">
                <a:solidFill>
                  <a:srgbClr val="002060"/>
                </a:solidFill>
              </a:rPr>
              <a:t>Serangkaian organisasi yang saling bergantung yang memudahkan pengalihan kepemilikan produk berpindah dari produsen ke konsumen</a:t>
            </a:r>
            <a:endParaRPr lang="id-ID" sz="2400">
              <a:solidFill>
                <a:srgbClr val="002060"/>
              </a:solidFill>
            </a:endParaRPr>
          </a:p>
        </p:txBody>
      </p:sp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4071942"/>
            <a:ext cx="2571768" cy="25717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362" y="563546"/>
            <a:ext cx="5553084" cy="579438"/>
          </a:xfrm>
        </p:spPr>
        <p:txBody>
          <a:bodyPr/>
          <a:lstStyle/>
          <a:p>
            <a:r>
              <a:rPr lang="id-ID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Jenis Saluran Distribusi</a:t>
            </a:r>
            <a:endParaRPr lang="id-ID" sz="2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172200"/>
            <a:ext cx="1905000" cy="457200"/>
          </a:xfrm>
          <a:noFill/>
        </p:spPr>
        <p:txBody>
          <a:bodyPr/>
          <a:lstStyle/>
          <a:p>
            <a:fld id="{34E8A7E8-0983-4B41-8549-039262F00AF4}" type="slidenum">
              <a:rPr lang="en-US">
                <a:latin typeface="Calibri" pitchFamily="34" charset="0"/>
                <a:cs typeface="Calibri" pitchFamily="34" charset="0"/>
              </a:rPr>
              <a:pPr/>
              <a:t>31</a:t>
            </a:fld>
            <a:endParaRPr lang="en-US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6" name="Group 1061"/>
          <p:cNvGrpSpPr>
            <a:grpSpLocks/>
          </p:cNvGrpSpPr>
          <p:nvPr/>
        </p:nvGrpSpPr>
        <p:grpSpPr bwMode="auto">
          <a:xfrm>
            <a:off x="785786" y="1214422"/>
            <a:ext cx="8001056" cy="4572032"/>
            <a:chOff x="192" y="912"/>
            <a:chExt cx="5424" cy="3168"/>
          </a:xfrm>
        </p:grpSpPr>
        <p:cxnSp>
          <p:nvCxnSpPr>
            <p:cNvPr id="7" name="AutoShape 1028"/>
            <p:cNvCxnSpPr>
              <a:cxnSpLocks noChangeShapeType="1"/>
            </p:cNvCxnSpPr>
            <p:nvPr/>
          </p:nvCxnSpPr>
          <p:spPr bwMode="auto">
            <a:xfrm>
              <a:off x="5040" y="1440"/>
              <a:ext cx="0" cy="2304"/>
            </a:xfrm>
            <a:prstGeom prst="straightConnector1">
              <a:avLst/>
            </a:prstGeom>
            <a:noFill/>
            <a:ln w="38100">
              <a:solidFill>
                <a:srgbClr val="C0C0C0"/>
              </a:solidFill>
              <a:round/>
              <a:headEnd/>
              <a:tailEnd/>
            </a:ln>
          </p:spPr>
        </p:cxnSp>
        <p:cxnSp>
          <p:nvCxnSpPr>
            <p:cNvPr id="8" name="AutoShape 1029"/>
            <p:cNvCxnSpPr>
              <a:cxnSpLocks noChangeShapeType="1"/>
              <a:stCxn id="11" idx="2"/>
              <a:endCxn id="35" idx="4"/>
            </p:cNvCxnSpPr>
            <p:nvPr/>
          </p:nvCxnSpPr>
          <p:spPr bwMode="auto">
            <a:xfrm>
              <a:off x="2184" y="1776"/>
              <a:ext cx="0" cy="1962"/>
            </a:xfrm>
            <a:prstGeom prst="straightConnector1">
              <a:avLst/>
            </a:prstGeom>
            <a:noFill/>
            <a:ln w="38100">
              <a:solidFill>
                <a:srgbClr val="C0C0C0"/>
              </a:solidFill>
              <a:round/>
              <a:headEnd/>
              <a:tailEnd/>
            </a:ln>
          </p:spPr>
        </p:cxnSp>
        <p:cxnSp>
          <p:nvCxnSpPr>
            <p:cNvPr id="9" name="AutoShape 1030"/>
            <p:cNvCxnSpPr>
              <a:cxnSpLocks noChangeShapeType="1"/>
            </p:cNvCxnSpPr>
            <p:nvPr/>
          </p:nvCxnSpPr>
          <p:spPr bwMode="auto">
            <a:xfrm>
              <a:off x="3648" y="2928"/>
              <a:ext cx="0" cy="1076"/>
            </a:xfrm>
            <a:prstGeom prst="straightConnector1">
              <a:avLst/>
            </a:prstGeom>
            <a:noFill/>
            <a:ln w="38100">
              <a:solidFill>
                <a:srgbClr val="C0C0C0"/>
              </a:solidFill>
              <a:round/>
              <a:headEnd/>
              <a:tailEnd/>
            </a:ln>
          </p:spPr>
        </p:cxnSp>
        <p:sp>
          <p:nvSpPr>
            <p:cNvPr id="10" name="Rectangle 1031"/>
            <p:cNvSpPr>
              <a:spLocks noChangeArrowheads="1"/>
            </p:cNvSpPr>
            <p:nvPr/>
          </p:nvSpPr>
          <p:spPr bwMode="auto">
            <a:xfrm>
              <a:off x="192" y="1344"/>
              <a:ext cx="1200" cy="432"/>
            </a:xfrm>
            <a:prstGeom prst="rect">
              <a:avLst/>
            </a:prstGeom>
            <a:solidFill>
              <a:srgbClr val="F4A984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algn="ctr">
                <a:buClrTx/>
                <a:buFontTx/>
                <a:buNone/>
              </a:pPr>
              <a:r>
                <a:rPr lang="en-US" smtClean="0"/>
                <a:t>Produ</a:t>
              </a:r>
              <a:r>
                <a:rPr lang="id-ID" smtClean="0"/>
                <a:t>cer</a:t>
              </a:r>
              <a:endParaRPr lang="en-US"/>
            </a:p>
          </p:txBody>
        </p:sp>
        <p:sp>
          <p:nvSpPr>
            <p:cNvPr id="11" name="Rectangle 1032"/>
            <p:cNvSpPr>
              <a:spLocks noChangeArrowheads="1"/>
            </p:cNvSpPr>
            <p:nvPr/>
          </p:nvSpPr>
          <p:spPr bwMode="auto">
            <a:xfrm>
              <a:off x="1584" y="1344"/>
              <a:ext cx="1200" cy="432"/>
            </a:xfrm>
            <a:prstGeom prst="rect">
              <a:avLst/>
            </a:prstGeom>
            <a:solidFill>
              <a:srgbClr val="F4A984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algn="ctr">
                <a:buClrTx/>
                <a:buFontTx/>
                <a:buNone/>
              </a:pPr>
              <a:r>
                <a:rPr lang="en-US"/>
                <a:t>Producer</a:t>
              </a:r>
            </a:p>
          </p:txBody>
        </p:sp>
        <p:sp>
          <p:nvSpPr>
            <p:cNvPr id="12" name="Rectangle 1033"/>
            <p:cNvSpPr>
              <a:spLocks noChangeArrowheads="1"/>
            </p:cNvSpPr>
            <p:nvPr/>
          </p:nvSpPr>
          <p:spPr bwMode="auto">
            <a:xfrm>
              <a:off x="3024" y="1344"/>
              <a:ext cx="1200" cy="432"/>
            </a:xfrm>
            <a:prstGeom prst="rect">
              <a:avLst/>
            </a:prstGeom>
            <a:solidFill>
              <a:srgbClr val="F4A984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algn="ctr">
                <a:buClrTx/>
                <a:buFontTx/>
                <a:buNone/>
              </a:pPr>
              <a:r>
                <a:rPr lang="en-US"/>
                <a:t>Producer</a:t>
              </a:r>
            </a:p>
          </p:txBody>
        </p:sp>
        <p:sp>
          <p:nvSpPr>
            <p:cNvPr id="13" name="Rectangle 1034"/>
            <p:cNvSpPr>
              <a:spLocks noChangeArrowheads="1"/>
            </p:cNvSpPr>
            <p:nvPr/>
          </p:nvSpPr>
          <p:spPr bwMode="auto">
            <a:xfrm>
              <a:off x="4416" y="1344"/>
              <a:ext cx="1200" cy="432"/>
            </a:xfrm>
            <a:prstGeom prst="rect">
              <a:avLst/>
            </a:prstGeom>
            <a:solidFill>
              <a:srgbClr val="F4A984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algn="ctr">
                <a:buClrTx/>
                <a:buFontTx/>
                <a:buNone/>
              </a:pPr>
              <a:r>
                <a:rPr lang="en-US"/>
                <a:t>Producer</a:t>
              </a:r>
            </a:p>
          </p:txBody>
        </p:sp>
        <p:sp>
          <p:nvSpPr>
            <p:cNvPr id="14" name="Rectangle 1035"/>
            <p:cNvSpPr>
              <a:spLocks noChangeArrowheads="1"/>
            </p:cNvSpPr>
            <p:nvPr/>
          </p:nvSpPr>
          <p:spPr bwMode="auto">
            <a:xfrm>
              <a:off x="192" y="3648"/>
              <a:ext cx="1200" cy="432"/>
            </a:xfrm>
            <a:prstGeom prst="rect">
              <a:avLst/>
            </a:prstGeom>
            <a:solidFill>
              <a:srgbClr val="37EDF1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algn="ctr">
                <a:buClrTx/>
                <a:buFontTx/>
                <a:buNone/>
              </a:pPr>
              <a:r>
                <a:rPr lang="en-US"/>
                <a:t>Consumers</a:t>
              </a:r>
            </a:p>
          </p:txBody>
        </p:sp>
        <p:sp>
          <p:nvSpPr>
            <p:cNvPr id="15" name="Rectangle 1036"/>
            <p:cNvSpPr>
              <a:spLocks noChangeArrowheads="1"/>
            </p:cNvSpPr>
            <p:nvPr/>
          </p:nvSpPr>
          <p:spPr bwMode="auto">
            <a:xfrm>
              <a:off x="1584" y="3648"/>
              <a:ext cx="1200" cy="432"/>
            </a:xfrm>
            <a:prstGeom prst="rect">
              <a:avLst/>
            </a:prstGeom>
            <a:solidFill>
              <a:srgbClr val="37EDF1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algn="ctr">
                <a:buClrTx/>
                <a:buFontTx/>
                <a:buNone/>
              </a:pPr>
              <a:r>
                <a:rPr lang="en-US"/>
                <a:t>Consumers</a:t>
              </a:r>
            </a:p>
          </p:txBody>
        </p:sp>
        <p:sp>
          <p:nvSpPr>
            <p:cNvPr id="16" name="Rectangle 1037"/>
            <p:cNvSpPr>
              <a:spLocks noChangeArrowheads="1"/>
            </p:cNvSpPr>
            <p:nvPr/>
          </p:nvSpPr>
          <p:spPr bwMode="auto">
            <a:xfrm>
              <a:off x="3024" y="3648"/>
              <a:ext cx="1200" cy="432"/>
            </a:xfrm>
            <a:prstGeom prst="rect">
              <a:avLst/>
            </a:prstGeom>
            <a:solidFill>
              <a:srgbClr val="37EDF1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algn="ctr">
                <a:buClrTx/>
                <a:buFontTx/>
                <a:buNone/>
              </a:pPr>
              <a:r>
                <a:rPr lang="en-US"/>
                <a:t>Consumers</a:t>
              </a:r>
            </a:p>
          </p:txBody>
        </p:sp>
        <p:sp>
          <p:nvSpPr>
            <p:cNvPr id="17" name="Rectangle 1038"/>
            <p:cNvSpPr>
              <a:spLocks noChangeArrowheads="1"/>
            </p:cNvSpPr>
            <p:nvPr/>
          </p:nvSpPr>
          <p:spPr bwMode="auto">
            <a:xfrm>
              <a:off x="4416" y="3647"/>
              <a:ext cx="1200" cy="432"/>
            </a:xfrm>
            <a:prstGeom prst="rect">
              <a:avLst/>
            </a:prstGeom>
            <a:solidFill>
              <a:srgbClr val="37EDF1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algn="ctr">
                <a:buClrTx/>
                <a:buFontTx/>
                <a:buNone/>
              </a:pPr>
              <a:r>
                <a:rPr lang="en-US"/>
                <a:t>Consumers</a:t>
              </a:r>
            </a:p>
          </p:txBody>
        </p:sp>
        <p:sp>
          <p:nvSpPr>
            <p:cNvPr id="18" name="Rectangle 1039"/>
            <p:cNvSpPr>
              <a:spLocks noChangeArrowheads="1"/>
            </p:cNvSpPr>
            <p:nvPr/>
          </p:nvSpPr>
          <p:spPr bwMode="auto">
            <a:xfrm>
              <a:off x="1584" y="3083"/>
              <a:ext cx="1200" cy="432"/>
            </a:xfrm>
            <a:prstGeom prst="rect">
              <a:avLst/>
            </a:prstGeom>
            <a:solidFill>
              <a:srgbClr val="B479D5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algn="ctr">
                <a:buClrTx/>
                <a:buFontTx/>
                <a:buNone/>
              </a:pPr>
              <a:r>
                <a:rPr lang="en-US"/>
                <a:t>Retailers</a:t>
              </a:r>
            </a:p>
          </p:txBody>
        </p:sp>
        <p:sp>
          <p:nvSpPr>
            <p:cNvPr id="19" name="Rectangle 1040"/>
            <p:cNvSpPr>
              <a:spLocks noChangeArrowheads="1"/>
            </p:cNvSpPr>
            <p:nvPr/>
          </p:nvSpPr>
          <p:spPr bwMode="auto">
            <a:xfrm>
              <a:off x="3024" y="3082"/>
              <a:ext cx="1200" cy="432"/>
            </a:xfrm>
            <a:prstGeom prst="rect">
              <a:avLst/>
            </a:prstGeom>
            <a:solidFill>
              <a:srgbClr val="B479D5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algn="ctr">
                <a:buClrTx/>
                <a:buFontTx/>
                <a:buNone/>
              </a:pPr>
              <a:r>
                <a:rPr lang="en-US"/>
                <a:t>Retailers</a:t>
              </a:r>
            </a:p>
          </p:txBody>
        </p:sp>
        <p:sp>
          <p:nvSpPr>
            <p:cNvPr id="20" name="Rectangle 1041"/>
            <p:cNvSpPr>
              <a:spLocks noChangeArrowheads="1"/>
            </p:cNvSpPr>
            <p:nvPr/>
          </p:nvSpPr>
          <p:spPr bwMode="auto">
            <a:xfrm>
              <a:off x="4416" y="3082"/>
              <a:ext cx="1200" cy="432"/>
            </a:xfrm>
            <a:prstGeom prst="rect">
              <a:avLst/>
            </a:prstGeom>
            <a:solidFill>
              <a:srgbClr val="B479D5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algn="ctr">
                <a:buClrTx/>
                <a:buFontTx/>
                <a:buNone/>
              </a:pPr>
              <a:r>
                <a:rPr lang="en-US"/>
                <a:t>Retailers</a:t>
              </a:r>
            </a:p>
          </p:txBody>
        </p:sp>
        <p:sp>
          <p:nvSpPr>
            <p:cNvPr id="21" name="Rectangle 1042"/>
            <p:cNvSpPr>
              <a:spLocks noChangeArrowheads="1"/>
            </p:cNvSpPr>
            <p:nvPr/>
          </p:nvSpPr>
          <p:spPr bwMode="auto">
            <a:xfrm>
              <a:off x="3024" y="2516"/>
              <a:ext cx="1200" cy="432"/>
            </a:xfrm>
            <a:prstGeom prst="rect">
              <a:avLst/>
            </a:prstGeom>
            <a:solidFill>
              <a:srgbClr val="D4ACF2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algn="ctr">
                <a:buClrTx/>
                <a:buFontTx/>
                <a:buNone/>
              </a:pPr>
              <a:r>
                <a:rPr lang="en-US"/>
                <a:t>Wholesalers</a:t>
              </a:r>
            </a:p>
          </p:txBody>
        </p:sp>
        <p:sp>
          <p:nvSpPr>
            <p:cNvPr id="22" name="Rectangle 1043"/>
            <p:cNvSpPr>
              <a:spLocks noChangeArrowheads="1"/>
            </p:cNvSpPr>
            <p:nvPr/>
          </p:nvSpPr>
          <p:spPr bwMode="auto">
            <a:xfrm>
              <a:off x="4416" y="2516"/>
              <a:ext cx="1200" cy="432"/>
            </a:xfrm>
            <a:prstGeom prst="rect">
              <a:avLst/>
            </a:prstGeom>
            <a:solidFill>
              <a:srgbClr val="D4ACF2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algn="ctr">
                <a:buClrTx/>
                <a:buFontTx/>
                <a:buNone/>
              </a:pPr>
              <a:r>
                <a:rPr lang="en-US"/>
                <a:t>Wholesalers</a:t>
              </a:r>
            </a:p>
          </p:txBody>
        </p:sp>
        <p:sp>
          <p:nvSpPr>
            <p:cNvPr id="23" name="Rectangle 1044"/>
            <p:cNvSpPr>
              <a:spLocks noChangeArrowheads="1"/>
            </p:cNvSpPr>
            <p:nvPr/>
          </p:nvSpPr>
          <p:spPr bwMode="auto">
            <a:xfrm>
              <a:off x="4416" y="1950"/>
              <a:ext cx="1200" cy="432"/>
            </a:xfrm>
            <a:prstGeom prst="rect">
              <a:avLst/>
            </a:prstGeom>
            <a:solidFill>
              <a:srgbClr val="FAD6C4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algn="ctr">
                <a:buClrTx/>
                <a:buFontTx/>
                <a:buNone/>
              </a:pPr>
              <a:r>
                <a:rPr lang="en-US"/>
                <a:t>Agents or</a:t>
              </a:r>
              <a:br>
                <a:rPr lang="en-US"/>
              </a:br>
              <a:r>
                <a:rPr lang="en-US"/>
                <a:t>Brokers</a:t>
              </a:r>
            </a:p>
          </p:txBody>
        </p:sp>
        <p:cxnSp>
          <p:nvCxnSpPr>
            <p:cNvPr id="24" name="AutoShape 1045"/>
            <p:cNvCxnSpPr>
              <a:cxnSpLocks noChangeShapeType="1"/>
              <a:stCxn id="10" idx="2"/>
              <a:endCxn id="14" idx="0"/>
            </p:cNvCxnSpPr>
            <p:nvPr/>
          </p:nvCxnSpPr>
          <p:spPr bwMode="auto">
            <a:xfrm>
              <a:off x="792" y="1776"/>
              <a:ext cx="0" cy="1872"/>
            </a:xfrm>
            <a:prstGeom prst="straightConnector1">
              <a:avLst/>
            </a:prstGeom>
            <a:noFill/>
            <a:ln w="38100">
              <a:solidFill>
                <a:srgbClr val="C0C0C0"/>
              </a:solidFill>
              <a:round/>
              <a:headEnd/>
              <a:tailEnd/>
            </a:ln>
          </p:spPr>
        </p:cxnSp>
        <p:cxnSp>
          <p:nvCxnSpPr>
            <p:cNvPr id="25" name="AutoShape 1046"/>
            <p:cNvCxnSpPr>
              <a:cxnSpLocks noChangeShapeType="1"/>
              <a:stCxn id="12" idx="2"/>
              <a:endCxn id="21" idx="0"/>
            </p:cNvCxnSpPr>
            <p:nvPr/>
          </p:nvCxnSpPr>
          <p:spPr bwMode="auto">
            <a:xfrm>
              <a:off x="3624" y="1776"/>
              <a:ext cx="0" cy="740"/>
            </a:xfrm>
            <a:prstGeom prst="straightConnector1">
              <a:avLst/>
            </a:prstGeom>
            <a:noFill/>
            <a:ln w="38100">
              <a:solidFill>
                <a:srgbClr val="C0C0C0"/>
              </a:solidFill>
              <a:round/>
              <a:headEnd/>
              <a:tailEnd/>
            </a:ln>
          </p:spPr>
        </p:cxnSp>
        <p:sp>
          <p:nvSpPr>
            <p:cNvPr id="26" name="Oval 1047"/>
            <p:cNvSpPr>
              <a:spLocks noChangeArrowheads="1"/>
            </p:cNvSpPr>
            <p:nvPr/>
          </p:nvSpPr>
          <p:spPr bwMode="auto">
            <a:xfrm>
              <a:off x="720" y="3594"/>
              <a:ext cx="144" cy="144"/>
            </a:xfrm>
            <a:prstGeom prst="ellipse">
              <a:avLst/>
            </a:prstGeom>
            <a:solidFill>
              <a:srgbClr val="000000"/>
            </a:solidFill>
            <a:ln w="1588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7" name="Oval 1048"/>
            <p:cNvSpPr>
              <a:spLocks noChangeArrowheads="1"/>
            </p:cNvSpPr>
            <p:nvPr/>
          </p:nvSpPr>
          <p:spPr bwMode="auto">
            <a:xfrm>
              <a:off x="2112" y="3024"/>
              <a:ext cx="144" cy="144"/>
            </a:xfrm>
            <a:prstGeom prst="ellipse">
              <a:avLst/>
            </a:prstGeom>
            <a:solidFill>
              <a:srgbClr val="000000"/>
            </a:solidFill>
            <a:ln w="1588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8" name="Oval 1049"/>
            <p:cNvSpPr>
              <a:spLocks noChangeArrowheads="1"/>
            </p:cNvSpPr>
            <p:nvPr/>
          </p:nvSpPr>
          <p:spPr bwMode="auto">
            <a:xfrm>
              <a:off x="3552" y="2448"/>
              <a:ext cx="144" cy="144"/>
            </a:xfrm>
            <a:prstGeom prst="ellipse">
              <a:avLst/>
            </a:prstGeom>
            <a:solidFill>
              <a:srgbClr val="000000"/>
            </a:solidFill>
            <a:ln w="1588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9" name="Oval 1050"/>
            <p:cNvSpPr>
              <a:spLocks noChangeArrowheads="1"/>
            </p:cNvSpPr>
            <p:nvPr/>
          </p:nvSpPr>
          <p:spPr bwMode="auto">
            <a:xfrm>
              <a:off x="4944" y="1872"/>
              <a:ext cx="144" cy="144"/>
            </a:xfrm>
            <a:prstGeom prst="ellipse">
              <a:avLst/>
            </a:prstGeom>
            <a:solidFill>
              <a:srgbClr val="000000"/>
            </a:solidFill>
            <a:ln w="1588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30" name="Rectangle 1051"/>
            <p:cNvSpPr>
              <a:spLocks noChangeArrowheads="1"/>
            </p:cNvSpPr>
            <p:nvPr/>
          </p:nvSpPr>
          <p:spPr bwMode="auto">
            <a:xfrm>
              <a:off x="3037" y="912"/>
              <a:ext cx="842" cy="40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buClrTx/>
                <a:buFontTx/>
                <a:buNone/>
                <a:defRPr/>
              </a:pPr>
              <a:r>
                <a:rPr lang="en-US" i="1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Wholesaler</a:t>
              </a:r>
            </a:p>
            <a:p>
              <a:pPr>
                <a:buClrTx/>
                <a:buFontTx/>
                <a:buNone/>
                <a:defRPr/>
              </a:pPr>
              <a:r>
                <a:rPr lang="en-US" i="1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Channel</a:t>
              </a:r>
            </a:p>
          </p:txBody>
        </p:sp>
        <p:sp>
          <p:nvSpPr>
            <p:cNvPr id="31" name="Rectangle 1052"/>
            <p:cNvSpPr>
              <a:spLocks noChangeArrowheads="1"/>
            </p:cNvSpPr>
            <p:nvPr/>
          </p:nvSpPr>
          <p:spPr bwMode="auto">
            <a:xfrm>
              <a:off x="1713" y="912"/>
              <a:ext cx="656" cy="40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buClrTx/>
                <a:buFontTx/>
                <a:buNone/>
                <a:defRPr/>
              </a:pPr>
              <a:r>
                <a:rPr lang="en-US" i="1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Retailer</a:t>
              </a:r>
            </a:p>
            <a:p>
              <a:pPr>
                <a:buClrTx/>
                <a:buFontTx/>
                <a:buNone/>
                <a:defRPr/>
              </a:pPr>
              <a:r>
                <a:rPr lang="en-US" i="1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Channel</a:t>
              </a:r>
            </a:p>
          </p:txBody>
        </p:sp>
        <p:sp>
          <p:nvSpPr>
            <p:cNvPr id="32" name="Rectangle 1053"/>
            <p:cNvSpPr>
              <a:spLocks noChangeArrowheads="1"/>
            </p:cNvSpPr>
            <p:nvPr/>
          </p:nvSpPr>
          <p:spPr bwMode="auto">
            <a:xfrm>
              <a:off x="344" y="919"/>
              <a:ext cx="1010" cy="4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lIns="90488" tIns="44450" rIns="90488" bIns="44450">
              <a:spAutoFit/>
            </a:bodyPr>
            <a:lstStyle/>
            <a:p>
              <a:pPr>
                <a:buClrTx/>
                <a:buFontTx/>
                <a:buNone/>
                <a:defRPr/>
              </a:pPr>
              <a:r>
                <a:rPr lang="en-US" i="1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Direct</a:t>
              </a:r>
            </a:p>
            <a:p>
              <a:pPr>
                <a:buClrTx/>
                <a:buFontTx/>
                <a:buNone/>
                <a:defRPr/>
              </a:pPr>
              <a:r>
                <a:rPr lang="en-US" i="1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Channel</a:t>
              </a:r>
            </a:p>
          </p:txBody>
        </p:sp>
        <p:sp>
          <p:nvSpPr>
            <p:cNvPr id="33" name="Oval 1054"/>
            <p:cNvSpPr>
              <a:spLocks noChangeArrowheads="1"/>
            </p:cNvSpPr>
            <p:nvPr/>
          </p:nvSpPr>
          <p:spPr bwMode="auto">
            <a:xfrm>
              <a:off x="3564" y="3024"/>
              <a:ext cx="144" cy="144"/>
            </a:xfrm>
            <a:prstGeom prst="ellipse">
              <a:avLst/>
            </a:prstGeom>
            <a:solidFill>
              <a:srgbClr val="000000"/>
            </a:solidFill>
            <a:ln w="1588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34" name="Oval 1055"/>
            <p:cNvSpPr>
              <a:spLocks noChangeArrowheads="1"/>
            </p:cNvSpPr>
            <p:nvPr/>
          </p:nvSpPr>
          <p:spPr bwMode="auto">
            <a:xfrm>
              <a:off x="3564" y="3594"/>
              <a:ext cx="144" cy="144"/>
            </a:xfrm>
            <a:prstGeom prst="ellipse">
              <a:avLst/>
            </a:prstGeom>
            <a:solidFill>
              <a:srgbClr val="000000"/>
            </a:solidFill>
            <a:ln w="1588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35" name="Oval 1056"/>
            <p:cNvSpPr>
              <a:spLocks noChangeArrowheads="1"/>
            </p:cNvSpPr>
            <p:nvPr/>
          </p:nvSpPr>
          <p:spPr bwMode="auto">
            <a:xfrm>
              <a:off x="2112" y="3594"/>
              <a:ext cx="144" cy="144"/>
            </a:xfrm>
            <a:prstGeom prst="ellipse">
              <a:avLst/>
            </a:prstGeom>
            <a:solidFill>
              <a:srgbClr val="000000"/>
            </a:solidFill>
            <a:ln w="1588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36" name="Rectangle 1057"/>
            <p:cNvSpPr>
              <a:spLocks noChangeArrowheads="1"/>
            </p:cNvSpPr>
            <p:nvPr/>
          </p:nvSpPr>
          <p:spPr bwMode="auto">
            <a:xfrm>
              <a:off x="4334" y="919"/>
              <a:ext cx="963" cy="40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buClrTx/>
                <a:buFontTx/>
                <a:buNone/>
                <a:defRPr/>
              </a:pPr>
              <a:r>
                <a:rPr lang="en-US" i="1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Agent/Broker</a:t>
              </a:r>
            </a:p>
            <a:p>
              <a:pPr>
                <a:buClrTx/>
                <a:buFontTx/>
                <a:buNone/>
                <a:defRPr/>
              </a:pPr>
              <a:r>
                <a:rPr lang="en-US" i="1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Channel</a:t>
              </a:r>
            </a:p>
          </p:txBody>
        </p:sp>
        <p:sp>
          <p:nvSpPr>
            <p:cNvPr id="37" name="Oval 1058"/>
            <p:cNvSpPr>
              <a:spLocks noChangeArrowheads="1"/>
            </p:cNvSpPr>
            <p:nvPr/>
          </p:nvSpPr>
          <p:spPr bwMode="auto">
            <a:xfrm>
              <a:off x="4956" y="2472"/>
              <a:ext cx="144" cy="144"/>
            </a:xfrm>
            <a:prstGeom prst="ellipse">
              <a:avLst/>
            </a:prstGeom>
            <a:solidFill>
              <a:srgbClr val="000000"/>
            </a:solidFill>
            <a:ln w="1588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38" name="Oval 1059"/>
            <p:cNvSpPr>
              <a:spLocks noChangeArrowheads="1"/>
            </p:cNvSpPr>
            <p:nvPr/>
          </p:nvSpPr>
          <p:spPr bwMode="auto">
            <a:xfrm>
              <a:off x="4956" y="3024"/>
              <a:ext cx="144" cy="144"/>
            </a:xfrm>
            <a:prstGeom prst="ellipse">
              <a:avLst/>
            </a:prstGeom>
            <a:solidFill>
              <a:srgbClr val="000000"/>
            </a:solidFill>
            <a:ln w="1588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39" name="Oval 1060"/>
            <p:cNvSpPr>
              <a:spLocks noChangeArrowheads="1"/>
            </p:cNvSpPr>
            <p:nvPr/>
          </p:nvSpPr>
          <p:spPr bwMode="auto">
            <a:xfrm>
              <a:off x="4944" y="3594"/>
              <a:ext cx="144" cy="144"/>
            </a:xfrm>
            <a:prstGeom prst="ellipse">
              <a:avLst/>
            </a:prstGeom>
            <a:solidFill>
              <a:srgbClr val="000000"/>
            </a:solidFill>
            <a:ln w="1588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357158" y="5997379"/>
            <a:ext cx="3857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smtClean="0">
                <a:latin typeface="Calibri" pitchFamily="34" charset="0"/>
                <a:cs typeface="Calibri" pitchFamily="34" charset="0"/>
              </a:rPr>
              <a:t>Retailer </a:t>
            </a:r>
            <a:r>
              <a:rPr lang="id-ID" smtClean="0">
                <a:latin typeface="Calibri" pitchFamily="34" charset="0"/>
                <a:cs typeface="Calibri" pitchFamily="34" charset="0"/>
              </a:rPr>
              <a:t>	        : Pengecer</a:t>
            </a:r>
          </a:p>
          <a:p>
            <a:r>
              <a:rPr lang="id-ID" b="1" smtClean="0">
                <a:latin typeface="Calibri" pitchFamily="34" charset="0"/>
                <a:cs typeface="Calibri" pitchFamily="34" charset="0"/>
              </a:rPr>
              <a:t>Wholesalers</a:t>
            </a:r>
            <a:r>
              <a:rPr lang="id-ID" smtClean="0">
                <a:latin typeface="Calibri" pitchFamily="34" charset="0"/>
                <a:cs typeface="Calibri" pitchFamily="34" charset="0"/>
              </a:rPr>
              <a:t>  : Grosir</a:t>
            </a:r>
            <a:endParaRPr lang="id-ID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714356"/>
            <a:ext cx="6500858" cy="579438"/>
          </a:xfrm>
        </p:spPr>
        <p:txBody>
          <a:bodyPr/>
          <a:lstStyle/>
          <a:p>
            <a:r>
              <a:rPr lang="id-ID" sz="3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Promotion </a:t>
            </a:r>
            <a:r>
              <a:rPr lang="id-ID" sz="3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(Promosi)</a:t>
            </a:r>
            <a:endParaRPr lang="id-ID" sz="3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2000240"/>
            <a:ext cx="6643734" cy="1814514"/>
          </a:xfrm>
        </p:spPr>
        <p:txBody>
          <a:bodyPr/>
          <a:lstStyle/>
          <a:p>
            <a:pPr marL="0" indent="0"/>
            <a:r>
              <a:rPr lang="id-ID" smtClean="0">
                <a:solidFill>
                  <a:srgbClr val="002060"/>
                </a:solidFill>
              </a:rPr>
              <a:t>Adalah komunikasi yang dilakukan oleh pemasar untuk menginformasikan, membujuk, dan mengingatkan dengan tujuan mempengaruhi opini atau memperoleh respon.</a:t>
            </a:r>
            <a:endParaRPr lang="id-ID">
              <a:solidFill>
                <a:srgbClr val="002060"/>
              </a:solidFill>
            </a:endParaRPr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3929066"/>
            <a:ext cx="2000264" cy="20002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Bauran Promosi (Promotional Mix)</a:t>
            </a:r>
            <a:endParaRPr lang="id-ID" sz="2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id-ID" sz="2200" smtClean="0">
                <a:solidFill>
                  <a:schemeClr val="accent2">
                    <a:lumMod val="75000"/>
                  </a:schemeClr>
                </a:solidFill>
              </a:rPr>
              <a:t>Dalam melakukan promosi, dapat digunakan berbagai cara, antara lain:</a:t>
            </a:r>
          </a:p>
          <a:p>
            <a:pPr>
              <a:buFont typeface="Arial" pitchFamily="34" charset="0"/>
              <a:buChar char="•"/>
            </a:pPr>
            <a:r>
              <a:rPr lang="id-ID" sz="220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Advertising (iklan)</a:t>
            </a:r>
            <a:r>
              <a:rPr lang="id-ID" sz="2200" smtClean="0">
                <a:solidFill>
                  <a:srgbClr val="92D050"/>
                </a:solidFill>
              </a:rPr>
              <a:t> :</a:t>
            </a:r>
            <a:r>
              <a:rPr lang="id-ID" sz="2200" smtClean="0">
                <a:solidFill>
                  <a:schemeClr val="accent2">
                    <a:lumMod val="75000"/>
                  </a:schemeClr>
                </a:solidFill>
              </a:rPr>
              <a:t> mengiklankan produknya melalui berbagai media iklan, seperti koran, majalah, TV, dll.</a:t>
            </a:r>
          </a:p>
          <a:p>
            <a:pPr>
              <a:buFont typeface="Arial" pitchFamily="34" charset="0"/>
              <a:buChar char="•"/>
            </a:pPr>
            <a:r>
              <a:rPr lang="id-ID" sz="220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 Relation (PR/humas)</a:t>
            </a:r>
            <a:r>
              <a:rPr lang="id-ID" sz="2200" smtClean="0">
                <a:solidFill>
                  <a:schemeClr val="accent2">
                    <a:lumMod val="75000"/>
                  </a:schemeClr>
                </a:solidFill>
              </a:rPr>
              <a:t> : promosi melalui PR agar produk dapat diterima masyarakat.</a:t>
            </a:r>
          </a:p>
          <a:p>
            <a:pPr>
              <a:buFont typeface="Arial" pitchFamily="34" charset="0"/>
              <a:buChar char="•"/>
            </a:pPr>
            <a:r>
              <a:rPr lang="id-ID" sz="220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Personal Selling (penjualan personil)</a:t>
            </a:r>
            <a:r>
              <a:rPr lang="id-ID" sz="2200" smtClean="0">
                <a:solidFill>
                  <a:schemeClr val="accent2">
                    <a:lumMod val="75000"/>
                  </a:schemeClr>
                </a:solidFill>
              </a:rPr>
              <a:t> : promosi dengan cara presentasi langsung.</a:t>
            </a:r>
          </a:p>
          <a:p>
            <a:pPr>
              <a:buFont typeface="Arial" pitchFamily="34" charset="0"/>
              <a:buChar char="•"/>
            </a:pPr>
            <a:r>
              <a:rPr lang="id-ID" sz="220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Sales Promotion (promosi penjualan)</a:t>
            </a:r>
            <a:r>
              <a:rPr lang="id-ID" sz="220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id-ID" sz="2200" smtClean="0">
                <a:solidFill>
                  <a:schemeClr val="accent2">
                    <a:lumMod val="75000"/>
                  </a:schemeClr>
                </a:solidFill>
              </a:rPr>
              <a:t> promosi dengan cara ikut pameran, membagikan sampel.</a:t>
            </a:r>
            <a:endParaRPr lang="id-ID" sz="220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4481514" cy="579438"/>
          </a:xfrm>
        </p:spPr>
        <p:txBody>
          <a:bodyPr/>
          <a:lstStyle/>
          <a:p>
            <a:r>
              <a:rPr lang="id-ID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People (Staf)</a:t>
            </a:r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96" y="2114552"/>
            <a:ext cx="7239000" cy="1100134"/>
          </a:xfrm>
        </p:spPr>
        <p:txBody>
          <a:bodyPr/>
          <a:lstStyle/>
          <a:p>
            <a:pPr marL="0" indent="0"/>
            <a:r>
              <a:rPr lang="id-ID" sz="2400" smtClean="0">
                <a:solidFill>
                  <a:schemeClr val="accent2">
                    <a:lumMod val="75000"/>
                  </a:schemeClr>
                </a:solidFill>
              </a:rPr>
              <a:t>Merekrut staf yang tepat </a:t>
            </a:r>
            <a:r>
              <a:rPr lang="id-ID" sz="2400" smtClean="0">
                <a:solidFill>
                  <a:schemeClr val="accent2">
                    <a:lumMod val="75000"/>
                  </a:schemeClr>
                </a:solidFill>
              </a:rPr>
              <a:t>dan </a:t>
            </a:r>
            <a:r>
              <a:rPr lang="id-ID" sz="2400" smtClean="0">
                <a:solidFill>
                  <a:schemeClr val="accent2">
                    <a:lumMod val="75000"/>
                  </a:schemeClr>
                </a:solidFill>
              </a:rPr>
              <a:t>dan memberikan pelatihan secara </a:t>
            </a:r>
            <a:r>
              <a:rPr lang="id-ID" sz="2400" smtClean="0">
                <a:solidFill>
                  <a:schemeClr val="accent2">
                    <a:lumMod val="75000"/>
                  </a:schemeClr>
                </a:solidFill>
              </a:rPr>
              <a:t>tepat dalam </a:t>
            </a:r>
            <a:r>
              <a:rPr lang="id-ID" sz="2400" smtClean="0">
                <a:solidFill>
                  <a:schemeClr val="accent2">
                    <a:lumMod val="75000"/>
                  </a:schemeClr>
                </a:solidFill>
              </a:rPr>
              <a:t>penyampaian </a:t>
            </a:r>
            <a:r>
              <a:rPr lang="id-ID" sz="2400" smtClean="0">
                <a:solidFill>
                  <a:schemeClr val="accent2">
                    <a:lumMod val="75000"/>
                  </a:schemeClr>
                </a:solidFill>
              </a:rPr>
              <a:t>layanan. </a:t>
            </a:r>
            <a:endParaRPr lang="id-ID" sz="240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/>
          <a:srcRect l="13077" r="13077"/>
          <a:stretch>
            <a:fillRect/>
          </a:stretch>
        </p:blipFill>
        <p:spPr bwMode="auto">
          <a:xfrm>
            <a:off x="3605938" y="3357562"/>
            <a:ext cx="2242059" cy="3036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 t="15385" b="15384"/>
          <a:stretch>
            <a:fillRect/>
          </a:stretch>
        </p:blipFill>
        <p:spPr bwMode="auto">
          <a:xfrm>
            <a:off x="500035" y="4786322"/>
            <a:ext cx="2476498" cy="1714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857232"/>
            <a:ext cx="5715000" cy="579438"/>
          </a:xfrm>
        </p:spPr>
        <p:txBody>
          <a:bodyPr/>
          <a:lstStyle/>
          <a:p>
            <a:r>
              <a:rPr lang="id-ID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Process (Proses)</a:t>
            </a:r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828800"/>
            <a:ext cx="7239000" cy="2743208"/>
          </a:xfrm>
        </p:spPr>
        <p:txBody>
          <a:bodyPr/>
          <a:lstStyle/>
          <a:p>
            <a:pPr marL="0" indent="0"/>
            <a:r>
              <a:rPr lang="id-ID" sz="2400" smtClean="0">
                <a:solidFill>
                  <a:schemeClr val="accent2">
                    <a:lumMod val="75000"/>
                  </a:schemeClr>
                </a:solidFill>
              </a:rPr>
              <a:t>Sistem yang digunakan untuk membantu perusahaan dalam memberikan layanan</a:t>
            </a:r>
          </a:p>
          <a:p>
            <a:pPr marL="0" indent="0"/>
            <a:endParaRPr lang="id-ID" sz="240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/>
            <a:r>
              <a:rPr lang="id-ID" sz="2400" smtClean="0">
                <a:solidFill>
                  <a:schemeClr val="accent2">
                    <a:lumMod val="75000"/>
                  </a:schemeClr>
                </a:solidFill>
              </a:rPr>
              <a:t>Sebuah </a:t>
            </a:r>
            <a:r>
              <a:rPr lang="id-ID" sz="2400" smtClean="0">
                <a:solidFill>
                  <a:schemeClr val="accent2">
                    <a:lumMod val="75000"/>
                  </a:schemeClr>
                </a:solidFill>
              </a:rPr>
              <a:t>pelayanan yang </a:t>
            </a:r>
            <a:r>
              <a:rPr lang="id-ID" sz="2400" smtClean="0">
                <a:solidFill>
                  <a:schemeClr val="accent2">
                    <a:lumMod val="75000"/>
                  </a:schemeClr>
                </a:solidFill>
              </a:rPr>
              <a:t>efisien </a:t>
            </a:r>
            <a:r>
              <a:rPr lang="id-ID" sz="2400" smtClean="0">
                <a:solidFill>
                  <a:schemeClr val="accent2">
                    <a:lumMod val="75000"/>
                  </a:schemeClr>
                </a:solidFill>
              </a:rPr>
              <a:t>akan </a:t>
            </a:r>
            <a:r>
              <a:rPr lang="id-ID" sz="2400" smtClean="0">
                <a:solidFill>
                  <a:schemeClr val="accent2">
                    <a:lumMod val="75000"/>
                  </a:schemeClr>
                </a:solidFill>
              </a:rPr>
              <a:t>menumbuhkan loyalitas konsumen dan kepercayaan perusahaan.</a:t>
            </a:r>
            <a:endParaRPr lang="id-ID" sz="240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4357694"/>
            <a:ext cx="2024055" cy="20240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5715000" cy="579438"/>
          </a:xfrm>
        </p:spPr>
        <p:txBody>
          <a:bodyPr/>
          <a:lstStyle/>
          <a:p>
            <a:r>
              <a:rPr lang="id-ID" sz="320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Physical Evidence (Bukti Fisik)</a:t>
            </a:r>
            <a:endParaRPr lang="id-ID" sz="3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785926"/>
            <a:ext cx="7239000" cy="3314704"/>
          </a:xfrm>
        </p:spPr>
        <p:txBody>
          <a:bodyPr/>
          <a:lstStyle/>
          <a:p>
            <a:pPr marL="0" indent="0"/>
            <a:r>
              <a:rPr lang="id-ID" smtClean="0">
                <a:solidFill>
                  <a:schemeClr val="accent2">
                    <a:lumMod val="75000"/>
                  </a:schemeClr>
                </a:solidFill>
              </a:rPr>
              <a:t>Bukti fisik adalah elemen </a:t>
            </a:r>
            <a:r>
              <a:rPr lang="id-ID" smtClean="0">
                <a:solidFill>
                  <a:schemeClr val="accent2">
                    <a:lumMod val="75000"/>
                  </a:schemeClr>
                </a:solidFill>
              </a:rPr>
              <a:t>dari </a:t>
            </a:r>
            <a:r>
              <a:rPr lang="id-ID" smtClean="0">
                <a:solidFill>
                  <a:schemeClr val="accent2">
                    <a:lumMod val="75000"/>
                  </a:schemeClr>
                </a:solidFill>
              </a:rPr>
              <a:t>bauran pemasaran </a:t>
            </a:r>
            <a:r>
              <a:rPr lang="id-ID" smtClean="0">
                <a:solidFill>
                  <a:schemeClr val="accent2">
                    <a:lumMod val="75000"/>
                  </a:schemeClr>
                </a:solidFill>
              </a:rPr>
              <a:t>yang memungkinkan </a:t>
            </a:r>
            <a:r>
              <a:rPr lang="id-ID" smtClean="0">
                <a:solidFill>
                  <a:schemeClr val="accent2">
                    <a:lumMod val="75000"/>
                  </a:schemeClr>
                </a:solidFill>
              </a:rPr>
              <a:t>konsumen </a:t>
            </a:r>
            <a:r>
              <a:rPr lang="id-ID" smtClean="0">
                <a:solidFill>
                  <a:schemeClr val="accent2">
                    <a:lumMod val="75000"/>
                  </a:schemeClr>
                </a:solidFill>
              </a:rPr>
              <a:t>untuk </a:t>
            </a:r>
            <a:r>
              <a:rPr lang="id-ID" smtClean="0">
                <a:solidFill>
                  <a:schemeClr val="accent2">
                    <a:lumMod val="75000"/>
                  </a:schemeClr>
                </a:solidFill>
              </a:rPr>
              <a:t>membuat </a:t>
            </a:r>
            <a:r>
              <a:rPr lang="id-ID" smtClean="0">
                <a:solidFill>
                  <a:schemeClr val="accent2">
                    <a:lumMod val="75000"/>
                  </a:schemeClr>
                </a:solidFill>
              </a:rPr>
              <a:t>penilaian </a:t>
            </a:r>
            <a:r>
              <a:rPr lang="id-ID" smtClean="0">
                <a:solidFill>
                  <a:schemeClr val="accent2">
                    <a:lumMod val="75000"/>
                  </a:schemeClr>
                </a:solidFill>
              </a:rPr>
              <a:t>terhadap perusahaan, misalnya jika </a:t>
            </a:r>
            <a:r>
              <a:rPr lang="id-ID" smtClean="0">
                <a:solidFill>
                  <a:schemeClr val="accent2">
                    <a:lumMod val="75000"/>
                  </a:schemeClr>
                </a:solidFill>
              </a:rPr>
              <a:t>Anda berjalan ke restoran harapan Anda adalah lingkungan, </a:t>
            </a:r>
            <a:r>
              <a:rPr lang="id-ID" smtClean="0">
                <a:solidFill>
                  <a:schemeClr val="accent2">
                    <a:lumMod val="75000"/>
                  </a:schemeClr>
                </a:solidFill>
              </a:rPr>
              <a:t>bersih </a:t>
            </a:r>
            <a:r>
              <a:rPr lang="id-ID" smtClean="0">
                <a:solidFill>
                  <a:schemeClr val="accent2">
                    <a:lumMod val="75000"/>
                  </a:schemeClr>
                </a:solidFill>
              </a:rPr>
              <a:t>ramah</a:t>
            </a:r>
          </a:p>
          <a:p>
            <a:endParaRPr lang="id-ID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/>
            <a:r>
              <a:rPr lang="id-ID" smtClean="0">
                <a:solidFill>
                  <a:schemeClr val="accent2">
                    <a:lumMod val="75000"/>
                  </a:schemeClr>
                </a:solidFill>
              </a:rPr>
              <a:t>Konsumen </a:t>
            </a:r>
            <a:r>
              <a:rPr lang="id-ID" smtClean="0">
                <a:solidFill>
                  <a:schemeClr val="accent2">
                    <a:lumMod val="75000"/>
                  </a:schemeClr>
                </a:solidFill>
              </a:rPr>
              <a:t>akan membuat persepsi berdasarkan penglihatan mereka dari penyediaan layanan yang akan berdampak </a:t>
            </a:r>
            <a:r>
              <a:rPr lang="id-ID" smtClean="0">
                <a:solidFill>
                  <a:schemeClr val="accent2">
                    <a:lumMod val="75000"/>
                  </a:schemeClr>
                </a:solidFill>
              </a:rPr>
              <a:t>pada </a:t>
            </a:r>
            <a:r>
              <a:rPr lang="id-ID" smtClean="0">
                <a:solidFill>
                  <a:schemeClr val="accent2">
                    <a:lumMod val="75000"/>
                  </a:schemeClr>
                </a:solidFill>
              </a:rPr>
              <a:t>perusahaan</a:t>
            </a:r>
            <a:endParaRPr lang="id-ID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 t="15384" b="15384"/>
          <a:stretch>
            <a:fillRect/>
          </a:stretch>
        </p:blipFill>
        <p:spPr bwMode="auto">
          <a:xfrm>
            <a:off x="4500562" y="4407151"/>
            <a:ext cx="3024187" cy="20936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2071678"/>
            <a:ext cx="2347914" cy="35218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id-ID" sz="480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Terima Kasih</a:t>
            </a:r>
            <a:endParaRPr lang="id-ID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85720" y="3071810"/>
            <a:ext cx="2538413" cy="857250"/>
          </a:xfrm>
          <a:prstGeom prst="rect">
            <a:avLst/>
          </a:prstGeom>
        </p:spPr>
        <p:txBody>
          <a:bodyPr anchor="b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d-ID" sz="4800" b="1" cap="small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ea typeface="+mj-ea"/>
                <a:cs typeface="Calibri" pitchFamily="34" charset="0"/>
              </a:rPr>
              <a:t>Grazie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072066" y="3286124"/>
            <a:ext cx="2643188" cy="785813"/>
          </a:xfrm>
          <a:prstGeom prst="rect">
            <a:avLst/>
          </a:prstGeom>
        </p:spPr>
        <p:txBody>
          <a:bodyPr anchor="b">
            <a:normAutofit fontScale="90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d-ID" sz="6000" b="1" cap="small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itchFamily="82" charset="0"/>
                <a:ea typeface="+mj-ea"/>
                <a:cs typeface="Calibri" pitchFamily="34" charset="0"/>
              </a:rPr>
              <a:t>Danke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143390" y="4929203"/>
            <a:ext cx="2571750" cy="785813"/>
          </a:xfrm>
          <a:prstGeom prst="rect">
            <a:avLst/>
          </a:prstGeom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id-ID" sz="6000" b="1" cap="small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  <a:ea typeface="+mj-ea"/>
                <a:cs typeface="Calibri" pitchFamily="34" charset="0"/>
              </a:rPr>
              <a:t>Dank U</a:t>
            </a:r>
          </a:p>
        </p:txBody>
      </p:sp>
      <p:sp>
        <p:nvSpPr>
          <p:cNvPr id="8" name="Rectangle 7"/>
          <p:cNvSpPr/>
          <p:nvPr/>
        </p:nvSpPr>
        <p:spPr>
          <a:xfrm>
            <a:off x="1928794" y="4786322"/>
            <a:ext cx="1304925" cy="923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ar-AE" sz="5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شكرا</a:t>
            </a:r>
            <a:endParaRPr lang="id-ID" sz="54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43504" y="5857892"/>
            <a:ext cx="3695700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id-ID" sz="4000">
                <a:solidFill>
                  <a:srgbClr val="4BD4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  <a:cs typeface="Arial" charset="0"/>
              </a:rPr>
              <a:t>Sas ef̱charistó̱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28992" y="5786454"/>
            <a:ext cx="1525587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id-ID" sz="40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</a:t>
            </a:r>
            <a:r>
              <a:rPr lang="fr-FR" sz="40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erci</a:t>
            </a:r>
            <a:endParaRPr lang="id-ID" sz="4000" b="1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5720" y="785794"/>
            <a:ext cx="345757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id-ID" sz="3200" b="1">
                <a:solidFill>
                  <a:srgbClr val="CC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</a:t>
            </a:r>
            <a:r>
              <a:rPr lang="tr-TR" sz="3200" b="1">
                <a:solidFill>
                  <a:srgbClr val="CC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eşekkür </a:t>
            </a:r>
            <a:r>
              <a:rPr lang="id-ID" sz="3200" b="1">
                <a:solidFill>
                  <a:srgbClr val="CC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E</a:t>
            </a:r>
            <a:r>
              <a:rPr lang="tr-TR" sz="3200" b="1">
                <a:solidFill>
                  <a:srgbClr val="CC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derim</a:t>
            </a:r>
            <a:endParaRPr lang="id-ID" sz="3200" b="1">
              <a:solidFill>
                <a:srgbClr val="CC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1472" y="4068771"/>
            <a:ext cx="1936750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sz="3600" b="1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ありがとう</a:t>
            </a:r>
            <a:endParaRPr lang="id-ID" sz="3600" b="1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57950" y="5143512"/>
            <a:ext cx="249237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d-ID" sz="36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Thank you</a:t>
            </a:r>
            <a:endParaRPr lang="id-ID" sz="2000" b="1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596" y="6286520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file"/>
              </a:rPr>
              <a:t>Click this !</a:t>
            </a:r>
            <a:endParaRPr lang="id-ID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Pasar Adalah....</a:t>
            </a:r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304800" y="1828800"/>
            <a:ext cx="7239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chemeClr val="folHlink"/>
              </a:buClr>
              <a:buFont typeface="Wingdings" pitchFamily="2" charset="2"/>
              <a:buNone/>
              <a:tabLst>
                <a:tab pos="457200" algn="l"/>
              </a:tabLst>
            </a:pPr>
            <a:endParaRPr lang="en-US">
              <a:solidFill>
                <a:schemeClr val="accent1">
                  <a:lumMod val="25000"/>
                </a:schemeClr>
              </a:solidFill>
            </a:endParaRPr>
          </a:p>
          <a:p>
            <a:pPr algn="l">
              <a:buClr>
                <a:schemeClr val="folHlink"/>
              </a:buClr>
              <a:buFont typeface="Wingdings" pitchFamily="2" charset="2"/>
              <a:buNone/>
              <a:tabLst>
                <a:tab pos="457200" algn="l"/>
              </a:tabLst>
            </a:pPr>
            <a:r>
              <a:rPr lang="id-ID" smtClean="0">
                <a:solidFill>
                  <a:schemeClr val="accent1">
                    <a:lumMod val="25000"/>
                  </a:schemeClr>
                </a:solidFill>
              </a:rPr>
              <a:t>     </a:t>
            </a:r>
            <a:r>
              <a:rPr lang="en-US" smtClean="0">
                <a:solidFill>
                  <a:schemeClr val="accent1">
                    <a:lumMod val="25000"/>
                  </a:schemeClr>
                </a:solidFill>
              </a:rPr>
              <a:t>(1) 	Individu </a:t>
            </a:r>
            <a:r>
              <a:rPr lang="en-US">
                <a:solidFill>
                  <a:schemeClr val="accent1">
                    <a:lumMod val="25000"/>
                  </a:schemeClr>
                </a:solidFill>
              </a:rPr>
              <a:t>atau organisasi dengan </a:t>
            </a:r>
            <a:r>
              <a:rPr lang="en-US" smtClean="0">
                <a:solidFill>
                  <a:schemeClr val="accent1">
                    <a:lumMod val="25000"/>
                  </a:schemeClr>
                </a:solidFill>
              </a:rPr>
              <a:t/>
            </a:r>
            <a:br>
              <a:rPr lang="en-US" smtClean="0">
                <a:solidFill>
                  <a:schemeClr val="accent1">
                    <a:lumMod val="25000"/>
                  </a:schemeClr>
                </a:solidFill>
              </a:rPr>
            </a:br>
            <a:r>
              <a:rPr lang="en-US" smtClean="0">
                <a:solidFill>
                  <a:schemeClr val="accent1">
                    <a:lumMod val="25000"/>
                  </a:schemeClr>
                </a:solidFill>
              </a:rPr>
              <a:t/>
            </a:r>
            <a:br>
              <a:rPr lang="en-US" smtClean="0">
                <a:solidFill>
                  <a:schemeClr val="accent1">
                    <a:lumMod val="25000"/>
                  </a:schemeClr>
                </a:solidFill>
              </a:rPr>
            </a:br>
            <a:r>
              <a:rPr lang="en-US" smtClean="0">
                <a:solidFill>
                  <a:schemeClr val="accent1">
                    <a:lumMod val="25000"/>
                  </a:schemeClr>
                </a:solidFill>
              </a:rPr>
              <a:t>(</a:t>
            </a:r>
            <a:r>
              <a:rPr lang="en-US">
                <a:solidFill>
                  <a:schemeClr val="accent1">
                    <a:lumMod val="25000"/>
                  </a:schemeClr>
                </a:solidFill>
              </a:rPr>
              <a:t>2) 	Kebutuhan atau keinginan, dan dengan </a:t>
            </a:r>
            <a:br>
              <a:rPr lang="en-US">
                <a:solidFill>
                  <a:schemeClr val="accent1">
                    <a:lumMod val="25000"/>
                  </a:schemeClr>
                </a:solidFill>
              </a:rPr>
            </a:br>
            <a:r>
              <a:rPr lang="en-US">
                <a:solidFill>
                  <a:schemeClr val="accent1">
                    <a:lumMod val="25000"/>
                  </a:schemeClr>
                </a:solidFill>
              </a:rPr>
              <a:t/>
            </a:r>
            <a:br>
              <a:rPr lang="en-US">
                <a:solidFill>
                  <a:schemeClr val="accent1">
                    <a:lumMod val="25000"/>
                  </a:schemeClr>
                </a:solidFill>
              </a:rPr>
            </a:br>
            <a:r>
              <a:rPr lang="en-US">
                <a:solidFill>
                  <a:schemeClr val="accent1">
                    <a:lumMod val="25000"/>
                  </a:schemeClr>
                </a:solidFill>
              </a:rPr>
              <a:t>(3) 	kemampuan dan </a:t>
            </a:r>
            <a:br>
              <a:rPr lang="en-US">
                <a:solidFill>
                  <a:schemeClr val="accent1">
                    <a:lumMod val="25000"/>
                  </a:schemeClr>
                </a:solidFill>
              </a:rPr>
            </a:br>
            <a:r>
              <a:rPr lang="en-US">
                <a:solidFill>
                  <a:schemeClr val="accent1">
                    <a:lumMod val="25000"/>
                  </a:schemeClr>
                </a:solidFill>
              </a:rPr>
              <a:t/>
            </a:r>
            <a:br>
              <a:rPr lang="en-US">
                <a:solidFill>
                  <a:schemeClr val="accent1">
                    <a:lumMod val="25000"/>
                  </a:schemeClr>
                </a:solidFill>
              </a:rPr>
            </a:br>
            <a:r>
              <a:rPr lang="en-US">
                <a:solidFill>
                  <a:schemeClr val="accent1">
                    <a:lumMod val="25000"/>
                  </a:schemeClr>
                </a:solidFill>
              </a:rPr>
              <a:t>(4) 	kemauan untuk membeli.  </a:t>
            </a:r>
            <a:br>
              <a:rPr lang="en-US">
                <a:solidFill>
                  <a:schemeClr val="accent1">
                    <a:lumMod val="25000"/>
                  </a:schemeClr>
                </a:solidFill>
              </a:rPr>
            </a:br>
            <a:r>
              <a:rPr lang="en-US">
                <a:solidFill>
                  <a:schemeClr val="accent1">
                    <a:lumMod val="25000"/>
                  </a:schemeClr>
                </a:solidFill>
              </a:rPr>
              <a:t/>
            </a:r>
            <a:br>
              <a:rPr lang="en-US">
                <a:solidFill>
                  <a:schemeClr val="accent1">
                    <a:lumMod val="25000"/>
                  </a:schemeClr>
                </a:solidFill>
              </a:rPr>
            </a:br>
            <a:r>
              <a:rPr lang="en-US">
                <a:solidFill>
                  <a:schemeClr val="accent1">
                    <a:lumMod val="25000"/>
                  </a:schemeClr>
                </a:solidFill>
              </a:rPr>
              <a:t/>
            </a:r>
            <a:br>
              <a:rPr lang="en-US">
                <a:solidFill>
                  <a:schemeClr val="accent1">
                    <a:lumMod val="25000"/>
                  </a:schemeClr>
                </a:solidFill>
              </a:rPr>
            </a:br>
            <a:r>
              <a:rPr lang="id-ID" smtClean="0">
                <a:solidFill>
                  <a:schemeClr val="accent1">
                    <a:lumMod val="25000"/>
                  </a:schemeClr>
                </a:solidFill>
              </a:rPr>
              <a:t>* </a:t>
            </a:r>
            <a:r>
              <a:rPr lang="en-US" smtClean="0">
                <a:solidFill>
                  <a:schemeClr val="accent1">
                    <a:lumMod val="25000"/>
                  </a:schemeClr>
                </a:solidFill>
              </a:rPr>
              <a:t>Sekelompok </a:t>
            </a:r>
            <a:r>
              <a:rPr lang="en-US">
                <a:solidFill>
                  <a:schemeClr val="accent1">
                    <a:lumMod val="25000"/>
                  </a:schemeClr>
                </a:solidFill>
              </a:rPr>
              <a:t>orang yang karakteristiknya kurang satu dari karakteristik tersebut tidak dapat dikatakan sebagai pasar.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sz="4000" smtClean="0"/>
          </a:p>
          <a:p>
            <a:endParaRPr lang="id-ID" sz="4000" smtClean="0"/>
          </a:p>
          <a:p>
            <a:pPr algn="ctr"/>
            <a:r>
              <a:rPr lang="id-ID" sz="400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Segmentasi / Membagi Pasar</a:t>
            </a:r>
          </a:p>
          <a:p>
            <a:pPr algn="ctr"/>
            <a:r>
              <a:rPr lang="id-ID" sz="400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id-ID" sz="4000" i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Segmenting</a:t>
            </a:r>
            <a:r>
              <a:rPr lang="id-ID" sz="400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id-ID" sz="400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Segmentasi Pasar</a:t>
            </a:r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 noChangeArrowheads="1"/>
          </p:cNvSpPr>
          <p:nvPr>
            <p:ph idx="1"/>
          </p:nvPr>
        </p:nvSpPr>
        <p:spPr bwMode="auto">
          <a:xfrm>
            <a:off x="304800" y="1828800"/>
            <a:ext cx="7239000" cy="4450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>
              <a:lnSpc>
                <a:spcPct val="110000"/>
              </a:lnSpc>
            </a:pPr>
            <a:r>
              <a:rPr lang="id-ID" sz="2400" smtClean="0">
                <a:solidFill>
                  <a:schemeClr val="accent2">
                    <a:lumMod val="75000"/>
                  </a:schemeClr>
                </a:solidFill>
              </a:rPr>
              <a:t>Pentingnya Segmentasi Pasar :</a:t>
            </a:r>
            <a:endParaRPr lang="en-US" sz="240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 algn="l">
              <a:lnSpc>
                <a:spcPct val="110000"/>
              </a:lnSpc>
              <a:buClr>
                <a:schemeClr val="folHlink"/>
              </a:buClr>
              <a:buFont typeface="Wingdings" pitchFamily="2" charset="2"/>
              <a:buChar char="u"/>
            </a:pPr>
            <a:r>
              <a:rPr lang="en-US" sz="2400">
                <a:solidFill>
                  <a:schemeClr val="accent2">
                    <a:lumMod val="75000"/>
                  </a:schemeClr>
                </a:solidFill>
              </a:rPr>
              <a:t>Pasar mempunyai berbagai kebutuhan dan pilihan produk. </a:t>
            </a:r>
            <a:br>
              <a:rPr lang="en-US" sz="2400">
                <a:solidFill>
                  <a:schemeClr val="accent2">
                    <a:lumMod val="75000"/>
                  </a:schemeClr>
                </a:solidFill>
              </a:rPr>
            </a:br>
            <a:endParaRPr lang="en-US" sz="240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 algn="l">
              <a:lnSpc>
                <a:spcPct val="110000"/>
              </a:lnSpc>
              <a:buClr>
                <a:schemeClr val="folHlink"/>
              </a:buClr>
              <a:buFont typeface="Wingdings" pitchFamily="2" charset="2"/>
              <a:buChar char="u"/>
            </a:pPr>
            <a:r>
              <a:rPr lang="en-US" sz="2400">
                <a:solidFill>
                  <a:schemeClr val="accent2">
                    <a:lumMod val="75000"/>
                  </a:schemeClr>
                </a:solidFill>
              </a:rPr>
              <a:t>Pemasar dapat menetapkan kebutuhan konsumen lebih baik.</a:t>
            </a:r>
          </a:p>
          <a:p>
            <a:pPr marL="457200" indent="-457200" algn="l">
              <a:lnSpc>
                <a:spcPct val="110000"/>
              </a:lnSpc>
              <a:buClr>
                <a:schemeClr val="folHlink"/>
              </a:buClr>
              <a:buFont typeface="Wingdings" pitchFamily="2" charset="2"/>
              <a:buChar char="u"/>
            </a:pPr>
            <a:endParaRPr lang="en-US" sz="240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 algn="l">
              <a:lnSpc>
                <a:spcPct val="110000"/>
              </a:lnSpc>
              <a:buClr>
                <a:schemeClr val="folHlink"/>
              </a:buClr>
              <a:buFont typeface="Wingdings" pitchFamily="2" charset="2"/>
              <a:buChar char="u"/>
            </a:pPr>
            <a:r>
              <a:rPr lang="en-US" sz="2400">
                <a:solidFill>
                  <a:schemeClr val="accent2">
                    <a:lumMod val="75000"/>
                  </a:schemeClr>
                </a:solidFill>
              </a:rPr>
              <a:t>Pembuat keputusan dapat menetapkan sasaran dan mengalokasikan sumber daya lebih akurat.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3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Dasar-Dasar Segmentasi</a:t>
            </a:r>
            <a:endParaRPr lang="id-ID" sz="3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id-ID" sz="280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n-US" sz="2800" smtClean="0">
                <a:solidFill>
                  <a:schemeClr val="accent2">
                    <a:lumMod val="75000"/>
                  </a:schemeClr>
                </a:solidFill>
              </a:rPr>
              <a:t>Karakteristik individu, kelompok, atau organisasi yang digunakan untuk membagi keseluruhan pasar dalam segmen-segmen (variabel-variabel)</a:t>
            </a:r>
          </a:p>
          <a:p>
            <a:pPr algn="ctr"/>
            <a:endParaRPr lang="id-ID" sz="280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3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Dasar-Dasar Segmentasi</a:t>
            </a:r>
            <a:endParaRPr lang="id-ID" sz="3200"/>
          </a:p>
        </p:txBody>
      </p:sp>
      <p:grpSp>
        <p:nvGrpSpPr>
          <p:cNvPr id="4" name="Content Placeholder 3"/>
          <p:cNvGrpSpPr>
            <a:grpSpLocks noGrp="1"/>
          </p:cNvGrpSpPr>
          <p:nvPr>
            <p:ph idx="1"/>
          </p:nvPr>
        </p:nvGrpSpPr>
        <p:grpSpPr bwMode="auto">
          <a:xfrm>
            <a:off x="304800" y="1828800"/>
            <a:ext cx="7239000" cy="4343400"/>
            <a:chOff x="288" y="768"/>
            <a:chExt cx="5240" cy="3376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2979" y="3568"/>
              <a:ext cx="2549" cy="576"/>
            </a:xfrm>
            <a:prstGeom prst="rect">
              <a:avLst/>
            </a:prstGeom>
            <a:solidFill>
              <a:srgbClr val="35AEBB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>
              <a:outerShdw dist="89803" dir="2700000" algn="ctr" rotWithShape="0">
                <a:schemeClr val="bg2"/>
              </a:outerShdw>
            </a:effectLst>
          </p:spPr>
          <p:txBody>
            <a:bodyPr wrap="none" lIns="90488" tIns="44450" rIns="90488" bIns="44450" anchor="ctr"/>
            <a:lstStyle/>
            <a:p>
              <a:r>
                <a:rPr lang="id-ID" sz="2400" smtClean="0"/>
                <a:t>       </a:t>
              </a:r>
              <a:r>
                <a:rPr lang="en-US" sz="2400" smtClean="0"/>
                <a:t>Tingkat </a:t>
              </a:r>
              <a:r>
                <a:rPr lang="en-US" sz="2400"/>
                <a:t>pemakaian</a:t>
              </a: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2979" y="2868"/>
              <a:ext cx="2549" cy="576"/>
            </a:xfrm>
            <a:prstGeom prst="rect">
              <a:avLst/>
            </a:prstGeom>
            <a:solidFill>
              <a:srgbClr val="BA7DF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>
              <a:outerShdw dist="89803" dir="2700000" algn="ctr" rotWithShape="0">
                <a:schemeClr val="bg2"/>
              </a:outerShdw>
            </a:effectLst>
          </p:spPr>
          <p:txBody>
            <a:bodyPr wrap="none" lIns="90488" tIns="44450" rIns="90488" bIns="44450" anchor="ctr"/>
            <a:lstStyle/>
            <a:p>
              <a:r>
                <a:rPr lang="id-ID" sz="2400" smtClean="0"/>
                <a:t>      </a:t>
              </a:r>
              <a:r>
                <a:rPr lang="en-US" sz="2400" smtClean="0"/>
                <a:t>Pencarian </a:t>
              </a:r>
              <a:r>
                <a:rPr lang="en-US" sz="2400"/>
                <a:t>Manfaat</a:t>
              </a: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2979" y="2168"/>
              <a:ext cx="2549" cy="576"/>
            </a:xfrm>
            <a:prstGeom prst="rect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>
              <a:outerShdw dist="89803" dir="2700000" algn="ctr" rotWithShape="0">
                <a:schemeClr val="bg2"/>
              </a:outerShdw>
            </a:effectLst>
          </p:spPr>
          <p:txBody>
            <a:bodyPr wrap="none" lIns="90488" tIns="44450" rIns="90488" bIns="44450" anchor="ctr"/>
            <a:lstStyle/>
            <a:p>
              <a:r>
                <a:rPr lang="id-ID" sz="2400" smtClean="0"/>
                <a:t>	</a:t>
              </a:r>
              <a:r>
                <a:rPr lang="en-US" sz="2400" smtClean="0"/>
                <a:t>Psikografis</a:t>
              </a:r>
              <a:endParaRPr lang="en-US" sz="2400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2979" y="1468"/>
              <a:ext cx="2549" cy="576"/>
            </a:xfrm>
            <a:prstGeom prst="rect">
              <a:avLst/>
            </a:prstGeom>
            <a:solidFill>
              <a:srgbClr val="91FBDA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>
              <a:outerShdw dist="89803" dir="2700000" algn="ctr" rotWithShape="0">
                <a:schemeClr val="bg2"/>
              </a:outerShdw>
            </a:effectLst>
          </p:spPr>
          <p:txBody>
            <a:bodyPr wrap="none" lIns="90488" tIns="44450" rIns="90488" bIns="44450" anchor="ctr"/>
            <a:lstStyle/>
            <a:p>
              <a:r>
                <a:rPr lang="id-ID" sz="2400" smtClean="0"/>
                <a:t>	</a:t>
              </a:r>
              <a:r>
                <a:rPr lang="en-US" sz="2400" smtClean="0"/>
                <a:t>Demografis</a:t>
              </a:r>
              <a:endParaRPr lang="en-US" sz="2400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2979" y="768"/>
              <a:ext cx="2549" cy="576"/>
            </a:xfrm>
            <a:prstGeom prst="rect">
              <a:avLst/>
            </a:prstGeom>
            <a:solidFill>
              <a:srgbClr val="FBFDBD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>
              <a:outerShdw dist="89803" dir="2700000" algn="ctr" rotWithShape="0">
                <a:schemeClr val="bg2"/>
              </a:outerShdw>
            </a:effectLst>
          </p:spPr>
          <p:txBody>
            <a:bodyPr wrap="none" lIns="90488" tIns="44450" rIns="90488" bIns="44450" anchor="ctr"/>
            <a:lstStyle/>
            <a:p>
              <a:r>
                <a:rPr lang="id-ID" sz="2400" smtClean="0"/>
                <a:t>	</a:t>
              </a:r>
              <a:r>
                <a:rPr lang="en-US" sz="2400" smtClean="0"/>
                <a:t>Geografis</a:t>
              </a:r>
              <a:endParaRPr lang="en-US" sz="2400"/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3049" y="966"/>
              <a:ext cx="158" cy="156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3049" y="1655"/>
              <a:ext cx="158" cy="15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3049" y="2367"/>
              <a:ext cx="158" cy="15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3049" y="3078"/>
              <a:ext cx="158" cy="156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3049" y="3790"/>
              <a:ext cx="158" cy="156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>
              <a:off x="1494" y="2444"/>
              <a:ext cx="1630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1455" y="1721"/>
              <a:ext cx="1674" cy="724"/>
            </a:xfrm>
            <a:custGeom>
              <a:avLst/>
              <a:gdLst/>
              <a:ahLst/>
              <a:cxnLst>
                <a:cxn ang="0">
                  <a:pos x="1704" y="0"/>
                </a:cxn>
                <a:cxn ang="0">
                  <a:pos x="744" y="0"/>
                </a:cxn>
                <a:cxn ang="0">
                  <a:pos x="0" y="744"/>
                </a:cxn>
              </a:cxnLst>
              <a:rect l="0" t="0" r="r" b="b"/>
              <a:pathLst>
                <a:path w="1705" h="745">
                  <a:moveTo>
                    <a:pt x="1704" y="0"/>
                  </a:moveTo>
                  <a:lnTo>
                    <a:pt x="744" y="0"/>
                  </a:lnTo>
                  <a:lnTo>
                    <a:pt x="0" y="744"/>
                  </a:lnTo>
                </a:path>
              </a:pathLst>
            </a:custGeom>
            <a:noFill/>
            <a:ln w="12700" cap="rnd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id-ID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1455" y="2444"/>
              <a:ext cx="1674" cy="725"/>
            </a:xfrm>
            <a:custGeom>
              <a:avLst/>
              <a:gdLst/>
              <a:ahLst/>
              <a:cxnLst>
                <a:cxn ang="0">
                  <a:pos x="1704" y="744"/>
                </a:cxn>
                <a:cxn ang="0">
                  <a:pos x="744" y="744"/>
                </a:cxn>
                <a:cxn ang="0">
                  <a:pos x="0" y="0"/>
                </a:cxn>
              </a:cxnLst>
              <a:rect l="0" t="0" r="r" b="b"/>
              <a:pathLst>
                <a:path w="1705" h="745">
                  <a:moveTo>
                    <a:pt x="1704" y="744"/>
                  </a:moveTo>
                  <a:lnTo>
                    <a:pt x="744" y="74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id-ID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1455" y="1032"/>
              <a:ext cx="1674" cy="725"/>
            </a:xfrm>
            <a:custGeom>
              <a:avLst/>
              <a:gdLst/>
              <a:ahLst/>
              <a:cxnLst>
                <a:cxn ang="0">
                  <a:pos x="1704" y="0"/>
                </a:cxn>
                <a:cxn ang="0">
                  <a:pos x="744" y="0"/>
                </a:cxn>
                <a:cxn ang="0">
                  <a:pos x="0" y="744"/>
                </a:cxn>
              </a:cxnLst>
              <a:rect l="0" t="0" r="r" b="b"/>
              <a:pathLst>
                <a:path w="1705" h="745">
                  <a:moveTo>
                    <a:pt x="1704" y="0"/>
                  </a:moveTo>
                  <a:lnTo>
                    <a:pt x="744" y="0"/>
                  </a:lnTo>
                  <a:lnTo>
                    <a:pt x="0" y="744"/>
                  </a:lnTo>
                </a:path>
              </a:pathLst>
            </a:custGeom>
            <a:noFill/>
            <a:ln w="12700" cap="rnd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id-ID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1455" y="3144"/>
              <a:ext cx="1674" cy="725"/>
            </a:xfrm>
            <a:custGeom>
              <a:avLst/>
              <a:gdLst/>
              <a:ahLst/>
              <a:cxnLst>
                <a:cxn ang="0">
                  <a:pos x="1704" y="744"/>
                </a:cxn>
                <a:cxn ang="0">
                  <a:pos x="744" y="744"/>
                </a:cxn>
                <a:cxn ang="0">
                  <a:pos x="0" y="0"/>
                </a:cxn>
              </a:cxnLst>
              <a:rect l="0" t="0" r="r" b="b"/>
              <a:pathLst>
                <a:path w="1705" h="745">
                  <a:moveTo>
                    <a:pt x="1704" y="744"/>
                  </a:moveTo>
                  <a:lnTo>
                    <a:pt x="744" y="74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id-ID"/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288" y="1476"/>
              <a:ext cx="1988" cy="1910"/>
            </a:xfrm>
            <a:prstGeom prst="ellipse">
              <a:avLst/>
            </a:prstGeom>
            <a:gradFill rotWithShape="0">
              <a:gsLst>
                <a:gs pos="0">
                  <a:srgbClr val="F7CDF4"/>
                </a:gs>
                <a:gs pos="100000">
                  <a:srgbClr val="F3AFEE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000000"/>
              </a:solidFill>
              <a:round/>
              <a:headEnd/>
              <a:tailEnd/>
            </a:ln>
            <a:effectLst>
              <a:outerShdw dist="89803" dir="2700000" algn="ctr" rotWithShape="0">
                <a:schemeClr val="bg2"/>
              </a:outerShdw>
            </a:effectLst>
          </p:spPr>
          <p:txBody>
            <a:bodyPr wrap="none" lIns="90488" tIns="44450" rIns="90488" bIns="44450" anchor="ctr"/>
            <a:lstStyle/>
            <a:p>
              <a:pPr algn="ctr"/>
              <a:r>
                <a:rPr lang="en-US" b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Dasar-Dasar</a:t>
              </a:r>
            </a:p>
            <a:p>
              <a:pPr algn="ctr"/>
              <a:r>
                <a:rPr lang="en-US" b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Yang digunakan </a:t>
              </a:r>
            </a:p>
            <a:p>
              <a:pPr algn="ctr"/>
              <a:r>
                <a:rPr lang="en-US" b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untuk </a:t>
              </a:r>
            </a:p>
            <a:p>
              <a:pPr algn="ctr"/>
              <a:r>
                <a:rPr lang="en-US" b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segmentasi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Segmentasi Geografis</a:t>
            </a:r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857364"/>
            <a:ext cx="7239000" cy="4343400"/>
          </a:xfrm>
        </p:spPr>
        <p:txBody>
          <a:bodyPr/>
          <a:lstStyle/>
          <a:p>
            <a:r>
              <a:rPr lang="en-US" sz="2800" smtClean="0">
                <a:solidFill>
                  <a:schemeClr val="accent2">
                    <a:lumMod val="75000"/>
                  </a:schemeClr>
                </a:solidFill>
              </a:rPr>
              <a:t>Membagi pasar berdasarkan</a:t>
            </a:r>
            <a:r>
              <a:rPr lang="id-ID" sz="2800" smtClean="0">
                <a:solidFill>
                  <a:schemeClr val="accent2">
                    <a:lumMod val="75000"/>
                  </a:schemeClr>
                </a:solidFill>
              </a:rPr>
              <a:t> :</a:t>
            </a:r>
            <a:r>
              <a:rPr lang="en-US" sz="280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id-ID" sz="280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id-ID" sz="2800" smtClean="0">
                <a:solidFill>
                  <a:schemeClr val="accent2">
                    <a:lumMod val="75000"/>
                  </a:schemeClr>
                </a:solidFill>
              </a:rPr>
              <a:t>W</a:t>
            </a:r>
            <a:r>
              <a:rPr lang="en-US" sz="2800" smtClean="0">
                <a:solidFill>
                  <a:schemeClr val="accent2">
                    <a:lumMod val="75000"/>
                  </a:schemeClr>
                </a:solidFill>
              </a:rPr>
              <a:t>ilayah n</a:t>
            </a:r>
            <a:r>
              <a:rPr lang="id-ID" sz="2800" smtClean="0">
                <a:solidFill>
                  <a:schemeClr val="accent2">
                    <a:lumMod val="75000"/>
                  </a:schemeClr>
                </a:solidFill>
              </a:rPr>
              <a:t>e</a:t>
            </a:r>
            <a:r>
              <a:rPr lang="en-US" sz="2800" smtClean="0">
                <a:solidFill>
                  <a:schemeClr val="accent2">
                    <a:lumMod val="75000"/>
                  </a:schemeClr>
                </a:solidFill>
              </a:rPr>
              <a:t>gara atau dunia, </a:t>
            </a:r>
            <a:endParaRPr lang="id-ID" sz="280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id-ID" sz="2800" smtClean="0">
                <a:solidFill>
                  <a:schemeClr val="accent2">
                    <a:lumMod val="75000"/>
                  </a:schemeClr>
                </a:solidFill>
              </a:rPr>
              <a:t>I</a:t>
            </a:r>
            <a:r>
              <a:rPr lang="en-US" sz="2800" smtClean="0">
                <a:solidFill>
                  <a:schemeClr val="accent2">
                    <a:lumMod val="75000"/>
                  </a:schemeClr>
                </a:solidFill>
              </a:rPr>
              <a:t>klim.</a:t>
            </a:r>
          </a:p>
          <a:p>
            <a:pPr algn="ctr"/>
            <a:endParaRPr lang="id-ID" sz="280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3786188" y="3786188"/>
          <a:ext cx="2181225" cy="2185987"/>
        </p:xfrm>
        <a:graphic>
          <a:graphicData uri="http://schemas.openxmlformats.org/presentationml/2006/ole">
            <p:oleObj spid="_x0000_s1028" name="Clip" r:id="rId3" imgW="1663920" imgH="166644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08software">
  <a:themeElements>
    <a:clrScheme name="01abstrac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01abstrac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1abstrac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abstrac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abstrac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abstrac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abstrac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abstrac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abstrac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abstrac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abstrac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abstrac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abstrac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abstrac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BoxedArt_Software</Template>
  <TotalTime>906</TotalTime>
  <Words>802</Words>
  <Application>Microsoft Office PowerPoint</Application>
  <PresentationFormat>On-screen Show (4:3)</PresentationFormat>
  <Paragraphs>209</Paragraphs>
  <Slides>37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08software</vt:lpstr>
      <vt:lpstr>Custom Design</vt:lpstr>
      <vt:lpstr>1_Custom Design</vt:lpstr>
      <vt:lpstr>1_Default Design</vt:lpstr>
      <vt:lpstr>Clip</vt:lpstr>
      <vt:lpstr>CorelDRAW!</vt:lpstr>
      <vt:lpstr>Aspek Pemasaran</vt:lpstr>
      <vt:lpstr>Pemasaran</vt:lpstr>
      <vt:lpstr>Slide 3</vt:lpstr>
      <vt:lpstr>Pasar Adalah....</vt:lpstr>
      <vt:lpstr>Slide 5</vt:lpstr>
      <vt:lpstr>Segmentasi Pasar</vt:lpstr>
      <vt:lpstr>Dasar-Dasar Segmentasi</vt:lpstr>
      <vt:lpstr>Dasar-Dasar Segmentasi</vt:lpstr>
      <vt:lpstr>Segmentasi Geografis</vt:lpstr>
      <vt:lpstr>Segmentasi Demografis</vt:lpstr>
      <vt:lpstr>Aspek Siklus Hidup Keluarga</vt:lpstr>
      <vt:lpstr>Segmentasi Psikografis</vt:lpstr>
      <vt:lpstr>Aspek Geodemografis</vt:lpstr>
      <vt:lpstr>Segmentasi Manfaat</vt:lpstr>
      <vt:lpstr>Segmentasi Tingkat Pemakaian</vt:lpstr>
      <vt:lpstr>Slide 16</vt:lpstr>
      <vt:lpstr>Membidik Pasar</vt:lpstr>
      <vt:lpstr>Strategi Membidik Pasar</vt:lpstr>
      <vt:lpstr>Strategi Membidik Pasar</vt:lpstr>
      <vt:lpstr>Slide 20</vt:lpstr>
      <vt:lpstr>Memposisikan Produk</vt:lpstr>
      <vt:lpstr>Diferensiasi Produk</vt:lpstr>
      <vt:lpstr>Slide 23</vt:lpstr>
      <vt:lpstr>Marketing Mix</vt:lpstr>
      <vt:lpstr>1. Product (Produk)</vt:lpstr>
      <vt:lpstr>Merek (Brand)</vt:lpstr>
      <vt:lpstr>Nama Merek yang Efektif</vt:lpstr>
      <vt:lpstr>2. Price (Harga)</vt:lpstr>
      <vt:lpstr>Strategi Harga</vt:lpstr>
      <vt:lpstr>3. Place (Saluran Distribusi/Lokasi)</vt:lpstr>
      <vt:lpstr>Jenis Saluran Distribusi</vt:lpstr>
      <vt:lpstr>4. Promotion (Promosi)</vt:lpstr>
      <vt:lpstr>Bauran Promosi (Promotional Mix)</vt:lpstr>
      <vt:lpstr>5. People (Staf)</vt:lpstr>
      <vt:lpstr>6. Process (Proses)</vt:lpstr>
      <vt:lpstr>7. Physical Evidence (Bukti Fisik)</vt:lpstr>
      <vt:lpstr>Slide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Aspek Pemasaran</dc:title>
  <dc:creator>Compaq</dc:creator>
  <cp:lastModifiedBy>Compaq</cp:lastModifiedBy>
  <cp:revision>147</cp:revision>
  <dcterms:created xsi:type="dcterms:W3CDTF">2011-03-07T14:31:25Z</dcterms:created>
  <dcterms:modified xsi:type="dcterms:W3CDTF">2011-03-12T08:46:24Z</dcterms:modified>
</cp:coreProperties>
</file>