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3" r:id="rId2"/>
  </p:sldMasterIdLst>
  <p:notesMasterIdLst>
    <p:notesMasterId r:id="rId46"/>
  </p:notesMasterIdLst>
  <p:handoutMasterIdLst>
    <p:handoutMasterId r:id="rId47"/>
  </p:handoutMasterIdLst>
  <p:sldIdLst>
    <p:sldId id="319" r:id="rId3"/>
    <p:sldId id="320" r:id="rId4"/>
    <p:sldId id="321" r:id="rId5"/>
    <p:sldId id="274" r:id="rId6"/>
    <p:sldId id="257" r:id="rId7"/>
    <p:sldId id="261" r:id="rId8"/>
    <p:sldId id="364" r:id="rId9"/>
    <p:sldId id="262" r:id="rId10"/>
    <p:sldId id="365" r:id="rId11"/>
    <p:sldId id="369" r:id="rId12"/>
    <p:sldId id="367" r:id="rId13"/>
    <p:sldId id="370" r:id="rId14"/>
    <p:sldId id="371" r:id="rId15"/>
    <p:sldId id="372" r:id="rId16"/>
    <p:sldId id="361" r:id="rId17"/>
    <p:sldId id="362" r:id="rId18"/>
    <p:sldId id="363" r:id="rId19"/>
    <p:sldId id="331" r:id="rId20"/>
    <p:sldId id="332" r:id="rId21"/>
    <p:sldId id="342" r:id="rId22"/>
    <p:sldId id="334" r:id="rId23"/>
    <p:sldId id="336" r:id="rId24"/>
    <p:sldId id="337" r:id="rId25"/>
    <p:sldId id="338" r:id="rId26"/>
    <p:sldId id="339" r:id="rId27"/>
    <p:sldId id="340" r:id="rId28"/>
    <p:sldId id="343" r:id="rId29"/>
    <p:sldId id="344" r:id="rId30"/>
    <p:sldId id="345" r:id="rId31"/>
    <p:sldId id="346" r:id="rId32"/>
    <p:sldId id="347" r:id="rId33"/>
    <p:sldId id="349" r:id="rId34"/>
    <p:sldId id="350" r:id="rId35"/>
    <p:sldId id="351" r:id="rId36"/>
    <p:sldId id="352" r:id="rId37"/>
    <p:sldId id="353" r:id="rId38"/>
    <p:sldId id="357" r:id="rId39"/>
    <p:sldId id="356" r:id="rId40"/>
    <p:sldId id="354" r:id="rId41"/>
    <p:sldId id="266" r:id="rId42"/>
    <p:sldId id="358" r:id="rId43"/>
    <p:sldId id="359" r:id="rId44"/>
    <p:sldId id="360" r:id="rId45"/>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662" y="66"/>
      </p:cViewPr>
      <p:guideLst>
        <p:guide orient="horz" pos="2160"/>
        <p:guide pos="2880"/>
      </p:guideLst>
    </p:cSldViewPr>
  </p:slideViewPr>
  <p:notesTextViewPr>
    <p:cViewPr>
      <p:scale>
        <a:sx n="1" d="1"/>
        <a:sy n="1" d="1"/>
      </p:scale>
      <p:origin x="0" y="0"/>
    </p:cViewPr>
  </p:notesTextViewPr>
  <p:notesViewPr>
    <p:cSldViewPr>
      <p:cViewPr varScale="1">
        <p:scale>
          <a:sx n="62" d="100"/>
          <a:sy n="62" d="100"/>
        </p:scale>
        <p:origin x="-3202"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652EEB-A574-4884-A020-E227492197C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id-ID"/>
        </a:p>
      </dgm:t>
    </dgm:pt>
    <dgm:pt modelId="{61528B11-F730-48C7-B25D-A8781017D464}">
      <dgm:prSet phldrT="[Text]"/>
      <dgm:spPr/>
      <dgm:t>
        <a:bodyPr/>
        <a:lstStyle/>
        <a:p>
          <a:r>
            <a:rPr lang="id-ID" b="0" dirty="0" smtClean="0"/>
            <a:t>1</a:t>
          </a:r>
          <a:endParaRPr lang="id-ID" b="0" dirty="0"/>
        </a:p>
      </dgm:t>
    </dgm:pt>
    <dgm:pt modelId="{6CA9D8E1-1D0C-4D33-AF0F-91C463ED046E}" type="parTrans" cxnId="{18DA6126-5A53-4F09-BC86-0BBB3DA81723}">
      <dgm:prSet/>
      <dgm:spPr/>
      <dgm:t>
        <a:bodyPr/>
        <a:lstStyle/>
        <a:p>
          <a:endParaRPr lang="id-ID" b="0"/>
        </a:p>
      </dgm:t>
    </dgm:pt>
    <dgm:pt modelId="{83FC53C4-2DAE-4D31-9DE8-75014EFA0CF4}" type="sibTrans" cxnId="{18DA6126-5A53-4F09-BC86-0BBB3DA81723}">
      <dgm:prSet/>
      <dgm:spPr/>
      <dgm:t>
        <a:bodyPr/>
        <a:lstStyle/>
        <a:p>
          <a:endParaRPr lang="id-ID" b="0"/>
        </a:p>
      </dgm:t>
    </dgm:pt>
    <dgm:pt modelId="{5FC94BF2-1F24-46D2-8530-8B9F875EA314}">
      <dgm:prSet phldrT="[Text]" custT="1"/>
      <dgm:spPr/>
      <dgm:t>
        <a:bodyPr/>
        <a:lstStyle/>
        <a:p>
          <a:r>
            <a:rPr lang="id-ID" sz="3600" b="0" dirty="0" smtClean="0">
              <a:latin typeface="Times New Roman" panose="02020603050405020304" pitchFamily="18" charset="0"/>
              <a:cs typeface="Times New Roman" panose="02020603050405020304" pitchFamily="18" charset="0"/>
            </a:rPr>
            <a:t>Rutinitas dan Proses bisnis</a:t>
          </a:r>
          <a:endParaRPr lang="id-ID" sz="3600" b="0" dirty="0">
            <a:latin typeface="Times New Roman" panose="02020603050405020304" pitchFamily="18" charset="0"/>
            <a:cs typeface="Times New Roman" panose="02020603050405020304" pitchFamily="18" charset="0"/>
          </a:endParaRPr>
        </a:p>
      </dgm:t>
    </dgm:pt>
    <dgm:pt modelId="{04A3F7C0-ABE8-4880-A247-F9FE938301A6}" type="parTrans" cxnId="{855F2637-0443-4FE4-8575-A8E847C39A64}">
      <dgm:prSet/>
      <dgm:spPr/>
      <dgm:t>
        <a:bodyPr/>
        <a:lstStyle/>
        <a:p>
          <a:endParaRPr lang="id-ID" b="0"/>
        </a:p>
      </dgm:t>
    </dgm:pt>
    <dgm:pt modelId="{F30E8335-3E70-4E3B-89EE-F438BDFA4DCB}" type="sibTrans" cxnId="{855F2637-0443-4FE4-8575-A8E847C39A64}">
      <dgm:prSet/>
      <dgm:spPr/>
      <dgm:t>
        <a:bodyPr/>
        <a:lstStyle/>
        <a:p>
          <a:endParaRPr lang="id-ID" b="0"/>
        </a:p>
      </dgm:t>
    </dgm:pt>
    <dgm:pt modelId="{8759B11D-0BF5-464F-BCD2-CEA3E0946373}">
      <dgm:prSet phldrT="[Text]"/>
      <dgm:spPr/>
      <dgm:t>
        <a:bodyPr/>
        <a:lstStyle/>
        <a:p>
          <a:r>
            <a:rPr lang="id-ID" b="0" dirty="0" smtClean="0"/>
            <a:t>2</a:t>
          </a:r>
          <a:endParaRPr lang="id-ID" b="0" dirty="0"/>
        </a:p>
      </dgm:t>
    </dgm:pt>
    <dgm:pt modelId="{CAC449E0-F6D8-42B1-A7D8-B6CD52C3E945}" type="parTrans" cxnId="{D092C3D9-065E-4952-B65A-F82BCF4B23C7}">
      <dgm:prSet/>
      <dgm:spPr/>
      <dgm:t>
        <a:bodyPr/>
        <a:lstStyle/>
        <a:p>
          <a:endParaRPr lang="id-ID" b="0"/>
        </a:p>
      </dgm:t>
    </dgm:pt>
    <dgm:pt modelId="{91F2B336-FDD9-47DA-ADF8-CB9DBB3475C0}" type="sibTrans" cxnId="{D092C3D9-065E-4952-B65A-F82BCF4B23C7}">
      <dgm:prSet/>
      <dgm:spPr/>
      <dgm:t>
        <a:bodyPr/>
        <a:lstStyle/>
        <a:p>
          <a:endParaRPr lang="id-ID" b="0"/>
        </a:p>
      </dgm:t>
    </dgm:pt>
    <dgm:pt modelId="{931DA7FA-02E4-42E0-BE57-6213B1361FE1}">
      <dgm:prSet phldrT="[Text]"/>
      <dgm:spPr/>
      <dgm:t>
        <a:bodyPr/>
        <a:lstStyle/>
        <a:p>
          <a:r>
            <a:rPr lang="id-ID" b="0" dirty="0" smtClean="0">
              <a:latin typeface="Times New Roman" panose="02020603050405020304" pitchFamily="18" charset="0"/>
              <a:cs typeface="Times New Roman" panose="02020603050405020304" pitchFamily="18" charset="0"/>
            </a:rPr>
            <a:t>Politik Organisasi</a:t>
          </a:r>
          <a:endParaRPr lang="id-ID" b="0" dirty="0">
            <a:latin typeface="Times New Roman" panose="02020603050405020304" pitchFamily="18" charset="0"/>
            <a:cs typeface="Times New Roman" panose="02020603050405020304" pitchFamily="18" charset="0"/>
          </a:endParaRPr>
        </a:p>
      </dgm:t>
    </dgm:pt>
    <dgm:pt modelId="{5C1D0BFD-95EF-4C82-A5C9-A874DE1ED28A}" type="parTrans" cxnId="{92DBFE44-BECD-4A3D-B559-826A54319FBA}">
      <dgm:prSet/>
      <dgm:spPr/>
      <dgm:t>
        <a:bodyPr/>
        <a:lstStyle/>
        <a:p>
          <a:endParaRPr lang="id-ID" b="0"/>
        </a:p>
      </dgm:t>
    </dgm:pt>
    <dgm:pt modelId="{00410391-A12D-4F41-B52E-1232D1CBDD1F}" type="sibTrans" cxnId="{92DBFE44-BECD-4A3D-B559-826A54319FBA}">
      <dgm:prSet/>
      <dgm:spPr/>
      <dgm:t>
        <a:bodyPr/>
        <a:lstStyle/>
        <a:p>
          <a:endParaRPr lang="id-ID" b="0"/>
        </a:p>
      </dgm:t>
    </dgm:pt>
    <dgm:pt modelId="{B0C5439A-13D2-458E-8186-CF51484FC515}">
      <dgm:prSet phldrT="[Text]"/>
      <dgm:spPr/>
      <dgm:t>
        <a:bodyPr/>
        <a:lstStyle/>
        <a:p>
          <a:r>
            <a:rPr lang="id-ID" b="0" dirty="0" smtClean="0"/>
            <a:t>3</a:t>
          </a:r>
          <a:endParaRPr lang="id-ID" b="0" dirty="0"/>
        </a:p>
      </dgm:t>
    </dgm:pt>
    <dgm:pt modelId="{AAC13317-002C-4E50-80D8-F6506B94DBB1}" type="parTrans" cxnId="{1D27F0E1-86F5-4557-88BA-DE836D0AE941}">
      <dgm:prSet/>
      <dgm:spPr/>
      <dgm:t>
        <a:bodyPr/>
        <a:lstStyle/>
        <a:p>
          <a:endParaRPr lang="id-ID" b="0"/>
        </a:p>
      </dgm:t>
    </dgm:pt>
    <dgm:pt modelId="{FF5201D0-6171-454A-A5F6-D9EB0A5B53C0}" type="sibTrans" cxnId="{1D27F0E1-86F5-4557-88BA-DE836D0AE941}">
      <dgm:prSet/>
      <dgm:spPr/>
      <dgm:t>
        <a:bodyPr/>
        <a:lstStyle/>
        <a:p>
          <a:endParaRPr lang="id-ID" b="0"/>
        </a:p>
      </dgm:t>
    </dgm:pt>
    <dgm:pt modelId="{109CC6E4-A83C-463A-8B52-120E16D75B1C}">
      <dgm:prSet phldrT="[Text]"/>
      <dgm:spPr/>
      <dgm:t>
        <a:bodyPr/>
        <a:lstStyle/>
        <a:p>
          <a:r>
            <a:rPr lang="id-ID" b="0" dirty="0" smtClean="0">
              <a:latin typeface="Times New Roman" panose="02020603050405020304" pitchFamily="18" charset="0"/>
              <a:cs typeface="Times New Roman" panose="02020603050405020304" pitchFamily="18" charset="0"/>
            </a:rPr>
            <a:t>Budaya Organisasi</a:t>
          </a:r>
          <a:endParaRPr lang="id-ID" b="0" dirty="0">
            <a:latin typeface="Times New Roman" panose="02020603050405020304" pitchFamily="18" charset="0"/>
            <a:cs typeface="Times New Roman" panose="02020603050405020304" pitchFamily="18" charset="0"/>
          </a:endParaRPr>
        </a:p>
      </dgm:t>
    </dgm:pt>
    <dgm:pt modelId="{81FECF7E-FCEF-4FB5-94D0-2998F692FA66}" type="parTrans" cxnId="{0B506B9E-29DB-4C44-85A2-3218EE9F2BF2}">
      <dgm:prSet/>
      <dgm:spPr/>
      <dgm:t>
        <a:bodyPr/>
        <a:lstStyle/>
        <a:p>
          <a:endParaRPr lang="id-ID" b="0"/>
        </a:p>
      </dgm:t>
    </dgm:pt>
    <dgm:pt modelId="{1BC21212-4EA3-445B-B931-9292C7076011}" type="sibTrans" cxnId="{0B506B9E-29DB-4C44-85A2-3218EE9F2BF2}">
      <dgm:prSet/>
      <dgm:spPr/>
      <dgm:t>
        <a:bodyPr/>
        <a:lstStyle/>
        <a:p>
          <a:endParaRPr lang="id-ID" b="0"/>
        </a:p>
      </dgm:t>
    </dgm:pt>
    <dgm:pt modelId="{E38B5645-9BB2-4F7B-A3CC-76B52B00F2FB}">
      <dgm:prSet phldrT="[Text]"/>
      <dgm:spPr/>
      <dgm:t>
        <a:bodyPr/>
        <a:lstStyle/>
        <a:p>
          <a:r>
            <a:rPr lang="id-ID" dirty="0" smtClean="0"/>
            <a:t>4</a:t>
          </a:r>
          <a:endParaRPr lang="id-ID" dirty="0"/>
        </a:p>
      </dgm:t>
    </dgm:pt>
    <dgm:pt modelId="{8B2FED67-D790-4663-B759-40D60502EE0B}" type="parTrans" cxnId="{E44023B0-C6CE-4E66-92B9-4E2A5BBEB143}">
      <dgm:prSet/>
      <dgm:spPr/>
      <dgm:t>
        <a:bodyPr/>
        <a:lstStyle/>
        <a:p>
          <a:endParaRPr lang="id-ID"/>
        </a:p>
      </dgm:t>
    </dgm:pt>
    <dgm:pt modelId="{05F80F0D-7745-430A-B2F9-25089FBD38EA}" type="sibTrans" cxnId="{E44023B0-C6CE-4E66-92B9-4E2A5BBEB143}">
      <dgm:prSet/>
      <dgm:spPr/>
      <dgm:t>
        <a:bodyPr/>
        <a:lstStyle/>
        <a:p>
          <a:endParaRPr lang="id-ID"/>
        </a:p>
      </dgm:t>
    </dgm:pt>
    <dgm:pt modelId="{B699DCDB-DE47-4D1E-9CD0-B04E537603CB}">
      <dgm:prSet/>
      <dgm:spPr/>
      <dgm:t>
        <a:bodyPr/>
        <a:lstStyle/>
        <a:p>
          <a:r>
            <a:rPr lang="id-ID" dirty="0" smtClean="0"/>
            <a:t>Lingkungan Organisasi</a:t>
          </a:r>
          <a:endParaRPr lang="id-ID" dirty="0"/>
        </a:p>
      </dgm:t>
    </dgm:pt>
    <dgm:pt modelId="{9B49D1DD-90BB-4341-BA89-C8C33B4734FC}" type="parTrans" cxnId="{279C88CF-5985-4AD0-9966-97E390B0FEE1}">
      <dgm:prSet/>
      <dgm:spPr/>
      <dgm:t>
        <a:bodyPr/>
        <a:lstStyle/>
        <a:p>
          <a:endParaRPr lang="id-ID"/>
        </a:p>
      </dgm:t>
    </dgm:pt>
    <dgm:pt modelId="{A07126D3-165A-434A-B700-8046FF49C292}" type="sibTrans" cxnId="{279C88CF-5985-4AD0-9966-97E390B0FEE1}">
      <dgm:prSet/>
      <dgm:spPr/>
      <dgm:t>
        <a:bodyPr/>
        <a:lstStyle/>
        <a:p>
          <a:endParaRPr lang="id-ID"/>
        </a:p>
      </dgm:t>
    </dgm:pt>
    <dgm:pt modelId="{2D4CECC2-4F41-4ACA-A6E8-7C5732E77505}">
      <dgm:prSet phldrT="[Text]"/>
      <dgm:spPr/>
      <dgm:t>
        <a:bodyPr/>
        <a:lstStyle/>
        <a:p>
          <a:r>
            <a:rPr lang="id-ID" dirty="0" smtClean="0"/>
            <a:t>5</a:t>
          </a:r>
          <a:endParaRPr lang="id-ID" dirty="0"/>
        </a:p>
      </dgm:t>
    </dgm:pt>
    <dgm:pt modelId="{142BEAC7-8349-4172-8164-04B60892B708}" type="parTrans" cxnId="{A2C9CA34-328B-4766-B335-FE6B484DE2A6}">
      <dgm:prSet/>
      <dgm:spPr/>
      <dgm:t>
        <a:bodyPr/>
        <a:lstStyle/>
        <a:p>
          <a:endParaRPr lang="id-ID"/>
        </a:p>
      </dgm:t>
    </dgm:pt>
    <dgm:pt modelId="{84D99277-79B9-4720-B513-70E818F4D9DB}" type="sibTrans" cxnId="{A2C9CA34-328B-4766-B335-FE6B484DE2A6}">
      <dgm:prSet/>
      <dgm:spPr/>
      <dgm:t>
        <a:bodyPr/>
        <a:lstStyle/>
        <a:p>
          <a:endParaRPr lang="id-ID"/>
        </a:p>
      </dgm:t>
    </dgm:pt>
    <dgm:pt modelId="{BEFD43AE-7825-4066-8E57-231591FF9488}">
      <dgm:prSet/>
      <dgm:spPr/>
      <dgm:t>
        <a:bodyPr/>
        <a:lstStyle/>
        <a:p>
          <a:r>
            <a:rPr lang="id-ID" dirty="0" smtClean="0">
              <a:latin typeface="Times New Roman" panose="02020603050405020304" pitchFamily="18" charset="0"/>
              <a:cs typeface="Times New Roman" panose="02020603050405020304" pitchFamily="18" charset="0"/>
            </a:rPr>
            <a:t>Struktur Organisasi</a:t>
          </a:r>
          <a:endParaRPr lang="id-ID" dirty="0">
            <a:latin typeface="Times New Roman" panose="02020603050405020304" pitchFamily="18" charset="0"/>
            <a:cs typeface="Times New Roman" panose="02020603050405020304" pitchFamily="18" charset="0"/>
          </a:endParaRPr>
        </a:p>
      </dgm:t>
    </dgm:pt>
    <dgm:pt modelId="{8D8A0DB6-1358-4333-9C09-8ABB05FB67B1}" type="parTrans" cxnId="{2D5BBE59-8237-4554-AFE8-5B9CAE2FF2C3}">
      <dgm:prSet/>
      <dgm:spPr/>
      <dgm:t>
        <a:bodyPr/>
        <a:lstStyle/>
        <a:p>
          <a:endParaRPr lang="id-ID"/>
        </a:p>
      </dgm:t>
    </dgm:pt>
    <dgm:pt modelId="{357B7ECE-C8F9-4044-8D40-C68809135728}" type="sibTrans" cxnId="{2D5BBE59-8237-4554-AFE8-5B9CAE2FF2C3}">
      <dgm:prSet/>
      <dgm:spPr/>
      <dgm:t>
        <a:bodyPr/>
        <a:lstStyle/>
        <a:p>
          <a:endParaRPr lang="id-ID"/>
        </a:p>
      </dgm:t>
    </dgm:pt>
    <dgm:pt modelId="{DFD60BBD-F003-4966-97E7-381AED2053B9}">
      <dgm:prSet phldrT="[Text]"/>
      <dgm:spPr/>
      <dgm:t>
        <a:bodyPr/>
        <a:lstStyle/>
        <a:p>
          <a:r>
            <a:rPr lang="id-ID" dirty="0" smtClean="0"/>
            <a:t>6</a:t>
          </a:r>
          <a:endParaRPr lang="id-ID" dirty="0"/>
        </a:p>
      </dgm:t>
    </dgm:pt>
    <dgm:pt modelId="{5AEE6E19-3567-41F4-9100-CF6B75C1A6E4}" type="parTrans" cxnId="{430B9E15-D0B4-4E39-9D13-4174EE9D1EF2}">
      <dgm:prSet/>
      <dgm:spPr/>
      <dgm:t>
        <a:bodyPr/>
        <a:lstStyle/>
        <a:p>
          <a:endParaRPr lang="id-ID"/>
        </a:p>
      </dgm:t>
    </dgm:pt>
    <dgm:pt modelId="{D67FAE83-7EF0-4311-9CA6-971E318835C4}" type="sibTrans" cxnId="{430B9E15-D0B4-4E39-9D13-4174EE9D1EF2}">
      <dgm:prSet/>
      <dgm:spPr/>
      <dgm:t>
        <a:bodyPr/>
        <a:lstStyle/>
        <a:p>
          <a:endParaRPr lang="id-ID"/>
        </a:p>
      </dgm:t>
    </dgm:pt>
    <dgm:pt modelId="{902BE7DB-6515-4DCB-B387-1AAF64333FF8}">
      <dgm:prSet/>
      <dgm:spPr/>
      <dgm:t>
        <a:bodyPr/>
        <a:lstStyle/>
        <a:p>
          <a:r>
            <a:rPr lang="id-ID" dirty="0" smtClean="0">
              <a:latin typeface="Times New Roman" panose="02020603050405020304" pitchFamily="18" charset="0"/>
              <a:cs typeface="Times New Roman" panose="02020603050405020304" pitchFamily="18" charset="0"/>
            </a:rPr>
            <a:t>Fitur-fitur Organisasi Lainnya</a:t>
          </a:r>
          <a:endParaRPr lang="id-ID" dirty="0">
            <a:latin typeface="Times New Roman" panose="02020603050405020304" pitchFamily="18" charset="0"/>
            <a:cs typeface="Times New Roman" panose="02020603050405020304" pitchFamily="18" charset="0"/>
          </a:endParaRPr>
        </a:p>
      </dgm:t>
    </dgm:pt>
    <dgm:pt modelId="{AB535B02-7B65-4CEE-A221-7B4C536601E0}" type="parTrans" cxnId="{25B4D13C-FDD4-46A8-A2D2-7F957EE281C2}">
      <dgm:prSet/>
      <dgm:spPr/>
      <dgm:t>
        <a:bodyPr/>
        <a:lstStyle/>
        <a:p>
          <a:endParaRPr lang="id-ID"/>
        </a:p>
      </dgm:t>
    </dgm:pt>
    <dgm:pt modelId="{71D0F1AC-A982-4716-842C-87B33B506260}" type="sibTrans" cxnId="{25B4D13C-FDD4-46A8-A2D2-7F957EE281C2}">
      <dgm:prSet/>
      <dgm:spPr/>
      <dgm:t>
        <a:bodyPr/>
        <a:lstStyle/>
        <a:p>
          <a:endParaRPr lang="id-ID"/>
        </a:p>
      </dgm:t>
    </dgm:pt>
    <dgm:pt modelId="{1107DE1B-2990-42F0-AEE0-63D00CF4C6AF}" type="pres">
      <dgm:prSet presAssocID="{7A652EEB-A574-4884-A020-E227492197CF}" presName="linearFlow" presStyleCnt="0">
        <dgm:presLayoutVars>
          <dgm:dir/>
          <dgm:animLvl val="lvl"/>
          <dgm:resizeHandles val="exact"/>
        </dgm:presLayoutVars>
      </dgm:prSet>
      <dgm:spPr/>
      <dgm:t>
        <a:bodyPr/>
        <a:lstStyle/>
        <a:p>
          <a:endParaRPr lang="id-ID"/>
        </a:p>
      </dgm:t>
    </dgm:pt>
    <dgm:pt modelId="{A9F3DAB3-30A0-4386-BD75-CF08C8659368}" type="pres">
      <dgm:prSet presAssocID="{61528B11-F730-48C7-B25D-A8781017D464}" presName="composite" presStyleCnt="0"/>
      <dgm:spPr/>
    </dgm:pt>
    <dgm:pt modelId="{66AE2890-7EE8-4F3C-BD98-98B9401372F9}" type="pres">
      <dgm:prSet presAssocID="{61528B11-F730-48C7-B25D-A8781017D464}" presName="parentText" presStyleLbl="alignNode1" presStyleIdx="0" presStyleCnt="6">
        <dgm:presLayoutVars>
          <dgm:chMax val="1"/>
          <dgm:bulletEnabled val="1"/>
        </dgm:presLayoutVars>
      </dgm:prSet>
      <dgm:spPr/>
      <dgm:t>
        <a:bodyPr/>
        <a:lstStyle/>
        <a:p>
          <a:endParaRPr lang="id-ID"/>
        </a:p>
      </dgm:t>
    </dgm:pt>
    <dgm:pt modelId="{C60B8E62-8863-4417-B029-C965B8F7382E}" type="pres">
      <dgm:prSet presAssocID="{61528B11-F730-48C7-B25D-A8781017D464}" presName="descendantText" presStyleLbl="alignAcc1" presStyleIdx="0" presStyleCnt="6">
        <dgm:presLayoutVars>
          <dgm:bulletEnabled val="1"/>
        </dgm:presLayoutVars>
      </dgm:prSet>
      <dgm:spPr/>
      <dgm:t>
        <a:bodyPr/>
        <a:lstStyle/>
        <a:p>
          <a:endParaRPr lang="id-ID"/>
        </a:p>
      </dgm:t>
    </dgm:pt>
    <dgm:pt modelId="{0C2EFEEA-3D8B-4091-A23E-4C14E6434FC2}" type="pres">
      <dgm:prSet presAssocID="{83FC53C4-2DAE-4D31-9DE8-75014EFA0CF4}" presName="sp" presStyleCnt="0"/>
      <dgm:spPr/>
    </dgm:pt>
    <dgm:pt modelId="{F8FFEBF6-ADD0-42EE-9795-C296B726C35A}" type="pres">
      <dgm:prSet presAssocID="{8759B11D-0BF5-464F-BCD2-CEA3E0946373}" presName="composite" presStyleCnt="0"/>
      <dgm:spPr/>
    </dgm:pt>
    <dgm:pt modelId="{937DDB1E-DDCB-4418-A793-DE72F17011E6}" type="pres">
      <dgm:prSet presAssocID="{8759B11D-0BF5-464F-BCD2-CEA3E0946373}" presName="parentText" presStyleLbl="alignNode1" presStyleIdx="1" presStyleCnt="6">
        <dgm:presLayoutVars>
          <dgm:chMax val="1"/>
          <dgm:bulletEnabled val="1"/>
        </dgm:presLayoutVars>
      </dgm:prSet>
      <dgm:spPr/>
      <dgm:t>
        <a:bodyPr/>
        <a:lstStyle/>
        <a:p>
          <a:endParaRPr lang="id-ID"/>
        </a:p>
      </dgm:t>
    </dgm:pt>
    <dgm:pt modelId="{62DEFD11-2819-4D58-84B1-31038AE6B889}" type="pres">
      <dgm:prSet presAssocID="{8759B11D-0BF5-464F-BCD2-CEA3E0946373}" presName="descendantText" presStyleLbl="alignAcc1" presStyleIdx="1" presStyleCnt="6">
        <dgm:presLayoutVars>
          <dgm:bulletEnabled val="1"/>
        </dgm:presLayoutVars>
      </dgm:prSet>
      <dgm:spPr/>
      <dgm:t>
        <a:bodyPr/>
        <a:lstStyle/>
        <a:p>
          <a:endParaRPr lang="id-ID"/>
        </a:p>
      </dgm:t>
    </dgm:pt>
    <dgm:pt modelId="{556D6804-8E9F-4234-A770-EAD6C0553C2B}" type="pres">
      <dgm:prSet presAssocID="{91F2B336-FDD9-47DA-ADF8-CB9DBB3475C0}" presName="sp" presStyleCnt="0"/>
      <dgm:spPr/>
    </dgm:pt>
    <dgm:pt modelId="{F28004A1-DA1D-4AD7-8CC6-31B8162D8011}" type="pres">
      <dgm:prSet presAssocID="{B0C5439A-13D2-458E-8186-CF51484FC515}" presName="composite" presStyleCnt="0"/>
      <dgm:spPr/>
    </dgm:pt>
    <dgm:pt modelId="{1993C38B-74DA-4F84-8805-FEEA2BE39D1D}" type="pres">
      <dgm:prSet presAssocID="{B0C5439A-13D2-458E-8186-CF51484FC515}" presName="parentText" presStyleLbl="alignNode1" presStyleIdx="2" presStyleCnt="6">
        <dgm:presLayoutVars>
          <dgm:chMax val="1"/>
          <dgm:bulletEnabled val="1"/>
        </dgm:presLayoutVars>
      </dgm:prSet>
      <dgm:spPr/>
      <dgm:t>
        <a:bodyPr/>
        <a:lstStyle/>
        <a:p>
          <a:endParaRPr lang="id-ID"/>
        </a:p>
      </dgm:t>
    </dgm:pt>
    <dgm:pt modelId="{F39D15B7-062D-403E-AE66-BBEC693B9A7A}" type="pres">
      <dgm:prSet presAssocID="{B0C5439A-13D2-458E-8186-CF51484FC515}" presName="descendantText" presStyleLbl="alignAcc1" presStyleIdx="2" presStyleCnt="6">
        <dgm:presLayoutVars>
          <dgm:bulletEnabled val="1"/>
        </dgm:presLayoutVars>
      </dgm:prSet>
      <dgm:spPr/>
      <dgm:t>
        <a:bodyPr/>
        <a:lstStyle/>
        <a:p>
          <a:endParaRPr lang="id-ID"/>
        </a:p>
      </dgm:t>
    </dgm:pt>
    <dgm:pt modelId="{2CE550E2-2E46-4693-991C-9C5601A54AFE}" type="pres">
      <dgm:prSet presAssocID="{FF5201D0-6171-454A-A5F6-D9EB0A5B53C0}" presName="sp" presStyleCnt="0"/>
      <dgm:spPr/>
    </dgm:pt>
    <dgm:pt modelId="{DEFF05BD-ADC6-447F-9A60-351A5106AF8D}" type="pres">
      <dgm:prSet presAssocID="{E38B5645-9BB2-4F7B-A3CC-76B52B00F2FB}" presName="composite" presStyleCnt="0"/>
      <dgm:spPr/>
    </dgm:pt>
    <dgm:pt modelId="{1152D48F-FF29-46C9-B435-357722508898}" type="pres">
      <dgm:prSet presAssocID="{E38B5645-9BB2-4F7B-A3CC-76B52B00F2FB}" presName="parentText" presStyleLbl="alignNode1" presStyleIdx="3" presStyleCnt="6">
        <dgm:presLayoutVars>
          <dgm:chMax val="1"/>
          <dgm:bulletEnabled val="1"/>
        </dgm:presLayoutVars>
      </dgm:prSet>
      <dgm:spPr/>
      <dgm:t>
        <a:bodyPr/>
        <a:lstStyle/>
        <a:p>
          <a:endParaRPr lang="id-ID"/>
        </a:p>
      </dgm:t>
    </dgm:pt>
    <dgm:pt modelId="{C4197DD5-82C7-45CD-99A0-2A708365537D}" type="pres">
      <dgm:prSet presAssocID="{E38B5645-9BB2-4F7B-A3CC-76B52B00F2FB}" presName="descendantText" presStyleLbl="alignAcc1" presStyleIdx="3" presStyleCnt="6">
        <dgm:presLayoutVars>
          <dgm:bulletEnabled val="1"/>
        </dgm:presLayoutVars>
      </dgm:prSet>
      <dgm:spPr/>
      <dgm:t>
        <a:bodyPr/>
        <a:lstStyle/>
        <a:p>
          <a:endParaRPr lang="id-ID"/>
        </a:p>
      </dgm:t>
    </dgm:pt>
    <dgm:pt modelId="{733C0954-8654-4F70-90C5-F306CB615A90}" type="pres">
      <dgm:prSet presAssocID="{05F80F0D-7745-430A-B2F9-25089FBD38EA}" presName="sp" presStyleCnt="0"/>
      <dgm:spPr/>
    </dgm:pt>
    <dgm:pt modelId="{E8E34648-D36D-41E3-BDF8-F4CC74B773B3}" type="pres">
      <dgm:prSet presAssocID="{2D4CECC2-4F41-4ACA-A6E8-7C5732E77505}" presName="composite" presStyleCnt="0"/>
      <dgm:spPr/>
    </dgm:pt>
    <dgm:pt modelId="{3330B666-C877-4E4C-8E7E-636F281E7911}" type="pres">
      <dgm:prSet presAssocID="{2D4CECC2-4F41-4ACA-A6E8-7C5732E77505}" presName="parentText" presStyleLbl="alignNode1" presStyleIdx="4" presStyleCnt="6">
        <dgm:presLayoutVars>
          <dgm:chMax val="1"/>
          <dgm:bulletEnabled val="1"/>
        </dgm:presLayoutVars>
      </dgm:prSet>
      <dgm:spPr/>
      <dgm:t>
        <a:bodyPr/>
        <a:lstStyle/>
        <a:p>
          <a:endParaRPr lang="id-ID"/>
        </a:p>
      </dgm:t>
    </dgm:pt>
    <dgm:pt modelId="{CE8ABA5E-3072-4AB3-88FB-D76897AC572E}" type="pres">
      <dgm:prSet presAssocID="{2D4CECC2-4F41-4ACA-A6E8-7C5732E77505}" presName="descendantText" presStyleLbl="alignAcc1" presStyleIdx="4" presStyleCnt="6">
        <dgm:presLayoutVars>
          <dgm:bulletEnabled val="1"/>
        </dgm:presLayoutVars>
      </dgm:prSet>
      <dgm:spPr/>
      <dgm:t>
        <a:bodyPr/>
        <a:lstStyle/>
        <a:p>
          <a:endParaRPr lang="id-ID"/>
        </a:p>
      </dgm:t>
    </dgm:pt>
    <dgm:pt modelId="{236FDFED-0654-4DA7-87F0-750B29BC5451}" type="pres">
      <dgm:prSet presAssocID="{84D99277-79B9-4720-B513-70E818F4D9DB}" presName="sp" presStyleCnt="0"/>
      <dgm:spPr/>
    </dgm:pt>
    <dgm:pt modelId="{CE4D1F74-35E9-451C-A161-354DF47FC422}" type="pres">
      <dgm:prSet presAssocID="{DFD60BBD-F003-4966-97E7-381AED2053B9}" presName="composite" presStyleCnt="0"/>
      <dgm:spPr/>
    </dgm:pt>
    <dgm:pt modelId="{23A5DED3-30B8-4ABA-BAD8-441F4BD85CDA}" type="pres">
      <dgm:prSet presAssocID="{DFD60BBD-F003-4966-97E7-381AED2053B9}" presName="parentText" presStyleLbl="alignNode1" presStyleIdx="5" presStyleCnt="6">
        <dgm:presLayoutVars>
          <dgm:chMax val="1"/>
          <dgm:bulletEnabled val="1"/>
        </dgm:presLayoutVars>
      </dgm:prSet>
      <dgm:spPr/>
      <dgm:t>
        <a:bodyPr/>
        <a:lstStyle/>
        <a:p>
          <a:endParaRPr lang="id-ID"/>
        </a:p>
      </dgm:t>
    </dgm:pt>
    <dgm:pt modelId="{86C8F342-1395-4B1D-B9AD-961B4191889A}" type="pres">
      <dgm:prSet presAssocID="{DFD60BBD-F003-4966-97E7-381AED2053B9}" presName="descendantText" presStyleLbl="alignAcc1" presStyleIdx="5" presStyleCnt="6">
        <dgm:presLayoutVars>
          <dgm:bulletEnabled val="1"/>
        </dgm:presLayoutVars>
      </dgm:prSet>
      <dgm:spPr/>
      <dgm:t>
        <a:bodyPr/>
        <a:lstStyle/>
        <a:p>
          <a:endParaRPr lang="id-ID"/>
        </a:p>
      </dgm:t>
    </dgm:pt>
  </dgm:ptLst>
  <dgm:cxnLst>
    <dgm:cxn modelId="{008E1487-4172-43FF-89E4-C752A50EA654}" type="presOf" srcId="{BEFD43AE-7825-4066-8E57-231591FF9488}" destId="{CE8ABA5E-3072-4AB3-88FB-D76897AC572E}" srcOrd="0" destOrd="0" presId="urn:microsoft.com/office/officeart/2005/8/layout/chevron2"/>
    <dgm:cxn modelId="{18DA6126-5A53-4F09-BC86-0BBB3DA81723}" srcId="{7A652EEB-A574-4884-A020-E227492197CF}" destId="{61528B11-F730-48C7-B25D-A8781017D464}" srcOrd="0" destOrd="0" parTransId="{6CA9D8E1-1D0C-4D33-AF0F-91C463ED046E}" sibTransId="{83FC53C4-2DAE-4D31-9DE8-75014EFA0CF4}"/>
    <dgm:cxn modelId="{F1070EF8-1D28-4A95-ABCC-0353770279C7}" type="presOf" srcId="{109CC6E4-A83C-463A-8B52-120E16D75B1C}" destId="{F39D15B7-062D-403E-AE66-BBEC693B9A7A}" srcOrd="0" destOrd="0" presId="urn:microsoft.com/office/officeart/2005/8/layout/chevron2"/>
    <dgm:cxn modelId="{430B9E15-D0B4-4E39-9D13-4174EE9D1EF2}" srcId="{7A652EEB-A574-4884-A020-E227492197CF}" destId="{DFD60BBD-F003-4966-97E7-381AED2053B9}" srcOrd="5" destOrd="0" parTransId="{5AEE6E19-3567-41F4-9100-CF6B75C1A6E4}" sibTransId="{D67FAE83-7EF0-4311-9CA6-971E318835C4}"/>
    <dgm:cxn modelId="{D092C3D9-065E-4952-B65A-F82BCF4B23C7}" srcId="{7A652EEB-A574-4884-A020-E227492197CF}" destId="{8759B11D-0BF5-464F-BCD2-CEA3E0946373}" srcOrd="1" destOrd="0" parTransId="{CAC449E0-F6D8-42B1-A7D8-B6CD52C3E945}" sibTransId="{91F2B336-FDD9-47DA-ADF8-CB9DBB3475C0}"/>
    <dgm:cxn modelId="{25B4D13C-FDD4-46A8-A2D2-7F957EE281C2}" srcId="{DFD60BBD-F003-4966-97E7-381AED2053B9}" destId="{902BE7DB-6515-4DCB-B387-1AAF64333FF8}" srcOrd="0" destOrd="0" parTransId="{AB535B02-7B65-4CEE-A221-7B4C536601E0}" sibTransId="{71D0F1AC-A982-4716-842C-87B33B506260}"/>
    <dgm:cxn modelId="{92DBFE44-BECD-4A3D-B559-826A54319FBA}" srcId="{8759B11D-0BF5-464F-BCD2-CEA3E0946373}" destId="{931DA7FA-02E4-42E0-BE57-6213B1361FE1}" srcOrd="0" destOrd="0" parTransId="{5C1D0BFD-95EF-4C82-A5C9-A874DE1ED28A}" sibTransId="{00410391-A12D-4F41-B52E-1232D1CBDD1F}"/>
    <dgm:cxn modelId="{459FC1EF-2B4D-4B20-B947-090AF09F40A4}" type="presOf" srcId="{7A652EEB-A574-4884-A020-E227492197CF}" destId="{1107DE1B-2990-42F0-AEE0-63D00CF4C6AF}" srcOrd="0" destOrd="0" presId="urn:microsoft.com/office/officeart/2005/8/layout/chevron2"/>
    <dgm:cxn modelId="{CD7AB16D-7DCA-4817-8989-6F9B8E1FFC8C}" type="presOf" srcId="{B699DCDB-DE47-4D1E-9CD0-B04E537603CB}" destId="{C4197DD5-82C7-45CD-99A0-2A708365537D}" srcOrd="0" destOrd="0" presId="urn:microsoft.com/office/officeart/2005/8/layout/chevron2"/>
    <dgm:cxn modelId="{0B506B9E-29DB-4C44-85A2-3218EE9F2BF2}" srcId="{B0C5439A-13D2-458E-8186-CF51484FC515}" destId="{109CC6E4-A83C-463A-8B52-120E16D75B1C}" srcOrd="0" destOrd="0" parTransId="{81FECF7E-FCEF-4FB5-94D0-2998F692FA66}" sibTransId="{1BC21212-4EA3-445B-B931-9292C7076011}"/>
    <dgm:cxn modelId="{D7547FA6-D43A-4C8A-B749-328F6D4F321B}" type="presOf" srcId="{61528B11-F730-48C7-B25D-A8781017D464}" destId="{66AE2890-7EE8-4F3C-BD98-98B9401372F9}" srcOrd="0" destOrd="0" presId="urn:microsoft.com/office/officeart/2005/8/layout/chevron2"/>
    <dgm:cxn modelId="{365584C7-6D5F-4AF8-8943-185DF467CB10}" type="presOf" srcId="{DFD60BBD-F003-4966-97E7-381AED2053B9}" destId="{23A5DED3-30B8-4ABA-BAD8-441F4BD85CDA}" srcOrd="0" destOrd="0" presId="urn:microsoft.com/office/officeart/2005/8/layout/chevron2"/>
    <dgm:cxn modelId="{855F2637-0443-4FE4-8575-A8E847C39A64}" srcId="{61528B11-F730-48C7-B25D-A8781017D464}" destId="{5FC94BF2-1F24-46D2-8530-8B9F875EA314}" srcOrd="0" destOrd="0" parTransId="{04A3F7C0-ABE8-4880-A247-F9FE938301A6}" sibTransId="{F30E8335-3E70-4E3B-89EE-F438BDFA4DCB}"/>
    <dgm:cxn modelId="{027AA1E3-6A49-4449-B4BC-F840C8DAB41E}" type="presOf" srcId="{902BE7DB-6515-4DCB-B387-1AAF64333FF8}" destId="{86C8F342-1395-4B1D-B9AD-961B4191889A}" srcOrd="0" destOrd="0" presId="urn:microsoft.com/office/officeart/2005/8/layout/chevron2"/>
    <dgm:cxn modelId="{C4292D66-0DDA-43DA-A933-F475BBDC1CC5}" type="presOf" srcId="{B0C5439A-13D2-458E-8186-CF51484FC515}" destId="{1993C38B-74DA-4F84-8805-FEEA2BE39D1D}" srcOrd="0" destOrd="0" presId="urn:microsoft.com/office/officeart/2005/8/layout/chevron2"/>
    <dgm:cxn modelId="{BE6280C3-A460-4AB7-A49F-94125DCF381C}" type="presOf" srcId="{8759B11D-0BF5-464F-BCD2-CEA3E0946373}" destId="{937DDB1E-DDCB-4418-A793-DE72F17011E6}" srcOrd="0" destOrd="0" presId="urn:microsoft.com/office/officeart/2005/8/layout/chevron2"/>
    <dgm:cxn modelId="{E44023B0-C6CE-4E66-92B9-4E2A5BBEB143}" srcId="{7A652EEB-A574-4884-A020-E227492197CF}" destId="{E38B5645-9BB2-4F7B-A3CC-76B52B00F2FB}" srcOrd="3" destOrd="0" parTransId="{8B2FED67-D790-4663-B759-40D60502EE0B}" sibTransId="{05F80F0D-7745-430A-B2F9-25089FBD38EA}"/>
    <dgm:cxn modelId="{CA218416-D8B2-4059-9DF9-E3877C51E07B}" type="presOf" srcId="{E38B5645-9BB2-4F7B-A3CC-76B52B00F2FB}" destId="{1152D48F-FF29-46C9-B435-357722508898}" srcOrd="0" destOrd="0" presId="urn:microsoft.com/office/officeart/2005/8/layout/chevron2"/>
    <dgm:cxn modelId="{279C88CF-5985-4AD0-9966-97E390B0FEE1}" srcId="{E38B5645-9BB2-4F7B-A3CC-76B52B00F2FB}" destId="{B699DCDB-DE47-4D1E-9CD0-B04E537603CB}" srcOrd="0" destOrd="0" parTransId="{9B49D1DD-90BB-4341-BA89-C8C33B4734FC}" sibTransId="{A07126D3-165A-434A-B700-8046FF49C292}"/>
    <dgm:cxn modelId="{5057D2B8-57AB-4E6B-A7C3-552193CDF2E8}" type="presOf" srcId="{931DA7FA-02E4-42E0-BE57-6213B1361FE1}" destId="{62DEFD11-2819-4D58-84B1-31038AE6B889}" srcOrd="0" destOrd="0" presId="urn:microsoft.com/office/officeart/2005/8/layout/chevron2"/>
    <dgm:cxn modelId="{1D27F0E1-86F5-4557-88BA-DE836D0AE941}" srcId="{7A652EEB-A574-4884-A020-E227492197CF}" destId="{B0C5439A-13D2-458E-8186-CF51484FC515}" srcOrd="2" destOrd="0" parTransId="{AAC13317-002C-4E50-80D8-F6506B94DBB1}" sibTransId="{FF5201D0-6171-454A-A5F6-D9EB0A5B53C0}"/>
    <dgm:cxn modelId="{E880FDC1-9757-46DE-8EE2-0111650B1709}" type="presOf" srcId="{5FC94BF2-1F24-46D2-8530-8B9F875EA314}" destId="{C60B8E62-8863-4417-B029-C965B8F7382E}" srcOrd="0" destOrd="0" presId="urn:microsoft.com/office/officeart/2005/8/layout/chevron2"/>
    <dgm:cxn modelId="{A2C9CA34-328B-4766-B335-FE6B484DE2A6}" srcId="{7A652EEB-A574-4884-A020-E227492197CF}" destId="{2D4CECC2-4F41-4ACA-A6E8-7C5732E77505}" srcOrd="4" destOrd="0" parTransId="{142BEAC7-8349-4172-8164-04B60892B708}" sibTransId="{84D99277-79B9-4720-B513-70E818F4D9DB}"/>
    <dgm:cxn modelId="{2D5BBE59-8237-4554-AFE8-5B9CAE2FF2C3}" srcId="{2D4CECC2-4F41-4ACA-A6E8-7C5732E77505}" destId="{BEFD43AE-7825-4066-8E57-231591FF9488}" srcOrd="0" destOrd="0" parTransId="{8D8A0DB6-1358-4333-9C09-8ABB05FB67B1}" sibTransId="{357B7ECE-C8F9-4044-8D40-C68809135728}"/>
    <dgm:cxn modelId="{8911CD51-172F-4FD1-AADE-C7511370CA6F}" type="presOf" srcId="{2D4CECC2-4F41-4ACA-A6E8-7C5732E77505}" destId="{3330B666-C877-4E4C-8E7E-636F281E7911}" srcOrd="0" destOrd="0" presId="urn:microsoft.com/office/officeart/2005/8/layout/chevron2"/>
    <dgm:cxn modelId="{69C1F771-6831-4BEB-A1B5-72F852AFBA87}" type="presParOf" srcId="{1107DE1B-2990-42F0-AEE0-63D00CF4C6AF}" destId="{A9F3DAB3-30A0-4386-BD75-CF08C8659368}" srcOrd="0" destOrd="0" presId="urn:microsoft.com/office/officeart/2005/8/layout/chevron2"/>
    <dgm:cxn modelId="{185FA406-3859-44EB-A739-E5C8DCF9A073}" type="presParOf" srcId="{A9F3DAB3-30A0-4386-BD75-CF08C8659368}" destId="{66AE2890-7EE8-4F3C-BD98-98B9401372F9}" srcOrd="0" destOrd="0" presId="urn:microsoft.com/office/officeart/2005/8/layout/chevron2"/>
    <dgm:cxn modelId="{B1C54D71-D82B-4D1D-BF2A-06B663602D28}" type="presParOf" srcId="{A9F3DAB3-30A0-4386-BD75-CF08C8659368}" destId="{C60B8E62-8863-4417-B029-C965B8F7382E}" srcOrd="1" destOrd="0" presId="urn:microsoft.com/office/officeart/2005/8/layout/chevron2"/>
    <dgm:cxn modelId="{0AD9F44F-4602-4CC4-AD58-59476447AD46}" type="presParOf" srcId="{1107DE1B-2990-42F0-AEE0-63D00CF4C6AF}" destId="{0C2EFEEA-3D8B-4091-A23E-4C14E6434FC2}" srcOrd="1" destOrd="0" presId="urn:microsoft.com/office/officeart/2005/8/layout/chevron2"/>
    <dgm:cxn modelId="{F7DCEA59-5751-44DF-AE1E-534EA3FCE394}" type="presParOf" srcId="{1107DE1B-2990-42F0-AEE0-63D00CF4C6AF}" destId="{F8FFEBF6-ADD0-42EE-9795-C296B726C35A}" srcOrd="2" destOrd="0" presId="urn:microsoft.com/office/officeart/2005/8/layout/chevron2"/>
    <dgm:cxn modelId="{E245C5DE-3427-44BB-9387-8705CCE022B9}" type="presParOf" srcId="{F8FFEBF6-ADD0-42EE-9795-C296B726C35A}" destId="{937DDB1E-DDCB-4418-A793-DE72F17011E6}" srcOrd="0" destOrd="0" presId="urn:microsoft.com/office/officeart/2005/8/layout/chevron2"/>
    <dgm:cxn modelId="{96A385CA-A3E7-47C3-931F-CE24C174F279}" type="presParOf" srcId="{F8FFEBF6-ADD0-42EE-9795-C296B726C35A}" destId="{62DEFD11-2819-4D58-84B1-31038AE6B889}" srcOrd="1" destOrd="0" presId="urn:microsoft.com/office/officeart/2005/8/layout/chevron2"/>
    <dgm:cxn modelId="{91F0F351-C0A1-42F6-B02F-D4411871B977}" type="presParOf" srcId="{1107DE1B-2990-42F0-AEE0-63D00CF4C6AF}" destId="{556D6804-8E9F-4234-A770-EAD6C0553C2B}" srcOrd="3" destOrd="0" presId="urn:microsoft.com/office/officeart/2005/8/layout/chevron2"/>
    <dgm:cxn modelId="{098CBAF1-2B49-488F-96C3-15DCB4B34298}" type="presParOf" srcId="{1107DE1B-2990-42F0-AEE0-63D00CF4C6AF}" destId="{F28004A1-DA1D-4AD7-8CC6-31B8162D8011}" srcOrd="4" destOrd="0" presId="urn:microsoft.com/office/officeart/2005/8/layout/chevron2"/>
    <dgm:cxn modelId="{74C2D63C-6D1E-4FCA-8C90-E66CFBD026F8}" type="presParOf" srcId="{F28004A1-DA1D-4AD7-8CC6-31B8162D8011}" destId="{1993C38B-74DA-4F84-8805-FEEA2BE39D1D}" srcOrd="0" destOrd="0" presId="urn:microsoft.com/office/officeart/2005/8/layout/chevron2"/>
    <dgm:cxn modelId="{9D04C155-A7E9-4573-A0B4-75BC72DB4FEA}" type="presParOf" srcId="{F28004A1-DA1D-4AD7-8CC6-31B8162D8011}" destId="{F39D15B7-062D-403E-AE66-BBEC693B9A7A}" srcOrd="1" destOrd="0" presId="urn:microsoft.com/office/officeart/2005/8/layout/chevron2"/>
    <dgm:cxn modelId="{DDE59337-3374-470D-AA45-36E82672BFA2}" type="presParOf" srcId="{1107DE1B-2990-42F0-AEE0-63D00CF4C6AF}" destId="{2CE550E2-2E46-4693-991C-9C5601A54AFE}" srcOrd="5" destOrd="0" presId="urn:microsoft.com/office/officeart/2005/8/layout/chevron2"/>
    <dgm:cxn modelId="{11E568FF-997F-4C14-A47E-7F0753CE3378}" type="presParOf" srcId="{1107DE1B-2990-42F0-AEE0-63D00CF4C6AF}" destId="{DEFF05BD-ADC6-447F-9A60-351A5106AF8D}" srcOrd="6" destOrd="0" presId="urn:microsoft.com/office/officeart/2005/8/layout/chevron2"/>
    <dgm:cxn modelId="{6EE560E4-0731-4726-AEF4-B35890932029}" type="presParOf" srcId="{DEFF05BD-ADC6-447F-9A60-351A5106AF8D}" destId="{1152D48F-FF29-46C9-B435-357722508898}" srcOrd="0" destOrd="0" presId="urn:microsoft.com/office/officeart/2005/8/layout/chevron2"/>
    <dgm:cxn modelId="{3E62CDDE-FD9A-46D0-A6A4-A2F2465D86A6}" type="presParOf" srcId="{DEFF05BD-ADC6-447F-9A60-351A5106AF8D}" destId="{C4197DD5-82C7-45CD-99A0-2A708365537D}" srcOrd="1" destOrd="0" presId="urn:microsoft.com/office/officeart/2005/8/layout/chevron2"/>
    <dgm:cxn modelId="{0F9B401B-C636-42B5-9432-767C4264A79A}" type="presParOf" srcId="{1107DE1B-2990-42F0-AEE0-63D00CF4C6AF}" destId="{733C0954-8654-4F70-90C5-F306CB615A90}" srcOrd="7" destOrd="0" presId="urn:microsoft.com/office/officeart/2005/8/layout/chevron2"/>
    <dgm:cxn modelId="{28958E07-99E0-4307-A1ED-31D07128BEB3}" type="presParOf" srcId="{1107DE1B-2990-42F0-AEE0-63D00CF4C6AF}" destId="{E8E34648-D36D-41E3-BDF8-F4CC74B773B3}" srcOrd="8" destOrd="0" presId="urn:microsoft.com/office/officeart/2005/8/layout/chevron2"/>
    <dgm:cxn modelId="{761F0FAB-2B8F-4BD8-9363-9D9390F6330E}" type="presParOf" srcId="{E8E34648-D36D-41E3-BDF8-F4CC74B773B3}" destId="{3330B666-C877-4E4C-8E7E-636F281E7911}" srcOrd="0" destOrd="0" presId="urn:microsoft.com/office/officeart/2005/8/layout/chevron2"/>
    <dgm:cxn modelId="{B690D828-F9E3-45D3-BA93-C141DF3C8851}" type="presParOf" srcId="{E8E34648-D36D-41E3-BDF8-F4CC74B773B3}" destId="{CE8ABA5E-3072-4AB3-88FB-D76897AC572E}" srcOrd="1" destOrd="0" presId="urn:microsoft.com/office/officeart/2005/8/layout/chevron2"/>
    <dgm:cxn modelId="{789CF5A6-51E4-47D9-8317-FBF15358FEB5}" type="presParOf" srcId="{1107DE1B-2990-42F0-AEE0-63D00CF4C6AF}" destId="{236FDFED-0654-4DA7-87F0-750B29BC5451}" srcOrd="9" destOrd="0" presId="urn:microsoft.com/office/officeart/2005/8/layout/chevron2"/>
    <dgm:cxn modelId="{933DAFA2-8C1A-4F5C-9C57-742AE8FB2ABB}" type="presParOf" srcId="{1107DE1B-2990-42F0-AEE0-63D00CF4C6AF}" destId="{CE4D1F74-35E9-451C-A161-354DF47FC422}" srcOrd="10" destOrd="0" presId="urn:microsoft.com/office/officeart/2005/8/layout/chevron2"/>
    <dgm:cxn modelId="{6F264563-B477-4EA0-81A7-D06A5BD4CAA2}" type="presParOf" srcId="{CE4D1F74-35E9-451C-A161-354DF47FC422}" destId="{23A5DED3-30B8-4ABA-BAD8-441F4BD85CDA}" srcOrd="0" destOrd="0" presId="urn:microsoft.com/office/officeart/2005/8/layout/chevron2"/>
    <dgm:cxn modelId="{9F551E17-16A2-452E-A8C7-5F9190041C4B}" type="presParOf" srcId="{CE4D1F74-35E9-451C-A161-354DF47FC422}" destId="{86C8F342-1395-4B1D-B9AD-961B4191889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AE2890-7EE8-4F3C-BD98-98B9401372F9}">
      <dsp:nvSpPr>
        <dsp:cNvPr id="0" name=""/>
        <dsp:cNvSpPr/>
      </dsp:nvSpPr>
      <dsp:spPr>
        <a:xfrm rot="5400000">
          <a:off x="-125346" y="128650"/>
          <a:ext cx="835646" cy="584952"/>
        </a:xfrm>
        <a:prstGeom prst="chevron">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d-ID" sz="1700" b="0" kern="1200" dirty="0" smtClean="0"/>
            <a:t>1</a:t>
          </a:r>
          <a:endParaRPr lang="id-ID" sz="1700" b="0" kern="1200" dirty="0"/>
        </a:p>
      </dsp:txBody>
      <dsp:txXfrm rot="-5400000">
        <a:off x="1" y="295779"/>
        <a:ext cx="584952" cy="250694"/>
      </dsp:txXfrm>
    </dsp:sp>
    <dsp:sp modelId="{C60B8E62-8863-4417-B029-C965B8F7382E}">
      <dsp:nvSpPr>
        <dsp:cNvPr id="0" name=""/>
        <dsp:cNvSpPr/>
      </dsp:nvSpPr>
      <dsp:spPr>
        <a:xfrm rot="5400000">
          <a:off x="4135691" y="-3547434"/>
          <a:ext cx="543170" cy="7644647"/>
        </a:xfrm>
        <a:prstGeom prst="round2Same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lang="id-ID" sz="3600" b="0" kern="1200" dirty="0" smtClean="0">
              <a:latin typeface="Times New Roman" panose="02020603050405020304" pitchFamily="18" charset="0"/>
              <a:cs typeface="Times New Roman" panose="02020603050405020304" pitchFamily="18" charset="0"/>
            </a:rPr>
            <a:t>Rutinitas dan Proses bisnis</a:t>
          </a:r>
          <a:endParaRPr lang="id-ID" sz="3600" b="0" kern="1200" dirty="0">
            <a:latin typeface="Times New Roman" panose="02020603050405020304" pitchFamily="18" charset="0"/>
            <a:cs typeface="Times New Roman" panose="02020603050405020304" pitchFamily="18" charset="0"/>
          </a:endParaRPr>
        </a:p>
      </dsp:txBody>
      <dsp:txXfrm rot="-5400000">
        <a:off x="584953" y="29819"/>
        <a:ext cx="7618132" cy="490140"/>
      </dsp:txXfrm>
    </dsp:sp>
    <dsp:sp modelId="{937DDB1E-DDCB-4418-A793-DE72F17011E6}">
      <dsp:nvSpPr>
        <dsp:cNvPr id="0" name=""/>
        <dsp:cNvSpPr/>
      </dsp:nvSpPr>
      <dsp:spPr>
        <a:xfrm rot="5400000">
          <a:off x="-125346" y="865392"/>
          <a:ext cx="835646" cy="584952"/>
        </a:xfrm>
        <a:prstGeom prst="chevron">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d-ID" sz="1700" b="0" kern="1200" dirty="0" smtClean="0"/>
            <a:t>2</a:t>
          </a:r>
          <a:endParaRPr lang="id-ID" sz="1700" b="0" kern="1200" dirty="0"/>
        </a:p>
      </dsp:txBody>
      <dsp:txXfrm rot="-5400000">
        <a:off x="1" y="1032521"/>
        <a:ext cx="584952" cy="250694"/>
      </dsp:txXfrm>
    </dsp:sp>
    <dsp:sp modelId="{62DEFD11-2819-4D58-84B1-31038AE6B889}">
      <dsp:nvSpPr>
        <dsp:cNvPr id="0" name=""/>
        <dsp:cNvSpPr/>
      </dsp:nvSpPr>
      <dsp:spPr>
        <a:xfrm rot="5400000">
          <a:off x="4135691" y="-2810693"/>
          <a:ext cx="543170" cy="7644647"/>
        </a:xfrm>
        <a:prstGeom prst="round2Same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id-ID" sz="3400" b="0" kern="1200" dirty="0" smtClean="0">
              <a:latin typeface="Times New Roman" panose="02020603050405020304" pitchFamily="18" charset="0"/>
              <a:cs typeface="Times New Roman" panose="02020603050405020304" pitchFamily="18" charset="0"/>
            </a:rPr>
            <a:t>Politik Organisasi</a:t>
          </a:r>
          <a:endParaRPr lang="id-ID" sz="3400" b="0" kern="1200" dirty="0">
            <a:latin typeface="Times New Roman" panose="02020603050405020304" pitchFamily="18" charset="0"/>
            <a:cs typeface="Times New Roman" panose="02020603050405020304" pitchFamily="18" charset="0"/>
          </a:endParaRPr>
        </a:p>
      </dsp:txBody>
      <dsp:txXfrm rot="-5400000">
        <a:off x="584953" y="766560"/>
        <a:ext cx="7618132" cy="490140"/>
      </dsp:txXfrm>
    </dsp:sp>
    <dsp:sp modelId="{1993C38B-74DA-4F84-8805-FEEA2BE39D1D}">
      <dsp:nvSpPr>
        <dsp:cNvPr id="0" name=""/>
        <dsp:cNvSpPr/>
      </dsp:nvSpPr>
      <dsp:spPr>
        <a:xfrm rot="5400000">
          <a:off x="-125346" y="1602134"/>
          <a:ext cx="835646" cy="584952"/>
        </a:xfrm>
        <a:prstGeom prst="chevron">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d-ID" sz="1700" b="0" kern="1200" dirty="0" smtClean="0"/>
            <a:t>3</a:t>
          </a:r>
          <a:endParaRPr lang="id-ID" sz="1700" b="0" kern="1200" dirty="0"/>
        </a:p>
      </dsp:txBody>
      <dsp:txXfrm rot="-5400000">
        <a:off x="1" y="1769263"/>
        <a:ext cx="584952" cy="250694"/>
      </dsp:txXfrm>
    </dsp:sp>
    <dsp:sp modelId="{F39D15B7-062D-403E-AE66-BBEC693B9A7A}">
      <dsp:nvSpPr>
        <dsp:cNvPr id="0" name=""/>
        <dsp:cNvSpPr/>
      </dsp:nvSpPr>
      <dsp:spPr>
        <a:xfrm rot="5400000">
          <a:off x="4135691" y="-2073951"/>
          <a:ext cx="543170" cy="7644647"/>
        </a:xfrm>
        <a:prstGeom prst="round2Same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id-ID" sz="3400" b="0" kern="1200" dirty="0" smtClean="0">
              <a:latin typeface="Times New Roman" panose="02020603050405020304" pitchFamily="18" charset="0"/>
              <a:cs typeface="Times New Roman" panose="02020603050405020304" pitchFamily="18" charset="0"/>
            </a:rPr>
            <a:t>Budaya Organisasi</a:t>
          </a:r>
          <a:endParaRPr lang="id-ID" sz="3400" b="0" kern="1200" dirty="0">
            <a:latin typeface="Times New Roman" panose="02020603050405020304" pitchFamily="18" charset="0"/>
            <a:cs typeface="Times New Roman" panose="02020603050405020304" pitchFamily="18" charset="0"/>
          </a:endParaRPr>
        </a:p>
      </dsp:txBody>
      <dsp:txXfrm rot="-5400000">
        <a:off x="584953" y="1503302"/>
        <a:ext cx="7618132" cy="490140"/>
      </dsp:txXfrm>
    </dsp:sp>
    <dsp:sp modelId="{1152D48F-FF29-46C9-B435-357722508898}">
      <dsp:nvSpPr>
        <dsp:cNvPr id="0" name=""/>
        <dsp:cNvSpPr/>
      </dsp:nvSpPr>
      <dsp:spPr>
        <a:xfrm rot="5400000">
          <a:off x="-125346" y="2338876"/>
          <a:ext cx="835646" cy="584952"/>
        </a:xfrm>
        <a:prstGeom prst="chevron">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d-ID" sz="1700" kern="1200" dirty="0" smtClean="0"/>
            <a:t>4</a:t>
          </a:r>
          <a:endParaRPr lang="id-ID" sz="1700" kern="1200" dirty="0"/>
        </a:p>
      </dsp:txBody>
      <dsp:txXfrm rot="-5400000">
        <a:off x="1" y="2506005"/>
        <a:ext cx="584952" cy="250694"/>
      </dsp:txXfrm>
    </dsp:sp>
    <dsp:sp modelId="{C4197DD5-82C7-45CD-99A0-2A708365537D}">
      <dsp:nvSpPr>
        <dsp:cNvPr id="0" name=""/>
        <dsp:cNvSpPr/>
      </dsp:nvSpPr>
      <dsp:spPr>
        <a:xfrm rot="5400000">
          <a:off x="4135691" y="-1337209"/>
          <a:ext cx="543170" cy="7644647"/>
        </a:xfrm>
        <a:prstGeom prst="round2Same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id-ID" sz="3400" kern="1200" dirty="0" smtClean="0"/>
            <a:t>Lingkungan Organisasi</a:t>
          </a:r>
          <a:endParaRPr lang="id-ID" sz="3400" kern="1200" dirty="0"/>
        </a:p>
      </dsp:txBody>
      <dsp:txXfrm rot="-5400000">
        <a:off x="584953" y="2240044"/>
        <a:ext cx="7618132" cy="490140"/>
      </dsp:txXfrm>
    </dsp:sp>
    <dsp:sp modelId="{3330B666-C877-4E4C-8E7E-636F281E7911}">
      <dsp:nvSpPr>
        <dsp:cNvPr id="0" name=""/>
        <dsp:cNvSpPr/>
      </dsp:nvSpPr>
      <dsp:spPr>
        <a:xfrm rot="5400000">
          <a:off x="-125346" y="3075617"/>
          <a:ext cx="835646" cy="584952"/>
        </a:xfrm>
        <a:prstGeom prst="chevron">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d-ID" sz="1700" kern="1200" dirty="0" smtClean="0"/>
            <a:t>5</a:t>
          </a:r>
          <a:endParaRPr lang="id-ID" sz="1700" kern="1200" dirty="0"/>
        </a:p>
      </dsp:txBody>
      <dsp:txXfrm rot="-5400000">
        <a:off x="1" y="3242746"/>
        <a:ext cx="584952" cy="250694"/>
      </dsp:txXfrm>
    </dsp:sp>
    <dsp:sp modelId="{CE8ABA5E-3072-4AB3-88FB-D76897AC572E}">
      <dsp:nvSpPr>
        <dsp:cNvPr id="0" name=""/>
        <dsp:cNvSpPr/>
      </dsp:nvSpPr>
      <dsp:spPr>
        <a:xfrm rot="5400000">
          <a:off x="4135691" y="-600467"/>
          <a:ext cx="543170" cy="7644647"/>
        </a:xfrm>
        <a:prstGeom prst="round2Same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id-ID" sz="3400" kern="1200" dirty="0" smtClean="0">
              <a:latin typeface="Times New Roman" panose="02020603050405020304" pitchFamily="18" charset="0"/>
              <a:cs typeface="Times New Roman" panose="02020603050405020304" pitchFamily="18" charset="0"/>
            </a:rPr>
            <a:t>Struktur Organisasi</a:t>
          </a:r>
          <a:endParaRPr lang="id-ID" sz="3400" kern="1200" dirty="0">
            <a:latin typeface="Times New Roman" panose="02020603050405020304" pitchFamily="18" charset="0"/>
            <a:cs typeface="Times New Roman" panose="02020603050405020304" pitchFamily="18" charset="0"/>
          </a:endParaRPr>
        </a:p>
      </dsp:txBody>
      <dsp:txXfrm rot="-5400000">
        <a:off x="584953" y="2976786"/>
        <a:ext cx="7618132" cy="490140"/>
      </dsp:txXfrm>
    </dsp:sp>
    <dsp:sp modelId="{23A5DED3-30B8-4ABA-BAD8-441F4BD85CDA}">
      <dsp:nvSpPr>
        <dsp:cNvPr id="0" name=""/>
        <dsp:cNvSpPr/>
      </dsp:nvSpPr>
      <dsp:spPr>
        <a:xfrm rot="5400000">
          <a:off x="-125346" y="3812359"/>
          <a:ext cx="835646" cy="584952"/>
        </a:xfrm>
        <a:prstGeom prst="chevron">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d-ID" sz="1700" kern="1200" dirty="0" smtClean="0"/>
            <a:t>6</a:t>
          </a:r>
          <a:endParaRPr lang="id-ID" sz="1700" kern="1200" dirty="0"/>
        </a:p>
      </dsp:txBody>
      <dsp:txXfrm rot="-5400000">
        <a:off x="1" y="3979488"/>
        <a:ext cx="584952" cy="250694"/>
      </dsp:txXfrm>
    </dsp:sp>
    <dsp:sp modelId="{86C8F342-1395-4B1D-B9AD-961B4191889A}">
      <dsp:nvSpPr>
        <dsp:cNvPr id="0" name=""/>
        <dsp:cNvSpPr/>
      </dsp:nvSpPr>
      <dsp:spPr>
        <a:xfrm rot="5400000">
          <a:off x="4135691" y="136274"/>
          <a:ext cx="543170" cy="7644647"/>
        </a:xfrm>
        <a:prstGeom prst="round2Same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id-ID" sz="3400" kern="1200" dirty="0" smtClean="0">
              <a:latin typeface="Times New Roman" panose="02020603050405020304" pitchFamily="18" charset="0"/>
              <a:cs typeface="Times New Roman" panose="02020603050405020304" pitchFamily="18" charset="0"/>
            </a:rPr>
            <a:t>Fitur-fitur Organisasi Lainnya</a:t>
          </a:r>
          <a:endParaRPr lang="id-ID" sz="3400" kern="1200" dirty="0">
            <a:latin typeface="Times New Roman" panose="02020603050405020304" pitchFamily="18" charset="0"/>
            <a:cs typeface="Times New Roman" panose="02020603050405020304" pitchFamily="18" charset="0"/>
          </a:endParaRPr>
        </a:p>
      </dsp:txBody>
      <dsp:txXfrm rot="-5400000">
        <a:off x="584953" y="3713528"/>
        <a:ext cx="7618132" cy="49014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20EA6E-EEF8-4124-A1F8-1C0E8CE80DE6}" type="datetimeFigureOut">
              <a:rPr lang="ko-KR" altLang="en-US" smtClean="0"/>
              <a:pPr/>
              <a:t>2021-10-03</a:t>
            </a:fld>
            <a:endParaRPr lang="ko-KR"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4D611E-DB31-4F14-851E-8D891EC5A445}" type="slidenum">
              <a:rPr lang="ko-KR" altLang="en-US" smtClean="0"/>
              <a:pPr/>
              <a:t>‹#›</a:t>
            </a:fld>
            <a:endParaRPr lang="ko-KR" altLang="en-US"/>
          </a:p>
        </p:txBody>
      </p:sp>
    </p:spTree>
    <p:extLst>
      <p:ext uri="{BB962C8B-B14F-4D97-AF65-F5344CB8AC3E}">
        <p14:creationId xmlns:p14="http://schemas.microsoft.com/office/powerpoint/2010/main" val="3672197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A2A97-7FC5-45F8-9AE8-1786141FE04E}" type="datetimeFigureOut">
              <a:rPr lang="en-US" smtClean="0"/>
              <a:t>10/3/2021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C28A35-146B-478A-BB11-C0D6855C5773}" type="slidenum">
              <a:rPr lang="en-US" smtClean="0"/>
              <a:t>‹#›</a:t>
            </a:fld>
            <a:endParaRPr lang="en-US"/>
          </a:p>
        </p:txBody>
      </p:sp>
    </p:spTree>
    <p:extLst>
      <p:ext uri="{BB962C8B-B14F-4D97-AF65-F5344CB8AC3E}">
        <p14:creationId xmlns:p14="http://schemas.microsoft.com/office/powerpoint/2010/main" val="341019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fld id="{52241D49-8F9C-4CA0-970F-F5759CDB53BF}" type="slidenum">
              <a:rPr lang="en-US" sz="1200">
                <a:latin typeface="Times New Roman" pitchFamily="18" charset="0"/>
              </a:rPr>
              <a:pPr eaLnBrk="1" hangingPunct="1"/>
              <a:t>11</a:t>
            </a:fld>
            <a:endParaRPr lang="en-US" sz="1200">
              <a:latin typeface="Times New Roman" pitchFamily="18" charset="0"/>
            </a:endParaRPr>
          </a:p>
        </p:txBody>
      </p:sp>
    </p:spTree>
    <p:extLst>
      <p:ext uri="{BB962C8B-B14F-4D97-AF65-F5344CB8AC3E}">
        <p14:creationId xmlns:p14="http://schemas.microsoft.com/office/powerpoint/2010/main" val="3819103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1656086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179237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3962857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Sunday, October 3,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Sunday, October 3,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Sunday, October 3,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Sunday, October 3, 2021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Sunday, October 3, 2021</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Sunday, October 3, 2021</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Sunday, October 3, 2021</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Sunday, October 3, 2021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9242866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Sunday, October 3, 2021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Sunday, October 3,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Sunday, October 3,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6778"/>
            <a:ext cx="9144000" cy="1069514"/>
          </a:xfrm>
          <a:prstGeom prst="rect">
            <a:avLst/>
          </a:prstGeom>
        </p:spPr>
        <p:txBody>
          <a:bodyPr anchor="ctr"/>
          <a:lstStyle>
            <a:lvl1pPr>
              <a:defRPr b="1" baseline="0">
                <a:solidFill>
                  <a:schemeClr val="bg1"/>
                </a:solidFill>
                <a:latin typeface="Arial" pitchFamily="34" charset="0"/>
                <a:cs typeface="Arial" pitchFamily="34" charset="0"/>
              </a:defRPr>
            </a:lvl1pPr>
          </a:lstStyle>
          <a:p>
            <a:r>
              <a:rPr lang="en-US" altLang="ko-KR" dirty="0" smtClean="0"/>
              <a:t> Click to add title</a:t>
            </a:r>
            <a:endParaRPr lang="ko-KR" altLang="en-US" dirty="0"/>
          </a:p>
        </p:txBody>
      </p:sp>
      <p:sp>
        <p:nvSpPr>
          <p:cNvPr id="3" name="Content Placeholder 2"/>
          <p:cNvSpPr>
            <a:spLocks noGrp="1"/>
          </p:cNvSpPr>
          <p:nvPr>
            <p:ph idx="1"/>
          </p:nvPr>
        </p:nvSpPr>
        <p:spPr>
          <a:xfrm>
            <a:off x="457200" y="1600201"/>
            <a:ext cx="8229600" cy="460648"/>
          </a:xfrm>
          <a:prstGeom prst="rect">
            <a:avLst/>
          </a:prstGeom>
        </p:spPr>
        <p:txBody>
          <a:bodyPr anchor="ctr"/>
          <a:lstStyle>
            <a:lvl1pPr marL="0" indent="0">
              <a:buNone/>
              <a:defRPr sz="2000">
                <a:solidFill>
                  <a:schemeClr val="bg1"/>
                </a:solidFill>
              </a:defRPr>
            </a:lvl1pPr>
          </a:lstStyle>
          <a:p>
            <a:pPr lvl="0"/>
            <a:r>
              <a:rPr lang="en-US" altLang="ko-KR" dirty="0" smtClean="0"/>
              <a:t>Click to edit Master text styles</a:t>
            </a:r>
          </a:p>
        </p:txBody>
      </p:sp>
      <p:sp>
        <p:nvSpPr>
          <p:cNvPr id="4" name="Content Placeholder 2"/>
          <p:cNvSpPr>
            <a:spLocks noGrp="1"/>
          </p:cNvSpPr>
          <p:nvPr>
            <p:ph idx="10"/>
          </p:nvPr>
        </p:nvSpPr>
        <p:spPr>
          <a:xfrm>
            <a:off x="467544" y="2276872"/>
            <a:ext cx="8229600" cy="3600400"/>
          </a:xfrm>
          <a:prstGeom prst="rect">
            <a:avLst/>
          </a:prstGeom>
        </p:spPr>
        <p:txBody>
          <a:bodyPr lIns="396000" anchor="t"/>
          <a:lstStyle>
            <a:lvl1pPr marL="0" indent="0">
              <a:buNone/>
              <a:defRPr sz="1400">
                <a:solidFill>
                  <a:schemeClr val="bg1"/>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36940157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24166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1069514"/>
          </a:xfrm>
          <a:prstGeom prst="rect">
            <a:avLst/>
          </a:prstGeom>
        </p:spPr>
        <p:txBody>
          <a:bodyPr anchor="ctr"/>
          <a:lstStyle>
            <a:lvl1pPr>
              <a:defRPr b="1" baseline="0">
                <a:solidFill>
                  <a:schemeClr val="accent5">
                    <a:lumMod val="75000"/>
                  </a:schemeClr>
                </a:solidFill>
                <a:latin typeface="Arial" pitchFamily="34" charset="0"/>
                <a:cs typeface="Arial" pitchFamily="34" charset="0"/>
              </a:defRPr>
            </a:lvl1pPr>
          </a:lstStyle>
          <a:p>
            <a:r>
              <a:rPr lang="en-US" altLang="ko-KR" dirty="0" smtClean="0"/>
              <a:t> Click to add title</a:t>
            </a:r>
            <a:endParaRPr lang="ko-KR" altLang="en-US" dirty="0"/>
          </a:p>
        </p:txBody>
      </p:sp>
      <p:sp>
        <p:nvSpPr>
          <p:cNvPr id="4" name="Content Placeholder 2"/>
          <p:cNvSpPr>
            <a:spLocks noGrp="1"/>
          </p:cNvSpPr>
          <p:nvPr>
            <p:ph idx="1"/>
          </p:nvPr>
        </p:nvSpPr>
        <p:spPr>
          <a:xfrm>
            <a:off x="2123728" y="1268760"/>
            <a:ext cx="6563072" cy="460648"/>
          </a:xfrm>
          <a:prstGeom prst="rect">
            <a:avLst/>
          </a:prstGeom>
        </p:spPr>
        <p:txBody>
          <a:bodyPr anchor="ctr"/>
          <a:lstStyle>
            <a:lvl1pPr marL="0" indent="0">
              <a:buNone/>
              <a:defRPr sz="2000">
                <a:solidFill>
                  <a:schemeClr val="accent5">
                    <a:lumMod val="7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2134072" y="1844824"/>
            <a:ext cx="6563072" cy="4147865"/>
          </a:xfrm>
          <a:prstGeom prst="rect">
            <a:avLst/>
          </a:prstGeom>
        </p:spPr>
        <p:txBody>
          <a:bodyPr lIns="396000" anchor="t"/>
          <a:lstStyle>
            <a:lvl1pPr marL="0" indent="0">
              <a:buNone/>
              <a:defRPr sz="1400">
                <a:solidFill>
                  <a:schemeClr val="accent5">
                    <a:lumMod val="7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23268185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Image with lefthand caption">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0" y="0"/>
            <a:ext cx="9144000" cy="523875"/>
          </a:xfrm>
          <a:prstGeom prst="rect">
            <a:avLst/>
          </a:prstGeom>
          <a:noFill/>
          <a:ln w="12700">
            <a:noFill/>
            <a:miter lim="800000"/>
            <a:headEnd/>
            <a:tailEnd/>
          </a:ln>
          <a:effectLst/>
        </p:spPr>
        <p:txBody>
          <a:bodyPr lIns="90488" tIns="44450" rIns="90488" bIns="44450" anchor="ctr"/>
          <a:lstStyle/>
          <a:p>
            <a:pPr algn="ctr" eaLnBrk="0" hangingPunct="0"/>
            <a:r>
              <a:rPr lang="en-US" b="1">
                <a:solidFill>
                  <a:srgbClr val="9F0F10"/>
                </a:solidFill>
                <a:effectLst>
                  <a:outerShdw blurRad="38100" dist="38100" dir="2700000" algn="tl">
                    <a:srgbClr val="C0C0C0"/>
                  </a:outerShdw>
                </a:effectLst>
                <a:latin typeface="Cambria" pitchFamily="-111" charset="0"/>
              </a:rPr>
              <a:t>Management Information Systems</a:t>
            </a:r>
            <a:endParaRPr lang="en-US" sz="1800" b="1">
              <a:solidFill>
                <a:srgbClr val="9F0F10"/>
              </a:solidFill>
              <a:effectLst>
                <a:outerShdw blurRad="38100" dist="38100" dir="2700000" algn="tl">
                  <a:srgbClr val="C0C0C0"/>
                </a:outerShdw>
              </a:effectLst>
              <a:latin typeface="Cambria" pitchFamily="-111" charset="0"/>
            </a:endParaRPr>
          </a:p>
        </p:txBody>
      </p:sp>
      <p:sp>
        <p:nvSpPr>
          <p:cNvPr id="12" name="Text Placeholder 11"/>
          <p:cNvSpPr>
            <a:spLocks noGrp="1"/>
          </p:cNvSpPr>
          <p:nvPr>
            <p:ph type="body" sz="quarter" idx="12"/>
          </p:nvPr>
        </p:nvSpPr>
        <p:spPr>
          <a:xfrm>
            <a:off x="457200" y="1066800"/>
            <a:ext cx="8229595" cy="381000"/>
          </a:xfrm>
        </p:spPr>
        <p:txBody>
          <a:bodyPr/>
          <a:lstStyle>
            <a:lvl1pPr algn="ctr">
              <a:buNone/>
              <a:defRPr sz="2000" b="1">
                <a:solidFill>
                  <a:srgbClr val="9F0F10"/>
                </a:solidFill>
                <a:effectLst/>
                <a:latin typeface="Cambria" pitchFamily="18" charset="0"/>
              </a:defRPr>
            </a:lvl1pPr>
            <a:lvl2pPr algn="ctr">
              <a:buNone/>
              <a:defRPr sz="2000" b="1">
                <a:solidFill>
                  <a:srgbClr val="9F0F10"/>
                </a:solidFill>
                <a:latin typeface="+mj-lt"/>
              </a:defRPr>
            </a:lvl2pPr>
            <a:lvl3pPr algn="ctr">
              <a:buNone/>
              <a:defRPr sz="2000" b="1">
                <a:solidFill>
                  <a:srgbClr val="9F0F10"/>
                </a:solidFill>
                <a:latin typeface="+mj-lt"/>
              </a:defRPr>
            </a:lvl3pPr>
            <a:lvl4pPr algn="ctr">
              <a:buNone/>
              <a:defRPr sz="2000" b="1">
                <a:solidFill>
                  <a:srgbClr val="9F0F10"/>
                </a:solidFill>
                <a:latin typeface="+mj-lt"/>
              </a:defRPr>
            </a:lvl4pPr>
            <a:lvl5pPr algn="ctr">
              <a:buNone/>
              <a:defRPr sz="2000" b="1">
                <a:solidFill>
                  <a:srgbClr val="9F0F10"/>
                </a:solidFill>
                <a:latin typeface="+mj-lt"/>
              </a:defRPr>
            </a:lvl5pPr>
          </a:lstStyle>
          <a:p>
            <a:pPr lvl="0"/>
            <a:r>
              <a:rPr lang="en-US" dirty="0" smtClean="0"/>
              <a:t>Click to edit Master text styles</a:t>
            </a:r>
          </a:p>
        </p:txBody>
      </p:sp>
      <p:sp>
        <p:nvSpPr>
          <p:cNvPr id="9" name="Picture Placeholder 8"/>
          <p:cNvSpPr>
            <a:spLocks noGrp="1"/>
          </p:cNvSpPr>
          <p:nvPr>
            <p:ph type="pic" sz="quarter" idx="15"/>
          </p:nvPr>
        </p:nvSpPr>
        <p:spPr>
          <a:xfrm>
            <a:off x="2895600" y="1752600"/>
            <a:ext cx="5638800" cy="4572000"/>
          </a:xfrm>
          <a:ln w="19050">
            <a:solidFill>
              <a:schemeClr val="accent4"/>
            </a:solidFill>
          </a:ln>
        </p:spPr>
        <p:txBody>
          <a:bodyPr/>
          <a:lstStyle/>
          <a:p>
            <a:pPr lvl="0"/>
            <a:endParaRPr lang="en-US" noProof="0" dirty="0"/>
          </a:p>
        </p:txBody>
      </p:sp>
      <p:sp>
        <p:nvSpPr>
          <p:cNvPr id="11" name="Text Placeholder 10"/>
          <p:cNvSpPr>
            <a:spLocks noGrp="1"/>
          </p:cNvSpPr>
          <p:nvPr>
            <p:ph type="body" sz="quarter" idx="16"/>
          </p:nvPr>
        </p:nvSpPr>
        <p:spPr>
          <a:xfrm>
            <a:off x="457200" y="1752600"/>
            <a:ext cx="2133600" cy="1143000"/>
          </a:xfrm>
        </p:spPr>
        <p:txBody>
          <a:bodyPr/>
          <a:lstStyle>
            <a:lvl1pPr marL="0" indent="0" algn="l">
              <a:spcBef>
                <a:spcPts val="0"/>
              </a:spcBef>
              <a:buFont typeface="Arial" pitchFamily="34" charset="0"/>
              <a:buNone/>
              <a:defRPr sz="1800" b="1"/>
            </a:lvl1pPr>
            <a:lvl2pPr>
              <a:defRPr sz="1600"/>
            </a:lvl2pPr>
            <a:lvl3pPr>
              <a:defRPr sz="1400"/>
            </a:lvl3pPr>
            <a:lvl4pPr>
              <a:defRPr sz="1200"/>
            </a:lvl4pPr>
            <a:lvl5pPr>
              <a:defRPr sz="1200"/>
            </a:lvl5pPr>
          </a:lstStyle>
          <a:p>
            <a:pPr lvl="0"/>
            <a:r>
              <a:rPr lang="en-US" dirty="0" smtClean="0"/>
              <a:t>Click to edit Master text styles</a:t>
            </a:r>
          </a:p>
        </p:txBody>
      </p:sp>
      <p:sp>
        <p:nvSpPr>
          <p:cNvPr id="13" name="Text Placeholder 10"/>
          <p:cNvSpPr>
            <a:spLocks noGrp="1"/>
          </p:cNvSpPr>
          <p:nvPr>
            <p:ph type="body" sz="quarter" idx="17"/>
          </p:nvPr>
        </p:nvSpPr>
        <p:spPr>
          <a:xfrm>
            <a:off x="457200" y="2971800"/>
            <a:ext cx="2133600" cy="2057400"/>
          </a:xfrm>
        </p:spPr>
        <p:txBody>
          <a:bodyPr/>
          <a:lstStyle>
            <a:lvl1pPr marL="0" indent="0" algn="l">
              <a:buFont typeface="Arial" pitchFamily="34" charset="0"/>
              <a:buNone/>
              <a:defRPr sz="1200" b="0"/>
            </a:lvl1pPr>
            <a:lvl2pPr>
              <a:defRPr sz="1600"/>
            </a:lvl2pPr>
            <a:lvl3pPr>
              <a:defRPr sz="1400"/>
            </a:lvl3pPr>
            <a:lvl4pPr>
              <a:defRPr sz="1200"/>
            </a:lvl4pPr>
            <a:lvl5pPr>
              <a:defRPr sz="1200"/>
            </a:lvl5pPr>
          </a:lstStyle>
          <a:p>
            <a:pPr lvl="0"/>
            <a:r>
              <a:rPr lang="en-US" dirty="0" smtClean="0"/>
              <a:t>Click to edit Master text styles</a:t>
            </a:r>
          </a:p>
        </p:txBody>
      </p:sp>
      <p:sp>
        <p:nvSpPr>
          <p:cNvPr id="14" name="Text Placeholder 10"/>
          <p:cNvSpPr>
            <a:spLocks noGrp="1"/>
          </p:cNvSpPr>
          <p:nvPr>
            <p:ph type="body" sz="quarter" idx="18"/>
          </p:nvPr>
        </p:nvSpPr>
        <p:spPr>
          <a:xfrm>
            <a:off x="457200" y="5257800"/>
            <a:ext cx="2133600" cy="228600"/>
          </a:xfrm>
        </p:spPr>
        <p:txBody>
          <a:bodyPr/>
          <a:lstStyle>
            <a:lvl1pPr marL="0" indent="0" algn="l">
              <a:buFont typeface="Arial" pitchFamily="34" charset="0"/>
              <a:buNone/>
              <a:defRPr sz="1200" b="1" baseline="0"/>
            </a:lvl1pPr>
            <a:lvl2pPr>
              <a:defRPr sz="1600"/>
            </a:lvl2pPr>
            <a:lvl3pPr>
              <a:defRPr sz="1400"/>
            </a:lvl3pPr>
            <a:lvl4pPr>
              <a:defRPr sz="1200"/>
            </a:lvl4pPr>
            <a:lvl5pPr>
              <a:defRPr sz="1200"/>
            </a:lvl5pPr>
          </a:lstStyle>
          <a:p>
            <a:pPr lvl="0"/>
            <a:r>
              <a:rPr lang="en-US" dirty="0" smtClean="0"/>
              <a:t>Click to edit Master text styles</a:t>
            </a:r>
          </a:p>
        </p:txBody>
      </p:sp>
      <p:sp>
        <p:nvSpPr>
          <p:cNvPr id="18" name="Title 1"/>
          <p:cNvSpPr>
            <a:spLocks noGrp="1"/>
          </p:cNvSpPr>
          <p:nvPr>
            <p:ph type="title"/>
          </p:nvPr>
        </p:nvSpPr>
        <p:spPr>
          <a:xfrm>
            <a:off x="1524000" y="457200"/>
            <a:ext cx="6400800" cy="533400"/>
          </a:xfrm>
        </p:spPr>
        <p:txBody>
          <a:bodyPr anchor="t"/>
          <a:lstStyle>
            <a:lvl1pPr>
              <a:lnSpc>
                <a:spcPts val="2000"/>
              </a:lnSpc>
              <a:defRPr sz="1800" b="1">
                <a:solidFill>
                  <a:schemeClr val="accent5">
                    <a:lumMod val="75000"/>
                  </a:schemeClr>
                </a:solidFill>
                <a:latin typeface="+mn-lt"/>
              </a:defRPr>
            </a:lvl1pPr>
          </a:lstStyle>
          <a:p>
            <a:r>
              <a:rPr lang="en-US" dirty="0" smtClean="0"/>
              <a:t>Click to edit Master title style</a:t>
            </a:r>
            <a:endParaRPr lang="en-US" dirty="0"/>
          </a:p>
        </p:txBody>
      </p:sp>
      <p:sp>
        <p:nvSpPr>
          <p:cNvPr id="10" name="Footer Placeholder 4"/>
          <p:cNvSpPr>
            <a:spLocks noGrp="1"/>
          </p:cNvSpPr>
          <p:nvPr>
            <p:ph type="ftr" sz="quarter" idx="19"/>
          </p:nvPr>
        </p:nvSpPr>
        <p:spPr>
          <a:xfrm>
            <a:off x="5791200" y="6569075"/>
            <a:ext cx="2895600" cy="288925"/>
          </a:xfrm>
          <a:prstGeom prst="rect">
            <a:avLst/>
          </a:prstGeom>
        </p:spPr>
        <p:txBody>
          <a:bodyPr vert="horz" wrap="square" lIns="91440" tIns="45720" rIns="91440" bIns="45720" numCol="1" anchor="t" anchorCtr="0" compatLnSpc="1">
            <a:prstTxWarp prst="textNoShape">
              <a:avLst/>
            </a:prstTxWarp>
          </a:bodyPr>
          <a:lstStyle>
            <a:lvl1pPr algn="r">
              <a:defRPr sz="1400" b="1">
                <a:solidFill>
                  <a:schemeClr val="bg1"/>
                </a:solidFill>
              </a:defRPr>
            </a:lvl1pPr>
          </a:lstStyle>
          <a:p>
            <a:r>
              <a:rPr lang="en-US"/>
              <a:t>©  Pearson Education 2012</a:t>
            </a:r>
          </a:p>
        </p:txBody>
      </p:sp>
      <p:sp>
        <p:nvSpPr>
          <p:cNvPr id="15" name="Slide Number Placeholder 5"/>
          <p:cNvSpPr>
            <a:spLocks noGrp="1"/>
          </p:cNvSpPr>
          <p:nvPr>
            <p:ph type="sldNum" sz="quarter" idx="20"/>
          </p:nvPr>
        </p:nvSpPr>
        <p:spPr>
          <a:xfrm>
            <a:off x="457200" y="6569075"/>
            <a:ext cx="2133600" cy="288925"/>
          </a:xfrm>
          <a:prstGeom prst="rect">
            <a:avLst/>
          </a:prstGeom>
        </p:spPr>
        <p:txBody>
          <a:bodyPr vert="horz" wrap="square" lIns="91440" tIns="45720" rIns="91440" bIns="45720" numCol="1" anchor="t" anchorCtr="0" compatLnSpc="1">
            <a:prstTxWarp prst="textNoShape">
              <a:avLst/>
            </a:prstTxWarp>
          </a:bodyPr>
          <a:lstStyle>
            <a:lvl1pPr>
              <a:defRPr sz="1400" b="1">
                <a:solidFill>
                  <a:schemeClr val="bg1"/>
                </a:solidFill>
              </a:defRPr>
            </a:lvl1pPr>
          </a:lstStyle>
          <a:p>
            <a:fld id="{3153BAFD-01B4-4B89-92D5-0B642B124DC0}" type="slidenum">
              <a:rPr lang="en-US"/>
              <a:pPr/>
              <a:t>‹#›</a:t>
            </a:fld>
            <a:endParaRPr lang="en-US"/>
          </a:p>
        </p:txBody>
      </p:sp>
    </p:spTree>
    <p:extLst>
      <p:ext uri="{BB962C8B-B14F-4D97-AF65-F5344CB8AC3E}">
        <p14:creationId xmlns:p14="http://schemas.microsoft.com/office/powerpoint/2010/main" val="453474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DCCD61-643D-44A5-A450-3A42A50CBC1E}" type="datetimeFigureOut">
              <a:rPr lang="en-US" smtClean="0"/>
              <a:pPr/>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3277933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DCCD61-643D-44A5-A450-3A42A50CBC1E}" type="datetimeFigureOut">
              <a:rPr lang="en-US" smtClean="0"/>
              <a:pPr/>
              <a:t>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778790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DCCD61-643D-44A5-A450-3A42A50CBC1E}" type="datetimeFigureOut">
              <a:rPr lang="en-US" smtClean="0"/>
              <a:pPr/>
              <a:t>10/3/2021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2919811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DCCD61-643D-44A5-A450-3A42A50CBC1E}" type="datetimeFigureOut">
              <a:rPr lang="en-US" smtClean="0"/>
              <a:pPr/>
              <a:t>10/3/2021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1818119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CCD61-643D-44A5-A450-3A42A50CBC1E}" type="datetimeFigureOut">
              <a:rPr lang="en-US" smtClean="0"/>
              <a:pPr/>
              <a:t>10/3/2021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96291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pPr/>
              <a:t>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129688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pPr/>
              <a:t>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2987035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CCD61-643D-44A5-A450-3A42A50CBC1E}" type="datetimeFigureOut">
              <a:rPr lang="en-US" smtClean="0"/>
              <a:pPr/>
              <a:t>10/3/2021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F0832-F084-422D-97D1-AF848F4F2C34}" type="slidenum">
              <a:rPr lang="en-US" smtClean="0"/>
              <a:pPr/>
              <a:t>‹#›</a:t>
            </a:fld>
            <a:endParaRPr lang="en-US"/>
          </a:p>
        </p:txBody>
      </p:sp>
    </p:spTree>
    <p:extLst>
      <p:ext uri="{BB962C8B-B14F-4D97-AF65-F5344CB8AC3E}">
        <p14:creationId xmlns:p14="http://schemas.microsoft.com/office/powerpoint/2010/main" val="328635735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Sunday, October 3, 2021</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49" r:id="rId13"/>
    <p:sldLayoutId id="2147483660" r:id="rId14"/>
    <p:sldLayoutId id="2147483686" r:id="rId15"/>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467544" y="836712"/>
            <a:ext cx="8229600" cy="5040560"/>
          </a:xfrm>
        </p:spPr>
        <p:txBody>
          <a:bodyPr>
            <a:normAutofit/>
          </a:bodyPr>
          <a:lstStyle/>
          <a:p>
            <a:r>
              <a:rPr lang="en-US" sz="3600" dirty="0" err="1" smtClean="0">
                <a:solidFill>
                  <a:schemeClr val="tx1"/>
                </a:solidFill>
              </a:rPr>
              <a:t>Pertemuan</a:t>
            </a:r>
            <a:r>
              <a:rPr lang="en-US" sz="3600" dirty="0" smtClean="0">
                <a:solidFill>
                  <a:schemeClr val="tx1"/>
                </a:solidFill>
              </a:rPr>
              <a:t> 5</a:t>
            </a:r>
          </a:p>
          <a:p>
            <a:endParaRPr lang="en-US" sz="3600" dirty="0">
              <a:solidFill>
                <a:schemeClr val="tx1"/>
              </a:solidFill>
            </a:endParaRPr>
          </a:p>
          <a:p>
            <a:pPr algn="r"/>
            <a:r>
              <a:rPr lang="en-US" sz="5400" b="1" dirty="0" err="1" smtClean="0">
                <a:solidFill>
                  <a:schemeClr val="tx1"/>
                </a:solidFill>
              </a:rPr>
              <a:t>Sistem</a:t>
            </a:r>
            <a:r>
              <a:rPr lang="en-US" sz="5400" b="1" dirty="0" smtClean="0">
                <a:solidFill>
                  <a:schemeClr val="tx1"/>
                </a:solidFill>
              </a:rPr>
              <a:t> </a:t>
            </a:r>
            <a:r>
              <a:rPr lang="en-US" sz="5400" b="1" dirty="0" err="1" smtClean="0">
                <a:solidFill>
                  <a:schemeClr val="tx1"/>
                </a:solidFill>
              </a:rPr>
              <a:t>Informasi</a:t>
            </a:r>
            <a:r>
              <a:rPr lang="en-US" sz="5400" b="1" dirty="0" smtClean="0">
                <a:solidFill>
                  <a:schemeClr val="tx1"/>
                </a:solidFill>
              </a:rPr>
              <a:t>, </a:t>
            </a:r>
            <a:r>
              <a:rPr lang="en-US" sz="5400" b="1" dirty="0" err="1" smtClean="0">
                <a:solidFill>
                  <a:schemeClr val="tx1"/>
                </a:solidFill>
              </a:rPr>
              <a:t>Organisasi</a:t>
            </a:r>
            <a:r>
              <a:rPr lang="en-US" sz="5400" b="1" dirty="0" smtClean="0">
                <a:solidFill>
                  <a:schemeClr val="tx1"/>
                </a:solidFill>
              </a:rPr>
              <a:t> </a:t>
            </a:r>
            <a:r>
              <a:rPr lang="en-US" sz="5400" b="1" dirty="0" err="1" smtClean="0">
                <a:solidFill>
                  <a:schemeClr val="tx1"/>
                </a:solidFill>
              </a:rPr>
              <a:t>dan</a:t>
            </a:r>
            <a:r>
              <a:rPr lang="en-US" sz="5400" b="1" dirty="0" smtClean="0">
                <a:solidFill>
                  <a:schemeClr val="tx1"/>
                </a:solidFill>
              </a:rPr>
              <a:t> </a:t>
            </a:r>
            <a:r>
              <a:rPr lang="en-US" sz="5400" b="1" dirty="0" err="1" smtClean="0">
                <a:solidFill>
                  <a:schemeClr val="tx1"/>
                </a:solidFill>
              </a:rPr>
              <a:t>Strategi</a:t>
            </a:r>
            <a:endParaRPr lang="en-US" sz="5400" b="1" dirty="0">
              <a:solidFill>
                <a:schemeClr val="tx1"/>
              </a:solidFill>
            </a:endParaRPr>
          </a:p>
        </p:txBody>
      </p:sp>
    </p:spTree>
    <p:extLst>
      <p:ext uri="{BB962C8B-B14F-4D97-AF65-F5344CB8AC3E}">
        <p14:creationId xmlns:p14="http://schemas.microsoft.com/office/powerpoint/2010/main" val="1547261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7" y="620688"/>
            <a:ext cx="8229600" cy="460648"/>
          </a:xfrm>
        </p:spPr>
        <p:txBody>
          <a:bodyPr>
            <a:noAutofit/>
          </a:bodyPr>
          <a:lstStyle/>
          <a:p>
            <a:pPr lvl="0"/>
            <a:endParaRPr lang="en-US" sz="3200" dirty="0" smtClean="0">
              <a:solidFill>
                <a:schemeClr val="tx1"/>
              </a:solidFill>
              <a:latin typeface="Times New Roman" panose="02020603050405020304" pitchFamily="18" charset="0"/>
              <a:cs typeface="Times New Roman" panose="02020603050405020304" pitchFamily="18" charset="0"/>
            </a:endParaRPr>
          </a:p>
          <a:p>
            <a:pPr lvl="0"/>
            <a:r>
              <a:rPr lang="id-ID" sz="3200" dirty="0" smtClean="0">
                <a:solidFill>
                  <a:schemeClr val="tx1"/>
                </a:solidFill>
                <a:latin typeface="Times New Roman" panose="02020603050405020304" pitchFamily="18" charset="0"/>
                <a:cs typeface="Times New Roman" panose="02020603050405020304" pitchFamily="18" charset="0"/>
              </a:rPr>
              <a:t>Rutinitas </a:t>
            </a:r>
            <a:r>
              <a:rPr lang="id-ID" sz="3200" dirty="0">
                <a:solidFill>
                  <a:schemeClr val="tx1"/>
                </a:solidFill>
                <a:latin typeface="Times New Roman" panose="02020603050405020304" pitchFamily="18" charset="0"/>
                <a:cs typeface="Times New Roman" panose="02020603050405020304" pitchFamily="18" charset="0"/>
              </a:rPr>
              <a:t>dan Proses bisnis</a:t>
            </a:r>
          </a:p>
          <a:p>
            <a:endParaRPr lang="en-US" sz="3200" dirty="0">
              <a:solidFill>
                <a:schemeClr val="tx1"/>
              </a:solidFill>
            </a:endParaRPr>
          </a:p>
        </p:txBody>
      </p:sp>
      <p:sp>
        <p:nvSpPr>
          <p:cNvPr id="4" name="Content Placeholder 3"/>
          <p:cNvSpPr>
            <a:spLocks noGrp="1"/>
          </p:cNvSpPr>
          <p:nvPr>
            <p:ph idx="10"/>
          </p:nvPr>
        </p:nvSpPr>
        <p:spPr>
          <a:xfrm>
            <a:off x="251520" y="1268760"/>
            <a:ext cx="8640960" cy="5400600"/>
          </a:xfrm>
        </p:spPr>
        <p:txBody>
          <a:bodyPr>
            <a:normAutofit/>
          </a:bodyPr>
          <a:lstStyle/>
          <a:p>
            <a:pPr marL="457200" indent="-457200">
              <a:buFont typeface="Arial" panose="020B0604020202020204" pitchFamily="34" charset="0"/>
              <a:buChar char="•"/>
            </a:pPr>
            <a:r>
              <a:rPr lang="en-US" sz="2800" dirty="0" err="1" smtClean="0">
                <a:solidFill>
                  <a:schemeClr val="tx1"/>
                </a:solidFill>
                <a:latin typeface="Times New Roman" panose="02020603050405020304" pitchFamily="18" charset="0"/>
                <a:cs typeface="Times New Roman" panose="02020603050405020304" pitchFamily="18" charset="0"/>
              </a:rPr>
              <a:t>Organisasi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mengembangkan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rutinitas</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untuk</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memproduksi</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barang</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jasa</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Bentuk</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dari</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rutinitas</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 SOP</a:t>
            </a:r>
          </a:p>
          <a:p>
            <a:pPr marL="457200" indent="-457200">
              <a:buFont typeface="Arial" panose="020B0604020202020204" pitchFamily="34" charset="0"/>
              <a:buChar char="•"/>
            </a:pP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SOP 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peraturan-peraturan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yang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tepat</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praktis</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yang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telah</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dikembangkan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agar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semua</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aturan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sesuai</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dengan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situasi</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yang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diharapkan</a:t>
            </a:r>
            <a:endPar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endParaRPr>
          </a:p>
          <a:p>
            <a:pPr marL="457200" indent="-457200">
              <a:buFont typeface="Arial" panose="020B0604020202020204" pitchFamily="34" charset="0"/>
              <a:buChar char="•"/>
            </a:pP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Proses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Bisnis</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kumpulan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dari</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Rutinitas</a:t>
            </a:r>
            <a:endPar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endParaRPr>
          </a:p>
          <a:p>
            <a:pPr marL="457200" indent="-457200">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Perusahaan  </a:t>
            </a:r>
            <a:r>
              <a:rPr lang="en-US" sz="28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kumpulan</a:t>
            </a:r>
            <a:r>
              <a:rPr lang="en-US" sz="28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proses </a:t>
            </a:r>
            <a:r>
              <a:rPr lang="en-US" sz="28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Bisnis</a:t>
            </a:r>
            <a:endParaRPr lang="en-US" sz="2800" dirty="0">
              <a:solidFill>
                <a:schemeClr val="tx1"/>
              </a:solidFill>
              <a:latin typeface="Times New Roman" panose="02020603050405020304" pitchFamily="18" charset="0"/>
              <a:cs typeface="Times New Roman" panose="02020603050405020304" pitchFamily="18" charset="0"/>
            </a:endParaRPr>
          </a:p>
          <a:p>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216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Placeholder 1"/>
          <p:cNvSpPr>
            <a:spLocks noGrp="1"/>
          </p:cNvSpPr>
          <p:nvPr>
            <p:ph type="body" sz="quarter" idx="12"/>
          </p:nvPr>
        </p:nvSpPr>
        <p:spPr>
          <a:xfrm>
            <a:off x="457200" y="1066800"/>
            <a:ext cx="8229600" cy="381000"/>
          </a:xfrm>
        </p:spPr>
        <p:txBody>
          <a:bodyPr>
            <a:normAutofit lnSpcReduction="10000"/>
          </a:bodyPr>
          <a:lstStyle/>
          <a:p>
            <a:r>
              <a:rPr lang="en-US" smtClean="0">
                <a:latin typeface="Cambria" pitchFamily="-111" charset="0"/>
              </a:rPr>
              <a:t>Organizations and Information Systems</a:t>
            </a:r>
          </a:p>
        </p:txBody>
      </p:sp>
      <p:pic>
        <p:nvPicPr>
          <p:cNvPr id="11" name="Picture Placeholder 10" descr="Fig-3-01.tif"/>
          <p:cNvPicPr>
            <a:picLocks noGrp="1" noChangeAspect="1"/>
          </p:cNvPicPr>
          <p:nvPr>
            <p:ph type="pic" sz="quarter" idx="15"/>
          </p:nvPr>
        </p:nvPicPr>
        <p:blipFill>
          <a:blip r:embed="rId3"/>
          <a:stretch>
            <a:fillRect/>
          </a:stretch>
        </p:blipFill>
        <p:spPr>
          <a:xfrm>
            <a:off x="2884374" y="1623839"/>
            <a:ext cx="5029200" cy="4749800"/>
          </a:xfrm>
        </p:spPr>
      </p:pic>
      <p:sp>
        <p:nvSpPr>
          <p:cNvPr id="34820" name="Text Placeholder 3"/>
          <p:cNvSpPr>
            <a:spLocks noGrp="1"/>
          </p:cNvSpPr>
          <p:nvPr>
            <p:ph type="body" sz="quarter" idx="16"/>
          </p:nvPr>
        </p:nvSpPr>
        <p:spPr/>
        <p:txBody>
          <a:bodyPr>
            <a:normAutofit lnSpcReduction="10000"/>
          </a:bodyPr>
          <a:lstStyle/>
          <a:p>
            <a:pPr>
              <a:spcBef>
                <a:spcPct val="0"/>
              </a:spcBef>
              <a:buFont typeface="Arial" charset="0"/>
              <a:buNone/>
            </a:pPr>
            <a:r>
              <a:rPr lang="en-US" smtClean="0"/>
              <a:t>ROUTINES, BUSINESS PROCESSES, AND FIRMS</a:t>
            </a:r>
          </a:p>
        </p:txBody>
      </p:sp>
      <p:sp>
        <p:nvSpPr>
          <p:cNvPr id="34821" name="Text Placeholder 4"/>
          <p:cNvSpPr>
            <a:spLocks noGrp="1"/>
          </p:cNvSpPr>
          <p:nvPr>
            <p:ph type="body" sz="quarter" idx="17"/>
          </p:nvPr>
        </p:nvSpPr>
        <p:spPr/>
        <p:txBody>
          <a:bodyPr>
            <a:normAutofit fontScale="92500" lnSpcReduction="10000"/>
          </a:bodyPr>
          <a:lstStyle/>
          <a:p>
            <a:pPr>
              <a:buFont typeface="Arial" charset="0"/>
              <a:buNone/>
            </a:pPr>
            <a:r>
              <a:rPr lang="en-US" dirty="0" err="1" smtClean="0"/>
              <a:t>Seluruh</a:t>
            </a:r>
            <a:r>
              <a:rPr lang="en-US" dirty="0" smtClean="0"/>
              <a:t> </a:t>
            </a:r>
            <a:r>
              <a:rPr lang="en-US" dirty="0" err="1" smtClean="0"/>
              <a:t>organisasi</a:t>
            </a:r>
            <a:r>
              <a:rPr lang="en-US" dirty="0" smtClean="0"/>
              <a:t> </a:t>
            </a:r>
            <a:r>
              <a:rPr lang="en-US" dirty="0" err="1" smtClean="0"/>
              <a:t>merupakan</a:t>
            </a:r>
            <a:r>
              <a:rPr lang="en-US" dirty="0" smtClean="0"/>
              <a:t> </a:t>
            </a:r>
            <a:r>
              <a:rPr lang="en-US" dirty="0" err="1" smtClean="0"/>
              <a:t>kumpulan</a:t>
            </a:r>
            <a:r>
              <a:rPr lang="en-US" dirty="0" smtClean="0"/>
              <a:t> </a:t>
            </a:r>
            <a:r>
              <a:rPr lang="en-US" dirty="0" err="1" smtClean="0"/>
              <a:t>rutinitas</a:t>
            </a:r>
            <a:r>
              <a:rPr lang="en-US" dirty="0" smtClean="0"/>
              <a:t> </a:t>
            </a:r>
            <a:r>
              <a:rPr lang="en-US" dirty="0" err="1" smtClean="0"/>
              <a:t>dan</a:t>
            </a:r>
            <a:r>
              <a:rPr lang="en-US" dirty="0" smtClean="0"/>
              <a:t> </a:t>
            </a:r>
            <a:r>
              <a:rPr lang="en-US" dirty="0" err="1" smtClean="0"/>
              <a:t>perilaku</a:t>
            </a:r>
            <a:r>
              <a:rPr lang="en-US" dirty="0" smtClean="0"/>
              <a:t> </a:t>
            </a:r>
            <a:r>
              <a:rPr lang="en-US" dirty="0" err="1" smtClean="0"/>
              <a:t>individu</a:t>
            </a:r>
            <a:r>
              <a:rPr lang="en-US" dirty="0" smtClean="0"/>
              <a:t>, </a:t>
            </a:r>
            <a:r>
              <a:rPr lang="en-US" dirty="0" err="1" smtClean="0"/>
              <a:t>kumpulan</a:t>
            </a:r>
            <a:r>
              <a:rPr lang="en-US" dirty="0" smtClean="0"/>
              <a:t> </a:t>
            </a:r>
            <a:r>
              <a:rPr lang="en-US" dirty="0" err="1" smtClean="0"/>
              <a:t>menciptakan</a:t>
            </a:r>
            <a:r>
              <a:rPr lang="en-US" dirty="0" smtClean="0"/>
              <a:t> proses </a:t>
            </a:r>
            <a:r>
              <a:rPr lang="en-US" dirty="0" err="1" smtClean="0"/>
              <a:t>bisnis</a:t>
            </a:r>
            <a:r>
              <a:rPr lang="en-US" dirty="0" smtClean="0"/>
              <a:t> </a:t>
            </a:r>
            <a:r>
              <a:rPr lang="en-US" dirty="0" err="1" smtClean="0"/>
              <a:t>menciptakan</a:t>
            </a:r>
            <a:r>
              <a:rPr lang="en-US" dirty="0" smtClean="0"/>
              <a:t> </a:t>
            </a:r>
            <a:r>
              <a:rPr lang="en-US" dirty="0" err="1" smtClean="0"/>
              <a:t>organisasi</a:t>
            </a:r>
            <a:r>
              <a:rPr lang="en-US" dirty="0" smtClean="0"/>
              <a:t> </a:t>
            </a:r>
            <a:r>
              <a:rPr lang="en-US" dirty="0" err="1" smtClean="0"/>
              <a:t>bisnis</a:t>
            </a:r>
            <a:r>
              <a:rPr lang="en-US" dirty="0" smtClean="0"/>
              <a:t>. </a:t>
            </a:r>
            <a:r>
              <a:rPr lang="en-US" dirty="0" err="1" smtClean="0"/>
              <a:t>Aplikasi</a:t>
            </a:r>
            <a:r>
              <a:rPr lang="en-US" dirty="0" smtClean="0"/>
              <a:t> system </a:t>
            </a:r>
            <a:r>
              <a:rPr lang="en-US" dirty="0" err="1" smtClean="0"/>
              <a:t>informasi</a:t>
            </a:r>
            <a:r>
              <a:rPr lang="en-US" dirty="0" smtClean="0"/>
              <a:t> yang </a:t>
            </a:r>
            <a:r>
              <a:rPr lang="en-US" dirty="0" err="1" smtClean="0"/>
              <a:t>baru</a:t>
            </a:r>
            <a:r>
              <a:rPr lang="en-US" dirty="0" smtClean="0"/>
              <a:t> </a:t>
            </a:r>
            <a:r>
              <a:rPr lang="en-US" dirty="0" err="1" smtClean="0"/>
              <a:t>diperlukan</a:t>
            </a:r>
            <a:r>
              <a:rPr lang="en-US" dirty="0" smtClean="0"/>
              <a:t> </a:t>
            </a:r>
            <a:r>
              <a:rPr lang="en-US" dirty="0" err="1" smtClean="0"/>
              <a:t>untuk</a:t>
            </a:r>
            <a:r>
              <a:rPr lang="en-US" dirty="0" smtClean="0"/>
              <a:t> </a:t>
            </a:r>
            <a:r>
              <a:rPr lang="en-US" dirty="0" err="1" smtClean="0"/>
              <a:t>mengubah</a:t>
            </a:r>
            <a:r>
              <a:rPr lang="en-US" dirty="0" smtClean="0"/>
              <a:t> </a:t>
            </a:r>
            <a:r>
              <a:rPr lang="en-US" dirty="0" err="1" smtClean="0"/>
              <a:t>rutinitas</a:t>
            </a:r>
            <a:r>
              <a:rPr lang="en-US" dirty="0" smtClean="0"/>
              <a:t> </a:t>
            </a:r>
            <a:r>
              <a:rPr lang="en-US" dirty="0" err="1" smtClean="0"/>
              <a:t>dan</a:t>
            </a:r>
            <a:r>
              <a:rPr lang="en-US" dirty="0" smtClean="0"/>
              <a:t> proses </a:t>
            </a:r>
            <a:r>
              <a:rPr lang="en-US" dirty="0" err="1" smtClean="0"/>
              <a:t>bisnis</a:t>
            </a:r>
            <a:r>
              <a:rPr lang="en-US" dirty="0" smtClean="0"/>
              <a:t> yang </a:t>
            </a:r>
            <a:r>
              <a:rPr lang="en-US" dirty="0" err="1" smtClean="0"/>
              <a:t>dilakukan</a:t>
            </a:r>
            <a:r>
              <a:rPr lang="en-US" dirty="0" smtClean="0"/>
              <a:t> </a:t>
            </a:r>
            <a:r>
              <a:rPr lang="en-US" dirty="0" err="1" smtClean="0"/>
              <a:t>oleh</a:t>
            </a:r>
            <a:r>
              <a:rPr lang="en-US" dirty="0" smtClean="0"/>
              <a:t> </a:t>
            </a:r>
            <a:r>
              <a:rPr lang="en-US" dirty="0" err="1" smtClean="0"/>
              <a:t>individu-individu</a:t>
            </a:r>
            <a:r>
              <a:rPr lang="en-US" dirty="0" smtClean="0"/>
              <a:t>  </a:t>
            </a:r>
            <a:r>
              <a:rPr lang="en-US" dirty="0" err="1" smtClean="0"/>
              <a:t>guna</a:t>
            </a:r>
            <a:r>
              <a:rPr lang="en-US" dirty="0" smtClean="0"/>
              <a:t> </a:t>
            </a:r>
            <a:r>
              <a:rPr lang="en-US" dirty="0" err="1" smtClean="0"/>
              <a:t>meningkatkan</a:t>
            </a:r>
            <a:r>
              <a:rPr lang="en-US" dirty="0" smtClean="0"/>
              <a:t> </a:t>
            </a:r>
            <a:r>
              <a:rPr lang="en-US" dirty="0" err="1" smtClean="0"/>
              <a:t>kinerja</a:t>
            </a:r>
            <a:r>
              <a:rPr lang="en-US" dirty="0" smtClean="0"/>
              <a:t> </a:t>
            </a:r>
            <a:r>
              <a:rPr lang="en-US" dirty="0" err="1" smtClean="0"/>
              <a:t>organisasi</a:t>
            </a:r>
            <a:r>
              <a:rPr lang="en-US" dirty="0" smtClean="0"/>
              <a:t>.</a:t>
            </a:r>
            <a:endParaRPr lang="en-US" dirty="0" smtClean="0"/>
          </a:p>
        </p:txBody>
      </p:sp>
      <p:sp>
        <p:nvSpPr>
          <p:cNvPr id="10" name="Title 9"/>
          <p:cNvSpPr>
            <a:spLocks noGrp="1"/>
          </p:cNvSpPr>
          <p:nvPr>
            <p:ph type="title"/>
          </p:nvPr>
        </p:nvSpPr>
        <p:spPr/>
        <p:txBody>
          <a:bodyPr>
            <a:normAutofit fontScale="90000"/>
          </a:bodyPr>
          <a:lstStyle/>
          <a:p>
            <a:r>
              <a:rPr lang="en-US" smtClean="0">
                <a:solidFill>
                  <a:srgbClr val="7C4B3B"/>
                </a:solidFill>
              </a:rPr>
              <a:t>CHAPTER 3: INFORMATION SYSTEMS, ORGANIZATIONS, </a:t>
            </a:r>
            <a:br>
              <a:rPr lang="en-US" smtClean="0">
                <a:solidFill>
                  <a:srgbClr val="7C4B3B"/>
                </a:solidFill>
              </a:rPr>
            </a:br>
            <a:r>
              <a:rPr lang="en-US" smtClean="0">
                <a:solidFill>
                  <a:srgbClr val="7C4B3B"/>
                </a:solidFill>
              </a:rPr>
              <a:t>AND STRATEGY</a:t>
            </a:r>
          </a:p>
        </p:txBody>
      </p:sp>
      <p:sp>
        <p:nvSpPr>
          <p:cNvPr id="34824" name="Footer Placeholder 7"/>
          <p:cNvSpPr>
            <a:spLocks noGrp="1"/>
          </p:cNvSpPr>
          <p:nvPr>
            <p:ph type="ftr" sz="quarter" idx="19"/>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sz="1400">
                <a:solidFill>
                  <a:schemeClr val="bg1"/>
                </a:solidFill>
              </a:rPr>
              <a:t>©  Pearson Education 2012</a:t>
            </a:r>
          </a:p>
        </p:txBody>
      </p:sp>
    </p:spTree>
    <p:extLst>
      <p:ext uri="{BB962C8B-B14F-4D97-AF65-F5344CB8AC3E}">
        <p14:creationId xmlns:p14="http://schemas.microsoft.com/office/powerpoint/2010/main" val="823526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7" y="620688"/>
            <a:ext cx="8229600" cy="460648"/>
          </a:xfrm>
        </p:spPr>
        <p:txBody>
          <a:bodyPr>
            <a:noAutofit/>
          </a:bodyPr>
          <a:lstStyle/>
          <a:p>
            <a:pPr lvl="0"/>
            <a:r>
              <a:rPr lang="en-US" sz="3200" dirty="0" err="1" smtClean="0">
                <a:solidFill>
                  <a:schemeClr val="tx1"/>
                </a:solidFill>
                <a:latin typeface="Times New Roman" panose="02020603050405020304" pitchFamily="18" charset="0"/>
                <a:cs typeface="Times New Roman" panose="02020603050405020304" pitchFamily="18" charset="0"/>
              </a:rPr>
              <a:t>Politik</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Organisasi</a:t>
            </a:r>
            <a:endParaRPr lang="en-US" sz="3200" dirty="0" smtClean="0">
              <a:solidFill>
                <a:schemeClr val="tx1"/>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0"/>
          </p:nvPr>
        </p:nvSpPr>
        <p:spPr>
          <a:xfrm>
            <a:off x="251520" y="1268760"/>
            <a:ext cx="8640960" cy="5400600"/>
          </a:xfrm>
        </p:spPr>
        <p:txBody>
          <a:bodyPr>
            <a:normAutofit lnSpcReduction="10000"/>
          </a:bodyPr>
          <a:lstStyle/>
          <a:p>
            <a:pPr marL="457200" indent="-457200">
              <a:buFont typeface="Arial" panose="020B0604020202020204" pitchFamily="34" charset="0"/>
              <a:buChar char="•"/>
            </a:pP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Orang-orang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dalam</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organisasi</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menempati</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posisi</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yang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berbeda-beda</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dengan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spesialisasi</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kepentingan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perspektif</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yang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berbeda</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p>
          <a:p>
            <a:pPr marL="457200" indent="-457200">
              <a:buFont typeface="Arial" panose="020B0604020202020204" pitchFamily="34" charset="0"/>
              <a:buChar char="•"/>
            </a:pP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Orang-orang 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secara</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alami</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memiliki</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sudut</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pandang</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yang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berbeda</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tentang</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bagaimana</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sumber</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daya</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penghargaan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sanksi</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harus</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didistribusikan</a:t>
            </a:r>
            <a:endPar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endParaRPr>
          </a:p>
          <a:p>
            <a:pPr marL="457200" indent="-457200">
              <a:buFont typeface="Arial" panose="020B0604020202020204" pitchFamily="34" charset="0"/>
              <a:buChar char="•"/>
            </a:pP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Perbedaan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masalah</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bagi</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karyawan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manajer</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yang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menyebabkan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perjuangan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politis</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mengenai</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sumber</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daya</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persaingan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konflik</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dalam</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organisasi</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p>
          <a:p>
            <a:pPr marL="457200" indent="-457200">
              <a:buFont typeface="Arial" panose="020B0604020202020204" pitchFamily="34" charset="0"/>
              <a:buChar char="•"/>
            </a:pP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Manajer</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yang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paham</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akan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bekerja</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dengan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politik</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akan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lebih</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sukses</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dibanding</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manajer</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lainnya</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p>
        </p:txBody>
      </p:sp>
    </p:spTree>
    <p:extLst>
      <p:ext uri="{BB962C8B-B14F-4D97-AF65-F5344CB8AC3E}">
        <p14:creationId xmlns:p14="http://schemas.microsoft.com/office/powerpoint/2010/main" val="1559205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20688"/>
            <a:ext cx="8229600" cy="460648"/>
          </a:xfrm>
        </p:spPr>
        <p:txBody>
          <a:bodyPr>
            <a:noAutofit/>
          </a:bodyPr>
          <a:lstStyle/>
          <a:p>
            <a:r>
              <a:rPr lang="en-US" sz="3200" dirty="0" err="1" smtClean="0">
                <a:solidFill>
                  <a:schemeClr val="tx1"/>
                </a:solidFill>
                <a:latin typeface="Times New Roman" panose="02020603050405020304" pitchFamily="18" charset="0"/>
                <a:cs typeface="Times New Roman" panose="02020603050405020304" pitchFamily="18" charset="0"/>
              </a:rPr>
              <a:t>Budaya</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Organisasi</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0"/>
          </p:nvPr>
        </p:nvSpPr>
        <p:spPr>
          <a:xfrm>
            <a:off x="467544" y="1484784"/>
            <a:ext cx="8229600" cy="5112568"/>
          </a:xfrm>
        </p:spPr>
        <p:txBody>
          <a:bodyPr>
            <a:normAutofit/>
          </a:bodyPr>
          <a:lstStyle/>
          <a:p>
            <a:pPr marL="342900" indent="-342900">
              <a:buFont typeface="Arial" panose="020B0604020202020204" pitchFamily="34" charset="0"/>
              <a:buChar char="•"/>
            </a:pPr>
            <a:r>
              <a:rPr lang="en-US" sz="2400" dirty="0" err="1" smtClean="0">
                <a:solidFill>
                  <a:schemeClr val="tx1"/>
                </a:solidFill>
                <a:latin typeface="Times New Roman" panose="02020603050405020304" pitchFamily="18" charset="0"/>
                <a:cs typeface="Times New Roman" panose="02020603050405020304" pitchFamily="18" charset="0"/>
              </a:rPr>
              <a:t>Organisasi</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memiliki</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sendi-sendi</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dasar</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asumsi-asumsi</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dalam</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mendefinisikan</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tujuan</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dan</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produk</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organisasi</a:t>
            </a:r>
            <a:endPar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Arial" panose="020B0604020202020204" pitchFamily="34" charset="0"/>
              <a:buChar char="•"/>
            </a:pP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Budaya</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organisasi</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meliputi</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serangkaian</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asumsi-asumsi</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mengenai</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produk</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yang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akan</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diproduksi</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organisasi</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bagaimana</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organisasi</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harus</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memproduksinya</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di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mana</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dan</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untuk</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siapa</a:t>
            </a:r>
            <a:endPar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Arial" panose="020B0604020202020204" pitchFamily="34" charset="0"/>
              <a:buChar char="•"/>
            </a:pP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Asumsi-asumsi</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telah</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menjadi</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budaya</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dan</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diterima</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sepenuhnya</a:t>
            </a:r>
            <a:endPar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Arial" panose="020B0604020202020204" pitchFamily="34" charset="0"/>
              <a:buChar char="•"/>
            </a:pP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Budaya</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organisasi</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pemersatu</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yang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mencegah</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terjadinya</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konflik</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2752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460648"/>
          </a:xfrm>
        </p:spPr>
        <p:txBody>
          <a:bodyPr>
            <a:noAutofit/>
          </a:bodyPr>
          <a:lstStyle/>
          <a:p>
            <a:r>
              <a:rPr lang="en-US" sz="2800" dirty="0" err="1" smtClean="0">
                <a:solidFill>
                  <a:schemeClr val="tx1"/>
                </a:solidFill>
                <a:latin typeface="Times New Roman" panose="02020603050405020304" pitchFamily="18" charset="0"/>
                <a:cs typeface="Times New Roman" panose="02020603050405020304" pitchFamily="18" charset="0"/>
              </a:rPr>
              <a:t>Lingkungan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Organisasi</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0"/>
          </p:nvPr>
        </p:nvSpPr>
        <p:spPr>
          <a:xfrm>
            <a:off x="467544" y="1340768"/>
            <a:ext cx="8229600" cy="4536504"/>
          </a:xfrm>
        </p:spPr>
        <p:txBody>
          <a:bodyPr>
            <a:normAutofit/>
          </a:bodyPr>
          <a:lstStyle/>
          <a:p>
            <a:pPr marL="342900" indent="-342900">
              <a:buFont typeface="Arial" panose="020B0604020202020204" pitchFamily="34" charset="0"/>
              <a:buChar char="•"/>
            </a:pPr>
            <a:r>
              <a:rPr lang="en-US" sz="2400" dirty="0" err="1" smtClean="0">
                <a:solidFill>
                  <a:schemeClr val="tx1"/>
                </a:solidFill>
                <a:latin typeface="Times New Roman" panose="02020603050405020304" pitchFamily="18" charset="0"/>
                <a:cs typeface="Times New Roman" panose="02020603050405020304" pitchFamily="18" charset="0"/>
              </a:rPr>
              <a:t>Organisasi</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berada</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dilingkungan</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dimana</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organisasi</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memperoleh</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sumber</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daya</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dan</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menyediakan</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hasil</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akhir</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berupa</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barang</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dan</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jasa</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p>
          <a:p>
            <a:pPr marL="342900" indent="-342900">
              <a:buFont typeface="Arial" panose="020B0604020202020204" pitchFamily="34" charset="0"/>
              <a:buChar char="•"/>
            </a:pP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Organisasi</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dan</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lingkungan</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memiliki</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hubungan</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timbal</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balik</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p>
          <a:p>
            <a:pPr marL="342900" indent="-342900">
              <a:buFont typeface="Arial" panose="020B0604020202020204" pitchFamily="34" charset="0"/>
              <a:buChar char="•"/>
            </a:pP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Organisasi</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bergantung</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pada</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kondisi</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sosial</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dan</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lingkungan</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sekitar</a:t>
            </a:r>
            <a:endPar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endParaRPr>
          </a:p>
          <a:p>
            <a:endPar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endParaRPr>
          </a:p>
          <a:p>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6812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683568" y="1916832"/>
            <a:ext cx="8229600" cy="4608511"/>
          </a:xfrm>
        </p:spPr>
        <p:txBody>
          <a:bodyPr>
            <a:normAutofit lnSpcReduction="10000"/>
          </a:bodyPr>
          <a:lstStyle/>
          <a:p>
            <a:pPr marL="457200" indent="-457200">
              <a:buFont typeface="Arial" panose="020B0604020202020204" pitchFamily="34" charset="0"/>
              <a:buChar char="•"/>
            </a:pPr>
            <a:r>
              <a:rPr lang="en-US" sz="3200" dirty="0">
                <a:solidFill>
                  <a:schemeClr val="tx1"/>
                </a:solidFill>
              </a:rPr>
              <a:t>SI </a:t>
            </a:r>
            <a:r>
              <a:rPr lang="en-US" sz="3200" dirty="0" err="1">
                <a:solidFill>
                  <a:schemeClr val="tx1"/>
                </a:solidFill>
              </a:rPr>
              <a:t>telah</a:t>
            </a:r>
            <a:r>
              <a:rPr lang="en-US" sz="3200" dirty="0">
                <a:solidFill>
                  <a:schemeClr val="tx1"/>
                </a:solidFill>
              </a:rPr>
              <a:t> </a:t>
            </a:r>
            <a:r>
              <a:rPr lang="en-US" sz="3200" dirty="0" err="1">
                <a:solidFill>
                  <a:schemeClr val="tx1"/>
                </a:solidFill>
              </a:rPr>
              <a:t>menjadi</a:t>
            </a:r>
            <a:r>
              <a:rPr lang="en-US" sz="3200" dirty="0">
                <a:solidFill>
                  <a:schemeClr val="tx1"/>
                </a:solidFill>
              </a:rPr>
              <a:t> </a:t>
            </a:r>
            <a:r>
              <a:rPr lang="en-US" sz="3200" dirty="0" err="1">
                <a:solidFill>
                  <a:schemeClr val="tx1"/>
                </a:solidFill>
              </a:rPr>
              <a:t>alat</a:t>
            </a:r>
            <a:r>
              <a:rPr lang="en-US" sz="3200" dirty="0">
                <a:solidFill>
                  <a:schemeClr val="tx1"/>
                </a:solidFill>
              </a:rPr>
              <a:t> yang integral, </a:t>
            </a:r>
            <a:r>
              <a:rPr lang="en-US" sz="3200" i="1" dirty="0">
                <a:solidFill>
                  <a:schemeClr val="tx1"/>
                </a:solidFill>
              </a:rPr>
              <a:t>online </a:t>
            </a:r>
            <a:r>
              <a:rPr lang="en-US" sz="3200" dirty="0" err="1">
                <a:solidFill>
                  <a:schemeClr val="tx1"/>
                </a:solidFill>
              </a:rPr>
              <a:t>dan</a:t>
            </a:r>
            <a:r>
              <a:rPr lang="en-US" sz="3200" dirty="0">
                <a:solidFill>
                  <a:schemeClr val="tx1"/>
                </a:solidFill>
              </a:rPr>
              <a:t> </a:t>
            </a:r>
            <a:r>
              <a:rPr lang="en-US" sz="3200" dirty="0" err="1">
                <a:solidFill>
                  <a:schemeClr val="tx1"/>
                </a:solidFill>
              </a:rPr>
              <a:t>interaktif</a:t>
            </a:r>
            <a:r>
              <a:rPr lang="en-US" sz="3200" dirty="0">
                <a:solidFill>
                  <a:schemeClr val="tx1"/>
                </a:solidFill>
              </a:rPr>
              <a:t> yang </a:t>
            </a:r>
            <a:r>
              <a:rPr lang="en-US" sz="3200" dirty="0" err="1">
                <a:solidFill>
                  <a:schemeClr val="tx1"/>
                </a:solidFill>
              </a:rPr>
              <a:t>sangat</a:t>
            </a:r>
            <a:r>
              <a:rPr lang="en-US" sz="3200" dirty="0">
                <a:solidFill>
                  <a:schemeClr val="tx1"/>
                </a:solidFill>
              </a:rPr>
              <a:t> </a:t>
            </a:r>
            <a:r>
              <a:rPr lang="en-US" sz="3200" dirty="0" err="1">
                <a:solidFill>
                  <a:schemeClr val="tx1"/>
                </a:solidFill>
              </a:rPr>
              <a:t>terlibat</a:t>
            </a:r>
            <a:r>
              <a:rPr lang="en-US" sz="3200" dirty="0">
                <a:solidFill>
                  <a:schemeClr val="tx1"/>
                </a:solidFill>
              </a:rPr>
              <a:t> </a:t>
            </a:r>
            <a:r>
              <a:rPr lang="en-US" sz="3200" dirty="0" err="1">
                <a:solidFill>
                  <a:schemeClr val="tx1"/>
                </a:solidFill>
              </a:rPr>
              <a:t>pada</a:t>
            </a:r>
            <a:r>
              <a:rPr lang="en-US" sz="3200" dirty="0">
                <a:solidFill>
                  <a:schemeClr val="tx1"/>
                </a:solidFill>
              </a:rPr>
              <a:t> </a:t>
            </a:r>
            <a:r>
              <a:rPr lang="en-US" sz="3200" dirty="0" err="1">
                <a:solidFill>
                  <a:schemeClr val="tx1"/>
                </a:solidFill>
              </a:rPr>
              <a:t>kegiatan</a:t>
            </a:r>
            <a:r>
              <a:rPr lang="en-US" sz="3200" dirty="0">
                <a:solidFill>
                  <a:schemeClr val="tx1"/>
                </a:solidFill>
              </a:rPr>
              <a:t> </a:t>
            </a:r>
            <a:r>
              <a:rPr lang="en-US" sz="3200" dirty="0" err="1">
                <a:solidFill>
                  <a:schemeClr val="tx1"/>
                </a:solidFill>
              </a:rPr>
              <a:t>operasional</a:t>
            </a:r>
            <a:r>
              <a:rPr lang="en-US" sz="3200" dirty="0">
                <a:solidFill>
                  <a:schemeClr val="tx1"/>
                </a:solidFill>
              </a:rPr>
              <a:t> </a:t>
            </a:r>
            <a:r>
              <a:rPr lang="en-US" sz="3200" dirty="0" err="1">
                <a:solidFill>
                  <a:schemeClr val="tx1"/>
                </a:solidFill>
              </a:rPr>
              <a:t>suatu</a:t>
            </a:r>
            <a:r>
              <a:rPr lang="en-US" sz="3200" dirty="0">
                <a:solidFill>
                  <a:schemeClr val="tx1"/>
                </a:solidFill>
              </a:rPr>
              <a:t> </a:t>
            </a:r>
            <a:r>
              <a:rPr lang="en-US" sz="3200" dirty="0" err="1">
                <a:solidFill>
                  <a:schemeClr val="tx1"/>
                </a:solidFill>
              </a:rPr>
              <a:t>organisasi</a:t>
            </a:r>
            <a:r>
              <a:rPr lang="en-US" sz="3200" dirty="0">
                <a:solidFill>
                  <a:schemeClr val="tx1"/>
                </a:solidFill>
              </a:rPr>
              <a:t>.</a:t>
            </a:r>
            <a:endParaRPr lang="id-ID" sz="3200" dirty="0">
              <a:solidFill>
                <a:schemeClr val="tx1"/>
              </a:solidFill>
            </a:endParaRPr>
          </a:p>
          <a:p>
            <a:pPr marL="457200" indent="-457200">
              <a:buFont typeface="Arial" panose="020B0604020202020204" pitchFamily="34" charset="0"/>
              <a:buChar char="•"/>
            </a:pPr>
            <a:endParaRPr lang="id-ID" sz="3200" dirty="0">
              <a:solidFill>
                <a:schemeClr val="tx1"/>
              </a:solidFill>
            </a:endParaRPr>
          </a:p>
          <a:p>
            <a:pPr marL="457200" indent="-457200">
              <a:buFont typeface="Arial" panose="020B0604020202020204" pitchFamily="34" charset="0"/>
              <a:buChar char="•"/>
            </a:pPr>
            <a:r>
              <a:rPr lang="en-US" sz="3200" dirty="0">
                <a:solidFill>
                  <a:schemeClr val="tx1"/>
                </a:solidFill>
              </a:rPr>
              <a:t>SI </a:t>
            </a:r>
            <a:r>
              <a:rPr lang="en-US" sz="3200" dirty="0" err="1">
                <a:solidFill>
                  <a:schemeClr val="tx1"/>
                </a:solidFill>
              </a:rPr>
              <a:t>mengubah</a:t>
            </a:r>
            <a:r>
              <a:rPr lang="en-US" sz="3200" dirty="0">
                <a:solidFill>
                  <a:schemeClr val="tx1"/>
                </a:solidFill>
              </a:rPr>
              <a:t> </a:t>
            </a:r>
            <a:r>
              <a:rPr lang="en-US" sz="3200" dirty="0" err="1">
                <a:solidFill>
                  <a:schemeClr val="tx1"/>
                </a:solidFill>
              </a:rPr>
              <a:t>ekonomi</a:t>
            </a:r>
            <a:r>
              <a:rPr lang="en-US" sz="3200" dirty="0">
                <a:solidFill>
                  <a:schemeClr val="tx1"/>
                </a:solidFill>
              </a:rPr>
              <a:t> </a:t>
            </a:r>
            <a:r>
              <a:rPr lang="en-US" sz="3200" dirty="0" err="1">
                <a:solidFill>
                  <a:schemeClr val="tx1"/>
                </a:solidFill>
              </a:rPr>
              <a:t>organisasi</a:t>
            </a:r>
            <a:r>
              <a:rPr lang="en-US" sz="3200" dirty="0">
                <a:solidFill>
                  <a:schemeClr val="tx1"/>
                </a:solidFill>
              </a:rPr>
              <a:t> </a:t>
            </a:r>
            <a:r>
              <a:rPr lang="id-ID" sz="3200" dirty="0">
                <a:solidFill>
                  <a:schemeClr val="tx1"/>
                </a:solidFill>
              </a:rPr>
              <a:t>(dampak ekonomi) </a:t>
            </a:r>
            <a:r>
              <a:rPr lang="en-US" sz="3200" dirty="0" err="1">
                <a:solidFill>
                  <a:schemeClr val="tx1"/>
                </a:solidFill>
              </a:rPr>
              <a:t>dan</a:t>
            </a:r>
            <a:r>
              <a:rPr lang="en-US" sz="3200" dirty="0">
                <a:solidFill>
                  <a:schemeClr val="tx1"/>
                </a:solidFill>
              </a:rPr>
              <a:t> </a:t>
            </a:r>
            <a:r>
              <a:rPr lang="en-US" sz="3200" dirty="0" err="1">
                <a:solidFill>
                  <a:schemeClr val="tx1"/>
                </a:solidFill>
              </a:rPr>
              <a:t>meningkatkan</a:t>
            </a:r>
            <a:r>
              <a:rPr lang="en-US" sz="3200" dirty="0">
                <a:solidFill>
                  <a:schemeClr val="tx1"/>
                </a:solidFill>
              </a:rPr>
              <a:t> </a:t>
            </a:r>
            <a:r>
              <a:rPr lang="en-US" sz="3200" dirty="0" err="1">
                <a:solidFill>
                  <a:schemeClr val="tx1"/>
                </a:solidFill>
              </a:rPr>
              <a:t>kemungkinan</a:t>
            </a:r>
            <a:r>
              <a:rPr lang="en-US" sz="3200" dirty="0">
                <a:solidFill>
                  <a:schemeClr val="tx1"/>
                </a:solidFill>
              </a:rPr>
              <a:t> </a:t>
            </a:r>
            <a:r>
              <a:rPr lang="en-US" sz="3200" dirty="0" err="1">
                <a:solidFill>
                  <a:schemeClr val="tx1"/>
                </a:solidFill>
              </a:rPr>
              <a:t>mengelola</a:t>
            </a:r>
            <a:r>
              <a:rPr lang="en-US" sz="3200" dirty="0">
                <a:solidFill>
                  <a:schemeClr val="tx1"/>
                </a:solidFill>
              </a:rPr>
              <a:t> </a:t>
            </a:r>
            <a:r>
              <a:rPr lang="en-US" sz="3200" dirty="0" err="1">
                <a:solidFill>
                  <a:schemeClr val="tx1"/>
                </a:solidFill>
              </a:rPr>
              <a:t>pekerjaan</a:t>
            </a:r>
            <a:r>
              <a:rPr lang="id-ID" sz="3200" dirty="0">
                <a:solidFill>
                  <a:schemeClr val="tx1"/>
                </a:solidFill>
              </a:rPr>
              <a:t> (</a:t>
            </a:r>
            <a:r>
              <a:rPr lang="en-US" sz="3200" dirty="0" err="1">
                <a:solidFill>
                  <a:schemeClr val="tx1"/>
                </a:solidFill>
                <a:sym typeface="Wingdings" pitchFamily="2" charset="2"/>
              </a:rPr>
              <a:t>organisasi</a:t>
            </a:r>
            <a:r>
              <a:rPr lang="en-US" sz="3200" dirty="0">
                <a:solidFill>
                  <a:schemeClr val="tx1"/>
                </a:solidFill>
                <a:sym typeface="Wingdings" pitchFamily="2" charset="2"/>
              </a:rPr>
              <a:t> </a:t>
            </a:r>
            <a:r>
              <a:rPr lang="en-US" sz="3200" dirty="0" err="1">
                <a:solidFill>
                  <a:schemeClr val="tx1"/>
                </a:solidFill>
                <a:sym typeface="Wingdings" pitchFamily="2" charset="2"/>
              </a:rPr>
              <a:t>dan</a:t>
            </a:r>
            <a:r>
              <a:rPr lang="en-US" sz="3200" dirty="0">
                <a:solidFill>
                  <a:schemeClr val="tx1"/>
                </a:solidFill>
                <a:sym typeface="Wingdings" pitchFamily="2" charset="2"/>
              </a:rPr>
              <a:t> </a:t>
            </a:r>
            <a:r>
              <a:rPr lang="en-US" sz="3200" dirty="0" err="1">
                <a:solidFill>
                  <a:schemeClr val="tx1"/>
                </a:solidFill>
                <a:sym typeface="Wingdings" pitchFamily="2" charset="2"/>
              </a:rPr>
              <a:t>perilaku</a:t>
            </a:r>
            <a:r>
              <a:rPr lang="id-ID" sz="3200" dirty="0">
                <a:solidFill>
                  <a:schemeClr val="tx1"/>
                </a:solidFill>
                <a:sym typeface="Wingdings" pitchFamily="2" charset="2"/>
              </a:rPr>
              <a:t>)</a:t>
            </a:r>
            <a:endParaRPr lang="id-ID" sz="3200" dirty="0">
              <a:solidFill>
                <a:schemeClr val="tx1"/>
              </a:solidFill>
            </a:endParaRPr>
          </a:p>
          <a:p>
            <a:pPr marL="457200" indent="-457200">
              <a:buFont typeface="Arial" panose="020B0604020202020204" pitchFamily="34" charset="0"/>
              <a:buChar char="•"/>
            </a:pPr>
            <a:endParaRPr lang="en-US" sz="3200" dirty="0">
              <a:solidFill>
                <a:schemeClr val="tx1"/>
              </a:solidFill>
            </a:endParaRPr>
          </a:p>
        </p:txBody>
      </p:sp>
      <p:sp>
        <p:nvSpPr>
          <p:cNvPr id="5" name="Title 1"/>
          <p:cNvSpPr>
            <a:spLocks noGrp="1"/>
          </p:cNvSpPr>
          <p:nvPr>
            <p:ph idx="1"/>
          </p:nvPr>
        </p:nvSpPr>
        <p:spPr>
          <a:xfrm>
            <a:off x="457200" y="476672"/>
            <a:ext cx="8229600" cy="1080119"/>
          </a:xfrm>
        </p:spPr>
        <p:txBody>
          <a:bodyPr>
            <a:noAutofit/>
          </a:bodyPr>
          <a:lstStyle/>
          <a:p>
            <a:pPr algn="r"/>
            <a:r>
              <a:rPr lang="id-ID" sz="2800" dirty="0" smtClean="0">
                <a:solidFill>
                  <a:schemeClr val="tx1"/>
                </a:solidFill>
              </a:rPr>
              <a:t>Dampak </a:t>
            </a:r>
            <a:r>
              <a:rPr lang="id-ID" sz="2800" dirty="0">
                <a:solidFill>
                  <a:schemeClr val="tx1"/>
                </a:solidFill>
              </a:rPr>
              <a:t>SI Terhadap Bisnis &amp; Perusahaanpak </a:t>
            </a:r>
            <a:r>
              <a:rPr lang="id-ID" sz="2800" dirty="0" smtClean="0">
                <a:solidFill>
                  <a:schemeClr val="tx1"/>
                </a:solidFill>
              </a:rPr>
              <a:t>SI Terhadap Bisnis &amp; Perusahaan</a:t>
            </a:r>
            <a:endParaRPr lang="id-ID" sz="2800" dirty="0">
              <a:solidFill>
                <a:schemeClr val="tx1"/>
              </a:solidFill>
            </a:endParaRPr>
          </a:p>
        </p:txBody>
      </p:sp>
    </p:spTree>
    <p:extLst>
      <p:ext uri="{BB962C8B-B14F-4D97-AF65-F5344CB8AC3E}">
        <p14:creationId xmlns:p14="http://schemas.microsoft.com/office/powerpoint/2010/main" val="3754162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467544" y="1196753"/>
            <a:ext cx="8229600" cy="5472607"/>
          </a:xfrm>
        </p:spPr>
        <p:txBody>
          <a:bodyPr>
            <a:normAutofit fontScale="92500" lnSpcReduction="20000"/>
          </a:bodyPr>
          <a:lstStyle/>
          <a:p>
            <a:pPr algn="just" fontAlgn="auto">
              <a:lnSpc>
                <a:spcPct val="110000"/>
              </a:lnSpc>
              <a:spcAft>
                <a:spcPts val="0"/>
              </a:spcAft>
              <a:defRPr/>
            </a:pPr>
            <a:r>
              <a:rPr lang="en-US" sz="3200" dirty="0" err="1" smtClean="0">
                <a:solidFill>
                  <a:schemeClr val="tx1"/>
                </a:solidFill>
                <a:latin typeface="Times New Roman" panose="02020603050405020304" pitchFamily="18" charset="0"/>
                <a:cs typeface="Times New Roman" panose="02020603050405020304" pitchFamily="18" charset="0"/>
              </a:rPr>
              <a:t>Teori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dan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konsep</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dari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pendekatan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ekonomi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dan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sosiologi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membantu</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dalam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memahami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perubahan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oleh</a:t>
            </a:r>
            <a:r>
              <a:rPr lang="en-US" sz="3200" dirty="0" smtClean="0">
                <a:solidFill>
                  <a:schemeClr val="tx1"/>
                </a:solidFill>
                <a:latin typeface="Times New Roman" panose="02020603050405020304" pitchFamily="18" charset="0"/>
                <a:cs typeface="Times New Roman" panose="02020603050405020304" pitchFamily="18" charset="0"/>
              </a:rPr>
              <a:t> TI </a:t>
            </a:r>
            <a:r>
              <a:rPr lang="en-US" sz="3200" dirty="0" err="1" smtClean="0">
                <a:solidFill>
                  <a:schemeClr val="tx1"/>
                </a:solidFill>
                <a:latin typeface="Times New Roman" panose="02020603050405020304" pitchFamily="18" charset="0"/>
                <a:cs typeface="Times New Roman" panose="02020603050405020304" pitchFamily="18" charset="0"/>
              </a:rPr>
              <a:t>diantaranya</a:t>
            </a:r>
            <a:r>
              <a:rPr lang="en-US" sz="3200" dirty="0" smtClean="0">
                <a:solidFill>
                  <a:schemeClr val="tx1"/>
                </a:solidFill>
                <a:latin typeface="Times New Roman" panose="02020603050405020304" pitchFamily="18" charset="0"/>
                <a:cs typeface="Times New Roman" panose="02020603050405020304" pitchFamily="18" charset="0"/>
              </a:rPr>
              <a:t>: </a:t>
            </a:r>
          </a:p>
          <a:p>
            <a:pPr algn="just" fontAlgn="auto">
              <a:lnSpc>
                <a:spcPct val="110000"/>
              </a:lnSpc>
              <a:spcAft>
                <a:spcPts val="0"/>
              </a:spcAft>
              <a:defRPr/>
            </a:pPr>
            <a:r>
              <a:rPr lang="en-US" sz="3200" b="1" dirty="0" err="1" smtClean="0">
                <a:solidFill>
                  <a:schemeClr val="tx1"/>
                </a:solidFill>
                <a:latin typeface="Times New Roman" panose="02020603050405020304" pitchFamily="18" charset="0"/>
                <a:cs typeface="Times New Roman" panose="02020603050405020304" pitchFamily="18" charset="0"/>
              </a:rPr>
              <a:t>Dampak</a:t>
            </a:r>
            <a:r>
              <a:rPr lang="en-US" sz="3200" b="1" dirty="0" smtClean="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ekonomi</a:t>
            </a:r>
            <a:endParaRPr lang="id-ID" sz="3200" b="1" dirty="0">
              <a:solidFill>
                <a:schemeClr val="tx1"/>
              </a:solidFill>
              <a:latin typeface="Times New Roman" panose="02020603050405020304" pitchFamily="18" charset="0"/>
              <a:cs typeface="Times New Roman" panose="02020603050405020304" pitchFamily="18" charset="0"/>
            </a:endParaRPr>
          </a:p>
          <a:p>
            <a:pPr marL="174625" indent="-174625" algn="just" fontAlgn="auto">
              <a:lnSpc>
                <a:spcPct val="110000"/>
              </a:lnSpc>
              <a:spcAft>
                <a:spcPts val="0"/>
              </a:spcAft>
              <a:buFontTx/>
              <a:buChar char="-"/>
              <a:defRPr/>
            </a:pPr>
            <a:r>
              <a:rPr lang="en-US" sz="3200" dirty="0" smtClean="0">
                <a:solidFill>
                  <a:schemeClr val="tx1"/>
                </a:solidFill>
                <a:latin typeface="Times New Roman" panose="02020603050405020304" pitchFamily="18" charset="0"/>
                <a:cs typeface="Times New Roman" panose="02020603050405020304" pitchFamily="18" charset="0"/>
              </a:rPr>
              <a:t>TI</a:t>
            </a:r>
            <a:r>
              <a:rPr lang="en-US" sz="3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merubah</a:t>
            </a:r>
            <a:r>
              <a:rPr lang="en-US" sz="3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biaya</a:t>
            </a:r>
            <a:r>
              <a:rPr lang="en-US" sz="3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modal </a:t>
            </a:r>
            <a:r>
              <a:rPr lang="en-US" sz="32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dan</a:t>
            </a:r>
            <a:r>
              <a:rPr lang="en-US" sz="3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biaya</a:t>
            </a:r>
            <a:r>
              <a:rPr lang="en-US" sz="3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informasi</a:t>
            </a:r>
            <a:r>
              <a:rPr lang="en-US" sz="3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yang </a:t>
            </a:r>
            <a:r>
              <a:rPr lang="en-US" sz="32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bersifat</a:t>
            </a:r>
            <a:r>
              <a:rPr lang="en-US" sz="3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relatif</a:t>
            </a:r>
            <a:r>
              <a:rPr lang="en-US" sz="3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tergantung</a:t>
            </a:r>
            <a:r>
              <a:rPr lang="en-US" sz="3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kondisi</a:t>
            </a:r>
            <a:r>
              <a:rPr lang="en-US" sz="3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tertentu</a:t>
            </a:r>
            <a:r>
              <a:rPr lang="en-US" sz="3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r>
              <a:rPr lang="id-ID" sz="3200" dirty="0" smtClean="0">
                <a:solidFill>
                  <a:schemeClr val="tx1"/>
                </a:solidFill>
                <a:latin typeface="Times New Roman" panose="02020603050405020304" pitchFamily="18" charset="0"/>
                <a:cs typeface="Times New Roman" panose="02020603050405020304" pitchFamily="18" charset="0"/>
              </a:rPr>
              <a:t>Teknologi </a:t>
            </a:r>
            <a:r>
              <a:rPr lang="id-ID" sz="3200" dirty="0">
                <a:solidFill>
                  <a:schemeClr val="tx1"/>
                </a:solidFill>
                <a:latin typeface="Times New Roman" panose="02020603050405020304" pitchFamily="18" charset="0"/>
                <a:cs typeface="Times New Roman" panose="02020603050405020304" pitchFamily="18" charset="0"/>
              </a:rPr>
              <a:t>sistem informasi dapat dilihat sebagai faktor produksi yang dapat digantikan dengan modal dan tenaga kerja tradisional</a:t>
            </a:r>
          </a:p>
          <a:p>
            <a:pPr marL="574675" lvl="1" indent="-174625" algn="just">
              <a:lnSpc>
                <a:spcPct val="110000"/>
              </a:lnSpc>
              <a:buFontTx/>
              <a:buChar char="-"/>
              <a:defRPr/>
            </a:pPr>
            <a:r>
              <a:rPr lang="en-US" dirty="0" err="1" smtClean="0">
                <a:latin typeface="Times New Roman" panose="02020603050405020304" pitchFamily="18" charset="0"/>
                <a:cs typeface="Times New Roman" panose="02020603050405020304" pitchFamily="18" charset="0"/>
              </a:rPr>
              <a:t>Biaya</a:t>
            </a:r>
            <a:r>
              <a:rPr lang="en-US" dirty="0" smtClean="0">
                <a:latin typeface="Times New Roman" panose="02020603050405020304" pitchFamily="18" charset="0"/>
                <a:cs typeface="Times New Roman" panose="02020603050405020304" pitchFamily="18" charset="0"/>
              </a:rPr>
              <a:t> </a:t>
            </a:r>
            <a:r>
              <a:rPr lang="id-ID" dirty="0" smtClean="0">
                <a:latin typeface="Times New Roman" panose="02020603050405020304" pitchFamily="18" charset="0"/>
                <a:cs typeface="Times New Roman" panose="02020603050405020304" pitchFamily="18" charset="0"/>
              </a:rPr>
              <a:t>TI </a:t>
            </a:r>
            <a:r>
              <a:rPr lang="en-US" dirty="0" err="1" smtClean="0">
                <a:latin typeface="Times New Roman" panose="02020603050405020304" pitchFamily="18" charset="0"/>
                <a:cs typeface="Times New Roman" panose="02020603050405020304" pitchFamily="18" charset="0"/>
              </a:rPr>
              <a:t>menurun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dapat</a:t>
            </a:r>
            <a:r>
              <a:rPr lang="en-US" dirty="0" smtClean="0">
                <a:latin typeface="Times New Roman" panose="02020603050405020304" pitchFamily="18" charset="0"/>
                <a:cs typeface="Times New Roman" panose="02020603050405020304" pitchFamily="18" charset="0"/>
              </a:rPr>
              <a:t> </a:t>
            </a:r>
            <a:r>
              <a:rPr lang="id-ID" dirty="0" smtClean="0">
                <a:latin typeface="Times New Roman" panose="02020603050405020304" pitchFamily="18" charset="0"/>
                <a:cs typeface="Times New Roman" panose="02020603050405020304" pitchFamily="18" charset="0"/>
              </a:rPr>
              <a:t>menggantikan </a:t>
            </a:r>
            <a:r>
              <a:rPr lang="id-ID" dirty="0">
                <a:latin typeface="Times New Roman" panose="02020603050405020304" pitchFamily="18" charset="0"/>
                <a:cs typeface="Times New Roman" panose="02020603050405020304" pitchFamily="18" charset="0"/>
              </a:rPr>
              <a:t>bentuk modal, seperti gedung dan mesin, yang tetap relatif mahal.</a:t>
            </a:r>
          </a:p>
          <a:p>
            <a:pPr marL="574675" lvl="1" indent="-174625" algn="just">
              <a:lnSpc>
                <a:spcPct val="110000"/>
              </a:lnSpc>
              <a:buFontTx/>
              <a:buChar char="-"/>
              <a:defRPr/>
            </a:pPr>
            <a:r>
              <a:rPr lang="id-ID" dirty="0">
                <a:latin typeface="Times New Roman" panose="02020603050405020304" pitchFamily="18" charset="0"/>
                <a:cs typeface="Times New Roman" panose="02020603050405020304" pitchFamily="18" charset="0"/>
              </a:rPr>
              <a:t>TI menggantikan tenaga kerja, yang secara historis merupakan biaya yang terus meningkat.</a:t>
            </a:r>
          </a:p>
          <a:p>
            <a:endParaRPr lang="en-US" sz="2800" dirty="0">
              <a:solidFill>
                <a:schemeClr val="tx1"/>
              </a:solidFill>
            </a:endParaRPr>
          </a:p>
        </p:txBody>
      </p:sp>
      <p:sp>
        <p:nvSpPr>
          <p:cNvPr id="5" name="Title 1"/>
          <p:cNvSpPr>
            <a:spLocks noGrp="1"/>
          </p:cNvSpPr>
          <p:nvPr>
            <p:ph idx="1"/>
          </p:nvPr>
        </p:nvSpPr>
        <p:spPr>
          <a:xfrm>
            <a:off x="457200" y="404665"/>
            <a:ext cx="8229600" cy="792088"/>
          </a:xfrm>
        </p:spPr>
        <p:txBody>
          <a:bodyPr>
            <a:normAutofit fontScale="97500"/>
          </a:bodyPr>
          <a:lstStyle/>
          <a:p>
            <a:r>
              <a:rPr lang="id-ID" sz="2800" dirty="0" smtClean="0">
                <a:solidFill>
                  <a:schemeClr val="tx1"/>
                </a:solidFill>
              </a:rPr>
              <a:t>Dampak SI Terhadap Bisnis &amp; Perusahaan (Lanj)</a:t>
            </a:r>
            <a:endParaRPr lang="id-ID" sz="2800" dirty="0">
              <a:solidFill>
                <a:schemeClr val="tx1"/>
              </a:solidFill>
            </a:endParaRPr>
          </a:p>
        </p:txBody>
      </p:sp>
    </p:spTree>
    <p:extLst>
      <p:ext uri="{BB962C8B-B14F-4D97-AF65-F5344CB8AC3E}">
        <p14:creationId xmlns:p14="http://schemas.microsoft.com/office/powerpoint/2010/main" val="170821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548680"/>
            <a:ext cx="8229600" cy="974557"/>
          </a:xfrm>
        </p:spPr>
        <p:txBody>
          <a:bodyPr>
            <a:normAutofit/>
          </a:bodyPr>
          <a:lstStyle/>
          <a:p>
            <a:pPr algn="r"/>
            <a:r>
              <a:rPr lang="id-ID" sz="2800" dirty="0">
                <a:solidFill>
                  <a:schemeClr val="tx1"/>
                </a:solidFill>
              </a:rPr>
              <a:t>Dampak SI Terhadap Bisnis &amp; Perusahaan (Lanj)</a:t>
            </a:r>
            <a:endParaRPr lang="en-US" sz="2800" dirty="0">
              <a:solidFill>
                <a:schemeClr val="tx1"/>
              </a:solidFill>
            </a:endParaRPr>
          </a:p>
        </p:txBody>
      </p:sp>
      <p:sp>
        <p:nvSpPr>
          <p:cNvPr id="4" name="Content Placeholder 3"/>
          <p:cNvSpPr>
            <a:spLocks noGrp="1"/>
          </p:cNvSpPr>
          <p:nvPr>
            <p:ph idx="10"/>
          </p:nvPr>
        </p:nvSpPr>
        <p:spPr>
          <a:xfrm>
            <a:off x="179512" y="1844824"/>
            <a:ext cx="8964488" cy="4752528"/>
          </a:xfrm>
        </p:spPr>
        <p:txBody>
          <a:bodyPr>
            <a:normAutofit/>
          </a:bodyPr>
          <a:lstStyle/>
          <a:p>
            <a:pPr algn="just" fontAlgn="auto">
              <a:lnSpc>
                <a:spcPct val="110000"/>
              </a:lnSpc>
              <a:spcAft>
                <a:spcPts val="0"/>
              </a:spcAft>
              <a:defRPr/>
            </a:pPr>
            <a:r>
              <a:rPr lang="id-ID" sz="2800" b="1" dirty="0">
                <a:solidFill>
                  <a:schemeClr val="tx1"/>
                </a:solidFill>
              </a:rPr>
              <a:t>Dampak Organisasi Dan Prilaku</a:t>
            </a:r>
          </a:p>
          <a:p>
            <a:r>
              <a:rPr lang="id-ID" sz="2800" dirty="0">
                <a:solidFill>
                  <a:schemeClr val="tx1"/>
                </a:solidFill>
              </a:rPr>
              <a:t>Teori yang berdasarkan sosiologi dari organisasi yang rumit juga memberikan beberapa pengertian mengenai bagaimana dan mengapa perusahaan berubah dengan penerapan aplikasi TI yang baru.</a:t>
            </a:r>
          </a:p>
          <a:p>
            <a:endParaRPr lang="id-ID" sz="2800" dirty="0">
              <a:solidFill>
                <a:schemeClr val="tx1"/>
              </a:solidFill>
            </a:endParaRPr>
          </a:p>
        </p:txBody>
      </p:sp>
    </p:spTree>
    <p:extLst>
      <p:ext uri="{BB962C8B-B14F-4D97-AF65-F5344CB8AC3E}">
        <p14:creationId xmlns:p14="http://schemas.microsoft.com/office/powerpoint/2010/main" val="1726692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chemeClr val="tx1"/>
                </a:solidFill>
                <a:latin typeface="Times New Roman" panose="02020603050405020304" pitchFamily="18" charset="0"/>
                <a:cs typeface="Times New Roman" panose="02020603050405020304" pitchFamily="18" charset="0"/>
              </a:rPr>
              <a:t>Menggunakan</a:t>
            </a:r>
            <a:r>
              <a:rPr lang="en-US" dirty="0" smtClean="0">
                <a:solidFill>
                  <a:schemeClr val="tx1"/>
                </a:solidFill>
                <a:latin typeface="Times New Roman" panose="02020603050405020304" pitchFamily="18" charset="0"/>
                <a:cs typeface="Times New Roman" panose="02020603050405020304" pitchFamily="18" charset="0"/>
              </a:rPr>
              <a:t> SI </a:t>
            </a:r>
            <a:r>
              <a:rPr lang="en-US" dirty="0" err="1" smtClean="0">
                <a:solidFill>
                  <a:schemeClr val="tx1"/>
                </a:solidFill>
                <a:latin typeface="Times New Roman" panose="02020603050405020304" pitchFamily="18" charset="0"/>
                <a:cs typeface="Times New Roman" panose="02020603050405020304" pitchFamily="18" charset="0"/>
              </a:rPr>
              <a:t>Untuk</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Mencapai</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Keunggulan</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kompetitif</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4" name="Content Placeholder 2"/>
          <p:cNvSpPr>
            <a:spLocks noGrp="1"/>
          </p:cNvSpPr>
          <p:nvPr>
            <p:ph idx="1"/>
          </p:nvPr>
        </p:nvSpPr>
        <p:spPr>
          <a:xfrm>
            <a:off x="457200" y="1772816"/>
            <a:ext cx="8229600" cy="4704184"/>
          </a:xfrm>
        </p:spPr>
        <p:txBody>
          <a:bodyPr>
            <a:normAutofit lnSpcReduction="10000"/>
          </a:bodyPr>
          <a:lstStyle/>
          <a:p>
            <a:r>
              <a:rPr lang="id-ID" sz="2800" dirty="0">
                <a:latin typeface="Times New Roman" panose="02020603050405020304" pitchFamily="18" charset="0"/>
                <a:cs typeface="Times New Roman" panose="02020603050405020304" pitchFamily="18" charset="0"/>
              </a:rPr>
              <a:t>Perusahaan </a:t>
            </a:r>
            <a:r>
              <a:rPr lang="en-US" sz="2800" dirty="0" smtClean="0">
                <a:latin typeface="Times New Roman" panose="02020603050405020304" pitchFamily="18" charset="0"/>
                <a:cs typeface="Times New Roman" panose="02020603050405020304" pitchFamily="18" charset="0"/>
                <a:sym typeface="Wingdings" panose="05000000000000000000" pitchFamily="2" charset="2"/>
              </a:rPr>
              <a:t> </a:t>
            </a:r>
            <a:r>
              <a:rPr lang="id-ID" sz="2800" dirty="0" smtClean="0">
                <a:latin typeface="Times New Roman" panose="02020603050405020304" pitchFamily="18" charset="0"/>
                <a:cs typeface="Times New Roman" panose="02020603050405020304" pitchFamily="18" charset="0"/>
              </a:rPr>
              <a:t>yang </a:t>
            </a:r>
            <a:r>
              <a:rPr lang="en-US" sz="2800" dirty="0" err="1" smtClean="0">
                <a:latin typeface="Times New Roman" panose="02020603050405020304" pitchFamily="18" charset="0"/>
                <a:cs typeface="Times New Roman" panose="02020603050405020304" pitchFamily="18" charset="0"/>
              </a:rPr>
              <a:t>memiliki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kinerja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lebih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baik</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dari</a:t>
            </a:r>
            <a:r>
              <a:rPr lang="en-US" sz="2800" dirty="0" smtClean="0">
                <a:latin typeface="Times New Roman" panose="02020603050405020304" pitchFamily="18" charset="0"/>
                <a:cs typeface="Times New Roman" panose="02020603050405020304" pitchFamily="18" charset="0"/>
              </a:rPr>
              <a:t> para </a:t>
            </a:r>
            <a:r>
              <a:rPr lang="en-US" sz="2800" dirty="0" err="1" smtClean="0">
                <a:latin typeface="Times New Roman" panose="02020603050405020304" pitchFamily="18" charset="0"/>
                <a:cs typeface="Times New Roman" panose="02020603050405020304" pitchFamily="18" charset="0"/>
              </a:rPr>
              <a:t>pesaing</a:t>
            </a: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sym typeface="Wingdings" panose="05000000000000000000" pitchFamily="2" charset="2"/>
              </a:rPr>
              <a:t></a:t>
            </a:r>
            <a:r>
              <a:rPr lang="id-ID" sz="2800" dirty="0" smtClean="0">
                <a:latin typeface="Times New Roman" panose="02020603050405020304" pitchFamily="18" charset="0"/>
                <a:cs typeface="Times New Roman" panose="02020603050405020304" pitchFamily="18" charset="0"/>
              </a:rPr>
              <a:t> </a:t>
            </a:r>
            <a:r>
              <a:rPr lang="id-ID" sz="2800" dirty="0">
                <a:latin typeface="Times New Roman" panose="02020603050405020304" pitchFamily="18" charset="0"/>
                <a:cs typeface="Times New Roman" panose="02020603050405020304" pitchFamily="18" charset="0"/>
              </a:rPr>
              <a:t>memiliki keunggulan kompetitif </a:t>
            </a:r>
            <a:r>
              <a:rPr lang="en-US" sz="2800" dirty="0" smtClean="0">
                <a:latin typeface="Times New Roman" panose="02020603050405020304" pitchFamily="18" charset="0"/>
                <a:cs typeface="Times New Roman" panose="02020603050405020304" pitchFamily="18" charset="0"/>
              </a:rPr>
              <a:t>.</a:t>
            </a:r>
          </a:p>
          <a:p>
            <a:r>
              <a:rPr lang="id-ID" sz="2800" dirty="0" smtClean="0">
                <a:latin typeface="Times New Roman" panose="02020603050405020304" pitchFamily="18" charset="0"/>
                <a:cs typeface="Times New Roman" panose="02020603050405020304" pitchFamily="18" charset="0"/>
              </a:rPr>
              <a:t>Perusahaan </a:t>
            </a:r>
            <a:r>
              <a:rPr lang="id-ID" sz="2800" dirty="0">
                <a:latin typeface="Times New Roman" panose="02020603050405020304" pitchFamily="18" charset="0"/>
                <a:cs typeface="Times New Roman" panose="02020603050405020304" pitchFamily="18" charset="0"/>
              </a:rPr>
              <a:t>memiliki akses terhadap sumberdaya khusus yang tidak dimiliki yang lain, atau mereka mampu mengunakan sumber daya yang tersedia umum dengan lebih efisien biasanya kerena pengetahuan dan aset informasi yang </a:t>
            </a:r>
            <a:r>
              <a:rPr lang="id-ID" sz="2800" dirty="0" smtClean="0">
                <a:latin typeface="Times New Roman" panose="02020603050405020304" pitchFamily="18" charset="0"/>
                <a:cs typeface="Times New Roman" panose="02020603050405020304" pitchFamily="18" charset="0"/>
              </a:rPr>
              <a:t>superior</a:t>
            </a:r>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lebih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unggul</a:t>
            </a:r>
            <a:r>
              <a:rPr lang="id-ID" sz="2800" dirty="0" smtClean="0">
                <a:latin typeface="Times New Roman" panose="02020603050405020304" pitchFamily="18" charset="0"/>
                <a:cs typeface="Times New Roman" panose="02020603050405020304" pitchFamily="18" charset="0"/>
              </a:rPr>
              <a:t>.</a:t>
            </a:r>
            <a:r>
              <a:rPr lang="id-ID"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r>
              <a:rPr lang="en-US" sz="2800" dirty="0" err="1" smtClean="0">
                <a:latin typeface="Times New Roman" panose="02020603050405020304" pitchFamily="18" charset="0"/>
                <a:cs typeface="Times New Roman" panose="02020603050405020304" pitchFamily="18" charset="0"/>
              </a:rPr>
              <a:t>Bagaimana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organisasi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mencapai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keunggulan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kompetitif</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cara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menganilisis</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organisasi</a:t>
            </a:r>
            <a:r>
              <a:rPr lang="en-US" sz="2800" dirty="0" smtClean="0">
                <a:latin typeface="Times New Roman" panose="02020603050405020304" pitchFamily="18" charset="0"/>
                <a:cs typeface="Times New Roman" panose="02020603050405020304" pitchFamily="18" charset="0"/>
              </a:rPr>
              <a:t>, SI yang </a:t>
            </a:r>
            <a:r>
              <a:rPr lang="en-US" sz="2800" dirty="0" err="1" smtClean="0">
                <a:latin typeface="Times New Roman" panose="02020603050405020304" pitchFamily="18" charset="0"/>
                <a:cs typeface="Times New Roman" panose="02020603050405020304" pitchFamily="18" charset="0"/>
              </a:rPr>
              <a:t>berkontribusi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untuk</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keunggulan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strategis</a:t>
            </a: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latin typeface="Times New Roman" panose="02020603050405020304" pitchFamily="18" charset="0"/>
                <a:cs typeface="Times New Roman" panose="02020603050405020304" pitchFamily="18" charset="0"/>
                <a:sym typeface="Wingdings" panose="05000000000000000000" pitchFamily="2" charset="2"/>
              </a:rPr>
              <a:t>menggunakan</a:t>
            </a:r>
            <a:r>
              <a:rPr lang="en-US" sz="28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latin typeface="Times New Roman" panose="02020603050405020304" pitchFamily="18" charset="0"/>
                <a:cs typeface="Times New Roman" panose="02020603050405020304" pitchFamily="18" charset="0"/>
                <a:sym typeface="Wingdings" panose="05000000000000000000" pitchFamily="2" charset="2"/>
              </a:rPr>
              <a:t>daya</a:t>
            </a:r>
            <a:r>
              <a:rPr lang="en-US" sz="28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latin typeface="Times New Roman" panose="02020603050405020304" pitchFamily="18" charset="0"/>
                <a:cs typeface="Times New Roman" panose="02020603050405020304" pitchFamily="18" charset="0"/>
                <a:sym typeface="Wingdings" panose="05000000000000000000" pitchFamily="2" charset="2"/>
              </a:rPr>
              <a:t>kompetitif</a:t>
            </a:r>
            <a:r>
              <a:rPr lang="en-US" sz="2800" dirty="0" smtClean="0">
                <a:latin typeface="Times New Roman" panose="02020603050405020304" pitchFamily="18" charset="0"/>
                <a:cs typeface="Times New Roman" panose="02020603050405020304" pitchFamily="18" charset="0"/>
                <a:sym typeface="Wingdings" panose="05000000000000000000" pitchFamily="2" charset="2"/>
              </a:rPr>
              <a:t> Michael Porter</a:t>
            </a:r>
            <a:r>
              <a:rPr lang="id-ID"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endParaRPr lang="id-ID" sz="3200" dirty="0">
              <a:latin typeface="Times New Roman" panose="02020603050405020304" pitchFamily="18" charset="0"/>
              <a:cs typeface="Times New Roman" panose="02020603050405020304" pitchFamily="18" charset="0"/>
            </a:endParaRPr>
          </a:p>
          <a:p>
            <a:pPr>
              <a:buNone/>
            </a:pPr>
            <a:endParaRPr lang="id-ID" dirty="0"/>
          </a:p>
        </p:txBody>
      </p:sp>
    </p:spTree>
    <p:extLst>
      <p:ext uri="{BB962C8B-B14F-4D97-AF65-F5344CB8AC3E}">
        <p14:creationId xmlns:p14="http://schemas.microsoft.com/office/powerpoint/2010/main" val="4040763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Model </a:t>
            </a:r>
            <a:r>
              <a:rPr lang="en-US" b="1" dirty="0" err="1" smtClean="0"/>
              <a:t>Daya</a:t>
            </a:r>
            <a:r>
              <a:rPr lang="en-US" b="1" dirty="0" smtClean="0"/>
              <a:t> </a:t>
            </a:r>
            <a:r>
              <a:rPr lang="en-US" b="1" dirty="0" err="1" smtClean="0"/>
              <a:t>Kompetitif</a:t>
            </a:r>
            <a:r>
              <a:rPr lang="en-US" b="1" dirty="0" smtClean="0"/>
              <a:t> Michael Porter</a:t>
            </a:r>
            <a:endParaRPr lang="en-US" dirty="0"/>
          </a:p>
        </p:txBody>
      </p:sp>
      <p:sp>
        <p:nvSpPr>
          <p:cNvPr id="3" name="Content Placeholder 2"/>
          <p:cNvSpPr>
            <a:spLocks noGrp="1"/>
          </p:cNvSpPr>
          <p:nvPr>
            <p:ph idx="1"/>
          </p:nvPr>
        </p:nvSpPr>
        <p:spPr/>
        <p:txBody>
          <a:bodyPr/>
          <a:lstStyle/>
          <a:p>
            <a:r>
              <a:rPr lang="id-ID" dirty="0"/>
              <a:t>Model yang paling luas penggunaannya untuk mengerti keungulan kompetitif adalah </a:t>
            </a:r>
            <a:r>
              <a:rPr lang="id-ID" b="1" dirty="0"/>
              <a:t>model daya kompetitif </a:t>
            </a:r>
            <a:r>
              <a:rPr lang="id-ID" dirty="0"/>
              <a:t> </a:t>
            </a:r>
          </a:p>
          <a:p>
            <a:r>
              <a:rPr lang="id-ID" dirty="0"/>
              <a:t>Model </a:t>
            </a:r>
            <a:r>
              <a:rPr lang="en-US" dirty="0" smtClean="0"/>
              <a:t>MP</a:t>
            </a:r>
            <a:r>
              <a:rPr lang="id-ID" dirty="0" smtClean="0"/>
              <a:t> </a:t>
            </a:r>
            <a:r>
              <a:rPr lang="id-ID" dirty="0"/>
              <a:t>menyediakan pandangan umum terhadap perusahaan, persaingannya, lingkungan perusahaan.</a:t>
            </a:r>
          </a:p>
          <a:p>
            <a:r>
              <a:rPr lang="id-ID" dirty="0"/>
              <a:t>Model </a:t>
            </a:r>
            <a:r>
              <a:rPr lang="en-US" dirty="0" smtClean="0"/>
              <a:t>MP</a:t>
            </a:r>
            <a:r>
              <a:rPr lang="id-ID" dirty="0" smtClean="0"/>
              <a:t> </a:t>
            </a:r>
            <a:r>
              <a:rPr lang="en-US" dirty="0" smtClean="0">
                <a:sym typeface="Wingdings" panose="05000000000000000000" pitchFamily="2" charset="2"/>
              </a:rPr>
              <a:t> </a:t>
            </a:r>
            <a:r>
              <a:rPr lang="en-US" dirty="0" err="1" smtClean="0">
                <a:sym typeface="Wingdings" panose="05000000000000000000" pitchFamily="2" charset="2"/>
              </a:rPr>
              <a:t>membahas</a:t>
            </a:r>
            <a:r>
              <a:rPr lang="en-US" dirty="0" smtClean="0">
                <a:sym typeface="Wingdings" panose="05000000000000000000" pitchFamily="2" charset="2"/>
              </a:rPr>
              <a:t> </a:t>
            </a:r>
            <a:r>
              <a:rPr lang="en-US" dirty="0" err="1" smtClean="0">
                <a:sym typeface="Wingdings" panose="05000000000000000000" pitchFamily="2" charset="2"/>
              </a:rPr>
              <a:t>secara</a:t>
            </a:r>
            <a:r>
              <a:rPr lang="en-US" dirty="0" smtClean="0">
                <a:sym typeface="Wingdings" panose="05000000000000000000" pitchFamily="2" charset="2"/>
              </a:rPr>
              <a:t> </a:t>
            </a:r>
            <a:r>
              <a:rPr lang="en-US" dirty="0" err="1" smtClean="0">
                <a:sym typeface="Wingdings" panose="05000000000000000000" pitchFamily="2" charset="2"/>
              </a:rPr>
              <a:t>menyeluruh</a:t>
            </a:r>
            <a:r>
              <a:rPr lang="en-US" dirty="0" smtClean="0">
                <a:sym typeface="Wingdings" panose="05000000000000000000" pitchFamily="2" charset="2"/>
              </a:rPr>
              <a:t> </a:t>
            </a:r>
            <a:r>
              <a:rPr lang="id-ID" dirty="0" smtClean="0"/>
              <a:t>mengenai </a:t>
            </a:r>
            <a:r>
              <a:rPr lang="id-ID" dirty="0"/>
              <a:t>lingkungan bisnis umum perusahaan, pada model </a:t>
            </a:r>
            <a:r>
              <a:rPr lang="id-ID" dirty="0" smtClean="0"/>
              <a:t>ini</a:t>
            </a:r>
            <a:r>
              <a:rPr lang="en-US" dirty="0" smtClean="0"/>
              <a:t>ada5 </a:t>
            </a:r>
            <a:r>
              <a:rPr lang="id-ID" dirty="0" smtClean="0"/>
              <a:t>daya </a:t>
            </a:r>
            <a:r>
              <a:rPr lang="id-ID" dirty="0"/>
              <a:t>kompetitif </a:t>
            </a:r>
            <a:r>
              <a:rPr lang="id-ID" dirty="0" smtClean="0"/>
              <a:t>perusahaan</a:t>
            </a:r>
            <a:r>
              <a:rPr lang="id-ID" dirty="0"/>
              <a:t>: </a:t>
            </a:r>
            <a:r>
              <a:rPr lang="id-ID" b="1" dirty="0"/>
              <a:t>Persaingan Tradisional, Pemain Baru di Pasar, Produk dan </a:t>
            </a:r>
            <a:r>
              <a:rPr lang="id-ID" b="1" dirty="0" smtClean="0"/>
              <a:t>Jas</a:t>
            </a:r>
            <a:r>
              <a:rPr lang="en-US" b="1" dirty="0" smtClean="0"/>
              <a:t>a</a:t>
            </a:r>
            <a:r>
              <a:rPr lang="id-ID" b="1" dirty="0" smtClean="0"/>
              <a:t> </a:t>
            </a:r>
            <a:r>
              <a:rPr lang="id-ID" b="1" dirty="0"/>
              <a:t>Pengganti, Pelanggan, Pemasok.</a:t>
            </a:r>
            <a:endParaRPr lang="id-ID" dirty="0"/>
          </a:p>
          <a:p>
            <a:r>
              <a:rPr lang="id-ID" dirty="0"/>
              <a:t>Stategi Sistem Informasi Untuk Berhubungan Dengan Daya Kompetitif</a:t>
            </a:r>
          </a:p>
          <a:p>
            <a:endParaRPr lang="en-US" dirty="0"/>
          </a:p>
        </p:txBody>
      </p:sp>
    </p:spTree>
    <p:extLst>
      <p:ext uri="{BB962C8B-B14F-4D97-AF65-F5344CB8AC3E}">
        <p14:creationId xmlns:p14="http://schemas.microsoft.com/office/powerpoint/2010/main" val="370896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altLang="en-US" sz="3600" dirty="0">
                <a:solidFill>
                  <a:srgbClr val="C00000"/>
                </a:solidFill>
                <a:latin typeface="Times New Roman" panose="02020603050405020304" pitchFamily="18" charset="0"/>
                <a:cs typeface="Times New Roman" panose="02020603050405020304" pitchFamily="18" charset="0"/>
              </a:rPr>
              <a:t>CAPAIAN PEMBELAJARAN </a:t>
            </a:r>
            <a:endParaRPr lang="en-US" sz="360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0"/>
          </p:nvPr>
        </p:nvSpPr>
        <p:spPr/>
        <p:txBody>
          <a:bodyPr>
            <a:normAutofit/>
          </a:bodyPr>
          <a:lstStyle/>
          <a:p>
            <a:r>
              <a:rPr lang="id-ID" sz="3600" dirty="0">
                <a:solidFill>
                  <a:schemeClr val="tx1"/>
                </a:solidFill>
                <a:latin typeface="Times New Roman" panose="02020603050405020304" pitchFamily="18" charset="0"/>
                <a:cs typeface="Times New Roman" panose="02020603050405020304" pitchFamily="18" charset="0"/>
              </a:rPr>
              <a:t>Mahasiswa mampu menjelaskan dan mengambarkan fitur penting dari organisasi  yang perlu diketahui   oleh   manajemen    agar    dapat   berhasil   membangun    dan menggunakan sistem informasi </a:t>
            </a:r>
          </a:p>
          <a:p>
            <a:endParaRPr lang="en-US" sz="3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4970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MODEL DAYA KOMPETITIF </a:t>
            </a:r>
            <a:r>
              <a:rPr lang="en-US" b="1" dirty="0" smtClean="0"/>
              <a:t>MICHAEL PORTER</a:t>
            </a:r>
            <a:endParaRPr lang="en-US" dirty="0"/>
          </a:p>
        </p:txBody>
      </p:sp>
      <p:grpSp>
        <p:nvGrpSpPr>
          <p:cNvPr id="5" name="Group 4"/>
          <p:cNvGrpSpPr/>
          <p:nvPr/>
        </p:nvGrpSpPr>
        <p:grpSpPr>
          <a:xfrm>
            <a:off x="1043608" y="1634876"/>
            <a:ext cx="7056784" cy="3528392"/>
            <a:chOff x="971600" y="2348880"/>
            <a:chExt cx="6624736" cy="3024336"/>
          </a:xfrm>
          <a:solidFill>
            <a:srgbClr val="92D050"/>
          </a:solidFill>
        </p:grpSpPr>
        <p:sp>
          <p:nvSpPr>
            <p:cNvPr id="6" name="Oval 5"/>
            <p:cNvSpPr/>
            <p:nvPr/>
          </p:nvSpPr>
          <p:spPr>
            <a:xfrm>
              <a:off x="1763688" y="2852936"/>
              <a:ext cx="5112568" cy="2088232"/>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solidFill>
              </a:endParaRPr>
            </a:p>
          </p:txBody>
        </p:sp>
        <p:sp>
          <p:nvSpPr>
            <p:cNvPr id="7" name="Oval 6"/>
            <p:cNvSpPr/>
            <p:nvPr/>
          </p:nvSpPr>
          <p:spPr>
            <a:xfrm>
              <a:off x="2699792" y="3356992"/>
              <a:ext cx="792088" cy="648072"/>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solidFill>
              </a:endParaRPr>
            </a:p>
          </p:txBody>
        </p:sp>
        <p:sp>
          <p:nvSpPr>
            <p:cNvPr id="8" name="Left-Right Arrow 7"/>
            <p:cNvSpPr/>
            <p:nvPr/>
          </p:nvSpPr>
          <p:spPr>
            <a:xfrm>
              <a:off x="3779912" y="3501008"/>
              <a:ext cx="1152128" cy="432048"/>
            </a:xfrm>
            <a:prstGeom prst="leftRightArrow">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Oval 8"/>
            <p:cNvSpPr/>
            <p:nvPr/>
          </p:nvSpPr>
          <p:spPr>
            <a:xfrm>
              <a:off x="5220072" y="3356992"/>
              <a:ext cx="792088" cy="648072"/>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TextBox 9"/>
            <p:cNvSpPr txBox="1"/>
            <p:nvPr/>
          </p:nvSpPr>
          <p:spPr>
            <a:xfrm>
              <a:off x="2555776" y="4077072"/>
              <a:ext cx="1521448" cy="344710"/>
            </a:xfrm>
            <a:prstGeom prst="rect">
              <a:avLst/>
            </a:prstGeom>
            <a:grpFill/>
          </p:spPr>
          <p:txBody>
            <a:bodyPr wrap="square" rtlCol="0">
              <a:spAutoFit/>
            </a:bodyPr>
            <a:lstStyle/>
            <a:p>
              <a:r>
                <a:rPr lang="id-ID" dirty="0" smtClean="0">
                  <a:solidFill>
                    <a:schemeClr val="bg1"/>
                  </a:solidFill>
                </a:rPr>
                <a:t>Perusahaan</a:t>
              </a:r>
              <a:endParaRPr lang="id-ID" dirty="0">
                <a:solidFill>
                  <a:schemeClr val="bg1"/>
                </a:solidFill>
              </a:endParaRPr>
            </a:p>
          </p:txBody>
        </p:sp>
        <p:sp>
          <p:nvSpPr>
            <p:cNvPr id="11" name="TextBox 10"/>
            <p:cNvSpPr txBox="1"/>
            <p:nvPr/>
          </p:nvSpPr>
          <p:spPr>
            <a:xfrm>
              <a:off x="5148064" y="4077072"/>
              <a:ext cx="1188132" cy="344710"/>
            </a:xfrm>
            <a:prstGeom prst="rect">
              <a:avLst/>
            </a:prstGeom>
            <a:grpFill/>
          </p:spPr>
          <p:txBody>
            <a:bodyPr wrap="square" rtlCol="0">
              <a:spAutoFit/>
            </a:bodyPr>
            <a:lstStyle/>
            <a:p>
              <a:r>
                <a:rPr lang="id-ID" dirty="0" smtClean="0">
                  <a:solidFill>
                    <a:schemeClr val="bg1"/>
                  </a:solidFill>
                </a:rPr>
                <a:t>Pesaing</a:t>
              </a:r>
              <a:endParaRPr lang="id-ID" dirty="0">
                <a:solidFill>
                  <a:schemeClr val="bg1"/>
                </a:solidFill>
              </a:endParaRPr>
            </a:p>
          </p:txBody>
        </p:sp>
        <p:sp>
          <p:nvSpPr>
            <p:cNvPr id="12" name="Rounded Rectangle 11"/>
            <p:cNvSpPr/>
            <p:nvPr/>
          </p:nvSpPr>
          <p:spPr>
            <a:xfrm>
              <a:off x="971600" y="2420888"/>
              <a:ext cx="2376264" cy="792088"/>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Pelaku Pasar Baru</a:t>
              </a:r>
              <a:endParaRPr lang="id-ID" dirty="0"/>
            </a:p>
          </p:txBody>
        </p:sp>
        <p:sp>
          <p:nvSpPr>
            <p:cNvPr id="13" name="Rounded Rectangle 12"/>
            <p:cNvSpPr/>
            <p:nvPr/>
          </p:nvSpPr>
          <p:spPr>
            <a:xfrm>
              <a:off x="5148064" y="2348880"/>
              <a:ext cx="2376264" cy="792088"/>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Produk Tambahan</a:t>
              </a:r>
              <a:endParaRPr lang="id-ID" dirty="0"/>
            </a:p>
          </p:txBody>
        </p:sp>
        <p:sp>
          <p:nvSpPr>
            <p:cNvPr id="14" name="Rounded Rectangle 13"/>
            <p:cNvSpPr/>
            <p:nvPr/>
          </p:nvSpPr>
          <p:spPr>
            <a:xfrm>
              <a:off x="971600" y="4581128"/>
              <a:ext cx="2376264" cy="792088"/>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Suplier</a:t>
              </a:r>
              <a:endParaRPr lang="id-ID" dirty="0"/>
            </a:p>
          </p:txBody>
        </p:sp>
        <p:sp>
          <p:nvSpPr>
            <p:cNvPr id="15" name="Rounded Rectangle 14"/>
            <p:cNvSpPr/>
            <p:nvPr/>
          </p:nvSpPr>
          <p:spPr>
            <a:xfrm>
              <a:off x="5033372" y="4509120"/>
              <a:ext cx="2562964" cy="792088"/>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Stakeholder/pelanggan</a:t>
              </a:r>
              <a:endParaRPr lang="id-ID" dirty="0"/>
            </a:p>
          </p:txBody>
        </p:sp>
      </p:grpSp>
      <p:sp>
        <p:nvSpPr>
          <p:cNvPr id="3" name="TextBox 2"/>
          <p:cNvSpPr txBox="1"/>
          <p:nvPr/>
        </p:nvSpPr>
        <p:spPr>
          <a:xfrm>
            <a:off x="899592" y="5349171"/>
            <a:ext cx="7787208" cy="1200329"/>
          </a:xfrm>
          <a:prstGeom prst="rect">
            <a:avLst/>
          </a:prstGeom>
          <a:noFill/>
        </p:spPr>
        <p:txBody>
          <a:bodyPr wrap="square" rtlCol="0">
            <a:spAutoFit/>
          </a:bodyPr>
          <a:lstStyle/>
          <a:p>
            <a:r>
              <a:rPr lang="en-US" dirty="0" smtClean="0"/>
              <a:t>Model </a:t>
            </a:r>
            <a:r>
              <a:rPr lang="en-US" dirty="0" err="1" smtClean="0"/>
              <a:t>daya</a:t>
            </a:r>
            <a:r>
              <a:rPr lang="en-US" dirty="0" smtClean="0"/>
              <a:t> </a:t>
            </a:r>
            <a:r>
              <a:rPr lang="en-US" dirty="0" err="1" smtClean="0"/>
              <a:t>kompetitif</a:t>
            </a:r>
            <a:r>
              <a:rPr lang="en-US" dirty="0" smtClean="0"/>
              <a:t> MP, </a:t>
            </a:r>
            <a:r>
              <a:rPr lang="en-US" dirty="0" err="1" smtClean="0"/>
              <a:t>posisi</a:t>
            </a:r>
            <a:r>
              <a:rPr lang="en-US" dirty="0" smtClean="0"/>
              <a:t> </a:t>
            </a:r>
            <a:r>
              <a:rPr lang="en-US" dirty="0" err="1" smtClean="0"/>
              <a:t>strategis</a:t>
            </a:r>
            <a:r>
              <a:rPr lang="en-US" dirty="0" smtClean="0"/>
              <a:t> </a:t>
            </a:r>
            <a:r>
              <a:rPr lang="en-US" dirty="0" err="1" smtClean="0"/>
              <a:t>perusahaan</a:t>
            </a:r>
            <a:r>
              <a:rPr lang="en-US" dirty="0" smtClean="0"/>
              <a:t> </a:t>
            </a:r>
            <a:r>
              <a:rPr lang="en-US" dirty="0" err="1" smtClean="0"/>
              <a:t>dan</a:t>
            </a:r>
            <a:r>
              <a:rPr lang="en-US" dirty="0" smtClean="0"/>
              <a:t> </a:t>
            </a:r>
            <a:r>
              <a:rPr lang="en-US" dirty="0" err="1" smtClean="0"/>
              <a:t>strateginya</a:t>
            </a:r>
            <a:r>
              <a:rPr lang="en-US" dirty="0" smtClean="0"/>
              <a:t> </a:t>
            </a:r>
            <a:r>
              <a:rPr lang="en-US" dirty="0" err="1" smtClean="0"/>
              <a:t>ditentukan</a:t>
            </a:r>
            <a:r>
              <a:rPr lang="en-US" dirty="0" smtClean="0"/>
              <a:t> </a:t>
            </a:r>
            <a:r>
              <a:rPr lang="en-US" dirty="0" err="1" smtClean="0"/>
              <a:t>tidak</a:t>
            </a:r>
            <a:r>
              <a:rPr lang="en-US" dirty="0" smtClean="0"/>
              <a:t> </a:t>
            </a:r>
            <a:r>
              <a:rPr lang="en-US" dirty="0" err="1" smtClean="0"/>
              <a:t>hanya</a:t>
            </a:r>
            <a:r>
              <a:rPr lang="en-US" dirty="0" smtClean="0"/>
              <a:t> </a:t>
            </a:r>
            <a:r>
              <a:rPr lang="en-US" dirty="0" err="1" smtClean="0"/>
              <a:t>oleh</a:t>
            </a:r>
            <a:r>
              <a:rPr lang="en-US" dirty="0" smtClean="0"/>
              <a:t> </a:t>
            </a:r>
            <a:r>
              <a:rPr lang="en-US" dirty="0" err="1" smtClean="0"/>
              <a:t>persaingan</a:t>
            </a:r>
            <a:r>
              <a:rPr lang="en-US" dirty="0" smtClean="0"/>
              <a:t> </a:t>
            </a:r>
            <a:r>
              <a:rPr lang="en-US" dirty="0" err="1" smtClean="0"/>
              <a:t>dengan</a:t>
            </a:r>
            <a:r>
              <a:rPr lang="en-US" dirty="0" smtClean="0"/>
              <a:t> </a:t>
            </a:r>
            <a:r>
              <a:rPr lang="en-US" dirty="0" err="1" smtClean="0"/>
              <a:t>pesaing</a:t>
            </a:r>
            <a:r>
              <a:rPr lang="en-US" dirty="0" smtClean="0"/>
              <a:t> </a:t>
            </a:r>
            <a:r>
              <a:rPr lang="en-US" dirty="0" err="1" smtClean="0"/>
              <a:t>tradisional</a:t>
            </a:r>
            <a:r>
              <a:rPr lang="en-US" dirty="0" smtClean="0"/>
              <a:t> </a:t>
            </a:r>
            <a:r>
              <a:rPr lang="en-US" dirty="0" err="1" smtClean="0"/>
              <a:t>tetapi</a:t>
            </a:r>
            <a:r>
              <a:rPr lang="en-US" dirty="0" smtClean="0"/>
              <a:t> </a:t>
            </a:r>
            <a:r>
              <a:rPr lang="en-US" dirty="0" err="1" smtClean="0"/>
              <a:t>juga</a:t>
            </a:r>
            <a:r>
              <a:rPr lang="en-US" dirty="0" smtClean="0"/>
              <a:t> </a:t>
            </a:r>
            <a:r>
              <a:rPr lang="en-US" dirty="0" err="1" smtClean="0"/>
              <a:t>oleh</a:t>
            </a:r>
            <a:r>
              <a:rPr lang="en-US" dirty="0" smtClean="0"/>
              <a:t> </a:t>
            </a:r>
            <a:r>
              <a:rPr lang="en-US" dirty="0" err="1" smtClean="0"/>
              <a:t>empat</a:t>
            </a:r>
            <a:r>
              <a:rPr lang="en-US" dirty="0" smtClean="0"/>
              <a:t> </a:t>
            </a:r>
            <a:r>
              <a:rPr lang="en-US" dirty="0" err="1" smtClean="0"/>
              <a:t>kekuatan</a:t>
            </a:r>
            <a:r>
              <a:rPr lang="en-US" dirty="0" smtClean="0"/>
              <a:t> </a:t>
            </a:r>
            <a:r>
              <a:rPr lang="en-US" dirty="0" err="1" smtClean="0"/>
              <a:t>dalam</a:t>
            </a:r>
            <a:r>
              <a:rPr lang="en-US" dirty="0" smtClean="0"/>
              <a:t> </a:t>
            </a:r>
            <a:r>
              <a:rPr lang="en-US" dirty="0" err="1" smtClean="0"/>
              <a:t>lingkungan</a:t>
            </a:r>
            <a:r>
              <a:rPr lang="en-US" dirty="0" smtClean="0"/>
              <a:t>: </a:t>
            </a:r>
            <a:r>
              <a:rPr lang="en-US" dirty="0" err="1" smtClean="0"/>
              <a:t>pemain</a:t>
            </a:r>
            <a:r>
              <a:rPr lang="en-US" dirty="0" smtClean="0"/>
              <a:t> </a:t>
            </a:r>
            <a:r>
              <a:rPr lang="en-US" dirty="0" err="1" smtClean="0"/>
              <a:t>baru</a:t>
            </a:r>
            <a:r>
              <a:rPr lang="en-US" dirty="0" smtClean="0"/>
              <a:t> di </a:t>
            </a:r>
            <a:r>
              <a:rPr lang="en-US" dirty="0" err="1" smtClean="0"/>
              <a:t>pasar</a:t>
            </a:r>
            <a:r>
              <a:rPr lang="en-US" dirty="0" smtClean="0"/>
              <a:t>, </a:t>
            </a:r>
            <a:r>
              <a:rPr lang="en-US" dirty="0" err="1" smtClean="0"/>
              <a:t>produk</a:t>
            </a:r>
            <a:r>
              <a:rPr lang="en-US" dirty="0" smtClean="0"/>
              <a:t> </a:t>
            </a:r>
            <a:r>
              <a:rPr lang="en-US" dirty="0" err="1" smtClean="0"/>
              <a:t>pengganti</a:t>
            </a:r>
            <a:r>
              <a:rPr lang="en-US" dirty="0" smtClean="0"/>
              <a:t>, </a:t>
            </a:r>
            <a:r>
              <a:rPr lang="en-US" dirty="0" err="1" smtClean="0"/>
              <a:t>konsumen</a:t>
            </a:r>
            <a:r>
              <a:rPr lang="en-US" dirty="0" smtClean="0"/>
              <a:t> </a:t>
            </a:r>
            <a:r>
              <a:rPr lang="en-US" dirty="0" err="1" smtClean="0"/>
              <a:t>dan</a:t>
            </a:r>
            <a:r>
              <a:rPr lang="en-US" dirty="0" smtClean="0"/>
              <a:t> </a:t>
            </a:r>
            <a:r>
              <a:rPr lang="en-US" dirty="0" err="1" smtClean="0"/>
              <a:t>pemasok</a:t>
            </a:r>
            <a:endParaRPr lang="en-US" dirty="0"/>
          </a:p>
        </p:txBody>
      </p:sp>
    </p:spTree>
    <p:extLst>
      <p:ext uri="{BB962C8B-B14F-4D97-AF65-F5344CB8AC3E}">
        <p14:creationId xmlns:p14="http://schemas.microsoft.com/office/powerpoint/2010/main" val="3535785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anose="02020603050405020304" pitchFamily="18" charset="0"/>
                <a:cs typeface="Times New Roman" panose="02020603050405020304" pitchFamily="18" charset="0"/>
              </a:rPr>
              <a:t>Strategi</a:t>
            </a:r>
            <a:r>
              <a:rPr lang="en-US" dirty="0" smtClean="0">
                <a:latin typeface="Times New Roman" panose="02020603050405020304" pitchFamily="18" charset="0"/>
                <a:cs typeface="Times New Roman" panose="02020603050405020304" pitchFamily="18" charset="0"/>
              </a:rPr>
              <a:t> SI </a:t>
            </a:r>
            <a:r>
              <a:rPr lang="en-US" dirty="0" err="1" smtClean="0">
                <a:latin typeface="Times New Roman" panose="02020603050405020304" pitchFamily="18" charset="0"/>
                <a:cs typeface="Times New Roman" panose="02020603050405020304" pitchFamily="18" charset="0"/>
              </a:rPr>
              <a:t>Terkait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Daya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Kompetitif</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id-ID" sz="2800" dirty="0">
                <a:latin typeface="Times New Roman" panose="02020603050405020304" pitchFamily="18" charset="0"/>
                <a:cs typeface="Times New Roman" panose="02020603050405020304" pitchFamily="18" charset="0"/>
              </a:rPr>
              <a:t>Terdapat 4 strategi umum yang masing-masing sering dimungkinkan dengan penggunaan teknologi dan sistem informasi: </a:t>
            </a:r>
          </a:p>
          <a:p>
            <a:pPr lvl="2"/>
            <a:r>
              <a:rPr lang="id-ID" sz="2800" dirty="0">
                <a:latin typeface="Times New Roman" panose="02020603050405020304" pitchFamily="18" charset="0"/>
                <a:cs typeface="Times New Roman" panose="02020603050405020304" pitchFamily="18" charset="0"/>
              </a:rPr>
              <a:t>Kepemimpinan Harga Rendah, </a:t>
            </a:r>
          </a:p>
          <a:p>
            <a:pPr lvl="2"/>
            <a:r>
              <a:rPr lang="id-ID" sz="2800" dirty="0">
                <a:latin typeface="Times New Roman" panose="02020603050405020304" pitchFamily="18" charset="0"/>
                <a:cs typeface="Times New Roman" panose="02020603050405020304" pitchFamily="18" charset="0"/>
              </a:rPr>
              <a:t>Diferensiasi Produk, </a:t>
            </a:r>
          </a:p>
          <a:p>
            <a:pPr lvl="2"/>
            <a:r>
              <a:rPr lang="id-ID" sz="2800" dirty="0">
                <a:latin typeface="Times New Roman" panose="02020603050405020304" pitchFamily="18" charset="0"/>
                <a:cs typeface="Times New Roman" panose="02020603050405020304" pitchFamily="18" charset="0"/>
              </a:rPr>
              <a:t>Berfokus Pada </a:t>
            </a:r>
            <a:r>
              <a:rPr lang="id-ID" sz="2800" dirty="0" smtClean="0">
                <a:latin typeface="Times New Roman" panose="02020603050405020304" pitchFamily="18" charset="0"/>
                <a:cs typeface="Times New Roman" panose="02020603050405020304" pitchFamily="18" charset="0"/>
              </a:rPr>
              <a:t>Peluang</a:t>
            </a:r>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Ceruk</a:t>
            </a:r>
            <a:r>
              <a:rPr lang="id-ID" sz="2800" dirty="0" smtClean="0">
                <a:latin typeface="Times New Roman" panose="02020603050405020304" pitchFamily="18" charset="0"/>
                <a:cs typeface="Times New Roman" panose="02020603050405020304" pitchFamily="18" charset="0"/>
              </a:rPr>
              <a:t> </a:t>
            </a:r>
            <a:r>
              <a:rPr lang="id-ID" sz="2800" dirty="0">
                <a:latin typeface="Times New Roman" panose="02020603050405020304" pitchFamily="18" charset="0"/>
                <a:cs typeface="Times New Roman" panose="02020603050405020304" pitchFamily="18" charset="0"/>
              </a:rPr>
              <a:t>Pasar, Dan </a:t>
            </a:r>
          </a:p>
          <a:p>
            <a:pPr lvl="2"/>
            <a:r>
              <a:rPr lang="id-ID" sz="2800" dirty="0">
                <a:latin typeface="Times New Roman" panose="02020603050405020304" pitchFamily="18" charset="0"/>
                <a:cs typeface="Times New Roman" panose="02020603050405020304" pitchFamily="18" charset="0"/>
              </a:rPr>
              <a:t>Menguatkan Keakraban Pelanggan Dan Pemasok</a:t>
            </a:r>
          </a:p>
          <a:p>
            <a:endParaRPr lang="en-US" dirty="0"/>
          </a:p>
        </p:txBody>
      </p:sp>
    </p:spTree>
    <p:extLst>
      <p:ext uri="{BB962C8B-B14F-4D97-AF65-F5344CB8AC3E}">
        <p14:creationId xmlns:p14="http://schemas.microsoft.com/office/powerpoint/2010/main" val="673122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latin typeface="Times New Roman" panose="02020603050405020304" pitchFamily="18" charset="0"/>
                <a:cs typeface="Times New Roman" panose="02020603050405020304" pitchFamily="18" charset="0"/>
              </a:rPr>
              <a:t>Kepemimpinan Harga Rendah</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id-ID" sz="3200" dirty="0">
                <a:latin typeface="Times New Roman" panose="02020603050405020304" pitchFamily="18" charset="0"/>
                <a:cs typeface="Times New Roman" panose="02020603050405020304" pitchFamily="18" charset="0"/>
              </a:rPr>
              <a:t>Gunakan sistem informasi untuk mencapai biaya </a:t>
            </a:r>
            <a:r>
              <a:rPr lang="id-ID" sz="3200" dirty="0" smtClean="0">
                <a:latin typeface="Times New Roman" panose="02020603050405020304" pitchFamily="18" charset="0"/>
                <a:cs typeface="Times New Roman" panose="02020603050405020304" pitchFamily="18" charset="0"/>
              </a:rPr>
              <a:t>dan </a:t>
            </a:r>
            <a:r>
              <a:rPr lang="id-ID" sz="3200" dirty="0">
                <a:latin typeface="Times New Roman" panose="02020603050405020304" pitchFamily="18" charset="0"/>
                <a:cs typeface="Times New Roman" panose="02020603050405020304" pitchFamily="18" charset="0"/>
              </a:rPr>
              <a:t>harga </a:t>
            </a:r>
            <a:r>
              <a:rPr lang="en-US" sz="3200" dirty="0" smtClean="0">
                <a:latin typeface="Times New Roman" panose="02020603050405020304" pitchFamily="18" charset="0"/>
                <a:cs typeface="Times New Roman" panose="02020603050405020304" pitchFamily="18" charset="0"/>
              </a:rPr>
              <a:t>yang </a:t>
            </a:r>
            <a:r>
              <a:rPr lang="en-US" sz="3200" dirty="0" err="1" smtClean="0">
                <a:latin typeface="Times New Roman" panose="02020603050405020304" pitchFamily="18" charset="0"/>
                <a:cs typeface="Times New Roman" panose="02020603050405020304" pitchFamily="18" charset="0"/>
              </a:rPr>
              <a:t>serendah-rendahnya</a:t>
            </a:r>
            <a:r>
              <a:rPr lang="id-ID" sz="3200" dirty="0" smtClean="0">
                <a:latin typeface="Times New Roman" panose="02020603050405020304" pitchFamily="18" charset="0"/>
                <a:cs typeface="Times New Roman" panose="02020603050405020304" pitchFamily="18" charset="0"/>
              </a:rPr>
              <a:t>. </a:t>
            </a:r>
            <a:endParaRPr lang="id-ID" sz="3200" dirty="0">
              <a:latin typeface="Times New Roman" panose="02020603050405020304" pitchFamily="18" charset="0"/>
              <a:cs typeface="Times New Roman" panose="02020603050405020304" pitchFamily="18" charset="0"/>
            </a:endParaRPr>
          </a:p>
          <a:p>
            <a:pPr lvl="1"/>
            <a:r>
              <a:rPr lang="id-ID" sz="2800" dirty="0">
                <a:latin typeface="Times New Roman" panose="02020603050405020304" pitchFamily="18" charset="0"/>
                <a:cs typeface="Times New Roman" panose="02020603050405020304" pitchFamily="18" charset="0"/>
              </a:rPr>
              <a:t>Wal-mart menjadi pemimpin bisnis </a:t>
            </a:r>
            <a:r>
              <a:rPr lang="id-ID" sz="2800" dirty="0" smtClean="0">
                <a:latin typeface="Times New Roman" panose="02020603050405020304" pitchFamily="18" charset="0"/>
                <a:cs typeface="Times New Roman" panose="02020603050405020304" pitchFamily="18" charset="0"/>
              </a:rPr>
              <a:t>di </a:t>
            </a:r>
            <a:r>
              <a:rPr lang="id-ID" sz="2800" dirty="0">
                <a:latin typeface="Times New Roman" panose="02020603050405020304" pitchFamily="18" charset="0"/>
                <a:cs typeface="Times New Roman" panose="02020603050405020304" pitchFamily="18" charset="0"/>
              </a:rPr>
              <a:t>Amerika Serikat, karena sistem pengisian kembali persediaan yang sangat cepat, Wal-Mart tidak perlu menghabiskan banyak uang untuk menjaga persediaan yang besar pada gudangnya sendiri. Sistem juga memungkinkan wal-mart menyesuaikan pembelian barang toko untuk memenuhi permintaan pelanggan.</a:t>
            </a:r>
          </a:p>
          <a:p>
            <a:endParaRPr lang="en-US" dirty="0"/>
          </a:p>
        </p:txBody>
      </p:sp>
    </p:spTree>
    <p:extLst>
      <p:ext uri="{BB962C8B-B14F-4D97-AF65-F5344CB8AC3E}">
        <p14:creationId xmlns:p14="http://schemas.microsoft.com/office/powerpoint/2010/main" val="2988296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err="1" smtClean="0">
                <a:latin typeface="Times New Roman" panose="02020603050405020304" pitchFamily="18" charset="0"/>
                <a:cs typeface="Times New Roman" panose="02020603050405020304" pitchFamily="18" charset="0"/>
              </a:rPr>
              <a:t>Menggunakan</a:t>
            </a:r>
            <a:r>
              <a:rPr lang="en-US" sz="3200" dirty="0" smtClean="0">
                <a:latin typeface="Times New Roman" panose="02020603050405020304" pitchFamily="18" charset="0"/>
                <a:cs typeface="Times New Roman" panose="02020603050405020304" pitchFamily="18" charset="0"/>
              </a:rPr>
              <a:t> </a:t>
            </a:r>
            <a:r>
              <a:rPr lang="id-ID" sz="3200" dirty="0" smtClean="0">
                <a:latin typeface="Times New Roman" panose="02020603050405020304" pitchFamily="18" charset="0"/>
                <a:cs typeface="Times New Roman" panose="02020603050405020304" pitchFamily="18" charset="0"/>
              </a:rPr>
              <a:t>sistem </a:t>
            </a:r>
            <a:r>
              <a:rPr lang="id-ID" sz="3200" dirty="0">
                <a:latin typeface="Times New Roman" panose="02020603050405020304" pitchFamily="18" charset="0"/>
                <a:cs typeface="Times New Roman" panose="02020603050405020304" pitchFamily="18" charset="0"/>
              </a:rPr>
              <a:t>informasi untuk memungkinkan produk dan jasa baru, atau mengubah kenyamanan pelanggan dalam menggunakan produk dan jasa yang telah ada. </a:t>
            </a:r>
          </a:p>
          <a:p>
            <a:pPr lvl="1"/>
            <a:r>
              <a:rPr lang="en-US" sz="2800" dirty="0" smtClean="0">
                <a:latin typeface="Times New Roman" panose="02020603050405020304" pitchFamily="18" charset="0"/>
                <a:cs typeface="Times New Roman" panose="02020603050405020304" pitchFamily="18" charset="0"/>
              </a:rPr>
              <a:t>ex</a:t>
            </a:r>
            <a:r>
              <a:rPr lang="id-ID" sz="2800" dirty="0" smtClean="0">
                <a:latin typeface="Times New Roman" panose="02020603050405020304" pitchFamily="18" charset="0"/>
                <a:cs typeface="Times New Roman" panose="02020603050405020304" pitchFamily="18" charset="0"/>
              </a:rPr>
              <a:t>, </a:t>
            </a:r>
            <a:r>
              <a:rPr lang="id-ID" sz="2800" dirty="0">
                <a:latin typeface="Times New Roman" panose="02020603050405020304" pitchFamily="18" charset="0"/>
                <a:cs typeface="Times New Roman" panose="02020603050405020304" pitchFamily="18" charset="0"/>
              </a:rPr>
              <a:t>Google terus memperkenalkan jasa pencarian yang baru dan unit pada situs Webnya, seperti Google </a:t>
            </a:r>
            <a:r>
              <a:rPr lang="id-ID" sz="2800" dirty="0" smtClean="0">
                <a:latin typeface="Times New Roman" panose="02020603050405020304" pitchFamily="18" charset="0"/>
                <a:cs typeface="Times New Roman" panose="02020603050405020304" pitchFamily="18" charset="0"/>
              </a:rPr>
              <a:t>Maps</a:t>
            </a:r>
            <a:r>
              <a:rPr lang="en-US" sz="2800" dirty="0" smtClean="0">
                <a:latin typeface="Times New Roman" panose="02020603050405020304" pitchFamily="18" charset="0"/>
                <a:cs typeface="Times New Roman" panose="02020603050405020304" pitchFamily="18" charset="0"/>
              </a:rPr>
              <a:t>, </a:t>
            </a:r>
            <a:r>
              <a:rPr lang="id-ID" sz="2800" dirty="0" smtClean="0">
                <a:latin typeface="Times New Roman" panose="02020603050405020304" pitchFamily="18" charset="0"/>
                <a:cs typeface="Times New Roman" panose="02020603050405020304" pitchFamily="18" charset="0"/>
              </a:rPr>
              <a:t>eBay </a:t>
            </a:r>
            <a:r>
              <a:rPr lang="id-ID" sz="2800" dirty="0">
                <a:latin typeface="Times New Roman" panose="02020603050405020304" pitchFamily="18" charset="0"/>
                <a:cs typeface="Times New Roman" panose="02020603050405020304" pitchFamily="18" charset="0"/>
              </a:rPr>
              <a:t>membuat pelanggan lebih mudah untuk membayar penjualan dan mengembangkan penggunaan pasar </a:t>
            </a:r>
            <a:r>
              <a:rPr lang="id-ID" sz="2800" dirty="0" smtClean="0">
                <a:latin typeface="Times New Roman" panose="02020603050405020304" pitchFamily="18" charset="0"/>
                <a:cs typeface="Times New Roman" panose="02020603050405020304" pitchFamily="18" charset="0"/>
              </a:rPr>
              <a:t>lelangnya</a:t>
            </a:r>
            <a:r>
              <a:rPr lang="en-US" sz="2800" dirty="0" smtClean="0">
                <a:latin typeface="Times New Roman" panose="02020603050405020304" pitchFamily="18" charset="0"/>
                <a:cs typeface="Times New Roman" panose="02020603050405020304" pitchFamily="18" charset="0"/>
              </a:rPr>
              <a:t>.</a:t>
            </a:r>
          </a:p>
          <a:p>
            <a:pPr marL="274320" lvl="1" indent="0">
              <a:buNone/>
            </a:pPr>
            <a:endParaRPr lang="id-ID" sz="2800" dirty="0">
              <a:latin typeface="Times New Roman" panose="02020603050405020304" pitchFamily="18" charset="0"/>
              <a:cs typeface="Times New Roman" panose="02020603050405020304" pitchFamily="18" charset="0"/>
            </a:endParaRPr>
          </a:p>
          <a:p>
            <a:endParaRPr lang="en-US" dirty="0"/>
          </a:p>
        </p:txBody>
      </p:sp>
      <p:sp>
        <p:nvSpPr>
          <p:cNvPr id="4" name="Title 1"/>
          <p:cNvSpPr>
            <a:spLocks noGrp="1"/>
          </p:cNvSpPr>
          <p:nvPr>
            <p:ph type="title"/>
          </p:nvPr>
        </p:nvSpPr>
        <p:spPr/>
        <p:txBody>
          <a:bodyPr/>
          <a:lstStyle/>
          <a:p>
            <a:r>
              <a:rPr lang="id-ID" dirty="0" smtClean="0">
                <a:latin typeface="Times New Roman" panose="02020603050405020304" pitchFamily="18" charset="0"/>
                <a:cs typeface="Times New Roman" panose="02020603050405020304" pitchFamily="18" charset="0"/>
              </a:rPr>
              <a:t>Diferensiasi Produk</a:t>
            </a:r>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0057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latin typeface="Times New Roman" panose="02020603050405020304" pitchFamily="18" charset="0"/>
                <a:cs typeface="Times New Roman" panose="02020603050405020304" pitchFamily="18" charset="0"/>
              </a:rPr>
              <a:t>Berfokus Pada </a:t>
            </a:r>
            <a:r>
              <a:rPr lang="id-ID" dirty="0" smtClean="0">
                <a:latin typeface="Times New Roman" panose="02020603050405020304" pitchFamily="18" charset="0"/>
                <a:cs typeface="Times New Roman" panose="02020603050405020304" pitchFamily="18" charset="0"/>
              </a:rPr>
              <a:t>Peluang</a:t>
            </a:r>
            <a:r>
              <a:rPr lang="en-US" dirty="0" smtClean="0">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Ceruk</a:t>
            </a:r>
            <a:r>
              <a:rPr lang="id-ID" dirty="0" smtClean="0">
                <a:latin typeface="Times New Roman" panose="02020603050405020304" pitchFamily="18" charset="0"/>
                <a:cs typeface="Times New Roman" panose="02020603050405020304" pitchFamily="18" charset="0"/>
              </a:rPr>
              <a:t> </a:t>
            </a:r>
            <a:r>
              <a:rPr lang="id-ID" dirty="0">
                <a:latin typeface="Times New Roman" panose="02020603050405020304" pitchFamily="18" charset="0"/>
                <a:cs typeface="Times New Roman" panose="02020603050405020304" pitchFamily="18" charset="0"/>
              </a:rPr>
              <a:t>Pasar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id-ID" sz="2800" dirty="0">
                <a:latin typeface="Times New Roman" panose="02020603050405020304" pitchFamily="18" charset="0"/>
                <a:cs typeface="Times New Roman" panose="02020603050405020304" pitchFamily="18" charset="0"/>
              </a:rPr>
              <a:t>Gunakan sistem informasi untuk memungkinkan fokus pasar khusus, dan layani pasar sasaran sempit ini lebih baik dari pesaing. </a:t>
            </a:r>
          </a:p>
          <a:p>
            <a:r>
              <a:rPr lang="id-ID" sz="2800" dirty="0">
                <a:latin typeface="Times New Roman" panose="02020603050405020304" pitchFamily="18" charset="0"/>
                <a:cs typeface="Times New Roman" panose="02020603050405020304" pitchFamily="18" charset="0"/>
              </a:rPr>
              <a:t>Sistem informasi mendukung strategi ini dengan memproduksi dan menganalisis data untuk penjualan dan </a:t>
            </a:r>
            <a:r>
              <a:rPr lang="id-ID" sz="2800" dirty="0" smtClean="0">
                <a:latin typeface="Times New Roman" panose="02020603050405020304" pitchFamily="18" charset="0"/>
                <a:cs typeface="Times New Roman" panose="02020603050405020304" pitchFamily="18" charset="0"/>
              </a:rPr>
              <a:t>tekni</a:t>
            </a:r>
            <a:r>
              <a:rPr lang="en-US" sz="2800" dirty="0" smtClean="0">
                <a:latin typeface="Times New Roman" panose="02020603050405020304" pitchFamily="18" charset="0"/>
                <a:cs typeface="Times New Roman" panose="02020603050405020304" pitchFamily="18" charset="0"/>
              </a:rPr>
              <a:t>k</a:t>
            </a:r>
            <a:r>
              <a:rPr lang="id-ID" sz="2800" dirty="0" smtClean="0">
                <a:latin typeface="Times New Roman" panose="02020603050405020304" pitchFamily="18" charset="0"/>
                <a:cs typeface="Times New Roman" panose="02020603050405020304" pitchFamily="18" charset="0"/>
              </a:rPr>
              <a:t> </a:t>
            </a:r>
            <a:r>
              <a:rPr lang="id-ID" sz="2800" dirty="0">
                <a:latin typeface="Times New Roman" panose="02020603050405020304" pitchFamily="18" charset="0"/>
                <a:cs typeface="Times New Roman" panose="02020603050405020304" pitchFamily="18" charset="0"/>
              </a:rPr>
              <a:t>pemasaran yang baik. </a:t>
            </a:r>
          </a:p>
          <a:p>
            <a:r>
              <a:rPr lang="id-ID" sz="2800" dirty="0">
                <a:latin typeface="Times New Roman" panose="02020603050405020304" pitchFamily="18" charset="0"/>
                <a:cs typeface="Times New Roman" panose="02020603050405020304" pitchFamily="18" charset="0"/>
              </a:rPr>
              <a:t>Sistem informasi memungkinkan perusahaan menganalisis pola pembelian pelanggan, selera, dan preferensi dengan cukup dekat sehingga dapat menaikkan kampanye periklanan dan pemasaran dengan </a:t>
            </a:r>
            <a:r>
              <a:rPr lang="id-ID" sz="2800" dirty="0" smtClean="0">
                <a:latin typeface="Times New Roman" panose="02020603050405020304" pitchFamily="18" charset="0"/>
                <a:cs typeface="Times New Roman" panose="02020603050405020304" pitchFamily="18" charset="0"/>
              </a:rPr>
              <a:t>efisien</a:t>
            </a:r>
            <a:r>
              <a:rPr lang="en-US" sz="2800" dirty="0" smtClean="0">
                <a:latin typeface="Times New Roman" panose="02020603050405020304" pitchFamily="18" charset="0"/>
                <a:cs typeface="Times New Roman" panose="02020603050405020304" pitchFamily="18" charset="0"/>
              </a:rPr>
              <a:t> </a:t>
            </a:r>
            <a:r>
              <a:rPr lang="id-ID" sz="2800" dirty="0" smtClean="0">
                <a:latin typeface="Times New Roman" panose="02020603050405020304" pitchFamily="18" charset="0"/>
                <a:cs typeface="Times New Roman" panose="02020603050405020304" pitchFamily="18" charset="0"/>
              </a:rPr>
              <a:t>kepada </a:t>
            </a:r>
            <a:r>
              <a:rPr lang="id-ID" sz="2800" dirty="0">
                <a:latin typeface="Times New Roman" panose="02020603050405020304" pitchFamily="18" charset="0"/>
                <a:cs typeface="Times New Roman" panose="02020603050405020304" pitchFamily="18" charset="0"/>
              </a:rPr>
              <a:t>pasar sasaran yang lebih kecil.</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156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solidFill>
                  <a:schemeClr val="tx1"/>
                </a:solidFill>
                <a:latin typeface="Times New Roman" panose="02020603050405020304" pitchFamily="18" charset="0"/>
                <a:cs typeface="Times New Roman" panose="02020603050405020304" pitchFamily="18" charset="0"/>
              </a:rPr>
              <a:t>Memperkuat</a:t>
            </a:r>
            <a:r>
              <a:rPr lang="en-US"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Keakraban</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kepada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Pelangan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dan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Pemasok</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457200" indent="-457200">
              <a:buClrTx/>
              <a:buSzPct val="76000"/>
            </a:pPr>
            <a:r>
              <a:rPr lang="en-US" sz="2800" dirty="0" err="1">
                <a:latin typeface="Times New Roman" panose="02020603050405020304" pitchFamily="18" charset="0"/>
                <a:cs typeface="Times New Roman" panose="02020603050405020304" pitchFamily="18" charset="0"/>
              </a:rPr>
              <a:t>Gunakan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sistem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informasi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untuk</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memperkuat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hubungan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dengan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pemasok</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serta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kembangkan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keakrapan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dengan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pelangan</a:t>
            </a:r>
            <a:r>
              <a:rPr lang="en-US" sz="2800" dirty="0">
                <a:latin typeface="Times New Roman" panose="02020603050405020304" pitchFamily="18" charset="0"/>
                <a:cs typeface="Times New Roman" panose="02020603050405020304" pitchFamily="18" charset="0"/>
              </a:rPr>
              <a:t>.</a:t>
            </a:r>
          </a:p>
          <a:p>
            <a:pPr marL="457200" indent="-457200">
              <a:buClrTx/>
              <a:buSzPct val="76000"/>
            </a:pPr>
            <a:r>
              <a:rPr lang="en-US" sz="2800" dirty="0" err="1">
                <a:latin typeface="Times New Roman" panose="02020603050405020304" pitchFamily="18" charset="0"/>
                <a:cs typeface="Times New Roman" panose="02020603050405020304" pitchFamily="18" charset="0"/>
              </a:rPr>
              <a:t>Hubungan</a:t>
            </a:r>
            <a:r>
              <a:rPr lang="en-US" sz="2800" dirty="0">
                <a:latin typeface="Times New Roman" panose="02020603050405020304" pitchFamily="18" charset="0"/>
                <a:cs typeface="Times New Roman" panose="02020603050405020304" pitchFamily="18" charset="0"/>
              </a:rPr>
              <a:t> yang </a:t>
            </a:r>
            <a:r>
              <a:rPr lang="en-US" sz="2800" dirty="0" err="1">
                <a:latin typeface="Times New Roman" panose="02020603050405020304" pitchFamily="18" charset="0"/>
                <a:cs typeface="Times New Roman" panose="02020603050405020304" pitchFamily="18" charset="0"/>
              </a:rPr>
              <a:t>kuat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dengan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konsumen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pemasok</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meningkatkan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biaya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peralihan</a:t>
            </a:r>
            <a:r>
              <a:rPr lang="en-US" sz="2800" dirty="0">
                <a:latin typeface="Times New Roman" panose="02020603050405020304" pitchFamily="18" charset="0"/>
                <a:cs typeface="Times New Roman" panose="02020603050405020304" pitchFamily="18" charset="0"/>
              </a:rPr>
              <a:t> (switching costs ) </a:t>
            </a:r>
            <a:r>
              <a:rPr lang="en-US" sz="2800" dirty="0" err="1">
                <a:latin typeface="Times New Roman" panose="02020603050405020304" pitchFamily="18" charset="0"/>
                <a:cs typeface="Times New Roman" panose="02020603050405020304" pitchFamily="18" charset="0"/>
              </a:rPr>
              <a:t>dan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loyalitas</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kepada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perusahaan</a:t>
            </a:r>
            <a:r>
              <a:rPr lang="en-US" sz="2800" dirty="0">
                <a:latin typeface="Times New Roman" panose="02020603050405020304" pitchFamily="18" charset="0"/>
                <a:cs typeface="Times New Roman" panose="02020603050405020304" pitchFamily="18" charset="0"/>
              </a:rPr>
              <a:t>.</a:t>
            </a:r>
          </a:p>
          <a:p>
            <a:pPr marL="457200" indent="-457200">
              <a:buClrTx/>
              <a:buSzPct val="76000"/>
            </a:pPr>
            <a:r>
              <a:rPr lang="en-US" sz="2800" dirty="0" err="1">
                <a:latin typeface="Times New Roman" panose="02020603050405020304" pitchFamily="18" charset="0"/>
                <a:cs typeface="Times New Roman" panose="02020603050405020304" pitchFamily="18" charset="0"/>
              </a:rPr>
              <a:t>Memfasilitasi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akses</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langsung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dari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pemasok</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jadwal</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produksi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bahkan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mengijinkan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pemasok</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untuk</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memutuskan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kapan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bagaimana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persediaan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akan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dikirim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pabrik</a:t>
            </a:r>
            <a:r>
              <a:rPr lang="en-US" sz="28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4164566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b="1" dirty="0"/>
              <a:t>Dampak Internet Pada Keunggulan Kompetitif</a:t>
            </a:r>
            <a:endParaRPr lang="en-US" dirty="0"/>
          </a:p>
        </p:txBody>
      </p:sp>
      <p:sp>
        <p:nvSpPr>
          <p:cNvPr id="3" name="Content Placeholder 2"/>
          <p:cNvSpPr>
            <a:spLocks noGrp="1"/>
          </p:cNvSpPr>
          <p:nvPr>
            <p:ph idx="1"/>
          </p:nvPr>
        </p:nvSpPr>
        <p:spPr/>
        <p:txBody>
          <a:bodyPr>
            <a:normAutofit lnSpcReduction="10000"/>
          </a:bodyPr>
          <a:lstStyle/>
          <a:p>
            <a:r>
              <a:rPr lang="id-ID" sz="2800" dirty="0">
                <a:latin typeface="Times New Roman" panose="02020603050405020304" pitchFamily="18" charset="0"/>
                <a:cs typeface="Times New Roman" panose="02020603050405020304" pitchFamily="18" charset="0"/>
              </a:rPr>
              <a:t>Internet hampir menghancurkan beberapa industri dan mengancam yang lainnya. </a:t>
            </a:r>
          </a:p>
          <a:p>
            <a:r>
              <a:rPr lang="id-ID" sz="2800" dirty="0">
                <a:latin typeface="Times New Roman" panose="02020603050405020304" pitchFamily="18" charset="0"/>
                <a:cs typeface="Times New Roman" panose="02020603050405020304" pitchFamily="18" charset="0"/>
              </a:rPr>
              <a:t>Internet juga telah menciptakan pasar yang sepenuhnya baru dan membentuk dasar bagi ribuan bisnis baru. </a:t>
            </a:r>
          </a:p>
          <a:p>
            <a:r>
              <a:rPr lang="en-US" sz="2800" dirty="0" smtClean="0">
                <a:latin typeface="Times New Roman" panose="02020603050405020304" pitchFamily="18" charset="0"/>
                <a:cs typeface="Times New Roman" panose="02020603050405020304" pitchFamily="18" charset="0"/>
              </a:rPr>
              <a:t>Ex:</a:t>
            </a:r>
            <a:r>
              <a:rPr lang="id-ID" sz="2800" dirty="0" smtClean="0">
                <a:latin typeface="Times New Roman" panose="02020603050405020304" pitchFamily="18" charset="0"/>
                <a:cs typeface="Times New Roman" panose="02020603050405020304" pitchFamily="18" charset="0"/>
              </a:rPr>
              <a:t> </a:t>
            </a:r>
            <a:r>
              <a:rPr lang="id-ID" sz="2800" dirty="0">
                <a:latin typeface="Times New Roman" panose="02020603050405020304" pitchFamily="18" charset="0"/>
                <a:cs typeface="Times New Roman" panose="02020603050405020304" pitchFamily="18" charset="0"/>
              </a:rPr>
              <a:t>industri ensiklopedia cetakan dan industri agen perjalanan hampir dikalahkan oleh ketersediaan pengganti melalui internet. Serupa dangan hal tersebut, internet juga memiliki dampak signifikan pada </a:t>
            </a:r>
            <a:r>
              <a:rPr lang="en-US" sz="2800" dirty="0" err="1">
                <a:latin typeface="Times New Roman" panose="02020603050405020304" pitchFamily="18" charset="0"/>
                <a:cs typeface="Times New Roman" panose="02020603050405020304" pitchFamily="18" charset="0"/>
              </a:rPr>
              <a:t>penjualan</a:t>
            </a:r>
            <a:r>
              <a:rPr lang="en-US" sz="2800" dirty="0">
                <a:latin typeface="Times New Roman" panose="02020603050405020304" pitchFamily="18" charset="0"/>
                <a:cs typeface="Times New Roman" panose="02020603050405020304" pitchFamily="18" charset="0"/>
              </a:rPr>
              <a:t> </a:t>
            </a:r>
            <a:r>
              <a:rPr lang="id-ID" sz="2800" dirty="0">
                <a:latin typeface="Times New Roman" panose="02020603050405020304" pitchFamily="18" charset="0"/>
                <a:cs typeface="Times New Roman" panose="02020603050405020304" pitchFamily="18" charset="0"/>
              </a:rPr>
              <a:t>eceran, music, buku, broken, dan industri Koran.</a:t>
            </a:r>
          </a:p>
          <a:p>
            <a:endParaRPr lang="en-US" dirty="0"/>
          </a:p>
        </p:txBody>
      </p:sp>
    </p:spTree>
    <p:extLst>
      <p:ext uri="{BB962C8B-B14F-4D97-AF65-F5344CB8AC3E}">
        <p14:creationId xmlns:p14="http://schemas.microsoft.com/office/powerpoint/2010/main" val="3652465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latin typeface="Times New Roman" panose="02020603050405020304" pitchFamily="18" charset="0"/>
                <a:cs typeface="Times New Roman" panose="02020603050405020304" pitchFamily="18" charset="0"/>
              </a:rPr>
              <a:t>Model Rantai Nilai Bisnis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a:lnSpc>
                <a:spcPct val="110000"/>
              </a:lnSpc>
            </a:pPr>
            <a:r>
              <a:rPr lang="en-US" sz="3200" dirty="0" err="1">
                <a:latin typeface="Times New Roman" panose="02020603050405020304" pitchFamily="18" charset="0"/>
                <a:cs typeface="Times New Roman" panose="02020603050405020304" pitchFamily="18" charset="0"/>
              </a:rPr>
              <a:t>Tiap</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bisnis</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mempunyai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suatu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rantai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nilai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informasi</a:t>
            </a:r>
            <a:r>
              <a:rPr lang="en-US" sz="3200" dirty="0">
                <a:latin typeface="Times New Roman" panose="02020603050405020304" pitchFamily="18" charset="0"/>
                <a:cs typeface="Times New Roman" panose="02020603050405020304" pitchFamily="18" charset="0"/>
              </a:rPr>
              <a:t> di </a:t>
            </a:r>
            <a:r>
              <a:rPr lang="en-US" sz="3200" dirty="0" err="1">
                <a:latin typeface="Times New Roman" panose="02020603050405020304" pitchFamily="18" charset="0"/>
                <a:cs typeface="Times New Roman" panose="02020603050405020304" pitchFamily="18" charset="0"/>
              </a:rPr>
              <a:t>mana</a:t>
            </a:r>
            <a:r>
              <a:rPr lang="en-US" sz="3200" dirty="0">
                <a:latin typeface="Times New Roman" panose="02020603050405020304" pitchFamily="18" charset="0"/>
                <a:cs typeface="Times New Roman" panose="02020603050405020304" pitchFamily="18" charset="0"/>
              </a:rPr>
              <a:t> data </a:t>
            </a:r>
            <a:r>
              <a:rPr lang="en-US" sz="3200" dirty="0" err="1">
                <a:latin typeface="Times New Roman" panose="02020603050405020304" pitchFamily="18" charset="0"/>
                <a:cs typeface="Times New Roman" panose="02020603050405020304" pitchFamily="18" charset="0"/>
              </a:rPr>
              <a:t>mentah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secara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sistematis</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diperoleh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kemudian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diubah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menjadi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informasi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melalui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berbagai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langkah</a:t>
            </a:r>
            <a:r>
              <a:rPr lang="en-US" sz="3200" dirty="0">
                <a:latin typeface="Times New Roman" panose="02020603050405020304" pitchFamily="18" charset="0"/>
                <a:cs typeface="Times New Roman" panose="02020603050405020304" pitchFamily="18" charset="0"/>
              </a:rPr>
              <a:t> yang </a:t>
            </a:r>
            <a:r>
              <a:rPr lang="en-US" sz="3200" dirty="0" err="1">
                <a:latin typeface="Times New Roman" panose="02020603050405020304" pitchFamily="18" charset="0"/>
                <a:cs typeface="Times New Roman" panose="02020603050405020304" pitchFamily="18" charset="0"/>
              </a:rPr>
              <a:t>meningkatkan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nilai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bagi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informasi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itu</a:t>
            </a:r>
            <a:r>
              <a:rPr lang="en-US" sz="3200" dirty="0">
                <a:latin typeface="Times New Roman" panose="02020603050405020304" pitchFamily="18" charset="0"/>
                <a:cs typeface="Times New Roman" panose="02020603050405020304" pitchFamily="18" charset="0"/>
              </a:rPr>
              <a:t> .</a:t>
            </a:r>
          </a:p>
          <a:p>
            <a:r>
              <a:rPr lang="en-US" sz="3200" dirty="0" smtClean="0">
                <a:latin typeface="Times New Roman" panose="02020603050405020304" pitchFamily="18" charset="0"/>
                <a:cs typeface="Times New Roman" panose="02020603050405020304" pitchFamily="18" charset="0"/>
              </a:rPr>
              <a:t>M</a:t>
            </a:r>
            <a:r>
              <a:rPr lang="id-ID" sz="3200" dirty="0" smtClean="0">
                <a:latin typeface="Times New Roman" panose="02020603050405020304" pitchFamily="18" charset="0"/>
                <a:cs typeface="Times New Roman" panose="02020603050405020304" pitchFamily="18" charset="0"/>
              </a:rPr>
              <a:t>odel porte</a:t>
            </a:r>
            <a:r>
              <a:rPr lang="en-US" sz="3200" dirty="0" smtClean="0">
                <a:latin typeface="Times New Roman" panose="02020603050405020304" pitchFamily="18" charset="0"/>
                <a:cs typeface="Times New Roman" panose="02020603050405020304" pitchFamily="18" charset="0"/>
              </a:rPr>
              <a:t>r</a:t>
            </a:r>
            <a:r>
              <a:rPr lang="en-US" sz="3200" dirty="0" smtClean="0">
                <a:latin typeface="Times New Roman" panose="02020603050405020304" pitchFamily="18" charset="0"/>
                <a:cs typeface="Times New Roman" panose="02020603050405020304" pitchFamily="18" charset="0"/>
                <a:sym typeface="Wingdings" panose="05000000000000000000" pitchFamily="2" charset="2"/>
              </a:rPr>
              <a:t></a:t>
            </a:r>
            <a:r>
              <a:rPr lang="id-ID" sz="3200" dirty="0" smtClean="0">
                <a:latin typeface="Times New Roman" panose="02020603050405020304" pitchFamily="18" charset="0"/>
                <a:cs typeface="Times New Roman" panose="02020603050405020304" pitchFamily="18" charset="0"/>
              </a:rPr>
              <a:t> </a:t>
            </a:r>
            <a:r>
              <a:rPr lang="id-ID" sz="3200" dirty="0">
                <a:latin typeface="Times New Roman" panose="02020603050405020304" pitchFamily="18" charset="0"/>
                <a:cs typeface="Times New Roman" panose="02020603050405020304" pitchFamily="18" charset="0"/>
              </a:rPr>
              <a:t>membantu untuk mengenali daya kompetitif dan menyarankan stategi umum, model ini tidak mengkhususkan mengenai apa yang seharusnya dilakukan dan tidak menyadiakan metodologi untuk mecapai keunggulan </a:t>
            </a:r>
            <a:r>
              <a:rPr lang="id-ID" sz="3200" dirty="0" smtClean="0">
                <a:latin typeface="Times New Roman" panose="02020603050405020304" pitchFamily="18" charset="0"/>
                <a:cs typeface="Times New Roman" panose="02020603050405020304" pitchFamily="18" charset="0"/>
              </a:rPr>
              <a:t>kompetitif</a:t>
            </a:r>
            <a:r>
              <a:rPr lang="en-US" sz="3200" dirty="0" smtClean="0">
                <a:latin typeface="Times New Roman" panose="02020603050405020304" pitchFamily="18" charset="0"/>
                <a:cs typeface="Times New Roman" panose="02020603050405020304" pitchFamily="18" charset="0"/>
              </a:rPr>
              <a:t>, model </a:t>
            </a:r>
            <a:r>
              <a:rPr lang="en-US" sz="3200" dirty="0" err="1" smtClean="0">
                <a:latin typeface="Times New Roman" panose="02020603050405020304" pitchFamily="18" charset="0"/>
                <a:cs typeface="Times New Roman" panose="02020603050405020304" pitchFamily="18" charset="0"/>
              </a:rPr>
              <a:t>rantai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nilai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dapat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digunakan</a:t>
            </a:r>
            <a:r>
              <a:rPr lang="id-ID" sz="3200" dirty="0" smtClean="0">
                <a:latin typeface="Times New Roman" panose="02020603050405020304" pitchFamily="18" charset="0"/>
                <a:cs typeface="Times New Roman" panose="02020603050405020304" pitchFamily="18" charset="0"/>
              </a:rPr>
              <a:t> </a:t>
            </a:r>
            <a:endParaRPr lang="id-ID" sz="32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9516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latin typeface="Times New Roman" panose="02020603050405020304" pitchFamily="18" charset="0"/>
                <a:cs typeface="Times New Roman" panose="02020603050405020304" pitchFamily="18" charset="0"/>
              </a:rPr>
              <a:t>Model Rantai Nilai Bisnis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id-ID" sz="3600" b="1" dirty="0">
                <a:latin typeface="Times New Roman" panose="02020603050405020304" pitchFamily="18" charset="0"/>
                <a:cs typeface="Times New Roman" panose="02020603050405020304" pitchFamily="18" charset="0"/>
              </a:rPr>
              <a:t>Model rantai nilai</a:t>
            </a:r>
            <a:r>
              <a:rPr lang="id-ID" sz="3600" dirty="0">
                <a:latin typeface="Times New Roman" panose="02020603050405020304" pitchFamily="18" charset="0"/>
                <a:cs typeface="Times New Roman" panose="02020603050405020304" pitchFamily="18" charset="0"/>
              </a:rPr>
              <a:t> menekankan aktifitas khusus pada bisnis dimana strategi kompetitif dapat diterapkan dengan paling baik dan </a:t>
            </a:r>
            <a:r>
              <a:rPr lang="id-ID" sz="3600" dirty="0" smtClean="0">
                <a:latin typeface="Times New Roman" panose="02020603050405020304" pitchFamily="18" charset="0"/>
                <a:cs typeface="Times New Roman" panose="02020603050405020304" pitchFamily="18" charset="0"/>
              </a:rPr>
              <a:t>diman</a:t>
            </a:r>
            <a:r>
              <a:rPr lang="en-US" sz="3600" dirty="0" smtClean="0">
                <a:latin typeface="Times New Roman" panose="02020603050405020304" pitchFamily="18" charset="0"/>
                <a:cs typeface="Times New Roman" panose="02020603050405020304" pitchFamily="18" charset="0"/>
              </a:rPr>
              <a:t>a</a:t>
            </a:r>
            <a:r>
              <a:rPr lang="id-ID" sz="3600" dirty="0" smtClean="0">
                <a:latin typeface="Times New Roman" panose="02020603050405020304" pitchFamily="18" charset="0"/>
                <a:cs typeface="Times New Roman" panose="02020603050405020304" pitchFamily="18" charset="0"/>
              </a:rPr>
              <a:t> </a:t>
            </a:r>
            <a:r>
              <a:rPr lang="id-ID" sz="3600" dirty="0">
                <a:latin typeface="Times New Roman" panose="02020603050405020304" pitchFamily="18" charset="0"/>
                <a:cs typeface="Times New Roman" panose="02020603050405020304" pitchFamily="18" charset="0"/>
              </a:rPr>
              <a:t>sistem informasi paling mungkin memiliki dampak strategi.</a:t>
            </a: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46400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latin typeface="Times New Roman" panose="02020603050405020304" pitchFamily="18" charset="0"/>
                <a:cs typeface="Times New Roman" panose="02020603050405020304" pitchFamily="18" charset="0"/>
              </a:rPr>
              <a:t>Model Rantai Nilai </a:t>
            </a:r>
            <a:r>
              <a:rPr lang="en-US" b="1" dirty="0" err="1" smtClean="0">
                <a:latin typeface="Times New Roman" panose="02020603050405020304" pitchFamily="18" charset="0"/>
                <a:cs typeface="Times New Roman" panose="02020603050405020304" pitchFamily="18" charset="0"/>
              </a:rPr>
              <a:t>Organisasi</a:t>
            </a:r>
            <a:r>
              <a:rPr lang="en-US" b="1" dirty="0" smtClean="0">
                <a:latin typeface="Times New Roman" panose="02020603050405020304" pitchFamily="18" charset="0"/>
                <a:cs typeface="Times New Roman" panose="02020603050405020304" pitchFamily="18" charset="0"/>
              </a:rPr>
              <a:t> </a:t>
            </a:r>
            <a:r>
              <a:rPr lang="id-ID" b="1" dirty="0" smtClean="0">
                <a:latin typeface="Times New Roman" panose="02020603050405020304" pitchFamily="18" charset="0"/>
                <a:cs typeface="Times New Roman" panose="02020603050405020304" pitchFamily="18" charset="0"/>
              </a:rPr>
              <a:t>Bisnis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id-ID" sz="3600" b="1" dirty="0">
                <a:latin typeface="Times New Roman" panose="02020603050405020304" pitchFamily="18" charset="0"/>
                <a:cs typeface="Times New Roman" panose="02020603050405020304" pitchFamily="18" charset="0"/>
              </a:rPr>
              <a:t>Aktifitas utama</a:t>
            </a:r>
            <a:r>
              <a:rPr lang="id-ID" sz="3600" dirty="0">
                <a:latin typeface="Times New Roman" panose="02020603050405020304" pitchFamily="18" charset="0"/>
                <a:cs typeface="Times New Roman" panose="02020603050405020304" pitchFamily="18" charset="0"/>
              </a:rPr>
              <a:t> paling terkait secara langsung dengan produksi dan distribusi produk dan jasa perusahaan, yang menciptakan nilai bagi perusahaan. Aktifitas utama termasuk logistik dari dalam, operasi, logistik dari luar penjualan dan pemasaran, dan jasa.</a:t>
            </a: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713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idx="10"/>
          </p:nvPr>
        </p:nvSpPr>
        <p:spPr>
          <a:xfrm>
            <a:off x="467544" y="1844824"/>
            <a:ext cx="8229600" cy="4896544"/>
          </a:xfrm>
        </p:spPr>
        <p:txBody>
          <a:bodyPr>
            <a:normAutofit/>
          </a:bodyPr>
          <a:lstStyle/>
          <a:p>
            <a:r>
              <a:rPr lang="id-ID" sz="2000" dirty="0">
                <a:solidFill>
                  <a:schemeClr val="tx1"/>
                </a:solidFill>
                <a:latin typeface="Times New Roman" panose="02020603050405020304" pitchFamily="18" charset="0"/>
                <a:cs typeface="Times New Roman" panose="02020603050405020304" pitchFamily="18" charset="0"/>
              </a:rPr>
              <a:t>Mahasiswa dapat</a:t>
            </a:r>
            <a:r>
              <a:rPr lang="en-US" sz="2000" dirty="0">
                <a:solidFill>
                  <a:schemeClr val="tx1"/>
                </a:solidFill>
                <a:latin typeface="Times New Roman" panose="02020603050405020304" pitchFamily="18" charset="0"/>
                <a:cs typeface="Times New Roman" panose="02020603050405020304" pitchFamily="18" charset="0"/>
              </a:rPr>
              <a:t> </a:t>
            </a:r>
            <a:r>
              <a:rPr lang="id-ID" sz="2000" dirty="0">
                <a:solidFill>
                  <a:schemeClr val="tx1"/>
                </a:solidFill>
                <a:latin typeface="Times New Roman" panose="02020603050405020304" pitchFamily="18" charset="0"/>
                <a:cs typeface="Times New Roman" panose="02020603050405020304" pitchFamily="18" charset="0"/>
              </a:rPr>
              <a:t>memahami dan </a:t>
            </a:r>
            <a:r>
              <a:rPr lang="en-US" sz="2000" dirty="0">
                <a:solidFill>
                  <a:schemeClr val="tx1"/>
                </a:solidFill>
                <a:latin typeface="Times New Roman" panose="02020603050405020304" pitchFamily="18" charset="0"/>
                <a:cs typeface="Times New Roman" panose="02020603050405020304" pitchFamily="18" charset="0"/>
              </a:rPr>
              <a:t>M</a:t>
            </a:r>
            <a:r>
              <a:rPr lang="id-ID" sz="2000" dirty="0">
                <a:solidFill>
                  <a:schemeClr val="tx1"/>
                </a:solidFill>
                <a:latin typeface="Times New Roman" panose="02020603050405020304" pitchFamily="18" charset="0"/>
                <a:cs typeface="Times New Roman" panose="02020603050405020304" pitchFamily="18" charset="0"/>
              </a:rPr>
              <a:t>enjelaskan :</a:t>
            </a:r>
            <a:endParaRPr lang="en-US" sz="2000" dirty="0">
              <a:solidFill>
                <a:schemeClr val="tx1"/>
              </a:solidFill>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id-ID" sz="2000" dirty="0">
                <a:solidFill>
                  <a:schemeClr val="tx1"/>
                </a:solidFill>
                <a:latin typeface="Times New Roman" panose="02020603050405020304" pitchFamily="18" charset="0"/>
                <a:cs typeface="Times New Roman" panose="02020603050405020304" pitchFamily="18" charset="0"/>
              </a:rPr>
              <a:t>Fitur-fitur apa saja dari organisasi yang perlu diketahui oleh para manajer dalam menyukseskan pembangunan dan penggunaan sistem informasi</a:t>
            </a:r>
            <a:endParaRPr lang="en-US" sz="2000" dirty="0">
              <a:solidFill>
                <a:schemeClr val="tx1"/>
              </a:solidFill>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id-ID" sz="2000" dirty="0">
                <a:solidFill>
                  <a:schemeClr val="tx1"/>
                </a:solidFill>
                <a:latin typeface="Times New Roman" panose="02020603050405020304" pitchFamily="18" charset="0"/>
                <a:cs typeface="Times New Roman" panose="02020603050405020304" pitchFamily="18" charset="0"/>
              </a:rPr>
              <a:t>Model daya kompetitif Porter dalam membantu pengembangan strategi kompetitif perusahaan melalui sistem informasi</a:t>
            </a:r>
            <a:endParaRPr lang="en-US" sz="2000" dirty="0">
              <a:solidFill>
                <a:schemeClr val="tx1"/>
              </a:solidFill>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id-ID" sz="2000" dirty="0">
                <a:solidFill>
                  <a:schemeClr val="tx1"/>
                </a:solidFill>
                <a:latin typeface="Times New Roman" panose="02020603050405020304" pitchFamily="18" charset="0"/>
                <a:cs typeface="Times New Roman" panose="02020603050405020304" pitchFamily="18" charset="0"/>
              </a:rPr>
              <a:t>Peran sistem informasi dalam membantu organisasi bisnis untuk menggunakan kompetensi inti</a:t>
            </a:r>
            <a:endParaRPr lang="en-US" sz="2000" dirty="0">
              <a:solidFill>
                <a:schemeClr val="tx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id-ID" sz="2000" dirty="0">
                <a:solidFill>
                  <a:schemeClr val="tx1"/>
                </a:solidFill>
                <a:latin typeface="Times New Roman" panose="02020603050405020304" pitchFamily="18" charset="0"/>
                <a:cs typeface="Times New Roman" panose="02020603050405020304" pitchFamily="18" charset="0"/>
              </a:rPr>
              <a:t>Tantangan yang muncul dari strategi sistem informasi </a:t>
            </a:r>
            <a:r>
              <a:rPr lang="id-ID" sz="2000" dirty="0" smtClean="0">
                <a:solidFill>
                  <a:schemeClr val="tx1"/>
                </a:solidFill>
                <a:latin typeface="Times New Roman" panose="02020603050405020304" pitchFamily="18" charset="0"/>
                <a:cs typeface="Times New Roman" panose="02020603050405020304" pitchFamily="18" charset="0"/>
              </a:rPr>
              <a:t>manajem</a:t>
            </a:r>
            <a:r>
              <a:rPr lang="en-US" sz="2000" dirty="0" smtClean="0">
                <a:solidFill>
                  <a:schemeClr val="tx1"/>
                </a:solidFill>
                <a:latin typeface="Times New Roman" panose="02020603050405020304" pitchFamily="18" charset="0"/>
                <a:cs typeface="Times New Roman" panose="02020603050405020304" pitchFamily="18" charset="0"/>
              </a:rPr>
              <a:t>en</a:t>
            </a:r>
            <a:endParaRPr lang="en-US" sz="2000" dirty="0">
              <a:solidFill>
                <a:schemeClr val="tx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5" name="Title 1"/>
          <p:cNvSpPr>
            <a:spLocks noGrp="1"/>
          </p:cNvSpPr>
          <p:nvPr>
            <p:ph idx="1"/>
          </p:nvPr>
        </p:nvSpPr>
        <p:spPr>
          <a:xfrm>
            <a:off x="457200" y="1086292"/>
            <a:ext cx="8229600" cy="974557"/>
          </a:xfrm>
        </p:spPr>
        <p:txBody>
          <a:bodyPr>
            <a:noAutofit/>
          </a:bodyPr>
          <a:lstStyle/>
          <a:p>
            <a:pPr algn="ctr"/>
            <a:r>
              <a:rPr lang="en-US" sz="3200" dirty="0">
                <a:solidFill>
                  <a:schemeClr val="accent2"/>
                </a:solidFill>
                <a:latin typeface="Calibri" pitchFamily="34" charset="0"/>
                <a:cs typeface="Calibri" pitchFamily="34" charset="0"/>
              </a:rPr>
              <a:t>INDIKATOR PENCAPAIAN PEMBELAJARAN</a:t>
            </a:r>
            <a:endParaRPr lang="id-ID" sz="3200" dirty="0">
              <a:solidFill>
                <a:schemeClr val="accent2"/>
              </a:solidFill>
              <a:latin typeface="Calibri" pitchFamily="34" charset="0"/>
              <a:cs typeface="Calibri" pitchFamily="34" charset="0"/>
            </a:endParaRPr>
          </a:p>
        </p:txBody>
      </p:sp>
    </p:spTree>
    <p:extLst>
      <p:ext uri="{BB962C8B-B14F-4D97-AF65-F5344CB8AC3E}">
        <p14:creationId xmlns:p14="http://schemas.microsoft.com/office/powerpoint/2010/main" val="1107730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b="1" dirty="0">
                <a:latin typeface="Times New Roman" panose="02020603050405020304" pitchFamily="18" charset="0"/>
                <a:cs typeface="Times New Roman" panose="02020603050405020304" pitchFamily="18" charset="0"/>
              </a:rPr>
              <a:t>Model Rantai Nilai Bisnis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id-ID" sz="4000" b="1" dirty="0">
                <a:latin typeface="Times New Roman" panose="02020603050405020304" pitchFamily="18" charset="0"/>
                <a:cs typeface="Times New Roman" panose="02020603050405020304" pitchFamily="18" charset="0"/>
              </a:rPr>
              <a:t>Aktifitas pendukung</a:t>
            </a:r>
            <a:r>
              <a:rPr lang="id-ID" sz="4000" dirty="0">
                <a:latin typeface="Times New Roman" panose="02020603050405020304" pitchFamily="18" charset="0"/>
                <a:cs typeface="Times New Roman" panose="02020603050405020304" pitchFamily="18" charset="0"/>
              </a:rPr>
              <a:t> membuat pengiriman aktifitas utama dapat terjadi dan terdiri atas infrastruktus organisasi, SDM, teknologi dan pembelian</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88368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Model Rantai Nilai Bisnis</a:t>
            </a:r>
            <a:endParaRPr lang="en-US" dirty="0"/>
          </a:p>
        </p:txBody>
      </p:sp>
      <p:sp>
        <p:nvSpPr>
          <p:cNvPr id="3" name="Content Placeholder 2"/>
          <p:cNvSpPr>
            <a:spLocks noGrp="1"/>
          </p:cNvSpPr>
          <p:nvPr>
            <p:ph idx="1"/>
          </p:nvPr>
        </p:nvSpPr>
        <p:spPr/>
        <p:txBody>
          <a:bodyPr>
            <a:normAutofit/>
          </a:bodyPr>
          <a:lstStyle/>
          <a:p>
            <a:r>
              <a:rPr lang="id-ID" sz="3200" b="1" dirty="0">
                <a:latin typeface="Times New Roman" panose="02020603050405020304" pitchFamily="18" charset="0"/>
                <a:cs typeface="Times New Roman" panose="02020603050405020304" pitchFamily="18" charset="0"/>
              </a:rPr>
              <a:t>Praktik terbaik </a:t>
            </a:r>
            <a:r>
              <a:rPr lang="id-ID" sz="3200" dirty="0">
                <a:latin typeface="Times New Roman" panose="02020603050405020304" pitchFamily="18" charset="0"/>
                <a:cs typeface="Times New Roman" panose="02020603050405020304" pitchFamily="18" charset="0"/>
              </a:rPr>
              <a:t> industri biasanya dikenali melalui perusahaan konsutan, organisasi penelitian, agen pemerintah, dan asosiasi indutri sebagai solusi paling berhasil atau metode pemecahan masalah untuk mencapai tujuan bisis secara konsisten dan efektif.</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4052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5536" y="-99392"/>
            <a:ext cx="8229600" cy="1143000"/>
          </a:xfrm>
        </p:spPr>
        <p:txBody>
          <a:bodyPr>
            <a:normAutofit/>
          </a:bodyPr>
          <a:lstStyle/>
          <a:p>
            <a:r>
              <a:rPr lang="id-ID" sz="3200" dirty="0" smtClean="0">
                <a:solidFill>
                  <a:srgbClr val="7030A0"/>
                </a:solidFill>
                <a:latin typeface="Comic Sans MS" pitchFamily="66" charset="0"/>
              </a:rPr>
              <a:t>Model Rantai Nilai Organisasi Bisnis</a:t>
            </a:r>
            <a:endParaRPr lang="id-ID" sz="3200" dirty="0">
              <a:solidFill>
                <a:srgbClr val="7030A0"/>
              </a:solidFill>
              <a:latin typeface="Comic Sans MS" pitchFamily="66" charset="0"/>
            </a:endParaRPr>
          </a:p>
        </p:txBody>
      </p:sp>
      <p:pic>
        <p:nvPicPr>
          <p:cNvPr id="6" name="Picture 4" descr="E:\sim.jpg"/>
          <p:cNvPicPr>
            <a:picLocks noChangeAspect="1" noChangeArrowheads="1"/>
          </p:cNvPicPr>
          <p:nvPr/>
        </p:nvPicPr>
        <p:blipFill>
          <a:blip r:embed="rId2" cstate="print"/>
          <a:srcRect/>
          <a:stretch>
            <a:fillRect/>
          </a:stretch>
        </p:blipFill>
        <p:spPr bwMode="auto">
          <a:xfrm>
            <a:off x="179512" y="692696"/>
            <a:ext cx="9144000" cy="6021288"/>
          </a:xfrm>
          <a:prstGeom prst="rect">
            <a:avLst/>
          </a:prstGeom>
          <a:noFill/>
        </p:spPr>
      </p:pic>
    </p:spTree>
    <p:extLst>
      <p:ext uri="{BB962C8B-B14F-4D97-AF65-F5344CB8AC3E}">
        <p14:creationId xmlns:p14="http://schemas.microsoft.com/office/powerpoint/2010/main" val="3424455457"/>
      </p:ext>
    </p:extLst>
  </p:cSld>
  <p:clrMapOvr>
    <a:masterClrMapping/>
  </p:clrMapOvr>
  <p:transition spd="slow">
    <p:diamon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48" y="332656"/>
            <a:ext cx="9144000" cy="1069514"/>
          </a:xfrm>
        </p:spPr>
        <p:txBody>
          <a:bodyPr>
            <a:normAutofit/>
          </a:bodyPr>
          <a:lstStyle/>
          <a:p>
            <a:r>
              <a:rPr lang="en-US" sz="3200" dirty="0">
                <a:solidFill>
                  <a:schemeClr val="tx1"/>
                </a:solidFill>
              </a:rPr>
              <a:t>SINERGI, KOMPETENSI INTI DAN STRATEGI BERDASARKAN JARINGAN</a:t>
            </a:r>
          </a:p>
        </p:txBody>
      </p:sp>
      <p:sp>
        <p:nvSpPr>
          <p:cNvPr id="4" name="Content Placeholder 3"/>
          <p:cNvSpPr>
            <a:spLocks noGrp="1"/>
          </p:cNvSpPr>
          <p:nvPr>
            <p:ph idx="10"/>
          </p:nvPr>
        </p:nvSpPr>
        <p:spPr/>
        <p:txBody>
          <a:bodyPr>
            <a:normAutofit/>
          </a:bodyPr>
          <a:lstStyle/>
          <a:p>
            <a:r>
              <a:rPr lang="en-US" sz="3200" dirty="0">
                <a:solidFill>
                  <a:schemeClr val="tx1"/>
                </a:solidFill>
              </a:rPr>
              <a:t>Perusahaan  </a:t>
            </a:r>
            <a:r>
              <a:rPr lang="en-US" sz="3200" dirty="0" err="1">
                <a:solidFill>
                  <a:schemeClr val="tx1"/>
                </a:solidFill>
              </a:rPr>
              <a:t>besar</a:t>
            </a:r>
            <a:r>
              <a:rPr lang="en-US" sz="3200" dirty="0">
                <a:solidFill>
                  <a:schemeClr val="tx1"/>
                </a:solidFill>
              </a:rPr>
              <a:t> </a:t>
            </a:r>
            <a:r>
              <a:rPr lang="en-US" sz="3200" dirty="0" err="1">
                <a:solidFill>
                  <a:schemeClr val="tx1"/>
                </a:solidFill>
              </a:rPr>
              <a:t>pada</a:t>
            </a:r>
            <a:r>
              <a:rPr lang="en-US" sz="3200" dirty="0">
                <a:solidFill>
                  <a:schemeClr val="tx1"/>
                </a:solidFill>
              </a:rPr>
              <a:t> </a:t>
            </a:r>
            <a:r>
              <a:rPr lang="en-US" sz="3200" dirty="0" err="1">
                <a:solidFill>
                  <a:schemeClr val="tx1"/>
                </a:solidFill>
              </a:rPr>
              <a:t>umumnya</a:t>
            </a:r>
            <a:r>
              <a:rPr lang="en-US" sz="3200" dirty="0">
                <a:solidFill>
                  <a:schemeClr val="tx1"/>
                </a:solidFill>
              </a:rPr>
              <a:t> </a:t>
            </a:r>
            <a:r>
              <a:rPr lang="en-US" sz="3200" dirty="0" err="1">
                <a:solidFill>
                  <a:schemeClr val="tx1"/>
                </a:solidFill>
              </a:rPr>
              <a:t>merupakan</a:t>
            </a:r>
            <a:r>
              <a:rPr lang="en-US" sz="3200" dirty="0">
                <a:solidFill>
                  <a:schemeClr val="tx1"/>
                </a:solidFill>
              </a:rPr>
              <a:t> </a:t>
            </a:r>
            <a:r>
              <a:rPr lang="en-US" sz="3200" dirty="0" err="1">
                <a:solidFill>
                  <a:schemeClr val="tx1"/>
                </a:solidFill>
              </a:rPr>
              <a:t>sekumpulan</a:t>
            </a:r>
            <a:r>
              <a:rPr lang="en-US" sz="3200" dirty="0">
                <a:solidFill>
                  <a:schemeClr val="tx1"/>
                </a:solidFill>
              </a:rPr>
              <a:t> </a:t>
            </a:r>
            <a:r>
              <a:rPr lang="en-US" sz="3200" dirty="0" err="1">
                <a:solidFill>
                  <a:schemeClr val="tx1"/>
                </a:solidFill>
              </a:rPr>
              <a:t>bisnis</a:t>
            </a:r>
            <a:r>
              <a:rPr lang="en-US" sz="3200" dirty="0">
                <a:solidFill>
                  <a:schemeClr val="tx1"/>
                </a:solidFill>
              </a:rPr>
              <a:t>, </a:t>
            </a:r>
            <a:r>
              <a:rPr lang="en-US" sz="3200" dirty="0" err="1">
                <a:solidFill>
                  <a:schemeClr val="tx1"/>
                </a:solidFill>
              </a:rPr>
              <a:t>atau</a:t>
            </a:r>
            <a:r>
              <a:rPr lang="en-US" sz="3200" dirty="0">
                <a:solidFill>
                  <a:schemeClr val="tx1"/>
                </a:solidFill>
              </a:rPr>
              <a:t>  unit </a:t>
            </a:r>
            <a:r>
              <a:rPr lang="en-US" sz="3200" dirty="0" err="1">
                <a:solidFill>
                  <a:schemeClr val="tx1"/>
                </a:solidFill>
              </a:rPr>
              <a:t>bisnis</a:t>
            </a:r>
            <a:r>
              <a:rPr lang="en-US" sz="3200" dirty="0">
                <a:solidFill>
                  <a:schemeClr val="tx1"/>
                </a:solidFill>
              </a:rPr>
              <a:t> </a:t>
            </a:r>
            <a:r>
              <a:rPr lang="en-US" sz="3200" dirty="0" err="1">
                <a:solidFill>
                  <a:schemeClr val="tx1"/>
                </a:solidFill>
              </a:rPr>
              <a:t>strategi</a:t>
            </a:r>
            <a:r>
              <a:rPr lang="en-US" sz="3200" dirty="0">
                <a:solidFill>
                  <a:schemeClr val="tx1"/>
                </a:solidFill>
              </a:rPr>
              <a:t> . SI </a:t>
            </a:r>
            <a:r>
              <a:rPr lang="en-US" sz="3200" dirty="0" err="1">
                <a:solidFill>
                  <a:schemeClr val="tx1"/>
                </a:solidFill>
              </a:rPr>
              <a:t>dapat</a:t>
            </a:r>
            <a:r>
              <a:rPr lang="en-US" sz="3200" dirty="0">
                <a:solidFill>
                  <a:schemeClr val="tx1"/>
                </a:solidFill>
              </a:rPr>
              <a:t> </a:t>
            </a:r>
            <a:r>
              <a:rPr lang="en-US" sz="3200" dirty="0" err="1">
                <a:solidFill>
                  <a:schemeClr val="tx1"/>
                </a:solidFill>
              </a:rPr>
              <a:t>meningkatkan</a:t>
            </a:r>
            <a:r>
              <a:rPr lang="en-US" sz="3200" dirty="0">
                <a:solidFill>
                  <a:schemeClr val="tx1"/>
                </a:solidFill>
              </a:rPr>
              <a:t> </a:t>
            </a:r>
            <a:r>
              <a:rPr lang="en-US" sz="3200" dirty="0" err="1">
                <a:solidFill>
                  <a:schemeClr val="tx1"/>
                </a:solidFill>
              </a:rPr>
              <a:t>kinerja</a:t>
            </a:r>
            <a:r>
              <a:rPr lang="en-US" sz="3200" dirty="0">
                <a:solidFill>
                  <a:schemeClr val="tx1"/>
                </a:solidFill>
              </a:rPr>
              <a:t> </a:t>
            </a:r>
            <a:r>
              <a:rPr lang="en-US" sz="3200" dirty="0" err="1">
                <a:solidFill>
                  <a:schemeClr val="tx1"/>
                </a:solidFill>
              </a:rPr>
              <a:t>keseluruhan</a:t>
            </a:r>
            <a:r>
              <a:rPr lang="en-US" sz="3200" dirty="0">
                <a:solidFill>
                  <a:schemeClr val="tx1"/>
                </a:solidFill>
              </a:rPr>
              <a:t> </a:t>
            </a:r>
            <a:r>
              <a:rPr lang="en-US" sz="3200" dirty="0" err="1">
                <a:solidFill>
                  <a:schemeClr val="tx1"/>
                </a:solidFill>
              </a:rPr>
              <a:t>dari</a:t>
            </a:r>
            <a:r>
              <a:rPr lang="en-US" sz="3200" dirty="0">
                <a:solidFill>
                  <a:schemeClr val="tx1"/>
                </a:solidFill>
              </a:rPr>
              <a:t> unit </a:t>
            </a:r>
            <a:r>
              <a:rPr lang="en-US" sz="3200" dirty="0" err="1">
                <a:solidFill>
                  <a:schemeClr val="tx1"/>
                </a:solidFill>
              </a:rPr>
              <a:t>bisnis</a:t>
            </a:r>
            <a:r>
              <a:rPr lang="en-US" sz="3200" dirty="0">
                <a:solidFill>
                  <a:schemeClr val="tx1"/>
                </a:solidFill>
              </a:rPr>
              <a:t> </a:t>
            </a:r>
            <a:r>
              <a:rPr lang="en-US" sz="3200" dirty="0" err="1">
                <a:solidFill>
                  <a:schemeClr val="tx1"/>
                </a:solidFill>
              </a:rPr>
              <a:t>ini</a:t>
            </a:r>
            <a:r>
              <a:rPr lang="en-US" sz="3200" dirty="0">
                <a:solidFill>
                  <a:schemeClr val="tx1"/>
                </a:solidFill>
              </a:rPr>
              <a:t> </a:t>
            </a:r>
            <a:r>
              <a:rPr lang="en-US" sz="3200" dirty="0" err="1">
                <a:solidFill>
                  <a:schemeClr val="tx1"/>
                </a:solidFill>
              </a:rPr>
              <a:t>dengan</a:t>
            </a:r>
            <a:r>
              <a:rPr lang="en-US" sz="3200" dirty="0">
                <a:solidFill>
                  <a:schemeClr val="tx1"/>
                </a:solidFill>
              </a:rPr>
              <a:t> </a:t>
            </a:r>
            <a:r>
              <a:rPr lang="en-US" sz="3200" dirty="0" err="1">
                <a:solidFill>
                  <a:schemeClr val="tx1"/>
                </a:solidFill>
              </a:rPr>
              <a:t>mempromosikan</a:t>
            </a:r>
            <a:r>
              <a:rPr lang="en-US" sz="3200" dirty="0">
                <a:solidFill>
                  <a:schemeClr val="tx1"/>
                </a:solidFill>
              </a:rPr>
              <a:t> </a:t>
            </a:r>
            <a:r>
              <a:rPr lang="en-US" sz="3200" dirty="0" err="1">
                <a:solidFill>
                  <a:schemeClr val="tx1"/>
                </a:solidFill>
              </a:rPr>
              <a:t>sinergi</a:t>
            </a:r>
            <a:r>
              <a:rPr lang="en-US" sz="3200" dirty="0">
                <a:solidFill>
                  <a:schemeClr val="tx1"/>
                </a:solidFill>
              </a:rPr>
              <a:t> </a:t>
            </a:r>
            <a:r>
              <a:rPr lang="en-US" sz="3200" dirty="0" err="1">
                <a:solidFill>
                  <a:schemeClr val="tx1"/>
                </a:solidFill>
              </a:rPr>
              <a:t>dan</a:t>
            </a:r>
            <a:r>
              <a:rPr lang="en-US" sz="3200" dirty="0">
                <a:solidFill>
                  <a:schemeClr val="tx1"/>
                </a:solidFill>
              </a:rPr>
              <a:t> </a:t>
            </a:r>
            <a:r>
              <a:rPr lang="en-US" sz="3200" dirty="0" err="1">
                <a:solidFill>
                  <a:schemeClr val="tx1"/>
                </a:solidFill>
              </a:rPr>
              <a:t>kompetensi</a:t>
            </a:r>
            <a:r>
              <a:rPr lang="en-US" sz="3200" dirty="0">
                <a:solidFill>
                  <a:schemeClr val="tx1"/>
                </a:solidFill>
              </a:rPr>
              <a:t> </a:t>
            </a:r>
            <a:r>
              <a:rPr lang="en-US" sz="3200" dirty="0" err="1">
                <a:solidFill>
                  <a:schemeClr val="tx1"/>
                </a:solidFill>
              </a:rPr>
              <a:t>dini</a:t>
            </a:r>
            <a:r>
              <a:rPr lang="en-US" sz="3200" dirty="0">
                <a:solidFill>
                  <a:schemeClr val="tx1"/>
                </a:solidFill>
              </a:rPr>
              <a:t>.</a:t>
            </a:r>
            <a:endParaRPr lang="id-ID" sz="3200" dirty="0">
              <a:solidFill>
                <a:schemeClr val="tx1"/>
              </a:solidFill>
            </a:endParaRPr>
          </a:p>
          <a:p>
            <a:endParaRPr lang="en-US" sz="3200" dirty="0">
              <a:solidFill>
                <a:schemeClr val="tx1"/>
              </a:solidFill>
            </a:endParaRPr>
          </a:p>
        </p:txBody>
      </p:sp>
    </p:spTree>
    <p:extLst>
      <p:ext uri="{BB962C8B-B14F-4D97-AF65-F5344CB8AC3E}">
        <p14:creationId xmlns:p14="http://schemas.microsoft.com/office/powerpoint/2010/main" val="12530399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2" y="548680"/>
            <a:ext cx="9144000" cy="1069514"/>
          </a:xfrm>
        </p:spPr>
        <p:txBody>
          <a:bodyPr>
            <a:normAutofit fontScale="90000"/>
          </a:bodyPr>
          <a:lstStyle/>
          <a:p>
            <a:r>
              <a:rPr lang="en-US" dirty="0" smtClean="0">
                <a:solidFill>
                  <a:schemeClr val="tx1"/>
                </a:solidFill>
              </a:rPr>
              <a:t/>
            </a:r>
            <a:br>
              <a:rPr lang="en-US" dirty="0" smtClean="0">
                <a:solidFill>
                  <a:schemeClr val="tx1"/>
                </a:solidFill>
              </a:rPr>
            </a:br>
            <a:r>
              <a:rPr lang="en-US" sz="3100" dirty="0" smtClean="0">
                <a:solidFill>
                  <a:schemeClr val="tx1"/>
                </a:solidFill>
              </a:rPr>
              <a:t>SINERGI</a:t>
            </a:r>
            <a:r>
              <a:rPr lang="en-US" sz="3100" dirty="0">
                <a:solidFill>
                  <a:schemeClr val="tx1"/>
                </a:solidFill>
              </a:rPr>
              <a:t>, KOMPETENSI INTI DAN STRATEGI BERDASARKAN JARINGAN</a:t>
            </a:r>
            <a:br>
              <a:rPr lang="en-US" sz="3100" dirty="0">
                <a:solidFill>
                  <a:schemeClr val="tx1"/>
                </a:solidFill>
              </a:rPr>
            </a:br>
            <a:endParaRPr lang="en-US" sz="3100" dirty="0">
              <a:solidFill>
                <a:schemeClr val="tx1"/>
              </a:solidFill>
            </a:endParaRPr>
          </a:p>
        </p:txBody>
      </p:sp>
      <p:sp>
        <p:nvSpPr>
          <p:cNvPr id="4" name="Content Placeholder 3"/>
          <p:cNvSpPr>
            <a:spLocks noGrp="1"/>
          </p:cNvSpPr>
          <p:nvPr>
            <p:ph idx="10"/>
          </p:nvPr>
        </p:nvSpPr>
        <p:spPr/>
        <p:txBody>
          <a:bodyPr>
            <a:normAutofit/>
          </a:bodyPr>
          <a:lstStyle/>
          <a:p>
            <a:r>
              <a:rPr lang="en-US" sz="3200" b="1" dirty="0" err="1">
                <a:solidFill>
                  <a:schemeClr val="tx1"/>
                </a:solidFill>
              </a:rPr>
              <a:t>Sinergi</a:t>
            </a:r>
            <a:r>
              <a:rPr lang="en-US" sz="3200" dirty="0">
                <a:solidFill>
                  <a:schemeClr val="tx1"/>
                </a:solidFill>
              </a:rPr>
              <a:t> </a:t>
            </a:r>
            <a:r>
              <a:rPr lang="en-US" sz="3200" dirty="0" err="1" smtClean="0">
                <a:solidFill>
                  <a:schemeClr val="tx1"/>
                </a:solidFill>
                <a:sym typeface="Wingdings" pitchFamily="2" charset="2"/>
              </a:rPr>
              <a:t>pemikiran</a:t>
            </a:r>
            <a:r>
              <a:rPr lang="en-US" sz="3200" dirty="0" smtClean="0">
                <a:solidFill>
                  <a:schemeClr val="tx1"/>
                </a:solidFill>
                <a:sym typeface="Wingdings" pitchFamily="2" charset="2"/>
              </a:rPr>
              <a:t> </a:t>
            </a:r>
            <a:r>
              <a:rPr lang="en-US" sz="3200" dirty="0" err="1">
                <a:solidFill>
                  <a:schemeClr val="tx1"/>
                </a:solidFill>
                <a:sym typeface="Wingdings" pitchFamily="2" charset="2"/>
              </a:rPr>
              <a:t>mengenai</a:t>
            </a:r>
            <a:r>
              <a:rPr lang="en-US" sz="3200" dirty="0">
                <a:solidFill>
                  <a:schemeClr val="tx1"/>
                </a:solidFill>
                <a:sym typeface="Wingdings" pitchFamily="2" charset="2"/>
              </a:rPr>
              <a:t> </a:t>
            </a:r>
            <a:r>
              <a:rPr lang="en-US" sz="3200" dirty="0" err="1">
                <a:solidFill>
                  <a:schemeClr val="tx1"/>
                </a:solidFill>
                <a:sym typeface="Wingdings" pitchFamily="2" charset="2"/>
              </a:rPr>
              <a:t>sinergi</a:t>
            </a:r>
            <a:r>
              <a:rPr lang="en-US" sz="3200" dirty="0">
                <a:solidFill>
                  <a:schemeClr val="tx1"/>
                </a:solidFill>
                <a:sym typeface="Wingdings" pitchFamily="2" charset="2"/>
              </a:rPr>
              <a:t> </a:t>
            </a:r>
            <a:r>
              <a:rPr lang="en-US" sz="3200" dirty="0" smtClean="0">
                <a:solidFill>
                  <a:schemeClr val="tx1"/>
                </a:solidFill>
                <a:sym typeface="Wingdings" pitchFamily="2" charset="2"/>
              </a:rPr>
              <a:t> </a:t>
            </a:r>
            <a:r>
              <a:rPr lang="en-US" sz="3200" dirty="0" err="1">
                <a:solidFill>
                  <a:schemeClr val="tx1"/>
                </a:solidFill>
                <a:sym typeface="Wingdings" pitchFamily="2" charset="2"/>
              </a:rPr>
              <a:t>ketika</a:t>
            </a:r>
            <a:r>
              <a:rPr lang="en-US" sz="3200" dirty="0">
                <a:solidFill>
                  <a:schemeClr val="tx1"/>
                </a:solidFill>
                <a:sym typeface="Wingdings" pitchFamily="2" charset="2"/>
              </a:rPr>
              <a:t> output </a:t>
            </a:r>
            <a:r>
              <a:rPr lang="en-US" sz="3200" dirty="0" err="1">
                <a:solidFill>
                  <a:schemeClr val="tx1"/>
                </a:solidFill>
                <a:sym typeface="Wingdings" pitchFamily="2" charset="2"/>
              </a:rPr>
              <a:t>beberapa</a:t>
            </a:r>
            <a:r>
              <a:rPr lang="en-US" sz="3200" dirty="0">
                <a:solidFill>
                  <a:schemeClr val="tx1"/>
                </a:solidFill>
                <a:sym typeface="Wingdings" pitchFamily="2" charset="2"/>
              </a:rPr>
              <a:t> unit </a:t>
            </a:r>
            <a:r>
              <a:rPr lang="en-US" sz="3200" dirty="0" err="1" smtClean="0">
                <a:solidFill>
                  <a:schemeClr val="tx1"/>
                </a:solidFill>
                <a:sym typeface="Wingdings" pitchFamily="2" charset="2"/>
              </a:rPr>
              <a:t>bisnis</a:t>
            </a:r>
            <a:r>
              <a:rPr lang="en-US" sz="3200" smtClean="0">
                <a:solidFill>
                  <a:schemeClr val="tx1"/>
                </a:solidFill>
                <a:sym typeface="Wingdings" pitchFamily="2" charset="2"/>
              </a:rPr>
              <a:t> dapat</a:t>
            </a:r>
            <a:r>
              <a:rPr lang="en-US" sz="3200" dirty="0" smtClean="0">
                <a:solidFill>
                  <a:schemeClr val="tx1"/>
                </a:solidFill>
                <a:sym typeface="Wingdings" pitchFamily="2" charset="2"/>
              </a:rPr>
              <a:t> </a:t>
            </a:r>
            <a:r>
              <a:rPr lang="en-US" sz="3200" dirty="0" err="1">
                <a:solidFill>
                  <a:schemeClr val="tx1"/>
                </a:solidFill>
                <a:sym typeface="Wingdings" pitchFamily="2" charset="2"/>
              </a:rPr>
              <a:t>digunakan</a:t>
            </a:r>
            <a:r>
              <a:rPr lang="en-US" sz="3200" dirty="0">
                <a:solidFill>
                  <a:schemeClr val="tx1"/>
                </a:solidFill>
                <a:sym typeface="Wingdings" pitchFamily="2" charset="2"/>
              </a:rPr>
              <a:t> </a:t>
            </a:r>
            <a:r>
              <a:rPr lang="en-US" sz="3200" dirty="0" err="1">
                <a:solidFill>
                  <a:schemeClr val="tx1"/>
                </a:solidFill>
                <a:sym typeface="Wingdings" pitchFamily="2" charset="2"/>
              </a:rPr>
              <a:t>sebagai</a:t>
            </a:r>
            <a:r>
              <a:rPr lang="en-US" sz="3200" dirty="0">
                <a:solidFill>
                  <a:schemeClr val="tx1"/>
                </a:solidFill>
                <a:sym typeface="Wingdings" pitchFamily="2" charset="2"/>
              </a:rPr>
              <a:t> input </a:t>
            </a:r>
            <a:r>
              <a:rPr lang="en-US" sz="3200" dirty="0" err="1">
                <a:solidFill>
                  <a:schemeClr val="tx1"/>
                </a:solidFill>
                <a:sym typeface="Wingdings" pitchFamily="2" charset="2"/>
              </a:rPr>
              <a:t>untuk</a:t>
            </a:r>
            <a:r>
              <a:rPr lang="en-US" sz="3200" dirty="0">
                <a:solidFill>
                  <a:schemeClr val="tx1"/>
                </a:solidFill>
                <a:sym typeface="Wingdings" pitchFamily="2" charset="2"/>
              </a:rPr>
              <a:t> unit lain </a:t>
            </a:r>
            <a:r>
              <a:rPr lang="en-US" sz="3200" dirty="0" err="1">
                <a:solidFill>
                  <a:schemeClr val="tx1"/>
                </a:solidFill>
                <a:sym typeface="Wingdings" pitchFamily="2" charset="2"/>
              </a:rPr>
              <a:t>atau</a:t>
            </a:r>
            <a:r>
              <a:rPr lang="en-US" sz="3200" dirty="0">
                <a:solidFill>
                  <a:schemeClr val="tx1"/>
                </a:solidFill>
                <a:sym typeface="Wingdings" pitchFamily="2" charset="2"/>
              </a:rPr>
              <a:t> </a:t>
            </a:r>
            <a:r>
              <a:rPr lang="en-US" sz="3200" dirty="0" err="1">
                <a:solidFill>
                  <a:schemeClr val="tx1"/>
                </a:solidFill>
                <a:sym typeface="Wingdings" pitchFamily="2" charset="2"/>
              </a:rPr>
              <a:t>dua</a:t>
            </a:r>
            <a:r>
              <a:rPr lang="en-US" sz="3200" dirty="0">
                <a:solidFill>
                  <a:schemeClr val="tx1"/>
                </a:solidFill>
                <a:sym typeface="Wingdings" pitchFamily="2" charset="2"/>
              </a:rPr>
              <a:t> </a:t>
            </a:r>
            <a:r>
              <a:rPr lang="en-US" sz="3200" dirty="0" err="1">
                <a:solidFill>
                  <a:schemeClr val="tx1"/>
                </a:solidFill>
                <a:sym typeface="Wingdings" pitchFamily="2" charset="2"/>
              </a:rPr>
              <a:t>organisasi</a:t>
            </a:r>
            <a:r>
              <a:rPr lang="en-US" sz="3200" dirty="0">
                <a:solidFill>
                  <a:schemeClr val="tx1"/>
                </a:solidFill>
                <a:sym typeface="Wingdings" pitchFamily="2" charset="2"/>
              </a:rPr>
              <a:t> </a:t>
            </a:r>
            <a:r>
              <a:rPr lang="en-US" sz="3200" dirty="0" err="1">
                <a:solidFill>
                  <a:schemeClr val="tx1"/>
                </a:solidFill>
                <a:sym typeface="Wingdings" pitchFamily="2" charset="2"/>
              </a:rPr>
              <a:t>menggabungkan</a:t>
            </a:r>
            <a:r>
              <a:rPr lang="en-US" sz="3200" dirty="0">
                <a:solidFill>
                  <a:schemeClr val="tx1"/>
                </a:solidFill>
                <a:sym typeface="Wingdings" pitchFamily="2" charset="2"/>
              </a:rPr>
              <a:t> </a:t>
            </a:r>
            <a:r>
              <a:rPr lang="en-US" sz="3200" dirty="0" err="1">
                <a:solidFill>
                  <a:schemeClr val="tx1"/>
                </a:solidFill>
                <a:sym typeface="Wingdings" pitchFamily="2" charset="2"/>
              </a:rPr>
              <a:t>pasar</a:t>
            </a:r>
            <a:r>
              <a:rPr lang="en-US" sz="3200" dirty="0">
                <a:solidFill>
                  <a:schemeClr val="tx1"/>
                </a:solidFill>
                <a:sym typeface="Wingdings" pitchFamily="2" charset="2"/>
              </a:rPr>
              <a:t> </a:t>
            </a:r>
            <a:r>
              <a:rPr lang="en-US" sz="3200" dirty="0" err="1">
                <a:solidFill>
                  <a:schemeClr val="tx1"/>
                </a:solidFill>
                <a:sym typeface="Wingdings" pitchFamily="2" charset="2"/>
              </a:rPr>
              <a:t>dan</a:t>
            </a:r>
            <a:r>
              <a:rPr lang="en-US" sz="3200" dirty="0">
                <a:solidFill>
                  <a:schemeClr val="tx1"/>
                </a:solidFill>
                <a:sym typeface="Wingdings" pitchFamily="2" charset="2"/>
              </a:rPr>
              <a:t> </a:t>
            </a:r>
            <a:r>
              <a:rPr lang="en-US" sz="3200" dirty="0" err="1">
                <a:solidFill>
                  <a:schemeClr val="tx1"/>
                </a:solidFill>
                <a:sym typeface="Wingdings" pitchFamily="2" charset="2"/>
              </a:rPr>
              <a:t>keahlian</a:t>
            </a:r>
            <a:r>
              <a:rPr lang="en-US" sz="3200" dirty="0">
                <a:solidFill>
                  <a:schemeClr val="tx1"/>
                </a:solidFill>
                <a:sym typeface="Wingdings" pitchFamily="2" charset="2"/>
              </a:rPr>
              <a:t>, </a:t>
            </a:r>
            <a:r>
              <a:rPr lang="en-US" sz="3200" dirty="0" err="1">
                <a:solidFill>
                  <a:schemeClr val="tx1"/>
                </a:solidFill>
                <a:sym typeface="Wingdings" pitchFamily="2" charset="2"/>
              </a:rPr>
              <a:t>hubungan</a:t>
            </a:r>
            <a:r>
              <a:rPr lang="en-US" sz="3200" dirty="0">
                <a:solidFill>
                  <a:schemeClr val="tx1"/>
                </a:solidFill>
                <a:sym typeface="Wingdings" pitchFamily="2" charset="2"/>
              </a:rPr>
              <a:t> </a:t>
            </a:r>
            <a:r>
              <a:rPr lang="en-US" sz="3200" dirty="0" err="1">
                <a:solidFill>
                  <a:schemeClr val="tx1"/>
                </a:solidFill>
                <a:sym typeface="Wingdings" pitchFamily="2" charset="2"/>
              </a:rPr>
              <a:t>ini</a:t>
            </a:r>
            <a:r>
              <a:rPr lang="en-US" sz="3200" dirty="0">
                <a:solidFill>
                  <a:schemeClr val="tx1"/>
                </a:solidFill>
                <a:sym typeface="Wingdings" pitchFamily="2" charset="2"/>
              </a:rPr>
              <a:t> </a:t>
            </a:r>
            <a:r>
              <a:rPr lang="en-US" sz="3200" dirty="0" err="1">
                <a:solidFill>
                  <a:schemeClr val="tx1"/>
                </a:solidFill>
                <a:sym typeface="Wingdings" pitchFamily="2" charset="2"/>
              </a:rPr>
              <a:t>mengurangi</a:t>
            </a:r>
            <a:r>
              <a:rPr lang="en-US" sz="3200" dirty="0">
                <a:solidFill>
                  <a:schemeClr val="tx1"/>
                </a:solidFill>
                <a:sym typeface="Wingdings" pitchFamily="2" charset="2"/>
              </a:rPr>
              <a:t> </a:t>
            </a:r>
            <a:r>
              <a:rPr lang="en-US" sz="3200" dirty="0" err="1">
                <a:solidFill>
                  <a:schemeClr val="tx1"/>
                </a:solidFill>
                <a:sym typeface="Wingdings" pitchFamily="2" charset="2"/>
              </a:rPr>
              <a:t>biaya</a:t>
            </a:r>
            <a:r>
              <a:rPr lang="en-US" sz="3200" dirty="0">
                <a:solidFill>
                  <a:schemeClr val="tx1"/>
                </a:solidFill>
                <a:sym typeface="Wingdings" pitchFamily="2" charset="2"/>
              </a:rPr>
              <a:t> </a:t>
            </a:r>
            <a:r>
              <a:rPr lang="en-US" sz="3200" dirty="0" err="1">
                <a:solidFill>
                  <a:schemeClr val="tx1"/>
                </a:solidFill>
                <a:sym typeface="Wingdings" pitchFamily="2" charset="2"/>
              </a:rPr>
              <a:t>dan</a:t>
            </a:r>
            <a:r>
              <a:rPr lang="en-US" sz="3200" dirty="0">
                <a:solidFill>
                  <a:schemeClr val="tx1"/>
                </a:solidFill>
                <a:sym typeface="Wingdings" pitchFamily="2" charset="2"/>
              </a:rPr>
              <a:t> </a:t>
            </a:r>
            <a:r>
              <a:rPr lang="en-US" sz="3200" dirty="0" err="1">
                <a:solidFill>
                  <a:schemeClr val="tx1"/>
                </a:solidFill>
                <a:sym typeface="Wingdings" pitchFamily="2" charset="2"/>
              </a:rPr>
              <a:t>menghasilkan</a:t>
            </a:r>
            <a:r>
              <a:rPr lang="en-US" sz="3200" dirty="0">
                <a:solidFill>
                  <a:schemeClr val="tx1"/>
                </a:solidFill>
                <a:sym typeface="Wingdings" pitchFamily="2" charset="2"/>
              </a:rPr>
              <a:t> </a:t>
            </a:r>
            <a:r>
              <a:rPr lang="en-US" sz="3200" dirty="0" err="1">
                <a:solidFill>
                  <a:schemeClr val="tx1"/>
                </a:solidFill>
                <a:sym typeface="Wingdings" pitchFamily="2" charset="2"/>
              </a:rPr>
              <a:t>keuntungan</a:t>
            </a:r>
            <a:r>
              <a:rPr lang="en-US" sz="3200" dirty="0">
                <a:solidFill>
                  <a:schemeClr val="tx1"/>
                </a:solidFill>
                <a:sym typeface="Wingdings" pitchFamily="2" charset="2"/>
              </a:rPr>
              <a:t>.</a:t>
            </a:r>
            <a:endParaRPr lang="id-ID" sz="3200" dirty="0">
              <a:solidFill>
                <a:schemeClr val="tx1"/>
              </a:solidFill>
            </a:endParaRPr>
          </a:p>
          <a:p>
            <a:endParaRPr lang="en-US" sz="3200" dirty="0">
              <a:solidFill>
                <a:schemeClr val="tx1"/>
              </a:solidFill>
            </a:endParaRPr>
          </a:p>
        </p:txBody>
      </p:sp>
    </p:spTree>
    <p:extLst>
      <p:ext uri="{BB962C8B-B14F-4D97-AF65-F5344CB8AC3E}">
        <p14:creationId xmlns:p14="http://schemas.microsoft.com/office/powerpoint/2010/main" val="9692214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229600" cy="1008112"/>
          </a:xfrm>
        </p:spPr>
        <p:txBody>
          <a:bodyPr>
            <a:noAutofit/>
          </a:bodyPr>
          <a:lstStyle/>
          <a:p>
            <a:r>
              <a:rPr lang="en-US" sz="2800" b="1" dirty="0">
                <a:solidFill>
                  <a:schemeClr val="tx1"/>
                </a:solidFill>
                <a:latin typeface="Times New Roman" panose="02020603050405020304" pitchFamily="18" charset="0"/>
                <a:cs typeface="Times New Roman" panose="02020603050405020304" pitchFamily="18" charset="0"/>
              </a:rPr>
              <a:t>SINERGI, KOMPETENSI INTI DAN STRATEGI BERDASARKAN JARINGAN</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0"/>
          </p:nvPr>
        </p:nvSpPr>
        <p:spPr>
          <a:xfrm>
            <a:off x="467544" y="1412776"/>
            <a:ext cx="8229600" cy="4464496"/>
          </a:xfrm>
        </p:spPr>
        <p:txBody>
          <a:bodyPr>
            <a:noAutofit/>
          </a:bodyPr>
          <a:lstStyle/>
          <a:p>
            <a:pPr marL="457200" indent="-457200" algn="just">
              <a:spcBef>
                <a:spcPts val="0"/>
              </a:spcBef>
              <a:buFont typeface="Arial" panose="020B0604020202020204" pitchFamily="34" charset="0"/>
              <a:buChar char="•"/>
              <a:defRPr/>
            </a:pPr>
            <a:r>
              <a:rPr lang="en-US" sz="2800" b="1" dirty="0" err="1">
                <a:solidFill>
                  <a:schemeClr val="tx1"/>
                </a:solidFill>
                <a:latin typeface="Times New Roman" panose="02020603050405020304" pitchFamily="18" charset="0"/>
                <a:cs typeface="Times New Roman" panose="02020603050405020304" pitchFamily="18" charset="0"/>
                <a:sym typeface="Wingdings" pitchFamily="2" charset="2"/>
              </a:rPr>
              <a:t>Meningkatkan</a:t>
            </a:r>
            <a:r>
              <a:rPr lang="en-US" sz="2800" b="1"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b="1" dirty="0" err="1">
                <a:solidFill>
                  <a:schemeClr val="tx1"/>
                </a:solidFill>
                <a:latin typeface="Times New Roman" panose="02020603050405020304" pitchFamily="18" charset="0"/>
                <a:cs typeface="Times New Roman" panose="02020603050405020304" pitchFamily="18" charset="0"/>
                <a:sym typeface="Wingdings" pitchFamily="2" charset="2"/>
              </a:rPr>
              <a:t>kompetensi</a:t>
            </a:r>
            <a:r>
              <a:rPr lang="en-US" sz="2800" b="1"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b="1" dirty="0" err="1">
                <a:solidFill>
                  <a:schemeClr val="tx1"/>
                </a:solidFill>
                <a:latin typeface="Times New Roman" panose="02020603050405020304" pitchFamily="18" charset="0"/>
                <a:cs typeface="Times New Roman" panose="02020603050405020304" pitchFamily="18" charset="0"/>
                <a:sym typeface="Wingdings" pitchFamily="2" charset="2"/>
              </a:rPr>
              <a:t>inti</a:t>
            </a:r>
            <a:r>
              <a:rPr lang="en-US" sz="2800" b="1"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aktivitas</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dimana</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perusahaan</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adalah</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pemimpin</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kelas</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dunia</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endParaRPr lang="id-ID" sz="2800" dirty="0">
              <a:solidFill>
                <a:schemeClr val="tx1"/>
              </a:solidFill>
              <a:latin typeface="Times New Roman" panose="02020603050405020304" pitchFamily="18" charset="0"/>
              <a:cs typeface="Times New Roman" panose="02020603050405020304" pitchFamily="18" charset="0"/>
              <a:sym typeface="Wingdings" pitchFamily="2" charset="2"/>
            </a:endParaRPr>
          </a:p>
          <a:p>
            <a:pPr marL="457200" indent="-457200" algn="just">
              <a:spcBef>
                <a:spcPts val="0"/>
              </a:spcBef>
              <a:buFont typeface="Arial" panose="020B0604020202020204" pitchFamily="34" charset="0"/>
              <a:buChar char="•"/>
              <a:defRPr/>
            </a:pPr>
            <a:r>
              <a:rPr lang="en-US" sz="2800" b="1" dirty="0" err="1">
                <a:solidFill>
                  <a:schemeClr val="tx1"/>
                </a:solidFill>
                <a:latin typeface="Times New Roman" panose="02020603050405020304" pitchFamily="18" charset="0"/>
                <a:cs typeface="Times New Roman" panose="02020603050405020304" pitchFamily="18" charset="0"/>
                <a:sym typeface="Wingdings" pitchFamily="2" charset="2"/>
              </a:rPr>
              <a:t>Kompetensi</a:t>
            </a:r>
            <a:r>
              <a:rPr lang="en-US" sz="2800" b="1"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b="1" dirty="0" err="1">
                <a:solidFill>
                  <a:schemeClr val="tx1"/>
                </a:solidFill>
                <a:latin typeface="Times New Roman" panose="02020603050405020304" pitchFamily="18" charset="0"/>
                <a:cs typeface="Times New Roman" panose="02020603050405020304" pitchFamily="18" charset="0"/>
                <a:sym typeface="Wingdings" pitchFamily="2" charset="2"/>
              </a:rPr>
              <a:t>inti</a:t>
            </a:r>
            <a:r>
              <a:rPr lang="en-US" sz="2800" b="1"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tergantung</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kepada</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pengetahuan</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yang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diperoleh</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dari</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pengalaman</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bertahun-tahun</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a:t>
            </a:r>
            <a:r>
              <a:rPr lang="id-ID" sz="2800" dirty="0">
                <a:solidFill>
                  <a:schemeClr val="tx1"/>
                </a:solidFill>
                <a:latin typeface="Times New Roman" panose="02020603050405020304" pitchFamily="18" charset="0"/>
                <a:cs typeface="Times New Roman" panose="02020603050405020304" pitchFamily="18" charset="0"/>
                <a:sym typeface="Wingdings" pitchFamily="2" charset="2"/>
              </a:rPr>
              <a:t> </a:t>
            </a:r>
          </a:p>
          <a:p>
            <a:pPr marL="457200" indent="-457200" algn="just">
              <a:spcBef>
                <a:spcPts val="0"/>
              </a:spcBef>
              <a:buFont typeface="Arial" panose="020B0604020202020204" pitchFamily="34" charset="0"/>
              <a:buChar char="•"/>
              <a:defRPr/>
            </a:pP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Hal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ini</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berkaitan</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dengan</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kegiatan</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untuk</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mendorong</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meningkatkan</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kompetensi</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yang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ada</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dan</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membantu</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karyawan</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agar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selalu</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memperbaharui</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pengetahuan</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 yang </a:t>
            </a:r>
            <a:r>
              <a:rPr lang="en-US" sz="2800" dirty="0" err="1">
                <a:solidFill>
                  <a:schemeClr val="tx1"/>
                </a:solidFill>
                <a:latin typeface="Times New Roman" panose="02020603050405020304" pitchFamily="18" charset="0"/>
                <a:cs typeface="Times New Roman" panose="02020603050405020304" pitchFamily="18" charset="0"/>
                <a:sym typeface="Wingdings" pitchFamily="2" charset="2"/>
              </a:rPr>
              <a:t>baru</a:t>
            </a:r>
            <a:r>
              <a:rPr lang="en-US" sz="2800" dirty="0">
                <a:solidFill>
                  <a:schemeClr val="tx1"/>
                </a:solidFill>
                <a:latin typeface="Times New Roman" panose="02020603050405020304" pitchFamily="18" charset="0"/>
                <a:cs typeface="Times New Roman" panose="02020603050405020304" pitchFamily="18" charset="0"/>
                <a:sym typeface="Wingdings" pitchFamily="2" charset="2"/>
              </a:rPr>
              <a:t>.</a:t>
            </a:r>
          </a:p>
          <a:p>
            <a:endParaRPr lang="en-US" sz="2800" dirty="0">
              <a:solidFill>
                <a:schemeClr val="tx1"/>
              </a:solidFill>
            </a:endParaRPr>
          </a:p>
        </p:txBody>
      </p:sp>
    </p:spTree>
    <p:extLst>
      <p:ext uri="{BB962C8B-B14F-4D97-AF65-F5344CB8AC3E}">
        <p14:creationId xmlns:p14="http://schemas.microsoft.com/office/powerpoint/2010/main" val="8460573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346" y="692696"/>
            <a:ext cx="8229600" cy="864097"/>
          </a:xfrm>
        </p:spPr>
        <p:txBody>
          <a:bodyPr>
            <a:noAutofit/>
          </a:bodyPr>
          <a:lstStyle/>
          <a:p>
            <a:r>
              <a:rPr lang="en-US" sz="2800" b="1" dirty="0">
                <a:solidFill>
                  <a:schemeClr val="tx1"/>
                </a:solidFill>
                <a:latin typeface="Times New Roman" panose="02020603050405020304" pitchFamily="18" charset="0"/>
                <a:cs typeface="Times New Roman" panose="02020603050405020304" pitchFamily="18" charset="0"/>
              </a:rPr>
              <a:t>SINERGI, KOMPETENSI INTI DAN STRATEGI BERDASARKAN JARINGAN</a:t>
            </a:r>
            <a:endParaRPr lang="en-US" sz="280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0"/>
          </p:nvPr>
        </p:nvSpPr>
        <p:spPr>
          <a:xfrm>
            <a:off x="467544" y="1772816"/>
            <a:ext cx="8229600" cy="4104456"/>
          </a:xfrm>
        </p:spPr>
        <p:txBody>
          <a:bodyPr>
            <a:normAutofit/>
          </a:bodyPr>
          <a:lstStyle/>
          <a:p>
            <a:pPr marL="457200" indent="-457200">
              <a:buFont typeface="Arial" panose="020B0604020202020204" pitchFamily="34" charset="0"/>
              <a:buChar char="•"/>
            </a:pPr>
            <a:r>
              <a:rPr lang="en-US" sz="3200" b="1" dirty="0" smtClean="0">
                <a:solidFill>
                  <a:schemeClr val="tx1"/>
                </a:solidFill>
                <a:latin typeface="Times New Roman" panose="02020603050405020304" pitchFamily="18" charset="0"/>
                <a:cs typeface="Times New Roman" panose="02020603050405020304" pitchFamily="18" charset="0"/>
                <a:sym typeface="Wingdings" pitchFamily="2" charset="2"/>
              </a:rPr>
              <a:t>Internet </a:t>
            </a:r>
            <a:r>
              <a:rPr lang="en-US" sz="3200" b="1" dirty="0" err="1" smtClean="0">
                <a:solidFill>
                  <a:schemeClr val="tx1"/>
                </a:solidFill>
                <a:latin typeface="Times New Roman" panose="02020603050405020304" pitchFamily="18" charset="0"/>
                <a:cs typeface="Times New Roman" panose="02020603050405020304" pitchFamily="18" charset="0"/>
                <a:sym typeface="Wingdings" pitchFamily="2" charset="2"/>
              </a:rPr>
              <a:t>dan</a:t>
            </a:r>
            <a:r>
              <a:rPr lang="en-US" sz="3200" b="1" dirty="0" smtClean="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200" b="1" dirty="0" err="1" smtClean="0">
                <a:solidFill>
                  <a:schemeClr val="tx1"/>
                </a:solidFill>
                <a:latin typeface="Times New Roman" panose="02020603050405020304" pitchFamily="18" charset="0"/>
                <a:cs typeface="Times New Roman" panose="02020603050405020304" pitchFamily="18" charset="0"/>
                <a:sym typeface="Wingdings" pitchFamily="2" charset="2"/>
              </a:rPr>
              <a:t>Teknologi</a:t>
            </a:r>
            <a:r>
              <a:rPr lang="en-US" sz="3200" b="1" dirty="0" smtClean="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200" b="1" dirty="0" err="1" smtClean="0">
                <a:solidFill>
                  <a:schemeClr val="tx1"/>
                </a:solidFill>
                <a:latin typeface="Times New Roman" panose="02020603050405020304" pitchFamily="18" charset="0"/>
                <a:cs typeface="Times New Roman" panose="02020603050405020304" pitchFamily="18" charset="0"/>
                <a:sym typeface="Wingdings" pitchFamily="2" charset="2"/>
              </a:rPr>
              <a:t>Jaringan</a:t>
            </a:r>
            <a:r>
              <a:rPr lang="en-US" sz="3200" b="1" dirty="0" smtClean="0">
                <a:solidFill>
                  <a:schemeClr val="tx1"/>
                </a:solidFill>
                <a:latin typeface="Times New Roman" panose="02020603050405020304" pitchFamily="18" charset="0"/>
                <a:cs typeface="Times New Roman" panose="02020603050405020304" pitchFamily="18" charset="0"/>
                <a:sym typeface="Wingdings" pitchFamily="2" charset="2"/>
              </a:rPr>
              <a:t>  </a:t>
            </a:r>
            <a:r>
              <a:rPr lang="en-US" sz="3200" dirty="0" err="1" smtClean="0">
                <a:solidFill>
                  <a:schemeClr val="tx1"/>
                </a:solidFill>
                <a:latin typeface="Times New Roman" panose="02020603050405020304" pitchFamily="18" charset="0"/>
                <a:cs typeface="Times New Roman" panose="02020603050405020304" pitchFamily="18" charset="0"/>
                <a:sym typeface="Wingdings" pitchFamily="2" charset="2"/>
              </a:rPr>
              <a:t>strategi</a:t>
            </a:r>
            <a:r>
              <a:rPr lang="en-US" sz="3200" dirty="0" smtClean="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itchFamily="2" charset="2"/>
              </a:rPr>
              <a:t>meraih</a:t>
            </a:r>
            <a:r>
              <a:rPr lang="en-US" sz="3200" dirty="0" smtClean="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itchFamily="2" charset="2"/>
              </a:rPr>
              <a:t>keunggulan</a:t>
            </a:r>
            <a:r>
              <a:rPr lang="en-US" sz="3200" dirty="0" smtClean="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itchFamily="2" charset="2"/>
              </a:rPr>
              <a:t>melalui</a:t>
            </a:r>
            <a:r>
              <a:rPr lang="en-US" sz="3200" dirty="0" smtClean="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itchFamily="2" charset="2"/>
              </a:rPr>
              <a:t>kemampuan</a:t>
            </a:r>
            <a:r>
              <a:rPr lang="en-US" sz="3200" dirty="0" smtClean="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itchFamily="2" charset="2"/>
              </a:rPr>
              <a:t>perusahaan</a:t>
            </a:r>
            <a:r>
              <a:rPr lang="en-US" sz="3200" dirty="0" smtClean="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itchFamily="2" charset="2"/>
              </a:rPr>
              <a:t>dalam</a:t>
            </a:r>
            <a:r>
              <a:rPr lang="en-US" sz="3200" dirty="0" smtClean="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itchFamily="2" charset="2"/>
              </a:rPr>
              <a:t>menciptakan</a:t>
            </a:r>
            <a:r>
              <a:rPr lang="en-US" sz="3200" dirty="0" smtClean="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itchFamily="2" charset="2"/>
              </a:rPr>
              <a:t>jaringan</a:t>
            </a:r>
            <a:r>
              <a:rPr lang="en-US" sz="3200" dirty="0" smtClean="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itchFamily="2" charset="2"/>
              </a:rPr>
              <a:t>satu</a:t>
            </a:r>
            <a:r>
              <a:rPr lang="en-US" sz="3200" dirty="0" smtClean="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itchFamily="2" charset="2"/>
              </a:rPr>
              <a:t>sama</a:t>
            </a:r>
            <a:r>
              <a:rPr lang="en-US" sz="3200" dirty="0" smtClean="0">
                <a:solidFill>
                  <a:schemeClr val="tx1"/>
                </a:solidFill>
                <a:latin typeface="Times New Roman" panose="02020603050405020304" pitchFamily="18" charset="0"/>
                <a:cs typeface="Times New Roman" panose="02020603050405020304" pitchFamily="18" charset="0"/>
                <a:sym typeface="Wingdings" pitchFamily="2" charset="2"/>
              </a:rPr>
              <a:t> lain.</a:t>
            </a:r>
            <a:endParaRPr lang="en-US" sz="3200" b="1" dirty="0" smtClean="0">
              <a:solidFill>
                <a:schemeClr val="tx1"/>
              </a:solidFill>
              <a:latin typeface="Times New Roman" panose="02020603050405020304" pitchFamily="18" charset="0"/>
              <a:cs typeface="Times New Roman" panose="02020603050405020304" pitchFamily="18" charset="0"/>
              <a:sym typeface="Wingdings" pitchFamily="2" charset="2"/>
            </a:endParaRPr>
          </a:p>
          <a:p>
            <a:pPr marL="457200" indent="-457200">
              <a:buFont typeface="Arial" panose="020B0604020202020204" pitchFamily="34" charset="0"/>
              <a:buChar char="•"/>
            </a:pPr>
            <a:r>
              <a:rPr lang="en-US" sz="3200" b="1" dirty="0" err="1" smtClean="0">
                <a:solidFill>
                  <a:schemeClr val="tx1"/>
                </a:solidFill>
                <a:latin typeface="Times New Roman" panose="02020603050405020304" pitchFamily="18" charset="0"/>
                <a:cs typeface="Times New Roman" panose="02020603050405020304" pitchFamily="18" charset="0"/>
                <a:sym typeface="Wingdings" pitchFamily="2" charset="2"/>
              </a:rPr>
              <a:t>Strategi</a:t>
            </a:r>
            <a:r>
              <a:rPr lang="en-US" sz="3200" b="1" dirty="0" smtClean="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200" b="1" dirty="0" err="1">
                <a:solidFill>
                  <a:schemeClr val="tx1"/>
                </a:solidFill>
                <a:latin typeface="Times New Roman" panose="02020603050405020304" pitchFamily="18" charset="0"/>
                <a:cs typeface="Times New Roman" panose="02020603050405020304" pitchFamily="18" charset="0"/>
                <a:sym typeface="Wingdings" pitchFamily="2" charset="2"/>
              </a:rPr>
              <a:t>berdasarkan</a:t>
            </a:r>
            <a:r>
              <a:rPr lang="en-US" sz="3200" b="1"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200" b="1" dirty="0" err="1">
                <a:solidFill>
                  <a:schemeClr val="tx1"/>
                </a:solidFill>
                <a:latin typeface="Times New Roman" panose="02020603050405020304" pitchFamily="18" charset="0"/>
                <a:cs typeface="Times New Roman" panose="02020603050405020304" pitchFamily="18" charset="0"/>
                <a:sym typeface="Wingdings" pitchFamily="2" charset="2"/>
              </a:rPr>
              <a:t>jaringan</a:t>
            </a:r>
            <a:r>
              <a:rPr lang="en-US" sz="3200" b="1"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2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pitchFamily="2" charset="2"/>
              </a:rPr>
              <a:t>termasuk</a:t>
            </a:r>
            <a:r>
              <a:rPr lang="en-US" sz="32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pitchFamily="2" charset="2"/>
              </a:rPr>
              <a:t>penggunaan</a:t>
            </a:r>
            <a:r>
              <a:rPr lang="en-US" sz="32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itchFamily="2" charset="2"/>
              </a:rPr>
              <a:t>ekonomika</a:t>
            </a:r>
            <a:r>
              <a:rPr lang="en-US" sz="3200" dirty="0" smtClean="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pitchFamily="2" charset="2"/>
              </a:rPr>
              <a:t>jaringan</a:t>
            </a:r>
            <a:r>
              <a:rPr lang="en-US" sz="3200" dirty="0">
                <a:solidFill>
                  <a:schemeClr val="tx1"/>
                </a:solidFill>
                <a:latin typeface="Times New Roman" panose="02020603050405020304" pitchFamily="18" charset="0"/>
                <a:cs typeface="Times New Roman" panose="02020603050405020304" pitchFamily="18" charset="0"/>
                <a:sym typeface="Wingdings" pitchFamily="2" charset="2"/>
              </a:rPr>
              <a:t>, model </a:t>
            </a:r>
            <a:r>
              <a:rPr lang="en-US" sz="3200" dirty="0" err="1">
                <a:solidFill>
                  <a:schemeClr val="tx1"/>
                </a:solidFill>
                <a:latin typeface="Times New Roman" panose="02020603050405020304" pitchFamily="18" charset="0"/>
                <a:cs typeface="Times New Roman" panose="02020603050405020304" pitchFamily="18" charset="0"/>
                <a:sym typeface="Wingdings" pitchFamily="2" charset="2"/>
              </a:rPr>
              <a:t>perusahaan</a:t>
            </a:r>
            <a:r>
              <a:rPr lang="en-US" sz="3200" dirty="0">
                <a:solidFill>
                  <a:schemeClr val="tx1"/>
                </a:solidFill>
                <a:latin typeface="Times New Roman" panose="02020603050405020304" pitchFamily="18" charset="0"/>
                <a:cs typeface="Times New Roman" panose="02020603050405020304" pitchFamily="18" charset="0"/>
                <a:sym typeface="Wingdings" pitchFamily="2" charset="2"/>
              </a:rPr>
              <a:t> virtual </a:t>
            </a:r>
            <a:r>
              <a:rPr lang="en-US" sz="3200" dirty="0" err="1">
                <a:solidFill>
                  <a:schemeClr val="tx1"/>
                </a:solidFill>
                <a:latin typeface="Times New Roman" panose="02020603050405020304" pitchFamily="18" charset="0"/>
                <a:cs typeface="Times New Roman" panose="02020603050405020304" pitchFamily="18" charset="0"/>
                <a:sym typeface="Wingdings" pitchFamily="2" charset="2"/>
              </a:rPr>
              <a:t>dan</a:t>
            </a:r>
            <a:r>
              <a:rPr lang="en-US" sz="32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pitchFamily="2" charset="2"/>
              </a:rPr>
              <a:t>ekosistem</a:t>
            </a:r>
            <a:r>
              <a:rPr lang="en-US" sz="32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pitchFamily="2" charset="2"/>
              </a:rPr>
              <a:t>bisnis</a:t>
            </a:r>
            <a:endParaRPr lang="id-ID" sz="3200" dirty="0">
              <a:solidFill>
                <a:schemeClr val="tx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800" dirty="0">
              <a:solidFill>
                <a:schemeClr val="tx1"/>
              </a:solidFill>
            </a:endParaRPr>
          </a:p>
        </p:txBody>
      </p:sp>
    </p:spTree>
    <p:extLst>
      <p:ext uri="{BB962C8B-B14F-4D97-AF65-F5344CB8AC3E}">
        <p14:creationId xmlns:p14="http://schemas.microsoft.com/office/powerpoint/2010/main" val="21844090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86292"/>
            <a:ext cx="8229600" cy="974557"/>
          </a:xfrm>
        </p:spPr>
        <p:txBody>
          <a:bodyPr>
            <a:normAutofit fontScale="62500" lnSpcReduction="20000"/>
          </a:bodyPr>
          <a:lstStyle/>
          <a:p>
            <a:r>
              <a:rPr lang="en-US" sz="5100" b="1" dirty="0">
                <a:solidFill>
                  <a:schemeClr val="tx1"/>
                </a:solidFill>
                <a:latin typeface="Times New Roman" panose="02020603050405020304" pitchFamily="18" charset="0"/>
                <a:cs typeface="Times New Roman" panose="02020603050405020304" pitchFamily="18" charset="0"/>
              </a:rPr>
              <a:t>SINERGI, KOMPETENSI INTI DAN STRATEGI BERDASARKAN JARINGAN</a:t>
            </a:r>
            <a:endParaRPr lang="en-US" sz="51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0"/>
          </p:nvPr>
        </p:nvSpPr>
        <p:spPr/>
        <p:txBody>
          <a:bodyPr>
            <a:normAutofit/>
          </a:bodyPr>
          <a:lstStyle/>
          <a:p>
            <a:pPr marL="571500" indent="-571500">
              <a:buFont typeface="Arial" panose="020B0604020202020204" pitchFamily="34" charset="0"/>
              <a:buChar char="•"/>
            </a:pPr>
            <a:r>
              <a:rPr lang="en-US" sz="3600" b="1" dirty="0" err="1">
                <a:solidFill>
                  <a:schemeClr val="tx1"/>
                </a:solidFill>
                <a:latin typeface="Times New Roman" panose="02020603050405020304" pitchFamily="18" charset="0"/>
                <a:cs typeface="Times New Roman" panose="02020603050405020304" pitchFamily="18" charset="0"/>
                <a:sym typeface="Wingdings" pitchFamily="2" charset="2"/>
              </a:rPr>
              <a:t>Strategi</a:t>
            </a:r>
            <a:r>
              <a:rPr lang="en-US" sz="3600" b="1"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600" b="1" dirty="0" err="1">
                <a:solidFill>
                  <a:schemeClr val="tx1"/>
                </a:solidFill>
                <a:latin typeface="Times New Roman" panose="02020603050405020304" pitchFamily="18" charset="0"/>
                <a:cs typeface="Times New Roman" panose="02020603050405020304" pitchFamily="18" charset="0"/>
                <a:sym typeface="Wingdings" pitchFamily="2" charset="2"/>
              </a:rPr>
              <a:t>berdasarkan</a:t>
            </a:r>
            <a:r>
              <a:rPr lang="en-US" sz="3600" b="1"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600" b="1" dirty="0" err="1">
                <a:solidFill>
                  <a:schemeClr val="tx1"/>
                </a:solidFill>
                <a:latin typeface="Times New Roman" panose="02020603050405020304" pitchFamily="18" charset="0"/>
                <a:cs typeface="Times New Roman" panose="02020603050405020304" pitchFamily="18" charset="0"/>
                <a:sym typeface="Wingdings" pitchFamily="2" charset="2"/>
              </a:rPr>
              <a:t>jaringan</a:t>
            </a:r>
            <a:r>
              <a:rPr lang="en-US" sz="3600" b="1"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6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600" dirty="0" err="1">
                <a:solidFill>
                  <a:schemeClr val="tx1"/>
                </a:solidFill>
                <a:latin typeface="Times New Roman" panose="02020603050405020304" pitchFamily="18" charset="0"/>
                <a:cs typeface="Times New Roman" panose="02020603050405020304" pitchFamily="18" charset="0"/>
                <a:sym typeface="Wingdings" pitchFamily="2" charset="2"/>
              </a:rPr>
              <a:t>termasuk</a:t>
            </a:r>
            <a:r>
              <a:rPr lang="en-US" sz="36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600" dirty="0" err="1">
                <a:solidFill>
                  <a:schemeClr val="tx1"/>
                </a:solidFill>
                <a:latin typeface="Times New Roman" panose="02020603050405020304" pitchFamily="18" charset="0"/>
                <a:cs typeface="Times New Roman" panose="02020603050405020304" pitchFamily="18" charset="0"/>
                <a:sym typeface="Wingdings" pitchFamily="2" charset="2"/>
              </a:rPr>
              <a:t>penggunaan</a:t>
            </a:r>
            <a:r>
              <a:rPr lang="en-US" sz="36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600" dirty="0" err="1">
                <a:solidFill>
                  <a:schemeClr val="tx1"/>
                </a:solidFill>
                <a:latin typeface="Times New Roman" panose="02020603050405020304" pitchFamily="18" charset="0"/>
                <a:cs typeface="Times New Roman" panose="02020603050405020304" pitchFamily="18" charset="0"/>
                <a:sym typeface="Wingdings" pitchFamily="2" charset="2"/>
              </a:rPr>
              <a:t>ekonomi</a:t>
            </a:r>
            <a:r>
              <a:rPr lang="en-US" sz="36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600" dirty="0" err="1">
                <a:solidFill>
                  <a:schemeClr val="tx1"/>
                </a:solidFill>
                <a:latin typeface="Times New Roman" panose="02020603050405020304" pitchFamily="18" charset="0"/>
                <a:cs typeface="Times New Roman" panose="02020603050405020304" pitchFamily="18" charset="0"/>
                <a:sym typeface="Wingdings" pitchFamily="2" charset="2"/>
              </a:rPr>
              <a:t>jaringan</a:t>
            </a:r>
            <a:r>
              <a:rPr lang="en-US" sz="3600" dirty="0">
                <a:solidFill>
                  <a:schemeClr val="tx1"/>
                </a:solidFill>
                <a:latin typeface="Times New Roman" panose="02020603050405020304" pitchFamily="18" charset="0"/>
                <a:cs typeface="Times New Roman" panose="02020603050405020304" pitchFamily="18" charset="0"/>
                <a:sym typeface="Wingdings" pitchFamily="2" charset="2"/>
              </a:rPr>
              <a:t>, model </a:t>
            </a:r>
            <a:r>
              <a:rPr lang="en-US" sz="3600" dirty="0" err="1">
                <a:solidFill>
                  <a:schemeClr val="tx1"/>
                </a:solidFill>
                <a:latin typeface="Times New Roman" panose="02020603050405020304" pitchFamily="18" charset="0"/>
                <a:cs typeface="Times New Roman" panose="02020603050405020304" pitchFamily="18" charset="0"/>
                <a:sym typeface="Wingdings" pitchFamily="2" charset="2"/>
              </a:rPr>
              <a:t>perusahaan</a:t>
            </a:r>
            <a:r>
              <a:rPr lang="en-US" sz="3600" dirty="0">
                <a:solidFill>
                  <a:schemeClr val="tx1"/>
                </a:solidFill>
                <a:latin typeface="Times New Roman" panose="02020603050405020304" pitchFamily="18" charset="0"/>
                <a:cs typeface="Times New Roman" panose="02020603050405020304" pitchFamily="18" charset="0"/>
                <a:sym typeface="Wingdings" pitchFamily="2" charset="2"/>
              </a:rPr>
              <a:t> virtual </a:t>
            </a:r>
            <a:r>
              <a:rPr lang="en-US" sz="3600" dirty="0" err="1">
                <a:solidFill>
                  <a:schemeClr val="tx1"/>
                </a:solidFill>
                <a:latin typeface="Times New Roman" panose="02020603050405020304" pitchFamily="18" charset="0"/>
                <a:cs typeface="Times New Roman" panose="02020603050405020304" pitchFamily="18" charset="0"/>
                <a:sym typeface="Wingdings" pitchFamily="2" charset="2"/>
              </a:rPr>
              <a:t>dan</a:t>
            </a:r>
            <a:r>
              <a:rPr lang="en-US" sz="36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600" dirty="0" err="1">
                <a:solidFill>
                  <a:schemeClr val="tx1"/>
                </a:solidFill>
                <a:latin typeface="Times New Roman" panose="02020603050405020304" pitchFamily="18" charset="0"/>
                <a:cs typeface="Times New Roman" panose="02020603050405020304" pitchFamily="18" charset="0"/>
                <a:sym typeface="Wingdings" pitchFamily="2" charset="2"/>
              </a:rPr>
              <a:t>ekosistem</a:t>
            </a:r>
            <a:r>
              <a:rPr lang="en-US" sz="3600" dirty="0">
                <a:solidFill>
                  <a:schemeClr val="tx1"/>
                </a:solidFill>
                <a:latin typeface="Times New Roman" panose="02020603050405020304" pitchFamily="18" charset="0"/>
                <a:cs typeface="Times New Roman" panose="02020603050405020304" pitchFamily="18" charset="0"/>
                <a:sym typeface="Wingdings" pitchFamily="2" charset="2"/>
              </a:rPr>
              <a:t> </a:t>
            </a:r>
            <a:r>
              <a:rPr lang="en-US" sz="3600" dirty="0" err="1">
                <a:solidFill>
                  <a:schemeClr val="tx1"/>
                </a:solidFill>
                <a:latin typeface="Times New Roman" panose="02020603050405020304" pitchFamily="18" charset="0"/>
                <a:cs typeface="Times New Roman" panose="02020603050405020304" pitchFamily="18" charset="0"/>
                <a:sym typeface="Wingdings" pitchFamily="2" charset="2"/>
              </a:rPr>
              <a:t>bisnis</a:t>
            </a:r>
            <a:endParaRPr lang="id-ID" sz="3600" dirty="0">
              <a:solidFill>
                <a:schemeClr val="tx1"/>
              </a:solidFill>
              <a:latin typeface="Times New Roman" panose="02020603050405020304" pitchFamily="18" charset="0"/>
              <a:cs typeface="Times New Roman" panose="02020603050405020304" pitchFamily="18" charset="0"/>
            </a:endParaRPr>
          </a:p>
          <a:p>
            <a:endParaRPr lang="en-US" sz="3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94281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21" descr="Fig-3-03.png"/>
          <p:cNvPicPr>
            <a:picLocks noGrp="1" noChangeAspect="1"/>
          </p:cNvPicPr>
          <p:nvPr>
            <p:ph idx="10"/>
          </p:nvPr>
        </p:nvPicPr>
        <p:blipFill>
          <a:blip r:embed="rId2"/>
          <a:stretch>
            <a:fillRect/>
          </a:stretch>
        </p:blipFill>
        <p:spPr>
          <a:xfrm>
            <a:off x="1054687" y="2348880"/>
            <a:ext cx="7034626" cy="3600450"/>
          </a:xfrm>
        </p:spPr>
      </p:pic>
      <p:sp>
        <p:nvSpPr>
          <p:cNvPr id="6" name="Text Placeholder 3"/>
          <p:cNvSpPr txBox="1">
            <a:spLocks/>
          </p:cNvSpPr>
          <p:nvPr/>
        </p:nvSpPr>
        <p:spPr>
          <a:xfrm>
            <a:off x="1331640" y="1556792"/>
            <a:ext cx="6300192" cy="532656"/>
          </a:xfrm>
          <a:prstGeom prst="rect">
            <a:avLst/>
          </a:prstGeom>
        </p:spPr>
        <p:txBody>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spcBef>
                <a:spcPct val="0"/>
              </a:spcBef>
              <a:buFont typeface="Arial" charset="0"/>
              <a:buNone/>
            </a:pPr>
            <a:r>
              <a:rPr lang="en-US" smtClean="0"/>
              <a:t>AN ECOSYSTEM STRATEGIC MODEL</a:t>
            </a:r>
            <a:endParaRPr lang="en-US" dirty="0" smtClean="0"/>
          </a:p>
        </p:txBody>
      </p:sp>
      <p:sp>
        <p:nvSpPr>
          <p:cNvPr id="7" name="Text Placeholder 4"/>
          <p:cNvSpPr txBox="1">
            <a:spLocks/>
          </p:cNvSpPr>
          <p:nvPr/>
        </p:nvSpPr>
        <p:spPr>
          <a:xfrm>
            <a:off x="1619672" y="6208762"/>
            <a:ext cx="6858000" cy="533400"/>
          </a:xfrm>
          <a:prstGeom prst="rect">
            <a:avLst/>
          </a:prstGeom>
        </p:spPr>
        <p:txBody>
          <a:bodyPr>
            <a:normAutofit fontScale="325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buFont typeface="Arial" charset="0"/>
              <a:buNone/>
            </a:pPr>
            <a:r>
              <a:rPr lang="en-US" smtClean="0"/>
              <a:t>The digital firm era requires a more dynamic view of the boundaries among industries, firms, customers, and suppliers, with competition occurring among industry sets in a business ecosystem. In the ecosystem model, multiple industries work together to deliver value to the customer. IT plays an important role in enabling a dense network of interactions among the participating firms.</a:t>
            </a:r>
            <a:endParaRPr lang="en-US" dirty="0" smtClean="0"/>
          </a:p>
        </p:txBody>
      </p:sp>
    </p:spTree>
    <p:extLst>
      <p:ext uri="{BB962C8B-B14F-4D97-AF65-F5344CB8AC3E}">
        <p14:creationId xmlns:p14="http://schemas.microsoft.com/office/powerpoint/2010/main" val="14380885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974557"/>
          </a:xfrm>
        </p:spPr>
        <p:txBody>
          <a:bodyPr>
            <a:noAutofit/>
          </a:bodyPr>
          <a:lstStyle/>
          <a:p>
            <a:r>
              <a:rPr lang="en-US" sz="2800" dirty="0">
                <a:solidFill>
                  <a:schemeClr val="tx1"/>
                </a:solidFill>
                <a:latin typeface="Times New Roman" panose="02020603050405020304" pitchFamily="18" charset="0"/>
                <a:cs typeface="Times New Roman" panose="02020603050405020304" pitchFamily="18" charset="0"/>
              </a:rPr>
              <a:t>MENGGUNAKAN SI UNTUK MENCAPAI KEUNGGULAN KOMPETITIF</a:t>
            </a:r>
          </a:p>
        </p:txBody>
      </p:sp>
      <p:sp>
        <p:nvSpPr>
          <p:cNvPr id="4" name="Content Placeholder 3"/>
          <p:cNvSpPr>
            <a:spLocks noGrp="1"/>
          </p:cNvSpPr>
          <p:nvPr>
            <p:ph idx="10"/>
          </p:nvPr>
        </p:nvSpPr>
        <p:spPr>
          <a:xfrm>
            <a:off x="467544" y="1628800"/>
            <a:ext cx="8229600" cy="4896544"/>
          </a:xfrm>
        </p:spPr>
        <p:txBody>
          <a:bodyPr>
            <a:noAutofit/>
          </a:bodyPr>
          <a:lstStyle/>
          <a:p>
            <a:r>
              <a:rPr lang="en-US" sz="3200" b="1" dirty="0" err="1">
                <a:solidFill>
                  <a:schemeClr val="tx1"/>
                </a:solidFill>
                <a:latin typeface="Times New Roman" panose="02020603050405020304" pitchFamily="18" charset="0"/>
                <a:cs typeface="Times New Roman" panose="02020603050405020304" pitchFamily="18" charset="0"/>
              </a:rPr>
              <a:t>Sistem</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informasi</a:t>
            </a:r>
            <a:r>
              <a:rPr lang="en-US" sz="3200" b="1" dirty="0">
                <a:solidFill>
                  <a:schemeClr val="tx1"/>
                </a:solidFill>
                <a:latin typeface="Times New Roman" panose="02020603050405020304" pitchFamily="18" charset="0"/>
                <a:cs typeface="Times New Roman" panose="02020603050405020304" pitchFamily="18" charset="0"/>
              </a:rPr>
              <a:t>  </a:t>
            </a:r>
            <a:r>
              <a:rPr lang="en-US" sz="3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rPr>
              <a:t>juga</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merupakan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suatu</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komponen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kunci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kemampuan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manajemen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untuk</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dapat</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mempertimbangkan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tantangan</a:t>
            </a:r>
            <a:r>
              <a:rPr lang="en-US" sz="3200" dirty="0">
                <a:solidFill>
                  <a:schemeClr val="tx1"/>
                </a:solidFill>
                <a:latin typeface="Times New Roman" panose="02020603050405020304" pitchFamily="18" charset="0"/>
                <a:cs typeface="Times New Roman" panose="02020603050405020304" pitchFamily="18" charset="0"/>
              </a:rPr>
              <a:t> yang </a:t>
            </a:r>
            <a:r>
              <a:rPr lang="en-US" sz="3200" dirty="0" err="1">
                <a:solidFill>
                  <a:schemeClr val="tx1"/>
                </a:solidFill>
                <a:latin typeface="Times New Roman" panose="02020603050405020304" pitchFamily="18" charset="0"/>
                <a:cs typeface="Times New Roman" panose="02020603050405020304" pitchFamily="18" charset="0"/>
              </a:rPr>
              <a:t>dihadapi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suatu</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perusahaan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dan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dalam</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kemampuan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manajemen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untuk</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menciptakan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produk</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baru</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dan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jasa</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mengelola</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perusahaan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dan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bahkan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menciptakan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kembali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organisasi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dari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waktu</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ke</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waktu</a:t>
            </a:r>
            <a:r>
              <a:rPr lang="en-US" sz="3200" dirty="0">
                <a:solidFill>
                  <a:schemeClr val="tx1"/>
                </a:solidFill>
                <a:latin typeface="Times New Roman" panose="02020603050405020304" pitchFamily="18" charset="0"/>
                <a:cs typeface="Times New Roman" panose="02020603050405020304" pitchFamily="18" charset="0"/>
              </a:rPr>
              <a:t>.</a:t>
            </a:r>
          </a:p>
          <a:p>
            <a:endParaRPr lang="en-US" sz="3200" dirty="0">
              <a:solidFill>
                <a:schemeClr val="tx1"/>
              </a:solidFill>
            </a:endParaRPr>
          </a:p>
        </p:txBody>
      </p:sp>
    </p:spTree>
    <p:extLst>
      <p:ext uri="{BB962C8B-B14F-4D97-AF65-F5344CB8AC3E}">
        <p14:creationId xmlns:p14="http://schemas.microsoft.com/office/powerpoint/2010/main" val="4113509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467544" y="1124744"/>
            <a:ext cx="8229600" cy="5040560"/>
          </a:xfrm>
        </p:spPr>
        <p:txBody>
          <a:bodyPr/>
          <a:lstStyle/>
          <a:p>
            <a:r>
              <a:rPr lang="id-ID" sz="2800" dirty="0" smtClean="0">
                <a:solidFill>
                  <a:schemeClr val="tx1"/>
                </a:solidFill>
              </a:rPr>
              <a:t>Pokok Bahasan :</a:t>
            </a:r>
          </a:p>
          <a:p>
            <a:pPr marL="514350" indent="-514350">
              <a:buFont typeface="+mj-lt"/>
              <a:buAutoNum type="arabicPeriod"/>
            </a:pPr>
            <a:r>
              <a:rPr lang="id-ID" sz="2800" dirty="0" smtClean="0">
                <a:solidFill>
                  <a:schemeClr val="tx1"/>
                </a:solidFill>
              </a:rPr>
              <a:t>Definisi Organisasi</a:t>
            </a:r>
            <a:endParaRPr lang="en-US" sz="2800" dirty="0" smtClean="0">
              <a:solidFill>
                <a:schemeClr val="tx1"/>
              </a:solidFill>
            </a:endParaRPr>
          </a:p>
          <a:p>
            <a:pPr marL="514350" indent="-514350">
              <a:buFont typeface="+mj-lt"/>
              <a:buAutoNum type="arabicPeriod"/>
            </a:pPr>
            <a:r>
              <a:rPr lang="en-US" sz="2800" dirty="0" err="1" smtClean="0">
                <a:solidFill>
                  <a:schemeClr val="tx1"/>
                </a:solidFill>
              </a:rPr>
              <a:t>Hubungan</a:t>
            </a:r>
            <a:r>
              <a:rPr lang="en-US" sz="2800" dirty="0" smtClean="0">
                <a:solidFill>
                  <a:schemeClr val="tx1"/>
                </a:solidFill>
              </a:rPr>
              <a:t> </a:t>
            </a:r>
            <a:r>
              <a:rPr lang="en-US" sz="2800" dirty="0" err="1" smtClean="0">
                <a:solidFill>
                  <a:schemeClr val="tx1"/>
                </a:solidFill>
              </a:rPr>
              <a:t>Organisasi</a:t>
            </a:r>
            <a:r>
              <a:rPr lang="en-US" sz="2800" dirty="0" smtClean="0">
                <a:solidFill>
                  <a:schemeClr val="tx1"/>
                </a:solidFill>
              </a:rPr>
              <a:t> </a:t>
            </a:r>
            <a:r>
              <a:rPr lang="en-US" sz="2800" dirty="0" err="1" smtClean="0">
                <a:solidFill>
                  <a:schemeClr val="tx1"/>
                </a:solidFill>
              </a:rPr>
              <a:t>dan</a:t>
            </a:r>
            <a:r>
              <a:rPr lang="en-US" sz="2800" dirty="0" smtClean="0">
                <a:solidFill>
                  <a:schemeClr val="tx1"/>
                </a:solidFill>
              </a:rPr>
              <a:t> SI</a:t>
            </a:r>
            <a:endParaRPr lang="id-ID" sz="2800" dirty="0" smtClean="0">
              <a:solidFill>
                <a:schemeClr val="tx1"/>
              </a:solidFill>
            </a:endParaRPr>
          </a:p>
          <a:p>
            <a:pPr marL="514350" indent="-514350">
              <a:buAutoNum type="arabicPeriod"/>
            </a:pPr>
            <a:r>
              <a:rPr lang="id-ID" sz="2800" dirty="0" smtClean="0">
                <a:solidFill>
                  <a:schemeClr val="tx1"/>
                </a:solidFill>
              </a:rPr>
              <a:t>Karakteristik Organisasi</a:t>
            </a:r>
          </a:p>
          <a:p>
            <a:pPr marL="514350" indent="-514350">
              <a:buAutoNum type="arabicPeriod"/>
            </a:pPr>
            <a:r>
              <a:rPr lang="id-ID" sz="2800" dirty="0" smtClean="0">
                <a:solidFill>
                  <a:schemeClr val="tx1"/>
                </a:solidFill>
              </a:rPr>
              <a:t>Dampak SI Bagi Organisasi</a:t>
            </a:r>
          </a:p>
          <a:p>
            <a:pPr marL="514350" indent="-514350">
              <a:buAutoNum type="arabicPeriod"/>
            </a:pPr>
            <a:r>
              <a:rPr lang="id-ID" sz="2800" dirty="0" smtClean="0">
                <a:solidFill>
                  <a:schemeClr val="tx1"/>
                </a:solidFill>
              </a:rPr>
              <a:t>Model Biaya Kompetiti</a:t>
            </a:r>
            <a:r>
              <a:rPr lang="en-US" sz="2800" dirty="0" smtClean="0">
                <a:solidFill>
                  <a:schemeClr val="tx1"/>
                </a:solidFill>
              </a:rPr>
              <a:t>f</a:t>
            </a:r>
            <a:r>
              <a:rPr lang="id-ID" sz="2800" dirty="0" smtClean="0">
                <a:solidFill>
                  <a:schemeClr val="tx1"/>
                </a:solidFill>
              </a:rPr>
              <a:t> Michael Porter</a:t>
            </a:r>
          </a:p>
          <a:p>
            <a:pPr marL="514350" indent="-514350">
              <a:buAutoNum type="arabicPeriod"/>
            </a:pPr>
            <a:r>
              <a:rPr lang="id-ID" sz="2800" dirty="0" smtClean="0">
                <a:solidFill>
                  <a:schemeClr val="tx1"/>
                </a:solidFill>
              </a:rPr>
              <a:t>Strategi Sistem Informasi</a:t>
            </a:r>
          </a:p>
          <a:p>
            <a:pPr marL="514350" indent="-514350">
              <a:buAutoNum type="arabicPeriod"/>
            </a:pPr>
            <a:endParaRPr lang="id-ID" sz="2800" dirty="0" smtClean="0">
              <a:solidFill>
                <a:schemeClr val="tx1"/>
              </a:solidFill>
            </a:endParaRPr>
          </a:p>
          <a:p>
            <a:pPr marL="514350" indent="-514350">
              <a:buAutoNum type="arabicPeriod"/>
            </a:pPr>
            <a:endParaRPr lang="id-ID" sz="2800" dirty="0" smtClean="0">
              <a:solidFill>
                <a:schemeClr val="tx1"/>
              </a:solidFill>
            </a:endParaRPr>
          </a:p>
          <a:p>
            <a:pPr marL="514350" indent="-514350">
              <a:buAutoNum type="arabicPeriod"/>
            </a:pPr>
            <a:endParaRPr lang="id-ID" sz="2800" dirty="0" smtClean="0">
              <a:solidFill>
                <a:schemeClr val="tx1"/>
              </a:solidFill>
            </a:endParaRPr>
          </a:p>
          <a:p>
            <a:pPr marL="514350" indent="-514350">
              <a:buAutoNum type="arabicPeriod"/>
            </a:pPr>
            <a:endParaRPr lang="id-ID" sz="2800" dirty="0" smtClean="0">
              <a:solidFill>
                <a:schemeClr val="tx1"/>
              </a:solidFill>
            </a:endParaRPr>
          </a:p>
          <a:p>
            <a:endParaRPr lang="id-ID" sz="2800" dirty="0">
              <a:solidFill>
                <a:schemeClr val="tx1"/>
              </a:solidFill>
            </a:endParaRPr>
          </a:p>
        </p:txBody>
      </p:sp>
    </p:spTree>
    <p:extLst>
      <p:ext uri="{BB962C8B-B14F-4D97-AF65-F5344CB8AC3E}">
        <p14:creationId xmlns:p14="http://schemas.microsoft.com/office/powerpoint/2010/main" val="34975466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normAutofit/>
          </a:bodyPr>
          <a:lstStyle/>
          <a:p>
            <a:r>
              <a:rPr lang="id-ID" sz="3200" dirty="0" smtClean="0">
                <a:solidFill>
                  <a:srgbClr val="7030A0"/>
                </a:solidFill>
                <a:latin typeface="Times New Roman" pitchFamily="18" charset="0"/>
                <a:cs typeface="Times New Roman" pitchFamily="18" charset="0"/>
              </a:rPr>
              <a:t>Dampak Internet Pada Keunggulan</a:t>
            </a:r>
            <a:br>
              <a:rPr lang="id-ID" sz="3200" dirty="0" smtClean="0">
                <a:solidFill>
                  <a:srgbClr val="7030A0"/>
                </a:solidFill>
                <a:latin typeface="Times New Roman" pitchFamily="18" charset="0"/>
                <a:cs typeface="Times New Roman" pitchFamily="18" charset="0"/>
              </a:rPr>
            </a:br>
            <a:r>
              <a:rPr lang="id-ID" sz="3200" dirty="0" smtClean="0">
                <a:solidFill>
                  <a:srgbClr val="7030A0"/>
                </a:solidFill>
                <a:latin typeface="Times New Roman" pitchFamily="18" charset="0"/>
                <a:cs typeface="Times New Roman" pitchFamily="18" charset="0"/>
              </a:rPr>
              <a:t>Kompetitif</a:t>
            </a:r>
            <a:endParaRPr lang="id-ID" sz="3200" dirty="0">
              <a:solidFill>
                <a:srgbClr val="7030A0"/>
              </a:solidFill>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539552" y="1498941"/>
          <a:ext cx="8064896" cy="4855611"/>
        </p:xfrm>
        <a:graphic>
          <a:graphicData uri="http://schemas.openxmlformats.org/drawingml/2006/table">
            <a:tbl>
              <a:tblPr firstRow="1" bandRow="1">
                <a:tableStyleId>{5C22544A-7EE6-4342-B048-85BDC9FD1C3A}</a:tableStyleId>
              </a:tblPr>
              <a:tblGrid>
                <a:gridCol w="2794000"/>
                <a:gridCol w="5270896"/>
              </a:tblGrid>
              <a:tr h="382204">
                <a:tc>
                  <a:txBody>
                    <a:bodyPr/>
                    <a:lstStyle/>
                    <a:p>
                      <a:r>
                        <a:rPr lang="id-ID" sz="1400" dirty="0" smtClean="0"/>
                        <a:t>Daya Kompetitif</a:t>
                      </a:r>
                      <a:endParaRPr lang="id-ID" sz="1400" dirty="0"/>
                    </a:p>
                  </a:txBody>
                  <a:tcPr/>
                </a:tc>
                <a:tc>
                  <a:txBody>
                    <a:bodyPr/>
                    <a:lstStyle/>
                    <a:p>
                      <a:r>
                        <a:rPr lang="id-ID" sz="1400" dirty="0" smtClean="0"/>
                        <a:t>Dampak Internet</a:t>
                      </a:r>
                      <a:endParaRPr lang="id-ID" sz="1400" dirty="0"/>
                    </a:p>
                  </a:txBody>
                  <a:tcPr/>
                </a:tc>
              </a:tr>
              <a:tr h="784905">
                <a:tc>
                  <a:txBody>
                    <a:bodyPr/>
                    <a:lstStyle/>
                    <a:p>
                      <a:r>
                        <a:rPr lang="id-ID" sz="1400" dirty="0" smtClean="0"/>
                        <a:t>Produk pengganti atau jasa</a:t>
                      </a:r>
                      <a:endParaRPr lang="id-ID" sz="1400" dirty="0"/>
                    </a:p>
                  </a:txBody>
                  <a:tcPr/>
                </a:tc>
                <a:tc>
                  <a:txBody>
                    <a:bodyPr/>
                    <a:lstStyle/>
                    <a:p>
                      <a:r>
                        <a:rPr lang="id-ID" sz="1400" dirty="0" smtClean="0"/>
                        <a:t>Memungkinkan</a:t>
                      </a:r>
                      <a:r>
                        <a:rPr lang="id-ID" sz="1400" baseline="0" dirty="0" smtClean="0"/>
                        <a:t> produk baru untuk muncul dengan pendekatan baru untuk bertemu dan memenuhi kebutuhan serta melakukan fungsi-fungsi.</a:t>
                      </a:r>
                      <a:endParaRPr lang="id-ID" sz="1400" dirty="0"/>
                    </a:p>
                  </a:txBody>
                  <a:tcPr/>
                </a:tc>
              </a:tr>
              <a:tr h="555975">
                <a:tc>
                  <a:txBody>
                    <a:bodyPr/>
                    <a:lstStyle/>
                    <a:p>
                      <a:r>
                        <a:rPr lang="id-ID" sz="1400" dirty="0" smtClean="0"/>
                        <a:t>Kekuatan tawar-menawar pelanggan</a:t>
                      </a:r>
                      <a:endParaRPr lang="id-ID" sz="1400" dirty="0"/>
                    </a:p>
                  </a:txBody>
                  <a:tcPr/>
                </a:tc>
                <a:tc>
                  <a:txBody>
                    <a:bodyPr/>
                    <a:lstStyle/>
                    <a:p>
                      <a:r>
                        <a:rPr lang="id-ID" sz="1400" dirty="0" smtClean="0"/>
                        <a:t>Ketersediaan harga dan informasi produk secara global menggeser daya</a:t>
                      </a:r>
                      <a:r>
                        <a:rPr lang="id-ID" sz="1400" baseline="0" dirty="0" smtClean="0"/>
                        <a:t> tawar kepada pelanggan.</a:t>
                      </a:r>
                      <a:endParaRPr lang="id-ID" sz="1400" dirty="0"/>
                    </a:p>
                  </a:txBody>
                  <a:tcPr/>
                </a:tc>
              </a:tr>
              <a:tr h="1242767">
                <a:tc>
                  <a:txBody>
                    <a:bodyPr/>
                    <a:lstStyle/>
                    <a:p>
                      <a:r>
                        <a:rPr lang="id-ID" sz="1400" dirty="0" smtClean="0"/>
                        <a:t>Kekuatan tawar-menawar pemasok</a:t>
                      </a:r>
                      <a:endParaRPr lang="id-ID" sz="1400" dirty="0"/>
                    </a:p>
                  </a:txBody>
                  <a:tcPr/>
                </a:tc>
                <a:tc>
                  <a:txBody>
                    <a:bodyPr/>
                    <a:lstStyle/>
                    <a:p>
                      <a:r>
                        <a:rPr lang="id-ID" sz="1400" dirty="0" smtClean="0"/>
                        <a:t>Pengadaan melalui internet cenderung meningkatkan kekuatan</a:t>
                      </a:r>
                      <a:r>
                        <a:rPr lang="id-ID" sz="1400" baseline="0" dirty="0" smtClean="0"/>
                        <a:t> tawar atas pemasok; pemasok dapat juga mendapat keuntungan dari berkurangnya hambatan untuk masuk pasar dan dari kehancuran distributor dan perantara lain yang berdiri diantara mereka dan pengguna mereka.</a:t>
                      </a:r>
                      <a:endParaRPr lang="id-ID" sz="1400" dirty="0"/>
                    </a:p>
                  </a:txBody>
                  <a:tcPr/>
                </a:tc>
              </a:tr>
              <a:tr h="382204">
                <a:tc>
                  <a:txBody>
                    <a:bodyPr/>
                    <a:lstStyle/>
                    <a:p>
                      <a:r>
                        <a:rPr lang="id-ID" sz="1400" dirty="0" smtClean="0"/>
                        <a:t>Ancaman pendatang baru</a:t>
                      </a:r>
                      <a:endParaRPr lang="id-ID" sz="1400" dirty="0"/>
                    </a:p>
                  </a:txBody>
                  <a:tcPr/>
                </a:tc>
                <a:tc>
                  <a:txBody>
                    <a:bodyPr/>
                    <a:lstStyle/>
                    <a:p>
                      <a:r>
                        <a:rPr lang="id-ID" sz="1400" dirty="0" smtClean="0"/>
                        <a:t>Internet</a:t>
                      </a:r>
                      <a:r>
                        <a:rPr lang="id-ID" sz="1400" baseline="0" dirty="0" smtClean="0"/>
                        <a:t> mengurangi hambatan untuk masuk seperti kebutuhan untuk tenaga pemasaran, akses ke saluran, aset fisik; menyediakan teknologi untuk menjalankan proses bisnis yang membuat ha-hal lain lebih mudah untuk dilakukan.</a:t>
                      </a:r>
                      <a:endParaRPr lang="id-ID" sz="1400" dirty="0"/>
                    </a:p>
                  </a:txBody>
                  <a:tcPr/>
                </a:tc>
              </a:tr>
              <a:tr h="382204">
                <a:tc>
                  <a:txBody>
                    <a:bodyPr/>
                    <a:lstStyle/>
                    <a:p>
                      <a:r>
                        <a:rPr lang="id-ID" sz="1400" dirty="0" smtClean="0"/>
                        <a:t>Posisi dan persaingan antara pesaing yang</a:t>
                      </a:r>
                      <a:r>
                        <a:rPr lang="id-ID" sz="1400" baseline="0" dirty="0" smtClean="0"/>
                        <a:t> ada</a:t>
                      </a:r>
                      <a:endParaRPr lang="id-ID" sz="1400" dirty="0"/>
                    </a:p>
                  </a:txBody>
                  <a:tcPr/>
                </a:tc>
                <a:tc>
                  <a:txBody>
                    <a:bodyPr/>
                    <a:lstStyle/>
                    <a:p>
                      <a:r>
                        <a:rPr lang="id-ID" sz="1400" dirty="0" smtClean="0"/>
                        <a:t>Memperluas pasar geografis, meningkatkan jumlah pesaing, dan mengurangi perbedaan atara pesaing; membuatnya lebih</a:t>
                      </a:r>
                      <a:r>
                        <a:rPr lang="id-ID" sz="1400" baseline="0" dirty="0" smtClean="0"/>
                        <a:t> sulit untuk mempertahankan keuntungan operasional; menempatkan tekanan untuk bersaing pada harga.</a:t>
                      </a:r>
                      <a:endParaRPr lang="id-ID" sz="1400" dirty="0"/>
                    </a:p>
                  </a:txBody>
                  <a:tcPr/>
                </a:tc>
              </a:tr>
            </a:tbl>
          </a:graphicData>
        </a:graphic>
      </p:graphicFrame>
    </p:spTree>
  </p:cSld>
  <p:clrMapOvr>
    <a:masterClrMapping/>
  </p:clrMapOvr>
  <p:transition spd="slow">
    <p:circl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normAutofit/>
          </a:bodyPr>
          <a:lstStyle/>
          <a:p>
            <a:r>
              <a:rPr lang="id-ID" sz="3200" smtClean="0">
                <a:solidFill>
                  <a:schemeClr val="tx1"/>
                </a:solidFill>
                <a:latin typeface="Times New Roman" pitchFamily="18" charset="0"/>
                <a:cs typeface="Times New Roman" pitchFamily="18" charset="0"/>
              </a:rPr>
              <a:t>Menggunakan Sistem Informasi untuk</a:t>
            </a:r>
            <a:br>
              <a:rPr lang="id-ID" sz="3200" smtClean="0">
                <a:solidFill>
                  <a:schemeClr val="tx1"/>
                </a:solidFill>
                <a:latin typeface="Times New Roman" pitchFamily="18" charset="0"/>
                <a:cs typeface="Times New Roman" pitchFamily="18" charset="0"/>
              </a:rPr>
            </a:br>
            <a:r>
              <a:rPr lang="id-ID" sz="3200" smtClean="0">
                <a:solidFill>
                  <a:schemeClr val="tx1"/>
                </a:solidFill>
                <a:latin typeface="Times New Roman" pitchFamily="18" charset="0"/>
                <a:cs typeface="Times New Roman" pitchFamily="18" charset="0"/>
              </a:rPr>
              <a:t>Keunggulan Kompetitif : Isu-Isu Manajemen</a:t>
            </a:r>
            <a:endParaRPr lang="id-ID" sz="3200" dirty="0">
              <a:solidFill>
                <a:schemeClr val="tx1"/>
              </a:solidFill>
              <a:latin typeface="Times New Roman" pitchFamily="18" charset="0"/>
              <a:cs typeface="Times New Roman" pitchFamily="18" charset="0"/>
            </a:endParaRPr>
          </a:p>
        </p:txBody>
      </p:sp>
      <p:sp>
        <p:nvSpPr>
          <p:cNvPr id="6" name="Content Placeholder 2"/>
          <p:cNvSpPr>
            <a:spLocks noGrp="1"/>
          </p:cNvSpPr>
          <p:nvPr>
            <p:ph idx="1"/>
          </p:nvPr>
        </p:nvSpPr>
        <p:spPr>
          <a:xfrm>
            <a:off x="539552" y="1556792"/>
            <a:ext cx="8229600" cy="4896544"/>
          </a:xfrm>
        </p:spPr>
        <p:txBody>
          <a:bodyPr>
            <a:noAutofit/>
          </a:bodyPr>
          <a:lstStyle/>
          <a:p>
            <a:pPr marL="342900" indent="-342900">
              <a:buFont typeface="Arial" panose="020B0604020202020204" pitchFamily="34" charset="0"/>
              <a:buChar char="•"/>
            </a:pPr>
            <a:r>
              <a:rPr lang="id-ID" sz="3000" b="1" dirty="0" smtClean="0">
                <a:solidFill>
                  <a:schemeClr val="tx1"/>
                </a:solidFill>
                <a:latin typeface="Times New Roman" panose="02020603050405020304" pitchFamily="18" charset="0"/>
                <a:cs typeface="Times New Roman" panose="02020603050405020304" pitchFamily="18" charset="0"/>
              </a:rPr>
              <a:t>Menopang Keunggulan Kompetitif</a:t>
            </a:r>
          </a:p>
          <a:p>
            <a:pPr>
              <a:buNone/>
            </a:pPr>
            <a:r>
              <a:rPr lang="id-ID" sz="3000" dirty="0" smtClean="0">
                <a:solidFill>
                  <a:schemeClr val="tx1"/>
                </a:solidFill>
                <a:latin typeface="Times New Roman" panose="02020603050405020304" pitchFamily="18" charset="0"/>
                <a:cs typeface="Times New Roman" panose="02020603050405020304" pitchFamily="18" charset="0"/>
              </a:rPr>
              <a:t>	Sistem dimaksudkan untuk tujuan strategis, tetapi</a:t>
            </a:r>
            <a:r>
              <a:rPr lang="en-US" sz="3000" dirty="0" smtClean="0">
                <a:solidFill>
                  <a:schemeClr val="tx1"/>
                </a:solidFill>
                <a:latin typeface="Times New Roman" panose="02020603050405020304" pitchFamily="18" charset="0"/>
                <a:cs typeface="Times New Roman" panose="02020603050405020304" pitchFamily="18" charset="0"/>
              </a:rPr>
              <a:t> </a:t>
            </a:r>
            <a:r>
              <a:rPr lang="id-ID" sz="3000" dirty="0" smtClean="0">
                <a:solidFill>
                  <a:schemeClr val="tx1"/>
                </a:solidFill>
                <a:latin typeface="Times New Roman" panose="02020603050405020304" pitchFamily="18" charset="0"/>
                <a:cs typeface="Times New Roman" panose="02020603050405020304" pitchFamily="18" charset="0"/>
              </a:rPr>
              <a:t>lebih sering menjadi perangkat untuk menyelamatkan</a:t>
            </a:r>
            <a:r>
              <a:rPr lang="en-US" sz="3000" dirty="0" smtClean="0">
                <a:solidFill>
                  <a:schemeClr val="tx1"/>
                </a:solidFill>
                <a:latin typeface="Times New Roman" panose="02020603050405020304" pitchFamily="18" charset="0"/>
                <a:cs typeface="Times New Roman" panose="02020603050405020304" pitchFamily="18" charset="0"/>
              </a:rPr>
              <a:t> </a:t>
            </a:r>
            <a:r>
              <a:rPr lang="id-ID" sz="3000" dirty="0" smtClean="0">
                <a:solidFill>
                  <a:schemeClr val="tx1"/>
                </a:solidFill>
                <a:latin typeface="Times New Roman" panose="02020603050405020304" pitchFamily="18" charset="0"/>
                <a:cs typeface="Times New Roman" panose="02020603050405020304" pitchFamily="18" charset="0"/>
              </a:rPr>
              <a:t>perusahaan yang diwajibkan untuk bertahan dibidang</a:t>
            </a:r>
            <a:r>
              <a:rPr lang="en-US" sz="3000" dirty="0" smtClean="0">
                <a:solidFill>
                  <a:schemeClr val="tx1"/>
                </a:solidFill>
                <a:latin typeface="Times New Roman" panose="02020603050405020304" pitchFamily="18" charset="0"/>
                <a:cs typeface="Times New Roman" panose="02020603050405020304" pitchFamily="18" charset="0"/>
              </a:rPr>
              <a:t> </a:t>
            </a:r>
            <a:r>
              <a:rPr lang="id-ID" sz="3000" dirty="0" smtClean="0">
                <a:solidFill>
                  <a:schemeClr val="tx1"/>
                </a:solidFill>
                <a:latin typeface="Times New Roman" panose="02020603050405020304" pitchFamily="18" charset="0"/>
                <a:cs typeface="Times New Roman" panose="02020603050405020304" pitchFamily="18" charset="0"/>
              </a:rPr>
              <a:t>bisnisnya, atau mereka akan menghambat organisasi</a:t>
            </a:r>
            <a:r>
              <a:rPr lang="en-US" sz="3000" dirty="0" smtClean="0">
                <a:solidFill>
                  <a:schemeClr val="tx1"/>
                </a:solidFill>
                <a:latin typeface="Times New Roman" panose="02020603050405020304" pitchFamily="18" charset="0"/>
                <a:cs typeface="Times New Roman" panose="02020603050405020304" pitchFamily="18" charset="0"/>
              </a:rPr>
              <a:t> </a:t>
            </a:r>
            <a:r>
              <a:rPr lang="id-ID" sz="3000" dirty="0" smtClean="0">
                <a:solidFill>
                  <a:schemeClr val="tx1"/>
                </a:solidFill>
                <a:latin typeface="Times New Roman" panose="02020603050405020304" pitchFamily="18" charset="0"/>
                <a:cs typeface="Times New Roman" panose="02020603050405020304" pitchFamily="18" charset="0"/>
              </a:rPr>
              <a:t>dalam melakukan perubahan strategis yang penting bagi keberhasilan pada masa depan.</a:t>
            </a:r>
          </a:p>
        </p:txBody>
      </p:sp>
    </p:spTree>
    <p:extLst>
      <p:ext uri="{BB962C8B-B14F-4D97-AF65-F5344CB8AC3E}">
        <p14:creationId xmlns:p14="http://schemas.microsoft.com/office/powerpoint/2010/main" val="2485424195"/>
      </p:ext>
    </p:extLst>
  </p:cSld>
  <p:clrMapOvr>
    <a:masterClrMapping/>
  </p:clrMapOvr>
  <p:transition spd="slow">
    <p:diamon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2679" y="620688"/>
            <a:ext cx="8229600" cy="1080120"/>
          </a:xfrm>
        </p:spPr>
        <p:txBody>
          <a:bodyPr>
            <a:normAutofit/>
          </a:bodyPr>
          <a:lstStyle/>
          <a:p>
            <a:r>
              <a:rPr lang="id-ID" sz="2800" b="1" dirty="0">
                <a:solidFill>
                  <a:schemeClr val="tx1"/>
                </a:solidFill>
                <a:latin typeface="Times New Roman" pitchFamily="18" charset="0"/>
                <a:cs typeface="Times New Roman" pitchFamily="18" charset="0"/>
              </a:rPr>
              <a:t>Menggunakan Sistem Informasi untuk</a:t>
            </a:r>
            <a:br>
              <a:rPr lang="id-ID" sz="2800" b="1" dirty="0">
                <a:solidFill>
                  <a:schemeClr val="tx1"/>
                </a:solidFill>
                <a:latin typeface="Times New Roman" pitchFamily="18" charset="0"/>
                <a:cs typeface="Times New Roman" pitchFamily="18" charset="0"/>
              </a:rPr>
            </a:br>
            <a:r>
              <a:rPr lang="id-ID" sz="2800" b="1" dirty="0">
                <a:solidFill>
                  <a:schemeClr val="tx1"/>
                </a:solidFill>
                <a:latin typeface="Times New Roman" pitchFamily="18" charset="0"/>
                <a:cs typeface="Times New Roman" pitchFamily="18" charset="0"/>
              </a:rPr>
              <a:t>Keunggulan Kompetitif : Isu-Isu Manajemen</a:t>
            </a:r>
            <a:endParaRPr lang="en-US" sz="2800" b="1" dirty="0">
              <a:solidFill>
                <a:schemeClr val="tx1"/>
              </a:solidFill>
            </a:endParaRPr>
          </a:p>
        </p:txBody>
      </p:sp>
      <p:sp>
        <p:nvSpPr>
          <p:cNvPr id="5" name="Content Placeholder 2"/>
          <p:cNvSpPr>
            <a:spLocks noGrp="1"/>
          </p:cNvSpPr>
          <p:nvPr>
            <p:ph idx="10"/>
          </p:nvPr>
        </p:nvSpPr>
        <p:spPr>
          <a:xfrm>
            <a:off x="0" y="1700808"/>
            <a:ext cx="9144000" cy="5157192"/>
          </a:xfrm>
        </p:spPr>
        <p:txBody>
          <a:bodyPr>
            <a:noAutofit/>
          </a:bodyPr>
          <a:lstStyle/>
          <a:p>
            <a:pPr marL="342900" indent="-342900">
              <a:buFont typeface="Arial" panose="020B0604020202020204" pitchFamily="34" charset="0"/>
              <a:buChar char="•"/>
            </a:pPr>
            <a:r>
              <a:rPr lang="id-ID" sz="2800" b="1" dirty="0" smtClean="0">
                <a:solidFill>
                  <a:schemeClr val="tx1"/>
                </a:solidFill>
                <a:latin typeface="Times New Roman" panose="02020603050405020304" pitchFamily="18" charset="0"/>
                <a:cs typeface="Times New Roman" panose="02020603050405020304" pitchFamily="18" charset="0"/>
              </a:rPr>
              <a:t>Menggandeng TI untuk Pencapaian Tujuan Bisnis</a:t>
            </a:r>
          </a:p>
          <a:p>
            <a:pPr marL="365125">
              <a:buNone/>
            </a:pPr>
            <a:r>
              <a:rPr lang="id-ID" sz="2800" dirty="0" smtClean="0">
                <a:solidFill>
                  <a:schemeClr val="tx1"/>
                </a:solidFill>
                <a:latin typeface="Times New Roman" panose="02020603050405020304" pitchFamily="18" charset="0"/>
                <a:cs typeface="Times New Roman" panose="02020603050405020304" pitchFamily="18" charset="0"/>
              </a:rPr>
              <a:t>Riset mengenai TI dan Kinerja bisnis telah menemukan</a:t>
            </a:r>
            <a:r>
              <a:rPr lang="en-US" sz="2800" dirty="0" smtClean="0">
                <a:solidFill>
                  <a:schemeClr val="tx1"/>
                </a:solidFill>
                <a:latin typeface="Times New Roman" panose="02020603050405020304" pitchFamily="18" charset="0"/>
                <a:cs typeface="Times New Roman" panose="02020603050405020304" pitchFamily="18" charset="0"/>
              </a:rPr>
              <a:t> </a:t>
            </a:r>
            <a:r>
              <a:rPr lang="id-ID" sz="2800" dirty="0" smtClean="0">
                <a:solidFill>
                  <a:schemeClr val="tx1"/>
                </a:solidFill>
                <a:latin typeface="Times New Roman" panose="02020603050405020304" pitchFamily="18" charset="0"/>
                <a:cs typeface="Times New Roman" panose="02020603050405020304" pitchFamily="18" charset="0"/>
              </a:rPr>
              <a:t>bahwa :</a:t>
            </a:r>
          </a:p>
          <a:p>
            <a:pPr marL="449263">
              <a:buAutoNum type="alphaUcPeriod"/>
            </a:pPr>
            <a:r>
              <a:rPr lang="en-US" sz="2800" dirty="0" smtClean="0">
                <a:solidFill>
                  <a:schemeClr val="tx1"/>
                </a:solidFill>
                <a:latin typeface="Times New Roman" panose="02020603050405020304" pitchFamily="18" charset="0"/>
                <a:cs typeface="Times New Roman" panose="02020603050405020304" pitchFamily="18" charset="0"/>
              </a:rPr>
              <a:t>  </a:t>
            </a:r>
            <a:r>
              <a:rPr lang="id-ID" sz="2800" dirty="0" smtClean="0">
                <a:solidFill>
                  <a:schemeClr val="tx1"/>
                </a:solidFill>
                <a:latin typeface="Times New Roman" panose="02020603050405020304" pitchFamily="18" charset="0"/>
                <a:cs typeface="Times New Roman" panose="02020603050405020304" pitchFamily="18" charset="0"/>
              </a:rPr>
              <a:t>Semakin sukses suatu perusahaan menggandeng TI</a:t>
            </a:r>
          </a:p>
          <a:p>
            <a:pPr marL="449263"/>
            <a:r>
              <a:rPr lang="id-ID" sz="2800" dirty="0" smtClean="0">
                <a:solidFill>
                  <a:schemeClr val="tx1"/>
                </a:solidFill>
                <a:latin typeface="Times New Roman" panose="02020603050405020304" pitchFamily="18" charset="0"/>
                <a:cs typeface="Times New Roman" panose="02020603050405020304" pitchFamily="18" charset="0"/>
              </a:rPr>
              <a:t>	untuk mencapai tujuan bisnisnya, semakin banyak</a:t>
            </a:r>
          </a:p>
          <a:p>
            <a:pPr marL="449263"/>
            <a:r>
              <a:rPr lang="id-ID" sz="2800" dirty="0" smtClean="0">
                <a:solidFill>
                  <a:schemeClr val="tx1"/>
                </a:solidFill>
                <a:latin typeface="Times New Roman" panose="02020603050405020304" pitchFamily="18" charset="0"/>
                <a:cs typeface="Times New Roman" panose="02020603050405020304" pitchFamily="18" charset="0"/>
              </a:rPr>
              <a:t>	keuntungan yang diperoleh </a:t>
            </a:r>
            <a:endParaRPr lang="en-US" sz="2800" dirty="0" smtClean="0">
              <a:solidFill>
                <a:schemeClr val="tx1"/>
              </a:solidFill>
              <a:latin typeface="Times New Roman" panose="02020603050405020304" pitchFamily="18" charset="0"/>
              <a:cs typeface="Times New Roman" panose="02020603050405020304" pitchFamily="18" charset="0"/>
            </a:endParaRPr>
          </a:p>
          <a:p>
            <a:pPr marL="898525" indent="-449263"/>
            <a:r>
              <a:rPr lang="en-US" sz="2800" dirty="0" smtClean="0">
                <a:solidFill>
                  <a:schemeClr val="tx1"/>
                </a:solidFill>
                <a:latin typeface="Times New Roman" panose="02020603050405020304" pitchFamily="18" charset="0"/>
                <a:cs typeface="Times New Roman" panose="02020603050405020304" pitchFamily="18" charset="0"/>
              </a:rPr>
              <a:t> B. </a:t>
            </a:r>
            <a:r>
              <a:rPr lang="id-ID" sz="2800" dirty="0" smtClean="0">
                <a:solidFill>
                  <a:schemeClr val="tx1"/>
                </a:solidFill>
                <a:latin typeface="Times New Roman" panose="02020603050405020304" pitchFamily="18" charset="0"/>
                <a:cs typeface="Times New Roman" panose="02020603050405020304" pitchFamily="18" charset="0"/>
              </a:rPr>
              <a:t>Hanya seperempat perusahaan yang berhasil menggandeng TI untuk mencapai tujuan bisnisnya. Sekitar 50% dari laba organisasi bisnis dapat diperoleh lewat penyertaan TI dalam melakukan kegiatan bisnisnya.</a:t>
            </a:r>
            <a:r>
              <a:rPr lang="en-US" sz="2800" dirty="0" smtClean="0">
                <a:solidFill>
                  <a:schemeClr val="tx1"/>
                </a:solidFill>
                <a:latin typeface="Times New Roman" panose="02020603050405020304" pitchFamily="18" charset="0"/>
                <a:cs typeface="Times New Roman" panose="02020603050405020304" pitchFamily="18" charset="0"/>
              </a:rPr>
              <a:t> </a:t>
            </a:r>
            <a:r>
              <a:rPr lang="id-ID" sz="2800" dirty="0" smtClean="0">
                <a:solidFill>
                  <a:schemeClr val="tx1"/>
                </a:solidFill>
                <a:latin typeface="Times New Roman" panose="02020603050405020304" pitchFamily="18" charset="0"/>
                <a:cs typeface="Times New Roman" panose="02020603050405020304" pitchFamily="18" charset="0"/>
              </a:rPr>
              <a:t>(Luftman, 2003)</a:t>
            </a:r>
          </a:p>
        </p:txBody>
      </p:sp>
    </p:spTree>
    <p:extLst>
      <p:ext uri="{BB962C8B-B14F-4D97-AF65-F5344CB8AC3E}">
        <p14:creationId xmlns:p14="http://schemas.microsoft.com/office/powerpoint/2010/main" val="4802922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1152129"/>
          </a:xfrm>
        </p:spPr>
        <p:txBody>
          <a:bodyPr>
            <a:noAutofit/>
          </a:bodyPr>
          <a:lstStyle/>
          <a:p>
            <a:r>
              <a:rPr lang="id-ID" sz="2800" b="1" dirty="0">
                <a:solidFill>
                  <a:schemeClr val="tx1"/>
                </a:solidFill>
                <a:latin typeface="Times New Roman" pitchFamily="18" charset="0"/>
                <a:cs typeface="Times New Roman" pitchFamily="18" charset="0"/>
              </a:rPr>
              <a:t>Menggunakan Sistem Informasi untuk</a:t>
            </a:r>
            <a:br>
              <a:rPr lang="id-ID" sz="2800" b="1" dirty="0">
                <a:solidFill>
                  <a:schemeClr val="tx1"/>
                </a:solidFill>
                <a:latin typeface="Times New Roman" pitchFamily="18" charset="0"/>
                <a:cs typeface="Times New Roman" pitchFamily="18" charset="0"/>
              </a:rPr>
            </a:br>
            <a:r>
              <a:rPr lang="id-ID" sz="2800" b="1" dirty="0">
                <a:solidFill>
                  <a:schemeClr val="tx1"/>
                </a:solidFill>
                <a:latin typeface="Times New Roman" pitchFamily="18" charset="0"/>
                <a:cs typeface="Times New Roman" pitchFamily="18" charset="0"/>
              </a:rPr>
              <a:t>Keunggulan Kompetitif : Isu-Isu </a:t>
            </a:r>
            <a:r>
              <a:rPr lang="id-ID" sz="2800" b="1" dirty="0" smtClean="0">
                <a:solidFill>
                  <a:schemeClr val="tx1"/>
                </a:solidFill>
                <a:latin typeface="Times New Roman" pitchFamily="18" charset="0"/>
                <a:cs typeface="Times New Roman" pitchFamily="18" charset="0"/>
              </a:rPr>
              <a:t>Manajemen</a:t>
            </a:r>
            <a:endParaRPr lang="en-US" sz="280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0"/>
          </p:nvPr>
        </p:nvSpPr>
        <p:spPr>
          <a:xfrm>
            <a:off x="467544" y="1700809"/>
            <a:ext cx="8229600" cy="4176463"/>
          </a:xfrm>
        </p:spPr>
        <p:txBody>
          <a:bodyPr>
            <a:normAutofit/>
          </a:bodyPr>
          <a:lstStyle/>
          <a:p>
            <a:pPr marL="285750" indent="-285750">
              <a:buFont typeface="Arial" panose="020B0604020202020204" pitchFamily="34" charset="0"/>
              <a:buChar char="•"/>
            </a:pPr>
            <a:r>
              <a:rPr lang="id-ID" sz="3200" b="1" dirty="0">
                <a:solidFill>
                  <a:schemeClr val="tx1"/>
                </a:solidFill>
                <a:latin typeface="Times New Roman" panose="02020603050405020304" pitchFamily="18" charset="0"/>
                <a:cs typeface="Times New Roman" panose="02020603050405020304" pitchFamily="18" charset="0"/>
              </a:rPr>
              <a:t>Mengelola Transisi Strategis</a:t>
            </a:r>
          </a:p>
          <a:p>
            <a:r>
              <a:rPr lang="id-ID" sz="3200" dirty="0">
                <a:solidFill>
                  <a:schemeClr val="tx1"/>
                </a:solidFill>
                <a:latin typeface="Times New Roman" panose="02020603050405020304" pitchFamily="18" charset="0"/>
                <a:cs typeface="Times New Roman" panose="02020603050405020304" pitchFamily="18" charset="0"/>
              </a:rPr>
              <a:t>	Perubahan sosioteknis, </a:t>
            </a:r>
            <a:r>
              <a:rPr lang="id-ID" sz="3200" dirty="0" smtClean="0">
                <a:solidFill>
                  <a:schemeClr val="tx1"/>
                </a:solidFill>
                <a:latin typeface="Times New Roman" panose="02020603050405020304" pitchFamily="18" charset="0"/>
                <a:cs typeface="Times New Roman" panose="02020603050405020304" pitchFamily="18" charset="0"/>
              </a:rPr>
              <a:t>mem</a:t>
            </a:r>
            <a:r>
              <a:rPr lang="en-US" sz="3200" dirty="0" smtClean="0">
                <a:solidFill>
                  <a:schemeClr val="tx1"/>
                </a:solidFill>
                <a:latin typeface="Times New Roman" panose="02020603050405020304" pitchFamily="18" charset="0"/>
                <a:cs typeface="Times New Roman" panose="02020603050405020304" pitchFamily="18" charset="0"/>
              </a:rPr>
              <a:t>p</a:t>
            </a:r>
            <a:r>
              <a:rPr lang="id-ID" sz="3200" dirty="0" smtClean="0">
                <a:solidFill>
                  <a:schemeClr val="tx1"/>
                </a:solidFill>
                <a:latin typeface="Times New Roman" panose="02020603050405020304" pitchFamily="18" charset="0"/>
                <a:cs typeface="Times New Roman" panose="02020603050405020304" pitchFamily="18" charset="0"/>
              </a:rPr>
              <a:t>engaruhi </a:t>
            </a:r>
            <a:r>
              <a:rPr lang="id-ID" sz="3200" dirty="0">
                <a:solidFill>
                  <a:schemeClr val="tx1"/>
                </a:solidFill>
                <a:latin typeface="Times New Roman" panose="02020603050405020304" pitchFamily="18" charset="0"/>
                <a:cs typeface="Times New Roman" panose="02020603050405020304" pitchFamily="18" charset="0"/>
              </a:rPr>
              <a:t>elemen sosial maupun elemen teknik dalam suatu perusahaan yang dapat dianggap sebagai transisi strategis pergerakan antartingkatan di dalam sistem sosioteknis.</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9425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575880" y="1086292"/>
            <a:ext cx="7200800" cy="2518539"/>
          </a:xfrm>
        </p:spPr>
        <p:txBody>
          <a:bodyPr>
            <a:normAutofit lnSpcReduction="10000"/>
          </a:bodyPr>
          <a:lstStyle/>
          <a:p>
            <a:pPr algn="just">
              <a:buNone/>
            </a:pPr>
            <a:r>
              <a:rPr lang="en-US" sz="2800" b="1" dirty="0" err="1" smtClean="0">
                <a:solidFill>
                  <a:schemeClr val="tx1"/>
                </a:solidFill>
                <a:latin typeface="Times New Roman" pitchFamily="18" charset="0"/>
                <a:cs typeface="Times New Roman" pitchFamily="18" charset="0"/>
              </a:rPr>
              <a:t>Organisasi</a:t>
            </a:r>
            <a:r>
              <a:rPr lang="en-US" sz="2800" b="1" dirty="0" smtClean="0">
                <a:solidFill>
                  <a:schemeClr val="tx1"/>
                </a:solidFill>
                <a:latin typeface="Times New Roman" pitchFamily="18" charset="0"/>
                <a:cs typeface="Times New Roman" pitchFamily="18" charset="0"/>
              </a:rPr>
              <a:t> </a:t>
            </a:r>
            <a:r>
              <a:rPr lang="id-ID" sz="2800" b="1" dirty="0" smtClean="0">
                <a:solidFill>
                  <a:schemeClr val="tx1"/>
                </a:solidFill>
                <a:latin typeface="Times New Roman" pitchFamily="18" charset="0"/>
                <a:cs typeface="Times New Roman" pitchFamily="18" charset="0"/>
              </a:rPr>
              <a:t>Secara teknis </a:t>
            </a:r>
            <a:r>
              <a:rPr lang="id-ID" sz="2800" dirty="0" smtClean="0">
                <a:solidFill>
                  <a:schemeClr val="tx1"/>
                </a:solidFill>
                <a:latin typeface="Times New Roman" pitchFamily="18" charset="0"/>
                <a:cs typeface="Times New Roman" pitchFamily="18" charset="0"/>
                <a:sym typeface="Wingdings" pitchFamily="2" charset="2"/>
              </a:rPr>
              <a:t></a:t>
            </a:r>
            <a:r>
              <a:rPr lang="id-ID" sz="2800" dirty="0" smtClean="0">
                <a:solidFill>
                  <a:schemeClr val="tx1"/>
                </a:solidFill>
                <a:latin typeface="Times New Roman" pitchFamily="18" charset="0"/>
                <a:cs typeface="Times New Roman" pitchFamily="18" charset="0"/>
              </a:rPr>
              <a:t> struktur sosial </a:t>
            </a:r>
            <a:r>
              <a:rPr lang="id-ID" sz="2800" dirty="0" smtClean="0">
                <a:solidFill>
                  <a:schemeClr val="tx1"/>
                </a:solidFill>
                <a:latin typeface="Times New Roman" pitchFamily="18" charset="0"/>
                <a:cs typeface="Times New Roman" pitchFamily="18" charset="0"/>
              </a:rPr>
              <a:t>formal</a:t>
            </a:r>
            <a:r>
              <a:rPr lang="en-US" sz="2800" dirty="0" smtClean="0">
                <a:solidFill>
                  <a:schemeClr val="tx1"/>
                </a:solidFill>
                <a:latin typeface="Times New Roman" pitchFamily="18" charset="0"/>
                <a:cs typeface="Times New Roman" pitchFamily="18" charset="0"/>
              </a:rPr>
              <a:t>,</a:t>
            </a:r>
            <a:r>
              <a:rPr lang="en-US" sz="2800" dirty="0" err="1" smtClean="0">
                <a:solidFill>
                  <a:schemeClr val="tx1"/>
                </a:solidFill>
                <a:latin typeface="Times New Roman" pitchFamily="18" charset="0"/>
                <a:cs typeface="Times New Roman" pitchFamily="18" charset="0"/>
              </a:rPr>
              <a:t>stabil</a:t>
            </a:r>
            <a:r>
              <a:rPr lang="id-ID" sz="2800" dirty="0" smtClean="0">
                <a:solidFill>
                  <a:schemeClr val="tx1"/>
                </a:solidFill>
                <a:latin typeface="Times New Roman" pitchFamily="18" charset="0"/>
                <a:cs typeface="Times New Roman" pitchFamily="18" charset="0"/>
              </a:rPr>
              <a:t> </a:t>
            </a:r>
            <a:r>
              <a:rPr lang="id-ID" sz="2800" dirty="0" smtClean="0">
                <a:solidFill>
                  <a:schemeClr val="tx1"/>
                </a:solidFill>
                <a:latin typeface="Times New Roman" pitchFamily="18" charset="0"/>
                <a:cs typeface="Times New Roman" pitchFamily="18" charset="0"/>
              </a:rPr>
              <a:t>yang mengubah input dalam bentuk modal dan tenaga kerja </a:t>
            </a:r>
            <a:r>
              <a:rPr lang="en-US" sz="2800" dirty="0" smtClean="0">
                <a:solidFill>
                  <a:schemeClr val="tx1"/>
                </a:solidFill>
                <a:latin typeface="Times New Roman" pitchFamily="18" charset="0"/>
                <a:cs typeface="Times New Roman" pitchFamily="18" charset="0"/>
              </a:rPr>
              <a:t>(</a:t>
            </a:r>
            <a:r>
              <a:rPr lang="en-US" sz="2800" dirty="0" err="1" smtClean="0">
                <a:solidFill>
                  <a:schemeClr val="tx1"/>
                </a:solidFill>
                <a:latin typeface="Times New Roman" pitchFamily="18" charset="0"/>
                <a:cs typeface="Times New Roman" pitchFamily="18" charset="0"/>
              </a:rPr>
              <a:t>diambil</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dari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lingkungan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dan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mem</a:t>
            </a:r>
            <a:r>
              <a:rPr lang="id-ID" sz="2800" dirty="0" smtClean="0">
                <a:solidFill>
                  <a:schemeClr val="tx1"/>
                </a:solidFill>
                <a:latin typeface="Times New Roman" pitchFamily="18" charset="0"/>
                <a:cs typeface="Times New Roman" pitchFamily="18" charset="0"/>
              </a:rPr>
              <a:t>proses</a:t>
            </a:r>
            <a:r>
              <a:rPr lang="en-US" sz="2800" dirty="0" err="1" smtClean="0">
                <a:solidFill>
                  <a:schemeClr val="tx1"/>
                </a:solidFill>
                <a:latin typeface="Times New Roman" pitchFamily="18" charset="0"/>
                <a:cs typeface="Times New Roman" pitchFamily="18" charset="0"/>
              </a:rPr>
              <a:t>nya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melalui</a:t>
            </a:r>
            <a:r>
              <a:rPr lang="en-US" sz="2800" dirty="0" smtClean="0">
                <a:solidFill>
                  <a:schemeClr val="tx1"/>
                </a:solidFill>
                <a:latin typeface="Times New Roman" pitchFamily="18" charset="0"/>
                <a:cs typeface="Times New Roman" pitchFamily="18" charset="0"/>
              </a:rPr>
              <a:t> proses </a:t>
            </a:r>
            <a:r>
              <a:rPr lang="en-US" sz="2800" dirty="0" err="1" smtClean="0">
                <a:solidFill>
                  <a:schemeClr val="tx1"/>
                </a:solidFill>
                <a:latin typeface="Times New Roman" pitchFamily="18" charset="0"/>
                <a:cs typeface="Times New Roman" pitchFamily="18" charset="0"/>
              </a:rPr>
              <a:t>produksi</a:t>
            </a:r>
            <a:r>
              <a:rPr lang="id-ID" sz="2800" dirty="0" smtClean="0">
                <a:solidFill>
                  <a:schemeClr val="tx1"/>
                </a:solidFill>
                <a:latin typeface="Times New Roman" pitchFamily="18" charset="0"/>
                <a:cs typeface="Times New Roman" pitchFamily="18" charset="0"/>
              </a:rPr>
              <a:t> menjadi output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hasil</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untuk</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lingkungan</a:t>
            </a:r>
            <a:r>
              <a:rPr lang="id-ID" sz="2800" dirty="0" smtClean="0">
                <a:solidFill>
                  <a:schemeClr val="tx1"/>
                </a:solidFill>
                <a:latin typeface="Times New Roman" pitchFamily="18" charset="0"/>
                <a:cs typeface="Times New Roman" pitchFamily="18" charset="0"/>
              </a:rPr>
              <a:t> berupa barang dan jasa.</a:t>
            </a:r>
          </a:p>
        </p:txBody>
      </p:sp>
      <p:grpSp>
        <p:nvGrpSpPr>
          <p:cNvPr id="8" name="Group 7"/>
          <p:cNvGrpSpPr/>
          <p:nvPr/>
        </p:nvGrpSpPr>
        <p:grpSpPr>
          <a:xfrm>
            <a:off x="251520" y="3789040"/>
            <a:ext cx="8352928" cy="2304256"/>
            <a:chOff x="899592" y="3429000"/>
            <a:chExt cx="7992888" cy="2304256"/>
          </a:xfrm>
        </p:grpSpPr>
        <p:sp>
          <p:nvSpPr>
            <p:cNvPr id="9" name="Rectangle 8"/>
            <p:cNvSpPr/>
            <p:nvPr/>
          </p:nvSpPr>
          <p:spPr>
            <a:xfrm>
              <a:off x="3203848" y="3861048"/>
              <a:ext cx="3168352" cy="129614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TextBox 9"/>
            <p:cNvSpPr txBox="1"/>
            <p:nvPr/>
          </p:nvSpPr>
          <p:spPr>
            <a:xfrm>
              <a:off x="3851920" y="3429000"/>
              <a:ext cx="1872208" cy="369332"/>
            </a:xfrm>
            <a:prstGeom prst="rect">
              <a:avLst/>
            </a:prstGeom>
            <a:noFill/>
          </p:spPr>
          <p:txBody>
            <a:bodyPr wrap="square" rtlCol="0">
              <a:spAutoFit/>
            </a:bodyPr>
            <a:lstStyle/>
            <a:p>
              <a:pPr algn="ctr"/>
              <a:r>
                <a:rPr lang="id-ID" dirty="0" smtClean="0"/>
                <a:t>Organisasi</a:t>
              </a:r>
              <a:endParaRPr lang="id-ID" dirty="0"/>
            </a:p>
          </p:txBody>
        </p:sp>
        <p:sp>
          <p:nvSpPr>
            <p:cNvPr id="11" name="TextBox 10"/>
            <p:cNvSpPr txBox="1"/>
            <p:nvPr/>
          </p:nvSpPr>
          <p:spPr>
            <a:xfrm>
              <a:off x="899592" y="4149080"/>
              <a:ext cx="1440160" cy="646331"/>
            </a:xfrm>
            <a:prstGeom prst="rect">
              <a:avLst/>
            </a:prstGeom>
            <a:noFill/>
          </p:spPr>
          <p:txBody>
            <a:bodyPr wrap="square" rtlCol="0">
              <a:spAutoFit/>
            </a:bodyPr>
            <a:lstStyle/>
            <a:p>
              <a:r>
                <a:rPr lang="id-ID" dirty="0" smtClean="0"/>
                <a:t>Input dari Lingkungan</a:t>
              </a:r>
              <a:endParaRPr lang="id-ID" dirty="0"/>
            </a:p>
          </p:txBody>
        </p:sp>
        <p:sp>
          <p:nvSpPr>
            <p:cNvPr id="12" name="TextBox 11"/>
            <p:cNvSpPr txBox="1"/>
            <p:nvPr/>
          </p:nvSpPr>
          <p:spPr>
            <a:xfrm>
              <a:off x="7308304" y="4077072"/>
              <a:ext cx="1584176" cy="646331"/>
            </a:xfrm>
            <a:prstGeom prst="rect">
              <a:avLst/>
            </a:prstGeom>
            <a:noFill/>
          </p:spPr>
          <p:txBody>
            <a:bodyPr wrap="square" rtlCol="0">
              <a:spAutoFit/>
            </a:bodyPr>
            <a:lstStyle/>
            <a:p>
              <a:r>
                <a:rPr lang="id-ID" dirty="0" smtClean="0"/>
                <a:t>Output untuk Lingkungan</a:t>
              </a:r>
              <a:endParaRPr lang="id-ID" dirty="0"/>
            </a:p>
          </p:txBody>
        </p:sp>
        <p:sp>
          <p:nvSpPr>
            <p:cNvPr id="13" name="TextBox 12"/>
            <p:cNvSpPr txBox="1"/>
            <p:nvPr/>
          </p:nvSpPr>
          <p:spPr>
            <a:xfrm>
              <a:off x="3131840" y="5229200"/>
              <a:ext cx="3240360" cy="369332"/>
            </a:xfrm>
            <a:prstGeom prst="rect">
              <a:avLst/>
            </a:prstGeom>
            <a:noFill/>
          </p:spPr>
          <p:txBody>
            <a:bodyPr wrap="square" rtlCol="0">
              <a:spAutoFit/>
            </a:bodyPr>
            <a:lstStyle/>
            <a:p>
              <a:pPr algn="ctr"/>
              <a:r>
                <a:rPr lang="id-ID" dirty="0" smtClean="0"/>
                <a:t>Proses Produksi</a:t>
              </a:r>
              <a:endParaRPr lang="id-ID" dirty="0"/>
            </a:p>
          </p:txBody>
        </p:sp>
        <p:cxnSp>
          <p:nvCxnSpPr>
            <p:cNvPr id="14" name="Straight Connector 13"/>
            <p:cNvCxnSpPr/>
            <p:nvPr/>
          </p:nvCxnSpPr>
          <p:spPr>
            <a:xfrm>
              <a:off x="7956376" y="4869160"/>
              <a:ext cx="0"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1547664" y="5733256"/>
              <a:ext cx="64087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1547664" y="4869160"/>
              <a:ext cx="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195736" y="4437112"/>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444208" y="4437112"/>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419872" y="4077072"/>
              <a:ext cx="648072" cy="288032"/>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Rectangle 19"/>
            <p:cNvSpPr/>
            <p:nvPr/>
          </p:nvSpPr>
          <p:spPr>
            <a:xfrm>
              <a:off x="5580112" y="4077072"/>
              <a:ext cx="648072" cy="288032"/>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Rectangle 20"/>
            <p:cNvSpPr/>
            <p:nvPr/>
          </p:nvSpPr>
          <p:spPr>
            <a:xfrm>
              <a:off x="3419872" y="4725144"/>
              <a:ext cx="648072" cy="288032"/>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Rectangle 21"/>
            <p:cNvSpPr/>
            <p:nvPr/>
          </p:nvSpPr>
          <p:spPr>
            <a:xfrm>
              <a:off x="5580112" y="4725144"/>
              <a:ext cx="648072" cy="288032"/>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23" name="Straight Connector 22"/>
            <p:cNvCxnSpPr/>
            <p:nvPr/>
          </p:nvCxnSpPr>
          <p:spPr>
            <a:xfrm>
              <a:off x="4139952" y="4221088"/>
              <a:ext cx="13681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139952" y="4869160"/>
              <a:ext cx="13681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707904" y="4365104"/>
              <a:ext cx="0" cy="2880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940152" y="4365104"/>
              <a:ext cx="0" cy="2880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 name="Title 2"/>
          <p:cNvSpPr>
            <a:spLocks noGrp="1"/>
          </p:cNvSpPr>
          <p:nvPr>
            <p:ph type="title"/>
          </p:nvPr>
        </p:nvSpPr>
        <p:spPr/>
        <p:txBody>
          <a:bodyPr/>
          <a:lstStyle/>
          <a:p>
            <a:r>
              <a:rPr lang="en-US" dirty="0" err="1" smtClean="0">
                <a:solidFill>
                  <a:schemeClr val="tx1"/>
                </a:solidFill>
                <a:latin typeface="Times New Roman" panose="02020603050405020304" pitchFamily="18" charset="0"/>
                <a:cs typeface="Times New Roman" panose="02020603050405020304" pitchFamily="18" charset="0"/>
              </a:rPr>
              <a:t>Definisi</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Organisasi</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1763176"/>
      </p:ext>
    </p:extLst>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827584" y="2436570"/>
            <a:ext cx="7848872" cy="4205406"/>
            <a:chOff x="827584" y="2708920"/>
            <a:chExt cx="7848872" cy="4149080"/>
          </a:xfrm>
        </p:grpSpPr>
        <p:sp>
          <p:nvSpPr>
            <p:cNvPr id="28" name="TextBox 27"/>
            <p:cNvSpPr txBox="1"/>
            <p:nvPr/>
          </p:nvSpPr>
          <p:spPr>
            <a:xfrm>
              <a:off x="827584" y="4437112"/>
              <a:ext cx="1584176" cy="646331"/>
            </a:xfrm>
            <a:prstGeom prst="rect">
              <a:avLst/>
            </a:prstGeom>
            <a:noFill/>
          </p:spPr>
          <p:txBody>
            <a:bodyPr wrap="square" rtlCol="0">
              <a:spAutoFit/>
            </a:bodyPr>
            <a:lstStyle/>
            <a:p>
              <a:r>
                <a:rPr lang="id-ID" dirty="0" smtClean="0"/>
                <a:t>Sumber Daya Lingkungan</a:t>
              </a:r>
              <a:endParaRPr lang="id-ID" dirty="0"/>
            </a:p>
          </p:txBody>
        </p:sp>
        <p:sp>
          <p:nvSpPr>
            <p:cNvPr id="29" name="Rounded Rectangle 28"/>
            <p:cNvSpPr/>
            <p:nvPr/>
          </p:nvSpPr>
          <p:spPr>
            <a:xfrm>
              <a:off x="2987824" y="3324920"/>
              <a:ext cx="3456384" cy="353308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400" dirty="0" smtClean="0"/>
                <a:t>Struktur</a:t>
              </a:r>
            </a:p>
            <a:p>
              <a:pPr lvl="1"/>
              <a:r>
                <a:rPr lang="id-ID" sz="1400" dirty="0" smtClean="0"/>
                <a:t>Hierarki</a:t>
              </a:r>
            </a:p>
            <a:p>
              <a:pPr lvl="1"/>
              <a:r>
                <a:rPr lang="id-ID" sz="1400" dirty="0" smtClean="0"/>
                <a:t>Divisi tenaga kerja</a:t>
              </a:r>
            </a:p>
            <a:p>
              <a:pPr lvl="1"/>
              <a:r>
                <a:rPr lang="id-ID" sz="1400" dirty="0" smtClean="0"/>
                <a:t>Peraturan dan prosedur</a:t>
              </a:r>
            </a:p>
            <a:p>
              <a:pPr lvl="1"/>
              <a:r>
                <a:rPr lang="id-ID" sz="1400" dirty="0" smtClean="0"/>
                <a:t>Proses bisnis</a:t>
              </a:r>
            </a:p>
            <a:p>
              <a:pPr lvl="1"/>
              <a:r>
                <a:rPr lang="id-ID" sz="1400" dirty="0" smtClean="0"/>
                <a:t>Budaya</a:t>
              </a:r>
            </a:p>
            <a:p>
              <a:r>
                <a:rPr lang="id-ID" sz="1400" dirty="0" smtClean="0"/>
                <a:t>Preses</a:t>
              </a:r>
            </a:p>
            <a:p>
              <a:pPr lvl="1"/>
              <a:r>
                <a:rPr lang="id-ID" sz="1400" dirty="0" smtClean="0"/>
                <a:t>Hak/Kewajiban</a:t>
              </a:r>
            </a:p>
            <a:p>
              <a:pPr lvl="1"/>
              <a:r>
                <a:rPr lang="id-ID" sz="1400" dirty="0" smtClean="0"/>
                <a:t>Wewena</a:t>
              </a:r>
              <a:r>
                <a:rPr lang="en-US" sz="1400" dirty="0" smtClean="0"/>
                <a:t>n</a:t>
              </a:r>
              <a:r>
                <a:rPr lang="id-ID" sz="1400" dirty="0" smtClean="0"/>
                <a:t>g / Tanggung Jawab</a:t>
              </a:r>
            </a:p>
            <a:p>
              <a:pPr lvl="1"/>
              <a:r>
                <a:rPr lang="id-ID" sz="1400" dirty="0" smtClean="0"/>
                <a:t>Nilai</a:t>
              </a:r>
            </a:p>
            <a:p>
              <a:pPr lvl="1"/>
              <a:r>
                <a:rPr lang="id-ID" sz="1400" dirty="0" smtClean="0"/>
                <a:t>Normal</a:t>
              </a:r>
            </a:p>
            <a:p>
              <a:pPr lvl="1"/>
              <a:r>
                <a:rPr lang="id-ID" sz="1400" dirty="0" smtClean="0"/>
                <a:t>Orang-orang</a:t>
              </a:r>
            </a:p>
          </p:txBody>
        </p:sp>
        <p:sp>
          <p:nvSpPr>
            <p:cNvPr id="30" name="TextBox 29"/>
            <p:cNvSpPr txBox="1"/>
            <p:nvPr/>
          </p:nvSpPr>
          <p:spPr>
            <a:xfrm>
              <a:off x="3480480" y="2708920"/>
              <a:ext cx="2747704" cy="351054"/>
            </a:xfrm>
            <a:prstGeom prst="rect">
              <a:avLst/>
            </a:prstGeom>
            <a:noFill/>
          </p:spPr>
          <p:txBody>
            <a:bodyPr wrap="square" rtlCol="0">
              <a:spAutoFit/>
            </a:bodyPr>
            <a:lstStyle/>
            <a:p>
              <a:r>
                <a:rPr lang="id-ID" dirty="0" smtClean="0"/>
                <a:t>ORGANISASI FORMAL</a:t>
              </a:r>
              <a:endParaRPr lang="id-ID" dirty="0"/>
            </a:p>
          </p:txBody>
        </p:sp>
        <p:sp>
          <p:nvSpPr>
            <p:cNvPr id="31" name="TextBox 30"/>
            <p:cNvSpPr txBox="1"/>
            <p:nvPr/>
          </p:nvSpPr>
          <p:spPr>
            <a:xfrm>
              <a:off x="7164288" y="4437112"/>
              <a:ext cx="1512168" cy="614345"/>
            </a:xfrm>
            <a:prstGeom prst="rect">
              <a:avLst/>
            </a:prstGeom>
            <a:noFill/>
          </p:spPr>
          <p:txBody>
            <a:bodyPr wrap="square" rtlCol="0">
              <a:spAutoFit/>
            </a:bodyPr>
            <a:lstStyle/>
            <a:p>
              <a:r>
                <a:rPr lang="id-ID" dirty="0" smtClean="0"/>
                <a:t>Output </a:t>
              </a:r>
            </a:p>
            <a:p>
              <a:r>
                <a:rPr lang="id-ID" dirty="0" smtClean="0"/>
                <a:t>Lingkungan</a:t>
              </a:r>
              <a:endParaRPr lang="id-ID" dirty="0"/>
            </a:p>
          </p:txBody>
        </p:sp>
        <p:cxnSp>
          <p:nvCxnSpPr>
            <p:cNvPr id="32" name="Straight Arrow Connector 31"/>
            <p:cNvCxnSpPr/>
            <p:nvPr/>
          </p:nvCxnSpPr>
          <p:spPr>
            <a:xfrm>
              <a:off x="1547664" y="5051457"/>
              <a:ext cx="129614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563404" y="5091460"/>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34" name="TextBox 33"/>
          <p:cNvSpPr txBox="1"/>
          <p:nvPr/>
        </p:nvSpPr>
        <p:spPr>
          <a:xfrm>
            <a:off x="179512" y="620688"/>
            <a:ext cx="8964488" cy="1815882"/>
          </a:xfrm>
          <a:prstGeom prst="rect">
            <a:avLst/>
          </a:prstGeom>
          <a:noFill/>
        </p:spPr>
        <p:txBody>
          <a:bodyPr wrap="square" rtlCol="0">
            <a:spAutoFit/>
          </a:bodyPr>
          <a:lstStyle/>
          <a:p>
            <a:r>
              <a:rPr lang="id-ID" sz="2800" b="1" dirty="0" smtClean="0">
                <a:latin typeface="Times New Roman" panose="02020603050405020304" pitchFamily="18" charset="0"/>
                <a:cs typeface="Times New Roman" panose="02020603050405020304" pitchFamily="18" charset="0"/>
              </a:rPr>
              <a:t>Organisasi menurut perilaku </a:t>
            </a:r>
            <a:r>
              <a:rPr lang="id-ID" sz="2800" dirty="0" smtClean="0">
                <a:latin typeface="Times New Roman" panose="02020603050405020304" pitchFamily="18" charset="0"/>
                <a:cs typeface="Times New Roman" panose="02020603050405020304" pitchFamily="18" charset="0"/>
                <a:sym typeface="Wingdings" pitchFamily="2" charset="2"/>
              </a:rPr>
              <a:t> </a:t>
            </a:r>
            <a:r>
              <a:rPr lang="id-ID" sz="2800" dirty="0" smtClean="0">
                <a:latin typeface="Times New Roman" panose="02020603050405020304" pitchFamily="18" charset="0"/>
                <a:cs typeface="Times New Roman" panose="02020603050405020304" pitchFamily="18" charset="0"/>
              </a:rPr>
              <a:t>kumpulan hak, wewena</a:t>
            </a:r>
            <a:r>
              <a:rPr lang="en-US" sz="2800" dirty="0" smtClean="0">
                <a:latin typeface="Times New Roman" panose="02020603050405020304" pitchFamily="18" charset="0"/>
                <a:cs typeface="Times New Roman" panose="02020603050405020304" pitchFamily="18" charset="0"/>
              </a:rPr>
              <a:t>n</a:t>
            </a:r>
            <a:r>
              <a:rPr lang="id-ID" sz="2800" dirty="0" smtClean="0">
                <a:latin typeface="Times New Roman" panose="02020603050405020304" pitchFamily="18" charset="0"/>
                <a:cs typeface="Times New Roman" panose="02020603050405020304" pitchFamily="18" charset="0"/>
              </a:rPr>
              <a:t>g,</a:t>
            </a:r>
            <a:r>
              <a:rPr lang="en-US" sz="2800" dirty="0" smtClean="0">
                <a:latin typeface="Times New Roman" panose="02020603050405020304" pitchFamily="18" charset="0"/>
                <a:cs typeface="Times New Roman" panose="02020603050405020304" pitchFamily="18" charset="0"/>
              </a:rPr>
              <a:t>  </a:t>
            </a:r>
          </a:p>
          <a:p>
            <a:r>
              <a:rPr lang="id-ID" sz="2800" dirty="0" smtClean="0">
                <a:latin typeface="Times New Roman" panose="02020603050405020304" pitchFamily="18" charset="0"/>
                <a:cs typeface="Times New Roman" panose="02020603050405020304" pitchFamily="18" charset="0"/>
              </a:rPr>
              <a:t>kewajiban, dan tanggung jawab yang mengalami penyesuaia</a:t>
            </a:r>
            <a:r>
              <a:rPr lang="en-US" sz="2800" dirty="0" smtClean="0">
                <a:latin typeface="Times New Roman" panose="02020603050405020304" pitchFamily="18" charset="0"/>
                <a:cs typeface="Times New Roman" panose="02020603050405020304" pitchFamily="18" charset="0"/>
              </a:rPr>
              <a:t>n</a:t>
            </a:r>
            <a:r>
              <a:rPr lang="id-ID" sz="2800" dirty="0" smtClean="0">
                <a:latin typeface="Times New Roman" panose="02020603050405020304" pitchFamily="18" charset="0"/>
                <a:cs typeface="Times New Roman" panose="02020603050405020304" pitchFamily="18" charset="0"/>
              </a:rPr>
              <a:t> secara perlahan dalam jangka waktu tertentu melalui </a:t>
            </a:r>
            <a:r>
              <a:rPr lang="en-US" sz="2800" dirty="0" smtClean="0">
                <a:latin typeface="Times New Roman" panose="02020603050405020304" pitchFamily="18" charset="0"/>
                <a:cs typeface="Times New Roman" panose="02020603050405020304" pitchFamily="18" charset="0"/>
              </a:rPr>
              <a:t>proses </a:t>
            </a:r>
            <a:r>
              <a:rPr lang="id-ID" sz="2800" dirty="0" smtClean="0">
                <a:latin typeface="Times New Roman" panose="02020603050405020304" pitchFamily="18" charset="0"/>
                <a:cs typeface="Times New Roman" panose="02020603050405020304" pitchFamily="18" charset="0"/>
              </a:rPr>
              <a:t>konflik dan</a:t>
            </a:r>
            <a:r>
              <a:rPr lang="en-US" sz="2800" dirty="0" smtClean="0">
                <a:latin typeface="Times New Roman" panose="02020603050405020304" pitchFamily="18" charset="0"/>
                <a:cs typeface="Times New Roman" panose="02020603050405020304" pitchFamily="18" charset="0"/>
              </a:rPr>
              <a:t> </a:t>
            </a:r>
            <a:r>
              <a:rPr lang="id-ID" sz="2800" dirty="0" smtClean="0">
                <a:latin typeface="Times New Roman" panose="02020603050405020304" pitchFamily="18" charset="0"/>
                <a:cs typeface="Times New Roman" panose="02020603050405020304" pitchFamily="18" charset="0"/>
              </a:rPr>
              <a:t>penyelesaian konflik</a:t>
            </a:r>
            <a:r>
              <a:rPr lang="id-ID" sz="2800" dirty="0" smtClean="0"/>
              <a:t>.</a:t>
            </a:r>
            <a:endParaRPr lang="id-ID" sz="2800" dirty="0"/>
          </a:p>
        </p:txBody>
      </p:sp>
    </p:spTree>
  </p:cSld>
  <p:clrMapOvr>
    <a:masterClrMapping/>
  </p:clrMapOvr>
  <p:transition spd="slow">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974557"/>
          </a:xfrm>
        </p:spPr>
        <p:txBody>
          <a:bodyPr>
            <a:noAutofit/>
          </a:bodyPr>
          <a:lstStyle/>
          <a:p>
            <a:r>
              <a:rPr lang="en-US" sz="3600" b="1" dirty="0" err="1">
                <a:solidFill>
                  <a:schemeClr val="tx1"/>
                </a:solidFill>
                <a:latin typeface="Times New Roman" panose="02020603050405020304" pitchFamily="18" charset="0"/>
                <a:cs typeface="Times New Roman" panose="02020603050405020304" pitchFamily="18" charset="0"/>
              </a:rPr>
              <a:t>Organisasi</a:t>
            </a:r>
            <a:r>
              <a:rPr lang="en-US" sz="3600" b="1" dirty="0">
                <a:solidFill>
                  <a:schemeClr val="tx1"/>
                </a:solidFill>
                <a:latin typeface="Times New Roman" panose="02020603050405020304" pitchFamily="18" charset="0"/>
                <a:cs typeface="Times New Roman" panose="02020603050405020304" pitchFamily="18" charset="0"/>
              </a:rPr>
              <a:t> Dan </a:t>
            </a:r>
            <a:r>
              <a:rPr lang="en-US" sz="3600" b="1" dirty="0" err="1">
                <a:solidFill>
                  <a:schemeClr val="tx1"/>
                </a:solidFill>
                <a:latin typeface="Times New Roman" panose="02020603050405020304" pitchFamily="18" charset="0"/>
                <a:cs typeface="Times New Roman" panose="02020603050405020304" pitchFamily="18" charset="0"/>
              </a:rPr>
              <a:t>Sistem</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Informasi</a:t>
            </a:r>
            <a:endParaRPr lang="en-US" sz="3600" b="1" dirty="0">
              <a:solidFill>
                <a:schemeClr val="tx1"/>
              </a:solidFill>
            </a:endParaRPr>
          </a:p>
        </p:txBody>
      </p:sp>
      <p:sp>
        <p:nvSpPr>
          <p:cNvPr id="4" name="Content Placeholder 3"/>
          <p:cNvSpPr>
            <a:spLocks noGrp="1"/>
          </p:cNvSpPr>
          <p:nvPr>
            <p:ph idx="10"/>
          </p:nvPr>
        </p:nvSpPr>
        <p:spPr>
          <a:xfrm>
            <a:off x="179512" y="1451229"/>
            <a:ext cx="8784976" cy="5406771"/>
          </a:xfrm>
        </p:spPr>
        <p:txBody>
          <a:bodyPr>
            <a:normAutofit/>
          </a:bodyPr>
          <a:lstStyle/>
          <a:p>
            <a:pPr marL="457200" indent="-457200">
              <a:buFont typeface="Arial" panose="020B0604020202020204" pitchFamily="34" charset="0"/>
              <a:buChar char="•"/>
            </a:pPr>
            <a:r>
              <a:rPr lang="en-US" sz="3200" b="1" dirty="0">
                <a:solidFill>
                  <a:schemeClr val="tx1"/>
                </a:solidFill>
                <a:latin typeface="Times New Roman" panose="02020603050405020304" pitchFamily="18" charset="0"/>
                <a:cs typeface="Times New Roman" panose="02020603050405020304" pitchFamily="18" charset="0"/>
              </a:rPr>
              <a:t>SI </a:t>
            </a:r>
            <a:r>
              <a:rPr lang="en-US" sz="3200" b="1"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dan</a:t>
            </a:r>
            <a:r>
              <a:rPr lang="en-US" sz="3200" b="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b="1"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Organisasi</a:t>
            </a:r>
            <a:r>
              <a:rPr lang="en-US" sz="3200" b="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saling</a:t>
            </a:r>
            <a:r>
              <a:rPr lang="en-US" sz="32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mempengaruhi</a:t>
            </a:r>
            <a:r>
              <a:rPr lang="en-US" sz="3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satu</a:t>
            </a:r>
            <a:r>
              <a:rPr lang="en-US" sz="3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sama</a:t>
            </a:r>
            <a:r>
              <a:rPr lang="en-US" sz="3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lain.</a:t>
            </a:r>
            <a:endParaRPr lang="en-US" sz="32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endParaRPr>
          </a:p>
          <a:p>
            <a:pPr marL="457200" indent="-457200">
              <a:buFont typeface="Arial" panose="020B0604020202020204" pitchFamily="34" charset="0"/>
              <a:buChar char="•"/>
            </a:pPr>
            <a:r>
              <a:rPr lang="en-US" sz="3200" b="1"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Sistem</a:t>
            </a:r>
            <a:r>
              <a:rPr lang="en-US" sz="3200" b="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b="1"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Informasi</a:t>
            </a:r>
            <a:r>
              <a:rPr lang="en-US" sz="32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 </a:t>
            </a:r>
            <a:r>
              <a:rPr lang="en-US" sz="32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dibangun</a:t>
            </a:r>
            <a:r>
              <a:rPr lang="en-US" sz="32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oleh</a:t>
            </a:r>
            <a:r>
              <a:rPr lang="en-US" sz="32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manajer</a:t>
            </a:r>
            <a:r>
              <a:rPr lang="en-US" sz="32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untuk</a:t>
            </a:r>
            <a:r>
              <a:rPr lang="en-US" sz="32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melayani</a:t>
            </a:r>
            <a:r>
              <a:rPr lang="en-US" sz="32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kepentingan</a:t>
            </a:r>
            <a:r>
              <a:rPr lang="en-US" sz="32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perusahaan</a:t>
            </a:r>
            <a:r>
              <a:rPr lang="en-US" sz="32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p>
          <a:p>
            <a:pPr marL="457200" indent="-457200">
              <a:buFont typeface="Arial" panose="020B0604020202020204" pitchFamily="34" charset="0"/>
              <a:buChar char="•"/>
            </a:pPr>
            <a:r>
              <a:rPr lang="en-US" sz="3200" dirty="0" err="1">
                <a:solidFill>
                  <a:schemeClr val="tx1"/>
                </a:solidFill>
                <a:latin typeface="Times New Roman" panose="02020603050405020304" pitchFamily="18" charset="0"/>
                <a:cs typeface="Times New Roman" panose="02020603050405020304" pitchFamily="18" charset="0"/>
              </a:rPr>
              <a:t>Manajer</a:t>
            </a:r>
            <a:r>
              <a:rPr lang="en-US" sz="3200" dirty="0">
                <a:solidFill>
                  <a:schemeClr val="tx1"/>
                </a:solidFill>
                <a:latin typeface="Times New Roman" panose="02020603050405020304" pitchFamily="18" charset="0"/>
                <a:cs typeface="Times New Roman" panose="02020603050405020304" pitchFamily="18" charset="0"/>
              </a:rPr>
              <a:t> </a:t>
            </a:r>
            <a:r>
              <a:rPr lang="id-ID" sz="3200" dirty="0">
                <a:solidFill>
                  <a:schemeClr val="tx1"/>
                </a:solidFill>
                <a:latin typeface="Times New Roman" panose="02020603050405020304" pitchFamily="18" charset="0"/>
                <a:cs typeface="Times New Roman" panose="02020603050405020304" pitchFamily="18" charset="0"/>
              </a:rPr>
              <a:t>akan menjadi orang yang memutuskan sistem apa yang akan dibangun, apa yang dapat dilakukan sistem tersebut, dan bagaimana sistem akan diterapakan</a:t>
            </a:r>
          </a:p>
          <a:p>
            <a:endParaRPr lang="en-US" sz="3200" dirty="0">
              <a:solidFill>
                <a:schemeClr val="tx1"/>
              </a:solidFill>
            </a:endParaRPr>
          </a:p>
        </p:txBody>
      </p:sp>
    </p:spTree>
    <p:extLst>
      <p:ext uri="{BB962C8B-B14F-4D97-AF65-F5344CB8AC3E}">
        <p14:creationId xmlns:p14="http://schemas.microsoft.com/office/powerpoint/2010/main" val="4120554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274638"/>
            <a:ext cx="8229600" cy="1143000"/>
          </a:xfrm>
          <a:prstGeom prst="rect">
            <a:avLst/>
          </a:prstGeom>
        </p:spPr>
        <p:txBody>
          <a:bodyPr anchor="ctr"/>
          <a:lstStyle/>
          <a:p>
            <a:pPr marL="0" marR="0" lvl="0" indent="0" algn="l" defTabSz="914400" rtl="0" eaLnBrk="1" fontAlgn="auto" latinLnBrk="1" hangingPunct="1">
              <a:lnSpc>
                <a:spcPct val="100000"/>
              </a:lnSpc>
              <a:spcBef>
                <a:spcPct val="0"/>
              </a:spcBef>
              <a:spcAft>
                <a:spcPts val="0"/>
              </a:spcAft>
              <a:buClrTx/>
              <a:buSzTx/>
              <a:buFontTx/>
              <a:buNone/>
              <a:tabLst/>
              <a:defRPr/>
            </a:pPr>
            <a:r>
              <a:rPr kumimoji="0" lang="id-ID" sz="3600" b="1" i="0" u="none" strike="noStrike" kern="1200" cap="none" spc="0" normalizeH="0" baseline="0" noProof="0" dirty="0" smtClean="0">
                <a:ln>
                  <a:noFill/>
                </a:ln>
                <a:solidFill>
                  <a:srgbClr val="7030A0"/>
                </a:solidFill>
                <a:effectLst/>
                <a:uLnTx/>
                <a:uFillTx/>
                <a:latin typeface="Times New Roman" pitchFamily="18" charset="0"/>
                <a:ea typeface="+mj-ea"/>
                <a:cs typeface="Times New Roman" pitchFamily="18" charset="0"/>
              </a:rPr>
              <a:t>Karakteristik</a:t>
            </a:r>
            <a:r>
              <a:rPr kumimoji="0" lang="en-US" sz="3600" b="1" i="0" u="none" strike="noStrike" kern="1200" cap="none" spc="0" normalizeH="0" baseline="0" noProof="0" dirty="0" smtClean="0">
                <a:ln>
                  <a:noFill/>
                </a:ln>
                <a:solidFill>
                  <a:srgbClr val="7030A0"/>
                </a:solidFill>
                <a:effectLst/>
                <a:uLnTx/>
                <a:uFillTx/>
                <a:latin typeface="Times New Roman" pitchFamily="18" charset="0"/>
                <a:ea typeface="+mj-ea"/>
                <a:cs typeface="Times New Roman" pitchFamily="18" charset="0"/>
              </a:rPr>
              <a:t>/</a:t>
            </a:r>
            <a:r>
              <a:rPr kumimoji="0" lang="en-US" sz="3600" b="1" i="0" u="none" strike="noStrike" kern="1200" cap="none" spc="0" normalizeH="0" baseline="0" noProof="0" dirty="0" err="1" smtClean="0">
                <a:ln>
                  <a:noFill/>
                </a:ln>
                <a:solidFill>
                  <a:srgbClr val="7030A0"/>
                </a:solidFill>
                <a:effectLst/>
                <a:uLnTx/>
                <a:uFillTx/>
                <a:latin typeface="Times New Roman" pitchFamily="18" charset="0"/>
                <a:ea typeface="+mj-ea"/>
                <a:cs typeface="Times New Roman" pitchFamily="18" charset="0"/>
              </a:rPr>
              <a:t>Ciri-Ciri</a:t>
            </a:r>
            <a:r>
              <a:rPr kumimoji="0" lang="id-ID" sz="3600" b="1" i="0" u="none" strike="noStrike" kern="1200" cap="none" spc="0" normalizeH="0" baseline="0" noProof="0" dirty="0" smtClean="0">
                <a:ln>
                  <a:noFill/>
                </a:ln>
                <a:solidFill>
                  <a:srgbClr val="7030A0"/>
                </a:solidFill>
                <a:effectLst/>
                <a:uLnTx/>
                <a:uFillTx/>
                <a:latin typeface="Times New Roman" pitchFamily="18" charset="0"/>
                <a:ea typeface="+mj-ea"/>
                <a:cs typeface="Times New Roman" pitchFamily="18" charset="0"/>
              </a:rPr>
              <a:t> Organisasi</a:t>
            </a:r>
            <a:endParaRPr kumimoji="0" lang="id-ID" sz="3600" b="1" i="0" u="none" strike="noStrike" kern="1200" cap="none" spc="0" normalizeH="0" baseline="0" noProof="0" dirty="0">
              <a:ln>
                <a:noFill/>
              </a:ln>
              <a:solidFill>
                <a:srgbClr val="7030A0"/>
              </a:solidFill>
              <a:effectLst/>
              <a:uLnTx/>
              <a:uFillTx/>
              <a:latin typeface="Times New Roman" pitchFamily="18" charset="0"/>
              <a:ea typeface="+mj-ea"/>
              <a:cs typeface="Times New Roman" pitchFamily="18" charset="0"/>
            </a:endParaRPr>
          </a:p>
        </p:txBody>
      </p:sp>
      <p:graphicFrame>
        <p:nvGraphicFramePr>
          <p:cNvPr id="9" name="Content Placeholder 5"/>
          <p:cNvGraphicFramePr>
            <a:graphicFrameLocks noGrp="1"/>
          </p:cNvGraphicFramePr>
          <p:nvPr>
            <p:ph idx="1"/>
            <p:extLst>
              <p:ext uri="{D42A27DB-BD31-4B8C-83A1-F6EECF244321}">
                <p14:modId xmlns:p14="http://schemas.microsoft.com/office/powerpoint/2010/main" val="423732539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7" y="620688"/>
            <a:ext cx="8229600" cy="460648"/>
          </a:xfrm>
        </p:spPr>
        <p:txBody>
          <a:bodyPr>
            <a:noAutofit/>
          </a:bodyPr>
          <a:lstStyle/>
          <a:p>
            <a:pPr lvl="0"/>
            <a:endParaRPr lang="en-US" sz="3200" dirty="0" smtClean="0">
              <a:solidFill>
                <a:schemeClr val="tx1"/>
              </a:solidFill>
              <a:latin typeface="Times New Roman" panose="02020603050405020304" pitchFamily="18" charset="0"/>
              <a:cs typeface="Times New Roman" panose="02020603050405020304" pitchFamily="18" charset="0"/>
            </a:endParaRPr>
          </a:p>
          <a:p>
            <a:pPr lvl="0"/>
            <a:r>
              <a:rPr lang="id-ID" sz="3200" dirty="0" smtClean="0">
                <a:solidFill>
                  <a:schemeClr val="tx1"/>
                </a:solidFill>
                <a:latin typeface="Times New Roman" panose="02020603050405020304" pitchFamily="18" charset="0"/>
                <a:cs typeface="Times New Roman" panose="02020603050405020304" pitchFamily="18" charset="0"/>
              </a:rPr>
              <a:t>Rutinitas </a:t>
            </a:r>
            <a:r>
              <a:rPr lang="id-ID" sz="3200" dirty="0">
                <a:solidFill>
                  <a:schemeClr val="tx1"/>
                </a:solidFill>
                <a:latin typeface="Times New Roman" panose="02020603050405020304" pitchFamily="18" charset="0"/>
                <a:cs typeface="Times New Roman" panose="02020603050405020304" pitchFamily="18" charset="0"/>
              </a:rPr>
              <a:t>dan Proses bisnis</a:t>
            </a:r>
          </a:p>
          <a:p>
            <a:endParaRPr lang="en-US" sz="3200" dirty="0">
              <a:solidFill>
                <a:schemeClr val="tx1"/>
              </a:solidFill>
            </a:endParaRPr>
          </a:p>
        </p:txBody>
      </p:sp>
      <p:sp>
        <p:nvSpPr>
          <p:cNvPr id="4" name="Content Placeholder 3"/>
          <p:cNvSpPr>
            <a:spLocks noGrp="1"/>
          </p:cNvSpPr>
          <p:nvPr>
            <p:ph idx="10"/>
          </p:nvPr>
        </p:nvSpPr>
        <p:spPr>
          <a:xfrm>
            <a:off x="251520" y="1268760"/>
            <a:ext cx="8640960" cy="5400600"/>
          </a:xfrm>
        </p:spPr>
        <p:txBody>
          <a:bodyPr>
            <a:normAutofit/>
          </a:bodyPr>
          <a:lstStyle/>
          <a:p>
            <a:pPr marL="457200" indent="-457200">
              <a:buFont typeface="Arial" panose="020B0604020202020204" pitchFamily="34" charset="0"/>
              <a:buChar char="•"/>
            </a:pPr>
            <a:r>
              <a:rPr lang="en-US" sz="2800" dirty="0" err="1" smtClean="0">
                <a:solidFill>
                  <a:schemeClr val="tx1"/>
                </a:solidFill>
                <a:latin typeface="Times New Roman" panose="02020603050405020304" pitchFamily="18" charset="0"/>
                <a:cs typeface="Times New Roman" panose="02020603050405020304" pitchFamily="18" charset="0"/>
              </a:rPr>
              <a:t>Organisasi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mengembangkan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rutinitas</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untuk</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memproduksi</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barang</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jasa</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Bentuk</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dari</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rutinitas</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 SOP</a:t>
            </a:r>
          </a:p>
          <a:p>
            <a:pPr marL="457200" indent="-457200">
              <a:buFont typeface="Arial" panose="020B0604020202020204" pitchFamily="34" charset="0"/>
              <a:buChar char="•"/>
            </a:pP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SOP 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peraturan-peraturan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yang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tepat</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praktis</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yang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telah</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dikembangkan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agar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semua</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aturan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sesuai</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dengan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situasi</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yang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diharapkan</a:t>
            </a:r>
            <a:endPar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endParaRPr>
          </a:p>
          <a:p>
            <a:pPr marL="457200" indent="-457200">
              <a:buFont typeface="Arial" panose="020B0604020202020204" pitchFamily="34" charset="0"/>
              <a:buChar char="•"/>
            </a:pP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Proses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Bisnis</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kumpulan</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dari</a:t>
            </a:r>
            <a:r>
              <a:rPr lang="en-US"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Rutinitas</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58035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2260</TotalTime>
  <Words>1889</Words>
  <Application>Microsoft Office PowerPoint</Application>
  <PresentationFormat>On-screen Show (4:3)</PresentationFormat>
  <Paragraphs>202</Paragraphs>
  <Slides>43</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43</vt:i4>
      </vt:variant>
    </vt:vector>
  </HeadingPairs>
  <TitlesOfParts>
    <vt:vector size="54" baseType="lpstr">
      <vt:lpstr>맑은 고딕</vt:lpstr>
      <vt:lpstr>ＭＳ Ｐゴシック</vt:lpstr>
      <vt:lpstr>Arial</vt:lpstr>
      <vt:lpstr>Calibri</vt:lpstr>
      <vt:lpstr>Cambria</vt:lpstr>
      <vt:lpstr>Comic Sans MS</vt:lpstr>
      <vt:lpstr>돋움</vt:lpstr>
      <vt:lpstr>Times New Roman</vt:lpstr>
      <vt:lpstr>Wingdings</vt:lpstr>
      <vt:lpstr>Custom Design</vt:lpstr>
      <vt:lpstr>Clarity</vt:lpstr>
      <vt:lpstr>PowerPoint Presentation</vt:lpstr>
      <vt:lpstr>PowerPoint Presentation</vt:lpstr>
      <vt:lpstr>PowerPoint Presentation</vt:lpstr>
      <vt:lpstr>PowerPoint Presentation</vt:lpstr>
      <vt:lpstr>Definisi Organisasi</vt:lpstr>
      <vt:lpstr>PowerPoint Presentation</vt:lpstr>
      <vt:lpstr>PowerPoint Presentation</vt:lpstr>
      <vt:lpstr>PowerPoint Presentation</vt:lpstr>
      <vt:lpstr>PowerPoint Presentation</vt:lpstr>
      <vt:lpstr>PowerPoint Presentation</vt:lpstr>
      <vt:lpstr>CHAPTER 3: INFORMATION SYSTEMS, ORGANIZATIONS,  AND STRATEGY</vt:lpstr>
      <vt:lpstr>PowerPoint Presentation</vt:lpstr>
      <vt:lpstr>PowerPoint Presentation</vt:lpstr>
      <vt:lpstr>PowerPoint Presentation</vt:lpstr>
      <vt:lpstr>PowerPoint Presentation</vt:lpstr>
      <vt:lpstr>PowerPoint Presentation</vt:lpstr>
      <vt:lpstr>PowerPoint Presentation</vt:lpstr>
      <vt:lpstr>Menggunakan SI Untuk Mencapai Keunggulan kompetitif</vt:lpstr>
      <vt:lpstr>Model Daya Kompetitif Michael Porter</vt:lpstr>
      <vt:lpstr>MODEL DAYA KOMPETITIF MICHAEL PORTER</vt:lpstr>
      <vt:lpstr>Strategi SI Terkait Daya Kompetitif</vt:lpstr>
      <vt:lpstr>Kepemimpinan Harga Rendah</vt:lpstr>
      <vt:lpstr>Diferensiasi Produk</vt:lpstr>
      <vt:lpstr>Berfokus Pada Peluang/Ceruk Pasar</vt:lpstr>
      <vt:lpstr>Memperkuat Keakraban kepada Pelangan dan Pemasok</vt:lpstr>
      <vt:lpstr>Dampak Internet Pada Keunggulan Kompetitif</vt:lpstr>
      <vt:lpstr>Model Rantai Nilai Bisnis</vt:lpstr>
      <vt:lpstr>Model Rantai Nilai Bisnis</vt:lpstr>
      <vt:lpstr>Model Rantai Nilai Organisasi Bisnis</vt:lpstr>
      <vt:lpstr>Model Rantai Nilai Bisnis</vt:lpstr>
      <vt:lpstr>Model Rantai Nilai Bisnis</vt:lpstr>
      <vt:lpstr>Model Rantai Nilai Organisasi Bisnis</vt:lpstr>
      <vt:lpstr>SINERGI, KOMPETENSI INTI DAN STRATEGI BERDASARKAN JARINGAN</vt:lpstr>
      <vt:lpstr> SINERGI, KOMPETENSI INTI DAN STRATEGI BERDASARKAN JARINGAN </vt:lpstr>
      <vt:lpstr>PowerPoint Presentation</vt:lpstr>
      <vt:lpstr>PowerPoint Presentation</vt:lpstr>
      <vt:lpstr>PowerPoint Presentation</vt:lpstr>
      <vt:lpstr>PowerPoint Presentation</vt:lpstr>
      <vt:lpstr>PowerPoint Presentation</vt:lpstr>
      <vt:lpstr>Dampak Internet Pada Keunggulan Kompetitif</vt:lpstr>
      <vt:lpstr>Menggunakan Sistem Informasi untuk Keunggulan Kompetitif : Isu-Isu Manajemen</vt:lpstr>
      <vt:lpstr>PowerPoint Presentation</vt:lpstr>
      <vt:lpstr>PowerPoint Presentation</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BU ERY</cp:lastModifiedBy>
  <cp:revision>158</cp:revision>
  <dcterms:created xsi:type="dcterms:W3CDTF">2014-04-01T16:35:38Z</dcterms:created>
  <dcterms:modified xsi:type="dcterms:W3CDTF">2021-10-03T05:20:12Z</dcterms:modified>
</cp:coreProperties>
</file>