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4"/>
  </p:notesMasterIdLst>
  <p:sldIdLst>
    <p:sldId id="256" r:id="rId2"/>
    <p:sldId id="285" r:id="rId3"/>
    <p:sldId id="411" r:id="rId4"/>
    <p:sldId id="412" r:id="rId5"/>
    <p:sldId id="284" r:id="rId6"/>
    <p:sldId id="289" r:id="rId7"/>
    <p:sldId id="260" r:id="rId8"/>
    <p:sldId id="290" r:id="rId9"/>
    <p:sldId id="291" r:id="rId10"/>
    <p:sldId id="292" r:id="rId11"/>
    <p:sldId id="294" r:id="rId12"/>
    <p:sldId id="295" r:id="rId13"/>
    <p:sldId id="368" r:id="rId14"/>
    <p:sldId id="298" r:id="rId15"/>
    <p:sldId id="300" r:id="rId16"/>
    <p:sldId id="369" r:id="rId17"/>
    <p:sldId id="370" r:id="rId18"/>
    <p:sldId id="301" r:id="rId19"/>
    <p:sldId id="313" r:id="rId20"/>
    <p:sldId id="302" r:id="rId21"/>
    <p:sldId id="307" r:id="rId22"/>
    <p:sldId id="306" r:id="rId23"/>
    <p:sldId id="305" r:id="rId24"/>
    <p:sldId id="381" r:id="rId25"/>
    <p:sldId id="320" r:id="rId26"/>
    <p:sldId id="391" r:id="rId27"/>
    <p:sldId id="317" r:id="rId28"/>
    <p:sldId id="318" r:id="rId29"/>
    <p:sldId id="319" r:id="rId30"/>
    <p:sldId id="321" r:id="rId31"/>
    <p:sldId id="322" r:id="rId32"/>
    <p:sldId id="382" r:id="rId33"/>
    <p:sldId id="390" r:id="rId34"/>
    <p:sldId id="384" r:id="rId35"/>
    <p:sldId id="385" r:id="rId36"/>
    <p:sldId id="386" r:id="rId37"/>
    <p:sldId id="392" r:id="rId38"/>
    <p:sldId id="387" r:id="rId39"/>
    <p:sldId id="388" r:id="rId40"/>
    <p:sldId id="323" r:id="rId41"/>
    <p:sldId id="327" r:id="rId42"/>
    <p:sldId id="328" r:id="rId43"/>
    <p:sldId id="324" r:id="rId44"/>
    <p:sldId id="393" r:id="rId45"/>
    <p:sldId id="329" r:id="rId46"/>
    <p:sldId id="330" r:id="rId47"/>
    <p:sldId id="331" r:id="rId48"/>
    <p:sldId id="332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99" r:id="rId57"/>
    <p:sldId id="401" r:id="rId58"/>
    <p:sldId id="395" r:id="rId59"/>
    <p:sldId id="408" r:id="rId60"/>
    <p:sldId id="409" r:id="rId61"/>
    <p:sldId id="402" r:id="rId62"/>
    <p:sldId id="403" r:id="rId63"/>
    <p:sldId id="404" r:id="rId64"/>
    <p:sldId id="355" r:id="rId65"/>
    <p:sldId id="407" r:id="rId66"/>
    <p:sldId id="357" r:id="rId67"/>
    <p:sldId id="358" r:id="rId68"/>
    <p:sldId id="359" r:id="rId69"/>
    <p:sldId id="360" r:id="rId70"/>
    <p:sldId id="410" r:id="rId71"/>
    <p:sldId id="361" r:id="rId72"/>
    <p:sldId id="362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8BDF8-4D55-4827-965A-C22FE3A3129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7631B-323E-40D3-848E-890CBA38C2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3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Standa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d.wikipedia.org/wiki/Web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Gateway Interface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disingkat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tandar"/>
              </a:rPr>
              <a:t>standar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menghubungkan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aplikasi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eb"/>
              </a:rPr>
              <a:t>halaman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Web"/>
              </a:rPr>
              <a:t> web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7631B-323E-40D3-848E-890CBA38C2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966-3EB4-4FC6-B2E9-A4D16F3A046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E6B-2BA3-44F0-9138-FEA4FDCD78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966-3EB4-4FC6-B2E9-A4D16F3A046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E6B-2BA3-44F0-9138-FEA4FDCD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966-3EB4-4FC6-B2E9-A4D16F3A046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E6B-2BA3-44F0-9138-FEA4FDCD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Modul- 8 Pengantar PHP (1)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2EC80-07BA-4DF8-9C0B-222D0D911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966-3EB4-4FC6-B2E9-A4D16F3A046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E6B-2BA3-44F0-9138-FEA4FDCD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966-3EB4-4FC6-B2E9-A4D16F3A046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E6B-2BA3-44F0-9138-FEA4FDCD78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966-3EB4-4FC6-B2E9-A4D16F3A046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E6B-2BA3-44F0-9138-FEA4FDCD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966-3EB4-4FC6-B2E9-A4D16F3A046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E6B-2BA3-44F0-9138-FEA4FDCD78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966-3EB4-4FC6-B2E9-A4D16F3A046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E6B-2BA3-44F0-9138-FEA4FDCD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966-3EB4-4FC6-B2E9-A4D16F3A046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E6B-2BA3-44F0-9138-FEA4FDCD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966-3EB4-4FC6-B2E9-A4D16F3A046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E6B-2BA3-44F0-9138-FEA4FDCD78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1966-3EB4-4FC6-B2E9-A4D16F3A046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2E6B-2BA3-44F0-9138-FEA4FDCD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B4C1966-3EB4-4FC6-B2E9-A4D16F3A0462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EA2E6B-2BA3-44F0-9138-FEA4FDCD7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4.bp.blogspot.com/-lHiph7xQ108/VhVQnHSnzaI/AAAAAAAAFgc/1Id8cbjDzx4/s1600/perbedaan+client+side+dan+server+side+programming.p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acle.com/technology/pub/articles/php_experts/rasmus_php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che.net/" TargetMode="External"/><Relationship Id="rId2" Type="http://schemas.openxmlformats.org/officeDocument/2006/relationships/hyperlink" Target="http://www.php.ne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ysql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php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altLang="en-US" b="1" u="sng" dirty="0"/>
              <a:t>H</a:t>
            </a:r>
            <a:r>
              <a:rPr lang="id-ID" altLang="en-US" dirty="0"/>
              <a:t>ypertext </a:t>
            </a:r>
            <a:r>
              <a:rPr lang="id-ID" altLang="en-US" b="1" u="sng" dirty="0"/>
              <a:t>P</a:t>
            </a:r>
            <a:r>
              <a:rPr lang="id-ID" altLang="en-US" dirty="0"/>
              <a:t>repocessor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Modul- 8 Pengantar PHP (1)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43B3B4-27E7-4351-A8FB-E100F48217C6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024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</a:t>
            </a:r>
            <a:r>
              <a:rPr lang="en-US" altLang="en-US" sz="3200" smtClean="0"/>
              <a:t>Menjalankan kode PHP</a:t>
            </a:r>
          </a:p>
        </p:txBody>
      </p:sp>
      <p:graphicFrame>
        <p:nvGraphicFramePr>
          <p:cNvPr id="10245" name="Object 1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9017739"/>
              </p:ext>
            </p:extLst>
          </p:nvPr>
        </p:nvGraphicFramePr>
        <p:xfrm>
          <a:off x="611188" y="3860800"/>
          <a:ext cx="5027612" cy="210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3" name="Bitmap Image" r:id="rId3" imgW="4371429" imgH="1638529" progId="Paint.Picture">
                  <p:embed/>
                </p:oleObj>
              </mc:Choice>
              <mc:Fallback>
                <p:oleObj name="Bitmap Image" r:id="rId3" imgW="4371429" imgH="1638529" progId="Paint.Picture">
                  <p:embed/>
                  <p:pic>
                    <p:nvPicPr>
                      <p:cNvPr id="0" name="Picture 1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860800"/>
                        <a:ext cx="5027612" cy="2108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51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476875" y="4800600"/>
            <a:ext cx="3667125" cy="1905000"/>
          </a:xfrm>
          <a:noFill/>
        </p:spPr>
      </p:pic>
      <p:sp>
        <p:nvSpPr>
          <p:cNvPr id="10247" name="Text Box 18"/>
          <p:cNvSpPr txBox="1">
            <a:spLocks noChangeArrowheads="1"/>
          </p:cNvSpPr>
          <p:nvPr/>
        </p:nvSpPr>
        <p:spPr bwMode="auto">
          <a:xfrm>
            <a:off x="539750" y="1484313"/>
            <a:ext cx="74168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altLang="en-US" sz="2000" dirty="0" err="1" smtClean="0"/>
              <a:t>Buat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file </a:t>
            </a:r>
            <a:r>
              <a:rPr lang="en-US" altLang="en-US" sz="2000" dirty="0" err="1"/>
              <a:t>coba.php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kode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seperti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kotak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berikut</a:t>
            </a:r>
            <a:endParaRPr lang="en-US" altLang="en-US" sz="2000" dirty="0"/>
          </a:p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altLang="en-US" sz="2000" dirty="0" err="1"/>
              <a:t>Simpan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folder c:/program files/</a:t>
            </a:r>
            <a:r>
              <a:rPr lang="en-US" altLang="en-US" sz="2000" dirty="0" err="1"/>
              <a:t>xampp</a:t>
            </a:r>
            <a:r>
              <a:rPr lang="en-US" altLang="en-US" sz="2000" dirty="0"/>
              <a:t>/</a:t>
            </a:r>
            <a:r>
              <a:rPr lang="en-US" altLang="en-US" sz="2000" dirty="0" err="1"/>
              <a:t>htdocs</a:t>
            </a:r>
            <a:endParaRPr lang="en-US" altLang="en-US" sz="2000" dirty="0"/>
          </a:p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keaddan</a:t>
            </a:r>
            <a:r>
              <a:rPr lang="en-US" altLang="en-US" sz="2000" dirty="0"/>
              <a:t> server apache </a:t>
            </a:r>
            <a:r>
              <a:rPr lang="en-US" altLang="en-US" sz="2000" dirty="0" err="1"/>
              <a:t>siap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jalankanlah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melalui</a:t>
            </a:r>
            <a:r>
              <a:rPr lang="en-US" altLang="en-US" sz="2000" dirty="0"/>
              <a:t> browser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menulis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alamat</a:t>
            </a:r>
            <a:r>
              <a:rPr lang="en-US" altLang="en-US" sz="2000" dirty="0"/>
              <a:t> :</a:t>
            </a:r>
          </a:p>
          <a:p>
            <a:pPr marL="169863" indent="-169863">
              <a:spcBef>
                <a:spcPct val="50000"/>
              </a:spcBef>
              <a:buFontTx/>
              <a:buChar char="•"/>
            </a:pPr>
            <a:r>
              <a:rPr lang="en-US" altLang="en-US" dirty="0"/>
              <a:t>http://localhost/coba.php</a:t>
            </a:r>
            <a:endParaRPr lang="en-US" alt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Penulisan Script PHP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 smtClean="0"/>
              <a:t>Harus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diapit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oleh</a:t>
            </a:r>
            <a:r>
              <a:rPr lang="en-US" altLang="en-US" dirty="0" smtClean="0"/>
              <a:t> …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id-ID" altLang="en-US" dirty="0" smtClean="0">
                <a:solidFill>
                  <a:srgbClr val="0070C0"/>
                </a:solidFill>
              </a:rPr>
              <a:t>&lt;?</a:t>
            </a:r>
            <a:r>
              <a:rPr lang="id-ID" altLang="en-US" dirty="0" smtClean="0"/>
              <a:t> dan </a:t>
            </a:r>
            <a:r>
              <a:rPr lang="id-ID" altLang="en-US" dirty="0" smtClean="0">
                <a:solidFill>
                  <a:srgbClr val="0070C0"/>
                </a:solidFill>
              </a:rPr>
              <a:t>?&gt;</a:t>
            </a:r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r>
              <a:rPr lang="en-US" altLang="en-US" dirty="0" err="1" smtClean="0"/>
              <a:t>atau</a:t>
            </a:r>
            <a:endParaRPr lang="id-ID" altLang="en-US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id-ID" altLang="en-US" dirty="0" smtClean="0">
                <a:solidFill>
                  <a:srgbClr val="0070C0"/>
                </a:solidFill>
              </a:rPr>
              <a:t>&lt;?php</a:t>
            </a:r>
            <a:r>
              <a:rPr lang="id-ID" altLang="en-US" dirty="0" smtClean="0"/>
              <a:t> dan </a:t>
            </a:r>
            <a:r>
              <a:rPr lang="id-ID" altLang="en-US" dirty="0" smtClean="0">
                <a:solidFill>
                  <a:srgbClr val="0070C0"/>
                </a:solidFill>
              </a:rPr>
              <a:t>?&gt;</a:t>
            </a:r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r>
              <a:rPr lang="en-US" altLang="en-US" dirty="0" err="1" smtClean="0"/>
              <a:t>atau</a:t>
            </a:r>
            <a:endParaRPr lang="id-ID" altLang="en-US" dirty="0" smtClean="0"/>
          </a:p>
          <a:p>
            <a:pPr>
              <a:buFont typeface="Wingdings" pitchFamily="2" charset="2"/>
              <a:buChar char="§"/>
            </a:pPr>
            <a:r>
              <a:rPr lang="id-ID" altLang="en-US" dirty="0" smtClean="0">
                <a:solidFill>
                  <a:srgbClr val="0070C0"/>
                </a:solidFill>
              </a:rPr>
              <a:t>&lt;script language=</a:t>
            </a:r>
            <a:r>
              <a:rPr lang="en-US" dirty="0"/>
              <a:t>″</a:t>
            </a:r>
            <a:r>
              <a:rPr lang="id-ID" altLang="en-US" dirty="0" smtClean="0">
                <a:solidFill>
                  <a:srgbClr val="0070C0"/>
                </a:solidFill>
              </a:rPr>
              <a:t>php</a:t>
            </a:r>
            <a:r>
              <a:rPr lang="en-US" dirty="0"/>
              <a:t>″</a:t>
            </a:r>
            <a:r>
              <a:rPr lang="id-ID" altLang="en-US" dirty="0" smtClean="0">
                <a:solidFill>
                  <a:srgbClr val="0070C0"/>
                </a:solidFill>
              </a:rPr>
              <a:t>&gt; dan &lt;/script&gt;</a:t>
            </a:r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r>
              <a:rPr lang="en-US" altLang="en-US" dirty="0" err="1" smtClean="0"/>
              <a:t>atau</a:t>
            </a:r>
            <a:endParaRPr lang="id-ID" altLang="en-US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id-ID" altLang="en-US" dirty="0" smtClean="0">
                <a:solidFill>
                  <a:srgbClr val="0070C0"/>
                </a:solidFill>
              </a:rPr>
              <a:t>&lt;% dan %&gt;</a:t>
            </a:r>
            <a:r>
              <a:rPr lang="en-US" altLang="en-US" sz="28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11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Hello World!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5543550" cy="127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284538"/>
            <a:ext cx="424973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3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penulisan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Diawali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diakhiri</a:t>
            </a:r>
            <a:r>
              <a:rPr lang="en-US" dirty="0" smtClean="0"/>
              <a:t> tag </a:t>
            </a:r>
            <a:r>
              <a:rPr lang="en-US" dirty="0" smtClean="0">
                <a:solidFill>
                  <a:srgbClr val="0070C0"/>
                </a:solidFill>
              </a:rPr>
              <a:t>&lt;?</a:t>
            </a:r>
            <a:r>
              <a:rPr lang="en-US" dirty="0" err="1" smtClean="0">
                <a:solidFill>
                  <a:srgbClr val="0070C0"/>
                </a:solidFill>
              </a:rPr>
              <a:t>php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?</a:t>
            </a:r>
            <a:r>
              <a:rPr lang="en-US" dirty="0" smtClean="0">
                <a:solidFill>
                  <a:srgbClr val="0070C0"/>
                </a:solidFill>
              </a:rPr>
              <a:t>&gt;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Intruksi</a:t>
            </a:r>
            <a:r>
              <a:rPr lang="en-US" dirty="0" smtClean="0"/>
              <a:t> 1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lain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“</a:t>
            </a:r>
            <a:r>
              <a:rPr lang="en-US" sz="2800" b="1" dirty="0" smtClean="0">
                <a:solidFill>
                  <a:srgbClr val="0070C0"/>
                </a:solidFill>
              </a:rPr>
              <a:t>;</a:t>
            </a:r>
            <a:r>
              <a:rPr lang="en-US" dirty="0" smtClean="0"/>
              <a:t>” (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Perintah</a:t>
            </a:r>
            <a:r>
              <a:rPr lang="en-US" b="1" dirty="0" smtClean="0"/>
              <a:t> </a:t>
            </a:r>
            <a:r>
              <a:rPr lang="en-US" b="1" dirty="0" err="1" smtClean="0"/>
              <a:t>Mencetak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Ada </a:t>
            </a:r>
            <a:r>
              <a:rPr lang="es-ES" dirty="0" err="1" smtClean="0"/>
              <a:t>dua</a:t>
            </a:r>
            <a:r>
              <a:rPr lang="es-ES" dirty="0" smtClean="0"/>
              <a:t> </a:t>
            </a:r>
            <a:r>
              <a:rPr lang="es-ES" dirty="0" err="1" smtClean="0"/>
              <a:t>jenis</a:t>
            </a:r>
            <a:r>
              <a:rPr lang="es-ES" dirty="0" smtClean="0"/>
              <a:t> </a:t>
            </a:r>
            <a:r>
              <a:rPr lang="es-ES" dirty="0" err="1" smtClean="0"/>
              <a:t>perintah</a:t>
            </a:r>
            <a:r>
              <a:rPr lang="es-ES" dirty="0" smtClean="0"/>
              <a:t> PHP </a:t>
            </a:r>
            <a:r>
              <a:rPr lang="es-ES" dirty="0" err="1" smtClean="0"/>
              <a:t>untuk</a:t>
            </a:r>
            <a:r>
              <a:rPr lang="es-ES" dirty="0" smtClean="0"/>
              <a:t> </a:t>
            </a:r>
            <a:r>
              <a:rPr lang="es-ES" dirty="0" err="1" smtClean="0"/>
              <a:t>mencetak</a:t>
            </a:r>
            <a:r>
              <a:rPr lang="es-ES" dirty="0" smtClean="0"/>
              <a:t> </a:t>
            </a:r>
            <a:r>
              <a:rPr lang="es-ES" dirty="0" err="1" smtClean="0"/>
              <a:t>keluaran</a:t>
            </a:r>
            <a:r>
              <a:rPr lang="es-ES" dirty="0" smtClean="0"/>
              <a:t> : </a:t>
            </a:r>
          </a:p>
          <a:p>
            <a:pPr marL="571500" indent="-342900">
              <a:buAutoNum type="arabicPeriod"/>
            </a:pPr>
            <a:r>
              <a:rPr lang="es-ES" b="1" dirty="0" smtClean="0"/>
              <a:t>‘</a:t>
            </a:r>
            <a:r>
              <a:rPr lang="es-ES" b="1" dirty="0" smtClean="0">
                <a:solidFill>
                  <a:srgbClr val="0070C0"/>
                </a:solidFill>
              </a:rPr>
              <a:t>echo</a:t>
            </a:r>
            <a:r>
              <a:rPr lang="es-ES" b="1" dirty="0" smtClean="0"/>
              <a:t>’</a:t>
            </a:r>
          </a:p>
          <a:p>
            <a:pPr marL="571500" indent="-342900">
              <a:buAutoNum type="arabicPeriod"/>
            </a:pPr>
            <a:r>
              <a:rPr lang="es-ES" b="1" dirty="0" smtClean="0"/>
              <a:t>‘</a:t>
            </a:r>
            <a:r>
              <a:rPr lang="es-ES" b="1" dirty="0" err="1" smtClean="0">
                <a:solidFill>
                  <a:srgbClr val="0070C0"/>
                </a:solidFill>
              </a:rPr>
              <a:t>print</a:t>
            </a:r>
            <a:r>
              <a:rPr lang="es-ES" b="1" dirty="0" smtClean="0"/>
              <a:t>’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echo</a:t>
            </a:r>
            <a:r>
              <a:rPr lang="en-US" dirty="0" smtClean="0"/>
              <a:t> 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b="1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mencetak</a:t>
            </a:r>
            <a:r>
              <a:rPr lang="en-US" dirty="0" smtClean="0">
                <a:solidFill>
                  <a:srgbClr val="0070C0"/>
                </a:solidFill>
              </a:rPr>
              <a:t> output </a:t>
            </a:r>
            <a:r>
              <a:rPr lang="en-US" dirty="0" err="1" smtClean="0">
                <a:solidFill>
                  <a:srgbClr val="0070C0"/>
                </a:solidFill>
              </a:rPr>
              <a:t>ke</a:t>
            </a:r>
            <a:r>
              <a:rPr lang="en-US" dirty="0" smtClean="0">
                <a:solidFill>
                  <a:srgbClr val="0070C0"/>
                </a:solidFill>
              </a:rPr>
              <a:t> browser</a:t>
            </a:r>
            <a:r>
              <a:rPr lang="en-US" dirty="0" smtClean="0"/>
              <a:t>,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tujuan</a:t>
            </a:r>
            <a:r>
              <a:rPr lang="en-US" b="1" dirty="0" smtClean="0"/>
              <a:t> lain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Statement </a:t>
            </a:r>
            <a:r>
              <a:rPr lang="en-US" dirty="0" smtClean="0"/>
              <a:t>paling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output </a:t>
            </a:r>
            <a:r>
              <a:rPr lang="en-US" dirty="0" err="1" smtClean="0"/>
              <a:t>ke</a:t>
            </a:r>
            <a:r>
              <a:rPr lang="en-US" dirty="0" smtClean="0"/>
              <a:t> browser.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U</a:t>
            </a:r>
            <a:r>
              <a:rPr lang="en-US" dirty="0" err="1" smtClean="0"/>
              <a:t>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, </a:t>
            </a:r>
            <a:r>
              <a:rPr lang="en-US" dirty="0" smtClean="0"/>
              <a:t>string </a:t>
            </a:r>
            <a:r>
              <a:rPr lang="en-US" dirty="0" err="1" smtClean="0"/>
              <a:t>apit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″ ″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'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'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,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petik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diharuskan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Echo </a:t>
            </a:r>
            <a:r>
              <a:rPr lang="en-US" dirty="0">
                <a:solidFill>
                  <a:srgbClr val="0070C0"/>
                </a:solidFill>
              </a:rPr>
              <a:t>″</a:t>
            </a:r>
            <a:r>
              <a:rPr lang="en-US" dirty="0" smtClean="0">
                <a:solidFill>
                  <a:srgbClr val="0070C0"/>
                </a:solidFill>
              </a:rPr>
              <a:t>UDINUS″</a:t>
            </a:r>
            <a:endParaRPr lang="en-US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Echo $</a:t>
            </a:r>
            <a:r>
              <a:rPr lang="en-US" dirty="0" err="1" smtClean="0">
                <a:solidFill>
                  <a:srgbClr val="0070C0"/>
                </a:solidFill>
              </a:rPr>
              <a:t>nama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1" dirty="0" err="1" smtClean="0"/>
              <a:t>kombinasi</a:t>
            </a:r>
            <a:r>
              <a:rPr lang="en-US" dirty="0" smtClean="0"/>
              <a:t> </a:t>
            </a:r>
            <a:r>
              <a:rPr lang="en-US" b="1" dirty="0" err="1" smtClean="0"/>
              <a:t>teks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nama</a:t>
            </a:r>
            <a:r>
              <a:rPr lang="en-US" b="1" dirty="0" smtClean="0"/>
              <a:t> </a:t>
            </a:r>
            <a:r>
              <a:rPr lang="en-US" b="1" dirty="0" err="1" smtClean="0"/>
              <a:t>variabel</a:t>
            </a:r>
            <a:r>
              <a:rPr lang="en-US" b="1" dirty="0" smtClean="0"/>
              <a:t> </a:t>
            </a:r>
            <a:r>
              <a:rPr lang="en-US" b="1" dirty="0" err="1" smtClean="0"/>
              <a:t>tetap</a:t>
            </a:r>
            <a:r>
              <a:rPr lang="en-US" b="1" dirty="0" smtClean="0"/>
              <a:t> </a:t>
            </a:r>
            <a:r>
              <a:rPr lang="en-US" b="1" dirty="0" err="1" smtClean="0"/>
              <a:t>harus</a:t>
            </a:r>
            <a:r>
              <a:rPr lang="en-US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tanda</a:t>
            </a:r>
            <a:r>
              <a:rPr lang="en-US" b="1" dirty="0" smtClean="0"/>
              <a:t> </a:t>
            </a:r>
            <a:r>
              <a:rPr lang="en-US" b="1" dirty="0" err="1" smtClean="0"/>
              <a:t>petik</a:t>
            </a:r>
            <a:r>
              <a:rPr lang="en-US" b="1" dirty="0" smtClean="0"/>
              <a:t> </a:t>
            </a:r>
            <a:r>
              <a:rPr lang="en-US" b="1" dirty="0" err="1" smtClean="0"/>
              <a:t>tunggal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ganda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Echo '</a:t>
            </a:r>
            <a:r>
              <a:rPr lang="en-US" dirty="0" err="1" smtClean="0">
                <a:solidFill>
                  <a:srgbClr val="0070C0"/>
                </a:solidFill>
              </a:rPr>
              <a:t>namanya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adalah</a:t>
            </a:r>
            <a:r>
              <a:rPr lang="en-US" dirty="0" smtClean="0">
                <a:solidFill>
                  <a:srgbClr val="0070C0"/>
                </a:solidFill>
              </a:rPr>
              <a:t> $</a:t>
            </a:r>
            <a:r>
              <a:rPr lang="en-US" dirty="0" err="1">
                <a:solidFill>
                  <a:srgbClr val="0070C0"/>
                </a:solidFill>
              </a:rPr>
              <a:t>nama</a:t>
            </a:r>
            <a:r>
              <a:rPr lang="en-US" dirty="0">
                <a:solidFill>
                  <a:srgbClr val="0070C0"/>
                </a:solidFill>
              </a:rPr>
              <a:t>';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Jika</a:t>
            </a:r>
            <a:r>
              <a:rPr lang="en-US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tag html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dituliskan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PHP (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&lt;? </a:t>
            </a:r>
            <a:r>
              <a:rPr lang="en-US" dirty="0" err="1">
                <a:solidFill>
                  <a:srgbClr val="0070C0"/>
                </a:solidFill>
              </a:rPr>
              <a:t>d</a:t>
            </a:r>
            <a:r>
              <a:rPr lang="en-US" dirty="0" err="1" smtClean="0">
                <a:solidFill>
                  <a:srgbClr val="0070C0"/>
                </a:solidFill>
              </a:rPr>
              <a:t>an</a:t>
            </a:r>
            <a:r>
              <a:rPr lang="en-US" dirty="0" smtClean="0">
                <a:solidFill>
                  <a:srgbClr val="0070C0"/>
                </a:solidFill>
              </a:rPr>
              <a:t> ?&gt;)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b="1" dirty="0" err="1" smtClean="0"/>
              <a:t>harus</a:t>
            </a:r>
            <a:r>
              <a:rPr lang="en-US" dirty="0" smtClean="0"/>
              <a:t> </a:t>
            </a:r>
            <a:r>
              <a:rPr lang="en-US" b="1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echo</a:t>
            </a:r>
            <a:r>
              <a:rPr lang="en-US" dirty="0" smtClean="0"/>
              <a:t>.</a:t>
            </a:r>
          </a:p>
          <a:p>
            <a:pPr marL="231775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&lt;?</a:t>
            </a:r>
            <a:r>
              <a:rPr lang="en-US" dirty="0" err="1">
                <a:solidFill>
                  <a:srgbClr val="0070C0"/>
                </a:solidFill>
              </a:rPr>
              <a:t>php</a:t>
            </a:r>
            <a:endParaRPr lang="en-US" dirty="0">
              <a:solidFill>
                <a:srgbClr val="0070C0"/>
              </a:solidFill>
            </a:endParaRPr>
          </a:p>
          <a:p>
            <a:pPr marL="231775" indent="0">
              <a:buNone/>
            </a:pPr>
            <a:r>
              <a:rPr lang="en-US" dirty="0">
                <a:solidFill>
                  <a:srgbClr val="0070C0"/>
                </a:solidFill>
              </a:rPr>
              <a:t>echo "&lt;p align=center&gt;";</a:t>
            </a:r>
          </a:p>
          <a:p>
            <a:pPr marL="231775" indent="0">
              <a:buNone/>
            </a:pPr>
            <a:r>
              <a:rPr lang="en-US" dirty="0">
                <a:solidFill>
                  <a:srgbClr val="0070C0"/>
                </a:solidFill>
              </a:rPr>
              <a:t>echo "&lt;</a:t>
            </a:r>
            <a:r>
              <a:rPr lang="en-US" dirty="0">
                <a:solidFill>
                  <a:srgbClr val="FF0000"/>
                </a:solidFill>
              </a:rPr>
              <a:t>font size=5 color=blue</a:t>
            </a:r>
            <a:r>
              <a:rPr lang="en-US" dirty="0">
                <a:solidFill>
                  <a:srgbClr val="0070C0"/>
                </a:solidFill>
              </a:rPr>
              <a:t>&gt;my script </a:t>
            </a:r>
            <a:r>
              <a:rPr lang="en-US" dirty="0" err="1">
                <a:solidFill>
                  <a:srgbClr val="0070C0"/>
                </a:solidFill>
              </a:rPr>
              <a:t>php</a:t>
            </a:r>
            <a:r>
              <a:rPr lang="en-US" dirty="0">
                <a:solidFill>
                  <a:srgbClr val="FF0000"/>
                </a:solidFill>
              </a:rPr>
              <a:t>&lt;/font&gt;</a:t>
            </a:r>
            <a:r>
              <a:rPr lang="en-US" dirty="0">
                <a:solidFill>
                  <a:srgbClr val="0070C0"/>
                </a:solidFill>
              </a:rPr>
              <a:t>";</a:t>
            </a:r>
          </a:p>
          <a:p>
            <a:pPr marL="231775" indent="0">
              <a:buNone/>
            </a:pPr>
            <a:r>
              <a:rPr lang="en-US" dirty="0">
                <a:solidFill>
                  <a:srgbClr val="0070C0"/>
                </a:solidFill>
              </a:rPr>
              <a:t>echo "&lt;p&gt;";</a:t>
            </a:r>
          </a:p>
          <a:p>
            <a:pPr marL="231775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?&gt;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Penulisan</a:t>
            </a:r>
            <a:r>
              <a:rPr lang="en-US" dirty="0" smtClean="0"/>
              <a:t> echo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tiap</a:t>
            </a:r>
            <a:r>
              <a:rPr lang="en-US" b="1" dirty="0" smtClean="0"/>
              <a:t> </a:t>
            </a:r>
            <a:r>
              <a:rPr lang="en-US" b="1" dirty="0" err="1" smtClean="0"/>
              <a:t>baris</a:t>
            </a:r>
            <a:r>
              <a:rPr lang="en-US" dirty="0" smtClean="0"/>
              <a:t>,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b="1" dirty="0" err="1" smtClean="0"/>
              <a:t>disingkat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b="1" dirty="0" smtClean="0"/>
              <a:t>echo </a:t>
            </a:r>
            <a:r>
              <a:rPr lang="en-US" b="1" dirty="0" err="1" smtClean="0"/>
              <a:t>hanya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b="1" dirty="0" err="1" smtClean="0"/>
              <a:t>tanda</a:t>
            </a:r>
            <a:r>
              <a:rPr lang="en-US" b="1" dirty="0" smtClean="0"/>
              <a:t> </a:t>
            </a:r>
            <a:r>
              <a:rPr lang="en-US" b="1" dirty="0" err="1" smtClean="0"/>
              <a:t>petik</a:t>
            </a:r>
            <a:r>
              <a:rPr lang="en-US" b="1" dirty="0" smtClean="0"/>
              <a:t> </a:t>
            </a:r>
            <a:r>
              <a:rPr lang="en-US" b="1" dirty="0" err="1" smtClean="0"/>
              <a:t>dua</a:t>
            </a:r>
            <a:r>
              <a:rPr lang="en-US" b="1" dirty="0" smtClean="0"/>
              <a:t> </a:t>
            </a:r>
            <a:r>
              <a:rPr lang="en-US" b="1" dirty="0" err="1" smtClean="0"/>
              <a:t>mengapit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html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231775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&lt;?</a:t>
            </a:r>
            <a:r>
              <a:rPr lang="en-US" dirty="0" err="1">
                <a:solidFill>
                  <a:srgbClr val="0070C0"/>
                </a:solidFill>
              </a:rPr>
              <a:t>php</a:t>
            </a:r>
            <a:endParaRPr lang="en-US" dirty="0">
              <a:solidFill>
                <a:srgbClr val="0070C0"/>
              </a:solidFill>
            </a:endParaRPr>
          </a:p>
          <a:p>
            <a:pPr marL="231775" indent="0">
              <a:buNone/>
            </a:pPr>
            <a:r>
              <a:rPr lang="en-US" dirty="0">
                <a:solidFill>
                  <a:srgbClr val="0070C0"/>
                </a:solidFill>
              </a:rPr>
              <a:t>echo</a:t>
            </a:r>
            <a:r>
              <a:rPr lang="en-US" dirty="0">
                <a:solidFill>
                  <a:srgbClr val="FF0000"/>
                </a:solidFill>
              </a:rPr>
              <a:t> "</a:t>
            </a:r>
          </a:p>
          <a:p>
            <a:pPr marL="231775" indent="0">
              <a:buNone/>
            </a:pPr>
            <a:r>
              <a:rPr lang="en-US" dirty="0">
                <a:solidFill>
                  <a:srgbClr val="0070C0"/>
                </a:solidFill>
              </a:rPr>
              <a:t>&lt;p align=center&gt;</a:t>
            </a:r>
          </a:p>
          <a:p>
            <a:pPr marL="231775" indent="0">
              <a:buNone/>
            </a:pPr>
            <a:r>
              <a:rPr lang="en-US" dirty="0">
                <a:solidFill>
                  <a:srgbClr val="0070C0"/>
                </a:solidFill>
              </a:rPr>
              <a:t>&lt;font size=5 color=blue&gt;my script </a:t>
            </a:r>
            <a:r>
              <a:rPr lang="en-US" dirty="0" err="1">
                <a:solidFill>
                  <a:srgbClr val="0070C0"/>
                </a:solidFill>
              </a:rPr>
              <a:t>php</a:t>
            </a:r>
            <a:r>
              <a:rPr lang="en-US" dirty="0">
                <a:solidFill>
                  <a:srgbClr val="0070C0"/>
                </a:solidFill>
              </a:rPr>
              <a:t>&lt;/font&gt;;</a:t>
            </a:r>
          </a:p>
          <a:p>
            <a:pPr marL="231775" indent="0">
              <a:buNone/>
            </a:pPr>
            <a:r>
              <a:rPr lang="en-US" dirty="0">
                <a:solidFill>
                  <a:srgbClr val="0070C0"/>
                </a:solidFill>
              </a:rPr>
              <a:t>&lt;p&gt;</a:t>
            </a:r>
            <a:r>
              <a:rPr lang="en-US" dirty="0">
                <a:solidFill>
                  <a:srgbClr val="FF0000"/>
                </a:solidFill>
              </a:rPr>
              <a:t>";</a:t>
            </a:r>
          </a:p>
          <a:p>
            <a:pPr marL="231775" indent="0">
              <a:buNone/>
            </a:pPr>
            <a:r>
              <a:rPr lang="en-US" dirty="0">
                <a:solidFill>
                  <a:srgbClr val="0070C0"/>
                </a:solidFill>
              </a:rPr>
              <a:t>?&gt;</a:t>
            </a:r>
          </a:p>
          <a:p>
            <a:pPr marL="231775" indent="0">
              <a:buNone/>
            </a:pPr>
            <a:r>
              <a:rPr lang="en-US" dirty="0">
                <a:solidFill>
                  <a:srgbClr val="0070C0"/>
                </a:solidFill>
              </a:rPr>
              <a:t>&lt;</a:t>
            </a:r>
            <a:r>
              <a:rPr lang="en-US" dirty="0" err="1">
                <a:solidFill>
                  <a:srgbClr val="0070C0"/>
                </a:solidFill>
              </a:rPr>
              <a:t>hr</a:t>
            </a:r>
            <a:r>
              <a:rPr lang="en-US" dirty="0">
                <a:solidFill>
                  <a:srgbClr val="0070C0"/>
                </a:solidFill>
              </a:rPr>
              <a:t> size=3 color=blue </a:t>
            </a:r>
            <a:r>
              <a:rPr lang="en-US" dirty="0" err="1">
                <a:solidFill>
                  <a:srgbClr val="0070C0"/>
                </a:solidFill>
              </a:rPr>
              <a:t>noshade</a:t>
            </a:r>
            <a:r>
              <a:rPr lang="en-US" dirty="0">
                <a:solidFill>
                  <a:srgbClr val="0070C0"/>
                </a:solidFill>
              </a:rPr>
              <a:t>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768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&lt;html</a:t>
            </a:r>
            <a:r>
              <a:rPr lang="en-US" sz="2000" dirty="0">
                <a:solidFill>
                  <a:srgbClr val="0070C0"/>
                </a:solidFill>
              </a:rPr>
              <a:t>&gt;</a:t>
            </a:r>
          </a:p>
          <a:p>
            <a:pPr marL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&lt;head&gt;</a:t>
            </a:r>
          </a:p>
          <a:p>
            <a:pPr marL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&lt;/head&gt;</a:t>
            </a:r>
          </a:p>
          <a:p>
            <a:pPr marL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&lt;body&gt;</a:t>
            </a:r>
          </a:p>
          <a:p>
            <a:pPr marL="0">
              <a:spcBef>
                <a:spcPts val="0"/>
              </a:spcBef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&lt;?</a:t>
            </a:r>
            <a:r>
              <a:rPr lang="en-US" sz="2000" dirty="0" err="1">
                <a:solidFill>
                  <a:srgbClr val="0070C0"/>
                </a:solidFill>
              </a:rPr>
              <a:t>php</a:t>
            </a:r>
            <a:endParaRPr lang="en-US" sz="2000" dirty="0">
              <a:solidFill>
                <a:srgbClr val="0070C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echo </a:t>
            </a:r>
            <a:r>
              <a:rPr lang="en-US" sz="2000" dirty="0">
                <a:solidFill>
                  <a:srgbClr val="FF0000"/>
                </a:solidFill>
              </a:rPr>
              <a:t>'</a:t>
            </a:r>
            <a:r>
              <a:rPr lang="en-US" sz="2000" dirty="0" err="1">
                <a:solidFill>
                  <a:srgbClr val="0070C0"/>
                </a:solidFill>
              </a:rPr>
              <a:t>Selamat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Belajar</a:t>
            </a:r>
            <a:r>
              <a:rPr lang="en-US" sz="2000" dirty="0">
                <a:solidFill>
                  <a:srgbClr val="0070C0"/>
                </a:solidFill>
              </a:rPr>
              <a:t> PHP</a:t>
            </a:r>
            <a:r>
              <a:rPr lang="en-US" sz="2000" dirty="0">
                <a:solidFill>
                  <a:srgbClr val="FF0000"/>
                </a:solidFill>
              </a:rPr>
              <a:t>'</a:t>
            </a:r>
            <a:r>
              <a:rPr lang="en-US" sz="2000" dirty="0">
                <a:solidFill>
                  <a:srgbClr val="0070C0"/>
                </a:solidFill>
              </a:rPr>
              <a:t>;</a:t>
            </a:r>
          </a:p>
          <a:p>
            <a:pPr marL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echo</a:t>
            </a:r>
            <a:r>
              <a:rPr lang="en-US" sz="2000" dirty="0">
                <a:solidFill>
                  <a:srgbClr val="0070C0"/>
                </a:solidFill>
              </a:rPr>
              <a:t>'&lt;</a:t>
            </a:r>
            <a:r>
              <a:rPr lang="en-US" sz="2000" dirty="0" err="1">
                <a:solidFill>
                  <a:srgbClr val="0070C0"/>
                </a:solidFill>
              </a:rPr>
              <a:t>br</a:t>
            </a:r>
            <a:r>
              <a:rPr lang="en-US" sz="2000" dirty="0">
                <a:solidFill>
                  <a:srgbClr val="0070C0"/>
                </a:solidFill>
              </a:rPr>
              <a:t>&gt;';</a:t>
            </a:r>
          </a:p>
          <a:p>
            <a:pPr marL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print</a:t>
            </a: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'</a:t>
            </a:r>
            <a:r>
              <a:rPr lang="en-US" sz="2000" dirty="0" err="1">
                <a:solidFill>
                  <a:srgbClr val="0070C0"/>
                </a:solidFill>
              </a:rPr>
              <a:t>saya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belajar</a:t>
            </a:r>
            <a:r>
              <a:rPr lang="en-US" sz="2000" dirty="0">
                <a:solidFill>
                  <a:srgbClr val="0070C0"/>
                </a:solidFill>
              </a:rPr>
              <a:t> PHP</a:t>
            </a:r>
            <a:r>
              <a:rPr lang="en-US" sz="2000" dirty="0">
                <a:solidFill>
                  <a:srgbClr val="FF0000"/>
                </a:solidFill>
              </a:rPr>
              <a:t>'</a:t>
            </a:r>
            <a:r>
              <a:rPr lang="en-US" sz="2000" dirty="0">
                <a:solidFill>
                  <a:srgbClr val="0070C0"/>
                </a:solidFill>
              </a:rPr>
              <a:t>);</a:t>
            </a:r>
          </a:p>
          <a:p>
            <a:pPr marL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?&gt;</a:t>
            </a:r>
          </a:p>
          <a:p>
            <a:pPr marL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&lt;/body&gt;</a:t>
            </a:r>
          </a:p>
          <a:p>
            <a:pPr marL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</a:rPr>
              <a:t>&lt;/html&gt;</a:t>
            </a:r>
          </a:p>
          <a:p>
            <a:pPr marL="0">
              <a:spcBef>
                <a:spcPts val="0"/>
              </a:spcBef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9712" y="1676400"/>
            <a:ext cx="4451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&lt;html&gt;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&lt;head&gt;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&lt;/head&gt;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&lt;body&gt;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&lt;?</a:t>
            </a:r>
            <a:r>
              <a:rPr lang="en-US" sz="2000" dirty="0" err="1">
                <a:solidFill>
                  <a:srgbClr val="0070C0"/>
                </a:solidFill>
              </a:rPr>
              <a:t>php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	echo </a:t>
            </a:r>
            <a:r>
              <a:rPr lang="en-US" sz="2000" dirty="0">
                <a:solidFill>
                  <a:srgbClr val="FF0000"/>
                </a:solidFill>
              </a:rPr>
              <a:t>"</a:t>
            </a:r>
            <a:r>
              <a:rPr lang="en-US" sz="2000" dirty="0" err="1">
                <a:solidFill>
                  <a:srgbClr val="0070C0"/>
                </a:solidFill>
              </a:rPr>
              <a:t>saya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belajar</a:t>
            </a:r>
            <a:r>
              <a:rPr lang="en-US" sz="2000" dirty="0">
                <a:solidFill>
                  <a:srgbClr val="FF0000"/>
                </a:solidFill>
              </a:rPr>
              <a:t>"</a:t>
            </a:r>
            <a:r>
              <a:rPr lang="en-US" sz="2000" dirty="0">
                <a:solidFill>
                  <a:srgbClr val="0070C0"/>
                </a:solidFill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echo </a:t>
            </a:r>
            <a:r>
              <a:rPr lang="en-US" sz="2000" dirty="0">
                <a:solidFill>
                  <a:srgbClr val="FF0000"/>
                </a:solidFill>
              </a:rPr>
              <a:t>"</a:t>
            </a:r>
            <a:r>
              <a:rPr lang="en-US" sz="2000" dirty="0">
                <a:solidFill>
                  <a:srgbClr val="0070C0"/>
                </a:solidFill>
              </a:rPr>
              <a:t>&lt;</a:t>
            </a:r>
            <a:r>
              <a:rPr lang="en-US" sz="2000" dirty="0" err="1">
                <a:solidFill>
                  <a:srgbClr val="0070C0"/>
                </a:solidFill>
              </a:rPr>
              <a:t>br</a:t>
            </a:r>
            <a:r>
              <a:rPr lang="en-US" sz="2000" dirty="0">
                <a:solidFill>
                  <a:srgbClr val="0070C0"/>
                </a:solidFill>
              </a:rPr>
              <a:t>&gt;</a:t>
            </a:r>
            <a:r>
              <a:rPr lang="en-US" sz="2000" dirty="0">
                <a:solidFill>
                  <a:srgbClr val="FF0000"/>
                </a:solidFill>
              </a:rPr>
              <a:t>"</a:t>
            </a:r>
            <a:r>
              <a:rPr lang="en-US" sz="2000" dirty="0">
                <a:solidFill>
                  <a:srgbClr val="0070C0"/>
                </a:solidFill>
              </a:rPr>
              <a:t>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print ("</a:t>
            </a:r>
            <a:r>
              <a:rPr lang="en-US" sz="2000" dirty="0" err="1">
                <a:solidFill>
                  <a:srgbClr val="0070C0"/>
                </a:solidFill>
              </a:rPr>
              <a:t>saya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belajar</a:t>
            </a:r>
            <a:r>
              <a:rPr lang="en-US" sz="2000" dirty="0">
                <a:solidFill>
                  <a:srgbClr val="0070C0"/>
                </a:solidFill>
              </a:rPr>
              <a:t> PHP");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?&gt;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&lt;/body&gt;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&lt;?</a:t>
            </a:r>
            <a:r>
              <a:rPr lang="en-US" dirty="0" err="1">
                <a:solidFill>
                  <a:srgbClr val="0070C0"/>
                </a:solidFill>
              </a:rPr>
              <a:t>php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>
              <a:buNone/>
            </a:pPr>
            <a:r>
              <a:rPr lang="en-US" dirty="0">
                <a:solidFill>
                  <a:srgbClr val="0070C0"/>
                </a:solidFill>
              </a:rPr>
              <a:t>$</a:t>
            </a:r>
            <a:r>
              <a:rPr lang="en-US" dirty="0" err="1">
                <a:solidFill>
                  <a:srgbClr val="0070C0"/>
                </a:solidFill>
              </a:rPr>
              <a:t>nama</a:t>
            </a:r>
            <a:r>
              <a:rPr lang="en-US" dirty="0">
                <a:solidFill>
                  <a:srgbClr val="0070C0"/>
                </a:solidFill>
              </a:rPr>
              <a:t> ="</a:t>
            </a:r>
            <a:r>
              <a:rPr lang="en-US" dirty="0" err="1">
                <a:solidFill>
                  <a:srgbClr val="0070C0"/>
                </a:solidFill>
              </a:rPr>
              <a:t>andi</a:t>
            </a:r>
            <a:r>
              <a:rPr lang="en-US" dirty="0">
                <a:solidFill>
                  <a:srgbClr val="0070C0"/>
                </a:solidFill>
              </a:rPr>
              <a:t>";</a:t>
            </a:r>
          </a:p>
          <a:p>
            <a:pPr lvl="1">
              <a:buNone/>
            </a:pPr>
            <a:r>
              <a:rPr lang="en-US" dirty="0">
                <a:solidFill>
                  <a:srgbClr val="0070C0"/>
                </a:solidFill>
              </a:rPr>
              <a:t>$</a:t>
            </a:r>
            <a:r>
              <a:rPr lang="en-US" dirty="0" err="1">
                <a:solidFill>
                  <a:srgbClr val="0070C0"/>
                </a:solidFill>
              </a:rPr>
              <a:t>alamat</a:t>
            </a:r>
            <a:r>
              <a:rPr lang="en-US" dirty="0">
                <a:solidFill>
                  <a:srgbClr val="0070C0"/>
                </a:solidFill>
              </a:rPr>
              <a:t> ="</a:t>
            </a:r>
            <a:r>
              <a:rPr lang="en-US" dirty="0" err="1">
                <a:solidFill>
                  <a:srgbClr val="0070C0"/>
                </a:solidFill>
              </a:rPr>
              <a:t>jakarta</a:t>
            </a:r>
            <a:r>
              <a:rPr lang="en-US" dirty="0">
                <a:solidFill>
                  <a:srgbClr val="0070C0"/>
                </a:solidFill>
              </a:rPr>
              <a:t>";</a:t>
            </a:r>
          </a:p>
          <a:p>
            <a:pPr lvl="1">
              <a:buNone/>
            </a:pPr>
            <a:r>
              <a:rPr lang="en-US" dirty="0">
                <a:solidFill>
                  <a:srgbClr val="0070C0"/>
                </a:solidFill>
              </a:rPr>
              <a:t>echo "Nama </a:t>
            </a:r>
            <a:r>
              <a:rPr lang="en-US" dirty="0" err="1">
                <a:solidFill>
                  <a:srgbClr val="0070C0"/>
                </a:solidFill>
              </a:rPr>
              <a:t>Anda</a:t>
            </a:r>
            <a:r>
              <a:rPr lang="en-US" dirty="0">
                <a:solidFill>
                  <a:srgbClr val="0070C0"/>
                </a:solidFill>
              </a:rPr>
              <a:t> :$</a:t>
            </a:r>
            <a:r>
              <a:rPr lang="en-US" dirty="0" err="1">
                <a:solidFill>
                  <a:srgbClr val="0070C0"/>
                </a:solidFill>
              </a:rPr>
              <a:t>nama</a:t>
            </a:r>
            <a:r>
              <a:rPr lang="en-US" dirty="0">
                <a:solidFill>
                  <a:srgbClr val="0070C0"/>
                </a:solidFill>
              </a:rPr>
              <a:t> $</a:t>
            </a:r>
            <a:r>
              <a:rPr lang="en-US" dirty="0" err="1">
                <a:solidFill>
                  <a:srgbClr val="0070C0"/>
                </a:solidFill>
              </a:rPr>
              <a:t>alamat</a:t>
            </a:r>
            <a:r>
              <a:rPr lang="en-US" dirty="0">
                <a:solidFill>
                  <a:srgbClr val="0070C0"/>
                </a:solidFill>
              </a:rPr>
              <a:t>";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?&gt;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php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cgi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</a:t>
            </a:r>
            <a:r>
              <a:rPr lang="en-US" dirty="0" smtClean="0"/>
              <a:t>= echo </a:t>
            </a:r>
            <a:r>
              <a:rPr lang="en-US" dirty="0" err="1" smtClean="0"/>
              <a:t>namun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print</a:t>
            </a:r>
            <a:r>
              <a:rPr lang="en-US" dirty="0" smtClean="0"/>
              <a:t> </a:t>
            </a:r>
            <a:r>
              <a:rPr lang="en-US" b="1" dirty="0" err="1" smtClean="0"/>
              <a:t>hanya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menerima</a:t>
            </a:r>
            <a:r>
              <a:rPr lang="en-US" b="1" dirty="0" smtClean="0"/>
              <a:t> </a:t>
            </a:r>
            <a:r>
              <a:rPr lang="en-US" b="1" dirty="0" err="1" smtClean="0"/>
              <a:t>satu</a:t>
            </a:r>
            <a:r>
              <a:rPr lang="en-US" b="1" dirty="0" smtClean="0"/>
              <a:t> </a:t>
            </a:r>
            <a:r>
              <a:rPr lang="en-US" b="1" dirty="0" err="1" smtClean="0"/>
              <a:t>argumen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: </a:t>
            </a:r>
            <a:r>
              <a:rPr lang="en-US" dirty="0" smtClean="0">
                <a:solidFill>
                  <a:srgbClr val="0070C0"/>
                </a:solidFill>
              </a:rPr>
              <a:t>print: 'Nama',$</a:t>
            </a:r>
            <a:r>
              <a:rPr lang="en-US" dirty="0" err="1" smtClean="0">
                <a:solidFill>
                  <a:srgbClr val="0070C0"/>
                </a:solidFill>
              </a:rPr>
              <a:t>nama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6816" t="46827" r="38259" b="24502"/>
          <a:stretch/>
        </p:blipFill>
        <p:spPr bwMode="auto">
          <a:xfrm>
            <a:off x="533400" y="1473201"/>
            <a:ext cx="7315200" cy="263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4079929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&lt;?</a:t>
            </a:r>
            <a:r>
              <a:rPr lang="en-US" dirty="0" err="1">
                <a:solidFill>
                  <a:srgbClr val="0070C0"/>
                </a:solidFill>
              </a:rPr>
              <a:t>php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$</a:t>
            </a:r>
            <a:r>
              <a:rPr lang="en-US" dirty="0" err="1">
                <a:solidFill>
                  <a:srgbClr val="0070C0"/>
                </a:solidFill>
              </a:rPr>
              <a:t>alamat</a:t>
            </a:r>
            <a:r>
              <a:rPr lang="en-US" dirty="0">
                <a:solidFill>
                  <a:srgbClr val="0070C0"/>
                </a:solidFill>
              </a:rPr>
              <a:t> ='</a:t>
            </a:r>
            <a:r>
              <a:rPr lang="en-US" dirty="0" err="1">
                <a:solidFill>
                  <a:srgbClr val="0070C0"/>
                </a:solidFill>
              </a:rPr>
              <a:t>dua</a:t>
            </a:r>
            <a:r>
              <a:rPr lang="en-US" dirty="0">
                <a:solidFill>
                  <a:srgbClr val="0070C0"/>
                </a:solidFill>
              </a:rPr>
              <a:t>';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print($</a:t>
            </a:r>
            <a:r>
              <a:rPr lang="en-US" dirty="0" err="1">
                <a:solidFill>
                  <a:srgbClr val="0070C0"/>
                </a:solidFill>
              </a:rPr>
              <a:t>alamat</a:t>
            </a:r>
            <a:r>
              <a:rPr lang="en-US" dirty="0">
                <a:solidFill>
                  <a:srgbClr val="0070C0"/>
                </a:solidFill>
              </a:rPr>
              <a:t>);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print(" ");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print("Hallo Word");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?&gt;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1000" y="3962400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&lt;?</a:t>
            </a:r>
            <a:r>
              <a:rPr lang="en-US" dirty="0" err="1">
                <a:solidFill>
                  <a:srgbClr val="0070C0"/>
                </a:solidFill>
              </a:rPr>
              <a:t>php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$</a:t>
            </a:r>
            <a:r>
              <a:rPr lang="en-US" dirty="0" err="1">
                <a:solidFill>
                  <a:srgbClr val="0070C0"/>
                </a:solidFill>
              </a:rPr>
              <a:t>alamat</a:t>
            </a:r>
            <a:r>
              <a:rPr lang="en-US" dirty="0">
                <a:solidFill>
                  <a:srgbClr val="0070C0"/>
                </a:solidFill>
              </a:rPr>
              <a:t> ="</a:t>
            </a:r>
            <a:r>
              <a:rPr lang="en-US" dirty="0" err="1">
                <a:solidFill>
                  <a:srgbClr val="0070C0"/>
                </a:solidFill>
              </a:rPr>
              <a:t>dua</a:t>
            </a:r>
            <a:r>
              <a:rPr lang="en-US" dirty="0">
                <a:solidFill>
                  <a:srgbClr val="0070C0"/>
                </a:solidFill>
              </a:rPr>
              <a:t>";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print($</a:t>
            </a:r>
            <a:r>
              <a:rPr lang="en-US" dirty="0" err="1">
                <a:solidFill>
                  <a:srgbClr val="0070C0"/>
                </a:solidFill>
              </a:rPr>
              <a:t>alamat</a:t>
            </a:r>
            <a:r>
              <a:rPr lang="en-US" dirty="0">
                <a:solidFill>
                  <a:srgbClr val="0070C0"/>
                </a:solidFill>
              </a:rPr>
              <a:t>);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print("&lt;</a:t>
            </a:r>
            <a:r>
              <a:rPr lang="en-US" dirty="0" err="1">
                <a:solidFill>
                  <a:srgbClr val="0070C0"/>
                </a:solidFill>
              </a:rPr>
              <a:t>br</a:t>
            </a:r>
            <a:r>
              <a:rPr lang="en-US" dirty="0">
                <a:solidFill>
                  <a:srgbClr val="0070C0"/>
                </a:solidFill>
              </a:rPr>
              <a:t>&gt;");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print("Hallo Word");</a:t>
            </a:r>
          </a:p>
          <a:p>
            <a:r>
              <a:rPr lang="en-US" dirty="0">
                <a:solidFill>
                  <a:srgbClr val="0070C0"/>
                </a:solidFill>
              </a:rPr>
              <a:t>?&gt;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638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&lt;html&gt;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&lt;head&gt;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&lt;title&gt;Test </a:t>
            </a:r>
            <a:r>
              <a:rPr lang="en-US" sz="1600" dirty="0" err="1">
                <a:solidFill>
                  <a:srgbClr val="0070C0"/>
                </a:solidFill>
              </a:rPr>
              <a:t>Penyisipan</a:t>
            </a:r>
            <a:r>
              <a:rPr lang="en-US" sz="1600" dirty="0">
                <a:solidFill>
                  <a:srgbClr val="0070C0"/>
                </a:solidFill>
              </a:rPr>
              <a:t> PHP </a:t>
            </a:r>
            <a:r>
              <a:rPr lang="en-US" sz="1600" dirty="0" err="1">
                <a:solidFill>
                  <a:srgbClr val="0070C0"/>
                </a:solidFill>
              </a:rPr>
              <a:t>Pada</a:t>
            </a:r>
            <a:r>
              <a:rPr lang="en-US" sz="1600" dirty="0">
                <a:solidFill>
                  <a:srgbClr val="0070C0"/>
                </a:solidFill>
              </a:rPr>
              <a:t> HTML&lt;/title&gt;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&lt;/head&gt;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&lt;body&gt;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>
                <a:solidFill>
                  <a:srgbClr val="0070C0"/>
                </a:solidFill>
              </a:rPr>
              <a:t>Kapal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Asing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en-US" sz="1600" dirty="0" err="1">
                <a:solidFill>
                  <a:srgbClr val="0070C0"/>
                </a:solidFill>
              </a:rPr>
              <a:t>Silakan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identifikasikan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diri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Anda</a:t>
            </a:r>
            <a:r>
              <a:rPr lang="en-US" sz="1600" dirty="0">
                <a:solidFill>
                  <a:srgbClr val="0070C0"/>
                </a:solidFill>
              </a:rPr>
              <a:t>! &lt;</a:t>
            </a:r>
            <a:r>
              <a:rPr lang="en-US" sz="1600" dirty="0" err="1">
                <a:solidFill>
                  <a:srgbClr val="0070C0"/>
                </a:solidFill>
              </a:rPr>
              <a:t>br</a:t>
            </a:r>
            <a:r>
              <a:rPr lang="en-US" sz="1600" dirty="0">
                <a:solidFill>
                  <a:srgbClr val="0070C0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&lt;?</a:t>
            </a:r>
            <a:r>
              <a:rPr lang="en-US" sz="1600" dirty="0" err="1">
                <a:solidFill>
                  <a:srgbClr val="0070C0"/>
                </a:solidFill>
              </a:rPr>
              <a:t>php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// </a:t>
            </a:r>
            <a:r>
              <a:rPr lang="en-US" sz="1600" dirty="0" err="1">
                <a:solidFill>
                  <a:srgbClr val="0070C0"/>
                </a:solidFill>
              </a:rPr>
              <a:t>Berikut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adalah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inisiasi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beberapa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variabel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$</a:t>
            </a:r>
            <a:r>
              <a:rPr lang="en-US" sz="1600" dirty="0" err="1">
                <a:solidFill>
                  <a:srgbClr val="0070C0"/>
                </a:solidFill>
              </a:rPr>
              <a:t>namad</a:t>
            </a:r>
            <a:r>
              <a:rPr lang="en-US" sz="1600" dirty="0">
                <a:solidFill>
                  <a:srgbClr val="0070C0"/>
                </a:solidFill>
              </a:rPr>
              <a:t> = </a:t>
            </a:r>
            <a:r>
              <a:rPr lang="en-US" sz="1600" dirty="0" smtClean="0">
                <a:solidFill>
                  <a:srgbClr val="0070C0"/>
                </a:solidFill>
              </a:rPr>
              <a:t>“</a:t>
            </a:r>
            <a:r>
              <a:rPr lang="en-US" sz="1600" dirty="0" err="1" smtClean="0">
                <a:solidFill>
                  <a:srgbClr val="0070C0"/>
                </a:solidFill>
              </a:rPr>
              <a:t>Bejo</a:t>
            </a:r>
            <a:r>
              <a:rPr lang="en-US" sz="1600" dirty="0" smtClean="0">
                <a:solidFill>
                  <a:srgbClr val="0070C0"/>
                </a:solidFill>
              </a:rPr>
              <a:t>";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$</a:t>
            </a:r>
            <a:r>
              <a:rPr lang="en-US" sz="1600" dirty="0" err="1">
                <a:solidFill>
                  <a:srgbClr val="0070C0"/>
                </a:solidFill>
              </a:rPr>
              <a:t>namat</a:t>
            </a:r>
            <a:r>
              <a:rPr lang="en-US" sz="1600" dirty="0">
                <a:solidFill>
                  <a:srgbClr val="0070C0"/>
                </a:solidFill>
              </a:rPr>
              <a:t> = </a:t>
            </a:r>
            <a:r>
              <a:rPr lang="en-US" sz="1600" dirty="0" smtClean="0">
                <a:solidFill>
                  <a:srgbClr val="0070C0"/>
                </a:solidFill>
              </a:rPr>
              <a:t>“</a:t>
            </a:r>
            <a:r>
              <a:rPr lang="en-US" sz="1600" dirty="0" err="1" smtClean="0">
                <a:solidFill>
                  <a:srgbClr val="0070C0"/>
                </a:solidFill>
              </a:rPr>
              <a:t>Noto</a:t>
            </a:r>
            <a:r>
              <a:rPr lang="en-US" sz="1600" dirty="0" smtClean="0">
                <a:solidFill>
                  <a:srgbClr val="0070C0"/>
                </a:solidFill>
              </a:rPr>
              <a:t>";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$</a:t>
            </a:r>
            <a:r>
              <a:rPr lang="en-US" sz="1600" dirty="0" err="1">
                <a:solidFill>
                  <a:srgbClr val="0070C0"/>
                </a:solidFill>
              </a:rPr>
              <a:t>namab</a:t>
            </a:r>
            <a:r>
              <a:rPr lang="en-US" sz="1600" dirty="0">
                <a:solidFill>
                  <a:srgbClr val="0070C0"/>
                </a:solidFill>
              </a:rPr>
              <a:t> = </a:t>
            </a:r>
            <a:r>
              <a:rPr lang="en-US" sz="1600" dirty="0" smtClean="0">
                <a:solidFill>
                  <a:srgbClr val="0070C0"/>
                </a:solidFill>
              </a:rPr>
              <a:t>“</a:t>
            </a:r>
            <a:r>
              <a:rPr lang="en-US" sz="1600" dirty="0" err="1" smtClean="0">
                <a:solidFill>
                  <a:srgbClr val="0070C0"/>
                </a:solidFill>
              </a:rPr>
              <a:t>Negoro</a:t>
            </a:r>
            <a:r>
              <a:rPr lang="en-US" sz="1600" dirty="0" smtClean="0">
                <a:solidFill>
                  <a:srgbClr val="0070C0"/>
                </a:solidFill>
              </a:rPr>
              <a:t>";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?&gt;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&lt;b&gt;</a:t>
            </a:r>
            <a:r>
              <a:rPr lang="en-US" sz="1600" dirty="0" err="1">
                <a:solidFill>
                  <a:srgbClr val="0070C0"/>
                </a:solidFill>
              </a:rPr>
              <a:t>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adalah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kapal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Federasi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Planet </a:t>
            </a:r>
            <a:r>
              <a:rPr lang="en-US" sz="1600" dirty="0">
                <a:solidFill>
                  <a:srgbClr val="0070C0"/>
                </a:solidFill>
              </a:rPr>
              <a:t>USS Enterprise.&lt;</a:t>
            </a:r>
            <a:r>
              <a:rPr lang="en-US" sz="1600" dirty="0" err="1">
                <a:solidFill>
                  <a:srgbClr val="0070C0"/>
                </a:solidFill>
              </a:rPr>
              <a:t>br</a:t>
            </a:r>
            <a:r>
              <a:rPr lang="en-US" sz="1600" dirty="0">
                <a:solidFill>
                  <a:srgbClr val="0070C0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&lt;?</a:t>
            </a:r>
            <a:r>
              <a:rPr lang="en-US" sz="1600" dirty="0" err="1">
                <a:solidFill>
                  <a:srgbClr val="0070C0"/>
                </a:solidFill>
              </a:rPr>
              <a:t>php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  print</a:t>
            </a:r>
            <a:r>
              <a:rPr lang="en-US" sz="1600" dirty="0">
                <a:solidFill>
                  <a:srgbClr val="0070C0"/>
                </a:solidFill>
              </a:rPr>
              <a:t>("</a:t>
            </a:r>
            <a:r>
              <a:rPr lang="en-US" sz="1600" dirty="0" err="1">
                <a:solidFill>
                  <a:srgbClr val="0070C0"/>
                </a:solidFill>
              </a:rPr>
              <a:t>Saya</a:t>
            </a:r>
            <a:r>
              <a:rPr lang="en-US" sz="1600" dirty="0">
                <a:solidFill>
                  <a:srgbClr val="0070C0"/>
                </a:solidFill>
              </a:rPr>
              <a:t> $</a:t>
            </a:r>
            <a:r>
              <a:rPr lang="en-US" sz="1600" dirty="0" err="1">
                <a:solidFill>
                  <a:srgbClr val="0070C0"/>
                </a:solidFill>
              </a:rPr>
              <a:t>namad</a:t>
            </a:r>
            <a:r>
              <a:rPr lang="en-US" sz="1600" dirty="0">
                <a:solidFill>
                  <a:srgbClr val="0070C0"/>
                </a:solidFill>
              </a:rPr>
              <a:t>,$</a:t>
            </a:r>
            <a:r>
              <a:rPr lang="en-US" sz="1600" dirty="0" err="1">
                <a:solidFill>
                  <a:srgbClr val="0070C0"/>
                </a:solidFill>
              </a:rPr>
              <a:t>namat</a:t>
            </a:r>
            <a:r>
              <a:rPr lang="en-US" sz="1600" dirty="0">
                <a:solidFill>
                  <a:srgbClr val="0070C0"/>
                </a:solidFill>
              </a:rPr>
              <a:t>,$</a:t>
            </a:r>
            <a:r>
              <a:rPr lang="en-US" sz="1600" dirty="0" err="1">
                <a:solidFill>
                  <a:srgbClr val="0070C0"/>
                </a:solidFill>
              </a:rPr>
              <a:t>namab,kapten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kapal</a:t>
            </a:r>
            <a:r>
              <a:rPr lang="en-US" sz="1600" dirty="0">
                <a:solidFill>
                  <a:srgbClr val="0070C0"/>
                </a:solidFill>
              </a:rPr>
              <a:t>.&lt;/b&gt;");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  // </a:t>
            </a:r>
            <a:r>
              <a:rPr lang="en-US" sz="1600" dirty="0" err="1">
                <a:solidFill>
                  <a:srgbClr val="0070C0"/>
                </a:solidFill>
              </a:rPr>
              <a:t>contoh</a:t>
            </a:r>
            <a:r>
              <a:rPr lang="en-US" sz="1600" dirty="0">
                <a:solidFill>
                  <a:srgbClr val="0070C0"/>
                </a:solidFill>
              </a:rPr>
              <a:t> print </a:t>
            </a:r>
            <a:r>
              <a:rPr lang="en-US" sz="1600" dirty="0" err="1">
                <a:solidFill>
                  <a:srgbClr val="0070C0"/>
                </a:solidFill>
              </a:rPr>
              <a:t>tidak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bisa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menampilkan</a:t>
            </a:r>
            <a:r>
              <a:rPr lang="en-US" sz="1600" dirty="0">
                <a:solidFill>
                  <a:srgbClr val="0070C0"/>
                </a:solidFill>
              </a:rPr>
              <a:t> data </a:t>
            </a:r>
            <a:r>
              <a:rPr lang="en-US" sz="1600" dirty="0" err="1">
                <a:solidFill>
                  <a:srgbClr val="0070C0"/>
                </a:solidFill>
              </a:rPr>
              <a:t>seperti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dibawah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ini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      print </a:t>
            </a:r>
            <a:r>
              <a:rPr lang="en-US" sz="1600" dirty="0">
                <a:solidFill>
                  <a:srgbClr val="FF0000"/>
                </a:solidFill>
              </a:rPr>
              <a:t>"</a:t>
            </a:r>
            <a:r>
              <a:rPr lang="en-US" sz="1600" dirty="0" err="1">
                <a:solidFill>
                  <a:srgbClr val="FF0000"/>
                </a:solidFill>
              </a:rPr>
              <a:t>Saya</a:t>
            </a:r>
            <a:r>
              <a:rPr lang="en-US" sz="1600" dirty="0">
                <a:solidFill>
                  <a:srgbClr val="FF0000"/>
                </a:solidFill>
              </a:rPr>
              <a:t>", </a:t>
            </a:r>
            <a:r>
              <a:rPr lang="en-US" sz="1600" u="sng" dirty="0">
                <a:solidFill>
                  <a:srgbClr val="FF0000"/>
                </a:solidFill>
              </a:rPr>
              <a:t>$</a:t>
            </a:r>
            <a:r>
              <a:rPr lang="en-US" sz="1600" u="sng" dirty="0" err="1">
                <a:solidFill>
                  <a:srgbClr val="FF0000"/>
                </a:solidFill>
              </a:rPr>
              <a:t>namad</a:t>
            </a:r>
            <a:r>
              <a:rPr lang="en-US" sz="1600" u="sng" dirty="0">
                <a:solidFill>
                  <a:srgbClr val="FF0000"/>
                </a:solidFill>
              </a:rPr>
              <a:t>,$</a:t>
            </a:r>
            <a:r>
              <a:rPr lang="en-US" sz="1600" u="sng" dirty="0" err="1">
                <a:solidFill>
                  <a:srgbClr val="FF0000"/>
                </a:solidFill>
              </a:rPr>
              <a:t>namat</a:t>
            </a:r>
            <a:r>
              <a:rPr lang="en-US" sz="1600" u="sng" dirty="0">
                <a:solidFill>
                  <a:srgbClr val="FF0000"/>
                </a:solidFill>
              </a:rPr>
              <a:t>,$</a:t>
            </a:r>
            <a:r>
              <a:rPr lang="en-US" sz="1600" u="sng" dirty="0" err="1">
                <a:solidFill>
                  <a:srgbClr val="FF0000"/>
                </a:solidFill>
              </a:rPr>
              <a:t>namab</a:t>
            </a:r>
            <a:r>
              <a:rPr lang="en-US" sz="1600" dirty="0" smtClean="0">
                <a:solidFill>
                  <a:srgbClr val="FF0000"/>
                </a:solidFill>
              </a:rPr>
              <a:t>; // </a:t>
            </a:r>
            <a:r>
              <a:rPr lang="en-US" sz="1600" dirty="0" err="1" smtClean="0">
                <a:solidFill>
                  <a:srgbClr val="FF0000"/>
                </a:solidFill>
              </a:rPr>
              <a:t>apabila</a:t>
            </a:r>
            <a:r>
              <a:rPr lang="en-US" sz="1600" dirty="0" smtClean="0">
                <a:solidFill>
                  <a:srgbClr val="FF0000"/>
                </a:solidFill>
              </a:rPr>
              <a:t> di run </a:t>
            </a:r>
            <a:r>
              <a:rPr lang="en-US" sz="1600" dirty="0" err="1" smtClean="0">
                <a:solidFill>
                  <a:srgbClr val="FF0000"/>
                </a:solidFill>
              </a:rPr>
              <a:t>akan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terjadi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kesalahan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echo "&lt;</a:t>
            </a:r>
            <a:r>
              <a:rPr lang="en-US" sz="1600" dirty="0" err="1">
                <a:solidFill>
                  <a:srgbClr val="0070C0"/>
                </a:solidFill>
              </a:rPr>
              <a:t>br</a:t>
            </a:r>
            <a:r>
              <a:rPr lang="en-US" sz="1600" dirty="0">
                <a:solidFill>
                  <a:srgbClr val="0070C0"/>
                </a:solidFill>
              </a:rPr>
              <a:t>&gt;";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echo "</a:t>
            </a:r>
            <a:r>
              <a:rPr lang="en-US" sz="1600" dirty="0" err="1">
                <a:solidFill>
                  <a:srgbClr val="0070C0"/>
                </a:solidFill>
              </a:rPr>
              <a:t>saya</a:t>
            </a:r>
            <a:r>
              <a:rPr lang="en-US" sz="1600" dirty="0">
                <a:solidFill>
                  <a:srgbClr val="0070C0"/>
                </a:solidFill>
              </a:rPr>
              <a:t>", $</a:t>
            </a:r>
            <a:r>
              <a:rPr lang="en-US" sz="1600" dirty="0" err="1" smtClean="0">
                <a:solidFill>
                  <a:srgbClr val="0070C0"/>
                </a:solidFill>
              </a:rPr>
              <a:t>namad</a:t>
            </a:r>
            <a:r>
              <a:rPr lang="en-US" sz="1600" dirty="0" smtClean="0">
                <a:solidFill>
                  <a:srgbClr val="0070C0"/>
                </a:solidFill>
              </a:rPr>
              <a:t>,$</a:t>
            </a:r>
            <a:r>
              <a:rPr lang="en-US" sz="1600" dirty="0" err="1">
                <a:solidFill>
                  <a:srgbClr val="0070C0"/>
                </a:solidFill>
              </a:rPr>
              <a:t>namat</a:t>
            </a:r>
            <a:r>
              <a:rPr lang="en-US" sz="1600" dirty="0">
                <a:solidFill>
                  <a:srgbClr val="0070C0"/>
                </a:solidFill>
              </a:rPr>
              <a:t>,$</a:t>
            </a:r>
            <a:r>
              <a:rPr lang="en-US" sz="1600" dirty="0" err="1">
                <a:solidFill>
                  <a:srgbClr val="0070C0"/>
                </a:solidFill>
              </a:rPr>
              <a:t>namab</a:t>
            </a:r>
            <a:r>
              <a:rPr lang="en-US" sz="1600" dirty="0" smtClean="0">
                <a:solidFill>
                  <a:srgbClr val="0070C0"/>
                </a:solidFill>
              </a:rPr>
              <a:t>;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?&gt;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&lt;/body&gt;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Karena</a:t>
            </a:r>
            <a:r>
              <a:rPr lang="en-US" dirty="0" smtClean="0"/>
              <a:t> PHP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memproses</a:t>
            </a:r>
            <a:r>
              <a:rPr lang="en-US" dirty="0" smtClean="0"/>
              <a:t> print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1 </a:t>
            </a:r>
            <a:r>
              <a:rPr lang="en-US" dirty="0" err="1" smtClean="0"/>
              <a:t>maka</a:t>
            </a:r>
            <a:r>
              <a:rPr lang="en-US" dirty="0" smtClean="0"/>
              <a:t> statement print 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 echo, </a:t>
            </a:r>
            <a:r>
              <a:rPr lang="en-US" dirty="0" err="1" smtClean="0"/>
              <a:t>sehingga</a:t>
            </a:r>
            <a:r>
              <a:rPr lang="en-US" dirty="0" smtClean="0"/>
              <a:t> </a:t>
            </a:r>
            <a:r>
              <a:rPr lang="en-US" b="1" dirty="0" err="1" smtClean="0"/>
              <a:t>sangat</a:t>
            </a:r>
            <a:r>
              <a:rPr lang="en-US" b="1" dirty="0" smtClean="0"/>
              <a:t> </a:t>
            </a:r>
            <a:r>
              <a:rPr lang="en-US" b="1" dirty="0" err="1" smtClean="0"/>
              <a:t>jarang</a:t>
            </a:r>
            <a:r>
              <a:rPr lang="en-US" b="1" dirty="0" smtClean="0"/>
              <a:t> </a:t>
            </a:r>
            <a:r>
              <a:rPr lang="en-US" b="1" dirty="0" err="1" smtClean="0"/>
              <a:t>sekali</a:t>
            </a:r>
            <a:r>
              <a:rPr lang="en-US" dirty="0" smtClean="0"/>
              <a:t> program PHP 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output </a:t>
            </a:r>
            <a:r>
              <a:rPr lang="en-US" dirty="0" err="1" smtClean="0"/>
              <a:t>ke</a:t>
            </a:r>
            <a:r>
              <a:rPr lang="en-US" dirty="0" smtClean="0"/>
              <a:t> browser.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Tipe</a:t>
            </a:r>
            <a:r>
              <a:rPr lang="en-US" b="1" dirty="0"/>
              <a:t> data </a:t>
            </a:r>
            <a:r>
              <a:rPr lang="en-US" b="1" dirty="0" err="1"/>
              <a:t>variabel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perlu</a:t>
            </a:r>
            <a:r>
              <a:rPr lang="en-US" b="1" dirty="0"/>
              <a:t> </a:t>
            </a:r>
            <a:r>
              <a:rPr lang="en-US" b="1" dirty="0" err="1"/>
              <a:t>didekalarasikan</a:t>
            </a:r>
            <a:r>
              <a:rPr lang="en-US" dirty="0"/>
              <a:t>, PHP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b="1" dirty="0" err="1"/>
              <a:t>otomatis</a:t>
            </a:r>
            <a:r>
              <a:rPr lang="en-US" b="1" dirty="0"/>
              <a:t> </a:t>
            </a:r>
            <a:r>
              <a:rPr lang="en-US" b="1" dirty="0" err="1"/>
              <a:t>mengkonversi</a:t>
            </a:r>
            <a:r>
              <a:rPr lang="en-US" b="1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/>
              <a:t>menentukan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tipe</a:t>
            </a:r>
            <a:r>
              <a:rPr lang="en-US" dirty="0"/>
              <a:t> data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disimpannya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:</a:t>
            </a:r>
            <a:br>
              <a:rPr lang="en-US" dirty="0"/>
            </a:br>
            <a:r>
              <a:rPr lang="en-US" sz="2000" dirty="0">
                <a:solidFill>
                  <a:srgbClr val="0070C0"/>
                </a:solidFill>
              </a:rPr>
              <a:t>&lt;?</a:t>
            </a:r>
            <a:r>
              <a:rPr lang="en-US" sz="2000" dirty="0" err="1">
                <a:solidFill>
                  <a:srgbClr val="0070C0"/>
                </a:solidFill>
              </a:rPr>
              <a:t>php</a:t>
            </a:r>
            <a:r>
              <a:rPr lang="en-US" sz="2000" dirty="0">
                <a:solidFill>
                  <a:srgbClr val="0070C0"/>
                </a:solidFill>
              </a:rPr>
              <a:t/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$</a:t>
            </a:r>
            <a:r>
              <a:rPr lang="en-US" sz="2000" dirty="0" err="1">
                <a:solidFill>
                  <a:srgbClr val="0070C0"/>
                </a:solidFill>
              </a:rPr>
              <a:t>nama</a:t>
            </a:r>
            <a:r>
              <a:rPr lang="en-US" sz="2000" dirty="0">
                <a:solidFill>
                  <a:srgbClr val="0070C0"/>
                </a:solidFill>
              </a:rPr>
              <a:t>=’</a:t>
            </a:r>
            <a:r>
              <a:rPr lang="en-US" sz="2000" dirty="0" err="1">
                <a:solidFill>
                  <a:srgbClr val="0070C0"/>
                </a:solidFill>
              </a:rPr>
              <a:t>Alvina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Khansa</a:t>
            </a:r>
            <a:r>
              <a:rPr lang="en-US" sz="2000" dirty="0">
                <a:solidFill>
                  <a:srgbClr val="0070C0"/>
                </a:solidFill>
              </a:rPr>
              <a:t>’;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$</a:t>
            </a:r>
            <a:r>
              <a:rPr lang="en-US" sz="2000" dirty="0" err="1">
                <a:solidFill>
                  <a:srgbClr val="0070C0"/>
                </a:solidFill>
              </a:rPr>
              <a:t>nilai</a:t>
            </a:r>
            <a:r>
              <a:rPr lang="en-US" sz="2000" dirty="0">
                <a:solidFill>
                  <a:srgbClr val="0070C0"/>
                </a:solidFill>
              </a:rPr>
              <a:t>=90;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?&gt;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b="1" i="1" dirty="0" err="1"/>
              <a:t>nama</a:t>
            </a:r>
            <a:r>
              <a:rPr lang="en-US" i="1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b="1" dirty="0" err="1"/>
              <a:t>otomatis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bertipe</a:t>
            </a:r>
            <a:r>
              <a:rPr lang="en-US" dirty="0"/>
              <a:t> </a:t>
            </a:r>
            <a:r>
              <a:rPr lang="en-US" b="1" i="1" dirty="0"/>
              <a:t>string</a:t>
            </a:r>
            <a:r>
              <a:rPr lang="en-US" dirty="0"/>
              <a:t>,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b="1" i="1" dirty="0" err="1"/>
              <a:t>nilai</a:t>
            </a:r>
            <a:r>
              <a:rPr lang="en-US" i="1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b="1" dirty="0" err="1"/>
              <a:t>bertipe</a:t>
            </a:r>
            <a:r>
              <a:rPr lang="en-US" dirty="0"/>
              <a:t> </a:t>
            </a:r>
            <a:r>
              <a:rPr lang="en-US" b="1" i="1" dirty="0"/>
              <a:t>integer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Mendeklarasikan</a:t>
            </a:r>
            <a:r>
              <a:rPr lang="en-US" b="1" dirty="0" smtClean="0"/>
              <a:t>/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Variabel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PHP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.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kepadanya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	$</a:t>
            </a:r>
            <a:r>
              <a:rPr lang="en-US" dirty="0" err="1" smtClean="0">
                <a:solidFill>
                  <a:srgbClr val="0070C0"/>
                </a:solidFill>
              </a:rPr>
              <a:t>mobil</a:t>
            </a:r>
            <a:r>
              <a:rPr lang="en-US" dirty="0" smtClean="0">
                <a:solidFill>
                  <a:srgbClr val="0070C0"/>
                </a:solidFill>
              </a:rPr>
              <a:t>=′Avanza′;</a:t>
            </a:r>
          </a:p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perintah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i="1" dirty="0" smtClean="0"/>
              <a:t>$</a:t>
            </a:r>
            <a:r>
              <a:rPr lang="en-US" i="1" dirty="0" err="1" smtClean="0"/>
              <a:t>mobil</a:t>
            </a:r>
            <a:r>
              <a:rPr lang="en-US" i="1" dirty="0" smtClean="0"/>
              <a:t> </a:t>
            </a:r>
            <a:r>
              <a:rPr lang="en-US" i="1" dirty="0" err="1" smtClean="0"/>
              <a:t>akan</a:t>
            </a:r>
            <a:r>
              <a:rPr lang="en-US" i="1" dirty="0" smtClean="0"/>
              <a:t> </a:t>
            </a:r>
            <a:r>
              <a:rPr lang="en-US" i="1" dirty="0" err="1" smtClean="0"/>
              <a:t>berisi</a:t>
            </a:r>
            <a:r>
              <a:rPr lang="en-US" i="1" dirty="0" smtClean="0"/>
              <a:t> </a:t>
            </a:r>
            <a:r>
              <a:rPr lang="en-US" i="1" dirty="0" err="1" smtClean="0"/>
              <a:t>Avanza</a:t>
            </a:r>
            <a:r>
              <a:rPr lang="en-US" i="1" dirty="0" smtClean="0"/>
              <a:t>.</a:t>
            </a:r>
          </a:p>
          <a:p>
            <a:r>
              <a:rPr lang="en-US" b="1" i="1" dirty="0" err="1" smtClean="0"/>
              <a:t>Catatan</a:t>
            </a:r>
            <a:r>
              <a:rPr lang="en-US" i="1" dirty="0" smtClean="0"/>
              <a:t>: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memberikan</a:t>
            </a:r>
            <a:r>
              <a:rPr lang="en-US" i="1" dirty="0" smtClean="0"/>
              <a:t> </a:t>
            </a:r>
            <a:r>
              <a:rPr lang="en-US" i="1" dirty="0" err="1" smtClean="0"/>
              <a:t>suatu</a:t>
            </a:r>
            <a:r>
              <a:rPr lang="en-US" i="1" dirty="0" smtClean="0"/>
              <a:t> </a:t>
            </a:r>
            <a:r>
              <a:rPr lang="en-US" i="1" dirty="0" err="1" smtClean="0"/>
              <a:t>nilai</a:t>
            </a:r>
            <a:r>
              <a:rPr lang="en-US" i="1" dirty="0" smtClean="0"/>
              <a:t> </a:t>
            </a:r>
            <a:r>
              <a:rPr lang="en-US" i="1" dirty="0" err="1" smtClean="0"/>
              <a:t>berupa</a:t>
            </a:r>
            <a:r>
              <a:rPr lang="en-US" i="1" dirty="0" smtClean="0"/>
              <a:t> </a:t>
            </a:r>
            <a:r>
              <a:rPr lang="en-US" i="1" dirty="0" err="1" smtClean="0"/>
              <a:t>teks</a:t>
            </a:r>
            <a:r>
              <a:rPr lang="en-US" i="1" dirty="0" smtClean="0"/>
              <a:t>/string </a:t>
            </a:r>
            <a:r>
              <a:rPr lang="en-US" i="1" dirty="0" err="1" smtClean="0"/>
              <a:t>kepada</a:t>
            </a:r>
            <a:r>
              <a:rPr lang="en-US" i="1" dirty="0" smtClean="0"/>
              <a:t> </a:t>
            </a:r>
            <a:r>
              <a:rPr lang="en-US" i="1" dirty="0" err="1" smtClean="0"/>
              <a:t>sebuah</a:t>
            </a:r>
            <a:r>
              <a:rPr lang="en-US" i="1" dirty="0" smtClean="0"/>
              <a:t> </a:t>
            </a:r>
            <a:r>
              <a:rPr lang="en-US" i="1" dirty="0" err="1" smtClean="0"/>
              <a:t>variabel</a:t>
            </a:r>
            <a:r>
              <a:rPr lang="en-US" i="1" dirty="0" smtClean="0"/>
              <a:t>, </a:t>
            </a:r>
            <a:r>
              <a:rPr lang="en-US" i="1" dirty="0" err="1" smtClean="0"/>
              <a:t>nilai</a:t>
            </a:r>
            <a:r>
              <a:rPr lang="en-US" i="1" dirty="0" smtClean="0"/>
              <a:t> </a:t>
            </a:r>
            <a:r>
              <a:rPr lang="en-US" i="1" dirty="0" err="1" smtClean="0"/>
              <a:t>tersebut</a:t>
            </a:r>
            <a:r>
              <a:rPr lang="en-US" i="1" dirty="0" smtClean="0"/>
              <a:t> </a:t>
            </a:r>
            <a:r>
              <a:rPr lang="en-US" b="1" i="1" dirty="0" err="1" smtClean="0"/>
              <a:t>harus</a:t>
            </a:r>
            <a:r>
              <a:rPr lang="en-US" b="1" i="1" dirty="0"/>
              <a:t> </a:t>
            </a:r>
            <a:r>
              <a:rPr lang="en-US" b="1" i="1" dirty="0" err="1" smtClean="0"/>
              <a:t>diapit</a:t>
            </a:r>
            <a:r>
              <a:rPr lang="en-US" b="1" i="1" dirty="0" smtClean="0"/>
              <a:t> </a:t>
            </a:r>
            <a:r>
              <a:rPr lang="en-US" b="1" i="1" dirty="0" err="1" smtClean="0"/>
              <a:t>dengan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tanda</a:t>
            </a:r>
            <a:r>
              <a:rPr lang="en-US" b="1" i="1" dirty="0" smtClean="0"/>
              <a:t> </a:t>
            </a:r>
            <a:r>
              <a:rPr lang="en-US" b="1" i="1" dirty="0" err="1" smtClean="0"/>
              <a:t>petik</a:t>
            </a:r>
            <a:r>
              <a:rPr lang="en-US" b="1" i="1" dirty="0" smtClean="0"/>
              <a:t> </a:t>
            </a:r>
            <a:r>
              <a:rPr lang="en-US" b="1" i="1" dirty="0" err="1" smtClean="0"/>
              <a:t>tunggal</a:t>
            </a:r>
            <a:r>
              <a:rPr lang="en-US" b="1" i="1" dirty="0" smtClean="0"/>
              <a:t> </a:t>
            </a:r>
            <a:r>
              <a:rPr lang="en-US" b="1" i="1" dirty="0" err="1" smtClean="0"/>
              <a:t>atau</a:t>
            </a:r>
            <a:r>
              <a:rPr lang="en-US" b="1" i="1" dirty="0" smtClean="0"/>
              <a:t> </a:t>
            </a:r>
            <a:r>
              <a:rPr lang="en-US" b="1" i="1" dirty="0" err="1" smtClean="0"/>
              <a:t>ganda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Konstanta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yang </a:t>
            </a:r>
            <a:r>
              <a:rPr lang="en-US" dirty="0" err="1" smtClean="0"/>
              <a:t>nilainya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Scope </a:t>
            </a:r>
            <a:r>
              <a:rPr lang="en-US" b="1" dirty="0" err="1" smtClean="0"/>
              <a:t>Variabel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0513" indent="-290513">
              <a:buFont typeface="Wingdings" panose="05000000000000000000" pitchFamily="2" charset="2"/>
              <a:buChar char="v"/>
            </a:pPr>
            <a:r>
              <a:rPr lang="en-US" dirty="0" smtClean="0"/>
              <a:t> Scope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skrip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mereferensikan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it-IT" dirty="0" smtClean="0"/>
              <a:t>tersebut. </a:t>
            </a:r>
          </a:p>
          <a:p>
            <a:pPr marL="290513" indent="-290513">
              <a:buFont typeface="Wingdings" panose="05000000000000000000" pitchFamily="2" charset="2"/>
              <a:buChar char="v"/>
            </a:pPr>
            <a:r>
              <a:rPr lang="it-IT" dirty="0" smtClean="0"/>
              <a:t>Ada 3 scope variabel dalam PHP:</a:t>
            </a:r>
          </a:p>
          <a:p>
            <a:pPr marL="682625" indent="-334963">
              <a:buFont typeface="+mj-lt"/>
              <a:buAutoNum type="arabicPeriod"/>
            </a:pPr>
            <a:r>
              <a:rPr lang="en-US" b="1" dirty="0" smtClean="0"/>
              <a:t>Scope </a:t>
            </a:r>
            <a:r>
              <a:rPr lang="en-US" b="1" dirty="0" err="1" smtClean="0"/>
              <a:t>Lokal</a:t>
            </a:r>
            <a:endParaRPr lang="en-US" b="1" dirty="0" smtClean="0"/>
          </a:p>
          <a:p>
            <a:pPr marL="682625" indent="-334963">
              <a:buFont typeface="+mj-lt"/>
              <a:buAutoNum type="arabicPeriod"/>
            </a:pPr>
            <a:r>
              <a:rPr lang="en-US" b="1" dirty="0" smtClean="0"/>
              <a:t>Scope Global</a:t>
            </a:r>
          </a:p>
          <a:p>
            <a:pPr marL="682625" indent="-334963">
              <a:buFont typeface="+mj-lt"/>
              <a:buAutoNum type="arabicPeriod"/>
            </a:pPr>
            <a:r>
              <a:rPr lang="en-US" b="1" dirty="0" smtClean="0"/>
              <a:t>Scope </a:t>
            </a:r>
            <a:r>
              <a:rPr lang="en-US" b="1" dirty="0" err="1" smtClean="0"/>
              <a:t>Statis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Variabel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90513" indent="-290513">
              <a:buSzPct val="100000"/>
              <a:buAutoNum type="arabicPeriod"/>
            </a:pPr>
            <a:r>
              <a:rPr lang="en-US" sz="2600" b="1" dirty="0" smtClean="0"/>
              <a:t>  Scope </a:t>
            </a:r>
            <a:r>
              <a:rPr lang="en-US" sz="2600" b="1" dirty="0" err="1" smtClean="0"/>
              <a:t>Lokal</a:t>
            </a:r>
            <a:endParaRPr lang="en-US" sz="2600" b="1" dirty="0" smtClean="0"/>
          </a:p>
          <a:p>
            <a:pPr marL="457200" indent="-166688"/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yang </a:t>
            </a:r>
            <a:r>
              <a:rPr lang="en-US" b="1" dirty="0" err="1" smtClean="0"/>
              <a:t>dibuat</a:t>
            </a:r>
            <a:r>
              <a:rPr lang="en-US" dirty="0" smtClean="0"/>
              <a:t> </a:t>
            </a:r>
            <a:r>
              <a:rPr lang="en-US" b="1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b="1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b="1" dirty="0" err="1" smtClean="0"/>
              <a:t>menjadi</a:t>
            </a:r>
            <a:r>
              <a:rPr lang="en-US" dirty="0" smtClean="0"/>
              <a:t> </a:t>
            </a:r>
            <a:r>
              <a:rPr lang="en-US" b="1" dirty="0" err="1" smtClean="0"/>
              <a:t>variabel</a:t>
            </a:r>
            <a:r>
              <a:rPr lang="en-US" b="1" dirty="0" smtClean="0"/>
              <a:t> </a:t>
            </a:r>
            <a:r>
              <a:rPr lang="en-US" b="1" dirty="0" err="1" smtClean="0"/>
              <a:t>lokal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memiliki</a:t>
            </a:r>
            <a:r>
              <a:rPr lang="en-US" dirty="0" smtClean="0"/>
              <a:t> scope local)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hanya</a:t>
            </a:r>
            <a:r>
              <a:rPr lang="en-US" b="1" dirty="0" smtClean="0"/>
              <a:t>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diakses</a:t>
            </a:r>
            <a:r>
              <a:rPr lang="en-US" b="1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b="1" dirty="0" err="1" smtClean="0"/>
              <a:t>fungsi</a:t>
            </a:r>
            <a:r>
              <a:rPr lang="en-US" dirty="0" smtClean="0"/>
              <a:t>. </a:t>
            </a:r>
          </a:p>
          <a:p>
            <a:pPr marL="457200" indent="-166688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,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dikenali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pPr marL="457200" indent="-166688"/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usai</a:t>
            </a:r>
            <a:r>
              <a:rPr lang="en-US" dirty="0" smtClean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. </a:t>
            </a:r>
          </a:p>
          <a:p>
            <a:pPr marL="457200" indent="-166688"/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	&lt;?</a:t>
            </a:r>
            <a:r>
              <a:rPr lang="en-US" dirty="0" err="1" smtClean="0">
                <a:solidFill>
                  <a:srgbClr val="0070C0"/>
                </a:solidFill>
              </a:rPr>
              <a:t>php</a:t>
            </a:r>
            <a:endParaRPr lang="en-US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		function </a:t>
            </a:r>
            <a:r>
              <a:rPr lang="en-US" dirty="0" err="1" smtClean="0">
                <a:solidFill>
                  <a:srgbClr val="0070C0"/>
                </a:solidFill>
              </a:rPr>
              <a:t>dicoba</a:t>
            </a:r>
            <a:r>
              <a:rPr lang="en-US" dirty="0" smtClean="0">
                <a:solidFill>
                  <a:srgbClr val="0070C0"/>
                </a:solidFill>
              </a:rPr>
              <a:t>()</a:t>
            </a:r>
          </a:p>
          <a:p>
            <a:pPr lvl="1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{</a:t>
            </a:r>
            <a:endParaRPr lang="en-US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$</a:t>
            </a:r>
            <a:r>
              <a:rPr lang="en-US" dirty="0" err="1" smtClean="0">
                <a:solidFill>
                  <a:srgbClr val="FF0000"/>
                </a:solidFill>
              </a:rPr>
              <a:t>lokal</a:t>
            </a:r>
            <a:r>
              <a:rPr lang="en-US" dirty="0" smtClean="0">
                <a:solidFill>
                  <a:srgbClr val="0070C0"/>
                </a:solidFill>
              </a:rPr>
              <a:t>=’</a:t>
            </a:r>
            <a:r>
              <a:rPr lang="en-US" dirty="0" err="1" smtClean="0">
                <a:solidFill>
                  <a:srgbClr val="0070C0"/>
                </a:solidFill>
              </a:rPr>
              <a:t>Saya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hanya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bisa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diakses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dari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fungsi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dimana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saya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berada</a:t>
            </a:r>
            <a:r>
              <a:rPr lang="en-US" dirty="0" smtClean="0">
                <a:solidFill>
                  <a:srgbClr val="0070C0"/>
                </a:solidFill>
              </a:rPr>
              <a:t>’;</a:t>
            </a: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		echo </a:t>
            </a:r>
            <a:r>
              <a:rPr lang="en-US" dirty="0" smtClean="0">
                <a:solidFill>
                  <a:srgbClr val="FF0000"/>
                </a:solidFill>
              </a:rPr>
              <a:t>$</a:t>
            </a:r>
            <a:r>
              <a:rPr lang="en-US" dirty="0" err="1" smtClean="0">
                <a:solidFill>
                  <a:srgbClr val="FF0000"/>
                </a:solidFill>
              </a:rPr>
              <a:t>lokal</a:t>
            </a:r>
            <a:r>
              <a:rPr lang="en-US" dirty="0" smtClean="0">
                <a:solidFill>
                  <a:srgbClr val="0070C0"/>
                </a:solidFill>
              </a:rPr>
              <a:t>; //</a:t>
            </a:r>
            <a:r>
              <a:rPr lang="en-US" i="1" dirty="0" err="1" smtClean="0">
                <a:solidFill>
                  <a:srgbClr val="0070C0"/>
                </a:solidFill>
              </a:rPr>
              <a:t>mencetak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var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lokal</a:t>
            </a:r>
            <a:endParaRPr lang="en-US" i="1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		}</a:t>
            </a:r>
            <a:endParaRPr lang="en-US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s-ES" dirty="0" smtClean="0">
                <a:solidFill>
                  <a:srgbClr val="0070C0"/>
                </a:solidFill>
              </a:rPr>
              <a:t>		echo $</a:t>
            </a:r>
            <a:r>
              <a:rPr lang="es-ES" dirty="0" err="1" smtClean="0">
                <a:solidFill>
                  <a:srgbClr val="0070C0"/>
                </a:solidFill>
              </a:rPr>
              <a:t>lokal</a:t>
            </a:r>
            <a:r>
              <a:rPr lang="es-ES" dirty="0" smtClean="0">
                <a:solidFill>
                  <a:srgbClr val="0070C0"/>
                </a:solidFill>
              </a:rPr>
              <a:t>; </a:t>
            </a:r>
            <a:r>
              <a:rPr lang="es-ES" b="1" dirty="0" smtClean="0">
                <a:solidFill>
                  <a:srgbClr val="0070C0"/>
                </a:solidFill>
              </a:rPr>
              <a:t>//</a:t>
            </a:r>
            <a:r>
              <a:rPr lang="es-ES" b="1" i="1" dirty="0" err="1" smtClean="0">
                <a:solidFill>
                  <a:srgbClr val="0070C0"/>
                </a:solidFill>
              </a:rPr>
              <a:t>akan</a:t>
            </a:r>
            <a:r>
              <a:rPr lang="es-ES" b="1" i="1" dirty="0" smtClean="0">
                <a:solidFill>
                  <a:srgbClr val="0070C0"/>
                </a:solidFill>
              </a:rPr>
              <a:t> </a:t>
            </a:r>
            <a:r>
              <a:rPr lang="es-ES" b="1" i="1" dirty="0" err="1" smtClean="0">
                <a:solidFill>
                  <a:srgbClr val="0070C0"/>
                </a:solidFill>
              </a:rPr>
              <a:t>terjadi</a:t>
            </a:r>
            <a:r>
              <a:rPr lang="es-ES" b="1" i="1" dirty="0" smtClean="0">
                <a:solidFill>
                  <a:srgbClr val="0070C0"/>
                </a:solidFill>
              </a:rPr>
              <a:t> error</a:t>
            </a: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		?&gt;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Variabel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2. Scope Global</a:t>
            </a:r>
          </a:p>
          <a:p>
            <a:pPr marL="231775" indent="-231775">
              <a:spcBef>
                <a:spcPts val="0"/>
              </a:spcBef>
            </a:pPr>
            <a:r>
              <a:rPr lang="en-US" sz="1800" dirty="0" smtClean="0"/>
              <a:t>Scope </a:t>
            </a:r>
            <a:r>
              <a:rPr lang="en-US" sz="1800" b="1" dirty="0" smtClean="0"/>
              <a:t>global</a:t>
            </a:r>
            <a:r>
              <a:rPr lang="en-US" sz="1800" dirty="0" smtClean="0"/>
              <a:t> </a:t>
            </a:r>
            <a:r>
              <a:rPr lang="en-US" sz="1800" b="1" dirty="0" err="1" smtClean="0"/>
              <a:t>dimiliki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b="1" dirty="0" err="1" smtClean="0"/>
              <a:t>variabel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dibuat</a:t>
            </a:r>
            <a:r>
              <a:rPr lang="en-US" sz="1800" dirty="0" smtClean="0"/>
              <a:t> </a:t>
            </a:r>
            <a:r>
              <a:rPr lang="en-US" sz="1800" b="1" dirty="0" err="1" smtClean="0"/>
              <a:t>diluar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fungsi</a:t>
            </a:r>
            <a:r>
              <a:rPr lang="en-US" sz="1800" dirty="0" smtClean="0"/>
              <a:t>. </a:t>
            </a:r>
          </a:p>
          <a:p>
            <a:pPr marL="231775" indent="-231775">
              <a:spcBef>
                <a:spcPts val="0"/>
              </a:spcBef>
            </a:pPr>
            <a:r>
              <a:rPr lang="en-US" sz="1800" b="1" dirty="0" err="1" smtClean="0"/>
              <a:t>Variabel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scope </a:t>
            </a:r>
            <a:r>
              <a:rPr lang="en-US" sz="1800" b="1" dirty="0" smtClean="0"/>
              <a:t>global</a:t>
            </a:r>
            <a:r>
              <a:rPr lang="en-US" sz="1800" dirty="0" smtClean="0"/>
              <a:t> </a:t>
            </a:r>
            <a:r>
              <a:rPr lang="en-US" sz="1800" b="1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b="1" dirty="0" err="1" smtClean="0"/>
              <a:t>diakses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b="1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b="1" dirty="0" err="1" smtClean="0"/>
              <a:t>manapun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program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perintah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ditulis</a:t>
            </a:r>
            <a:r>
              <a:rPr lang="en-US" sz="1800" dirty="0" smtClean="0"/>
              <a:t> </a:t>
            </a:r>
            <a:r>
              <a:rPr lang="en-US" sz="1800" dirty="0" err="1" smtClean="0"/>
              <a:t>diluar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. </a:t>
            </a:r>
          </a:p>
          <a:p>
            <a:pPr marL="231775" indent="-231775">
              <a:spcBef>
                <a:spcPts val="0"/>
              </a:spcBef>
            </a:pPr>
            <a:r>
              <a:rPr lang="en-US" sz="1800" dirty="0" err="1" smtClean="0"/>
              <a:t>Variabel</a:t>
            </a:r>
            <a:r>
              <a:rPr lang="en-US" sz="1800" dirty="0" smtClean="0"/>
              <a:t> global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diakses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menggunakan</a:t>
            </a:r>
            <a:r>
              <a:rPr lang="en-US" sz="1800" dirty="0" smtClean="0"/>
              <a:t> kata </a:t>
            </a:r>
            <a:r>
              <a:rPr lang="en-US" sz="1800" dirty="0" err="1" smtClean="0"/>
              <a:t>kunci</a:t>
            </a:r>
            <a:r>
              <a:rPr lang="en-US" sz="1800" dirty="0" smtClean="0"/>
              <a:t> ‘</a:t>
            </a:r>
            <a:r>
              <a:rPr lang="en-US" sz="1800" b="1" i="1" dirty="0" smtClean="0"/>
              <a:t>global’</a:t>
            </a:r>
          </a:p>
          <a:p>
            <a:pPr marL="231775" indent="-231775">
              <a:spcBef>
                <a:spcPts val="0"/>
              </a:spcBef>
            </a:pPr>
            <a:r>
              <a:rPr lang="en-US" sz="1800" b="1" dirty="0" err="1" smtClean="0"/>
              <a:t>Contoh</a:t>
            </a:r>
            <a:r>
              <a:rPr lang="en-US" sz="1800" b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&lt;?</a:t>
            </a:r>
            <a:r>
              <a:rPr lang="en-US" sz="1800" dirty="0" err="1" smtClean="0">
                <a:solidFill>
                  <a:srgbClr val="0070C0"/>
                </a:solidFill>
              </a:rPr>
              <a:t>php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$a </a:t>
            </a:r>
            <a:r>
              <a:rPr lang="en-US" sz="1800" dirty="0" smtClean="0">
                <a:solidFill>
                  <a:srgbClr val="0070C0"/>
                </a:solidFill>
              </a:rPr>
              <a:t>= 10; // scope global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function </a:t>
            </a:r>
            <a:r>
              <a:rPr lang="en-US" sz="1800" dirty="0" err="1" smtClean="0">
                <a:solidFill>
                  <a:srgbClr val="0070C0"/>
                </a:solidFill>
              </a:rPr>
              <a:t>myTest</a:t>
            </a:r>
            <a:r>
              <a:rPr lang="en-US" sz="1800" dirty="0" smtClean="0">
                <a:solidFill>
                  <a:srgbClr val="0070C0"/>
                </a:solidFill>
              </a:rPr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	// </a:t>
            </a:r>
            <a:r>
              <a:rPr lang="en-US" sz="1800" i="1" dirty="0" err="1" smtClean="0">
                <a:solidFill>
                  <a:srgbClr val="0070C0"/>
                </a:solidFill>
              </a:rPr>
              <a:t>mengacu</a:t>
            </a:r>
            <a:r>
              <a:rPr lang="en-US" sz="1800" i="1" dirty="0" smtClean="0">
                <a:solidFill>
                  <a:srgbClr val="0070C0"/>
                </a:solidFill>
              </a:rPr>
              <a:t> </a:t>
            </a:r>
            <a:r>
              <a:rPr lang="en-US" sz="1800" i="1" dirty="0" err="1" smtClean="0">
                <a:solidFill>
                  <a:srgbClr val="0070C0"/>
                </a:solidFill>
              </a:rPr>
              <a:t>ke</a:t>
            </a:r>
            <a:r>
              <a:rPr lang="en-US" sz="1800" i="1" dirty="0" smtClean="0">
                <a:solidFill>
                  <a:srgbClr val="0070C0"/>
                </a:solidFill>
              </a:rPr>
              <a:t> </a:t>
            </a:r>
            <a:r>
              <a:rPr lang="en-US" sz="1800" i="1" dirty="0" err="1" smtClean="0">
                <a:solidFill>
                  <a:srgbClr val="0070C0"/>
                </a:solidFill>
              </a:rPr>
              <a:t>variabel</a:t>
            </a:r>
            <a:r>
              <a:rPr lang="en-US" sz="1800" i="1" dirty="0" smtClean="0">
                <a:solidFill>
                  <a:srgbClr val="0070C0"/>
                </a:solidFill>
              </a:rPr>
              <a:t> scope global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	echo global </a:t>
            </a:r>
            <a:r>
              <a:rPr lang="en-US" sz="1800" dirty="0" smtClean="0">
                <a:solidFill>
                  <a:srgbClr val="FF0000"/>
                </a:solidFill>
              </a:rPr>
              <a:t>$a</a:t>
            </a:r>
            <a:r>
              <a:rPr lang="en-US" sz="1800" dirty="0" smtClean="0">
                <a:solidFill>
                  <a:srgbClr val="0070C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}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		</a:t>
            </a:r>
            <a:r>
              <a:rPr lang="en-US" sz="1800" dirty="0" err="1" smtClean="0">
                <a:solidFill>
                  <a:srgbClr val="0070C0"/>
                </a:solidFill>
              </a:rPr>
              <a:t>myTest</a:t>
            </a:r>
            <a:r>
              <a:rPr lang="en-US" sz="1800" dirty="0" smtClean="0">
                <a:solidFill>
                  <a:srgbClr val="0070C0"/>
                </a:solidFill>
              </a:rPr>
              <a:t>();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?&gt;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Pemrograman</a:t>
            </a:r>
            <a:r>
              <a:rPr lang="en-US" dirty="0" smtClean="0"/>
              <a:t> Website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penggunanya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92100" indent="-2921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b="1" dirty="0" smtClean="0"/>
              <a:t> Client-side </a:t>
            </a:r>
            <a:r>
              <a:rPr lang="en-US" b="1" dirty="0"/>
              <a:t>Web Programming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i="1" dirty="0"/>
              <a:t>Client side scripting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/>
              <a:t>pemrograman</a:t>
            </a:r>
            <a:r>
              <a:rPr lang="en-US" dirty="0"/>
              <a:t> web yang proses </a:t>
            </a:r>
            <a:r>
              <a:rPr lang="en-US" dirty="0" err="1"/>
              <a:t>pengolahannya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di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i="1" dirty="0"/>
              <a:t>client</a:t>
            </a:r>
            <a:r>
              <a:rPr lang="en-US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Proses </a:t>
            </a:r>
            <a:r>
              <a:rPr lang="en-US" dirty="0" err="1"/>
              <a:t>penerjemahan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pengolahannya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web browser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 smtClean="0"/>
              <a:t>client</a:t>
            </a:r>
            <a:r>
              <a:rPr lang="en-US" dirty="0" smtClean="0"/>
              <a:t>-</a:t>
            </a:r>
            <a:r>
              <a:rPr lang="en-US" dirty="0" err="1" smtClean="0"/>
              <a:t>nya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/>
              <a:t>web browser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library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menerjemahkan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dihalaman</a:t>
            </a:r>
            <a:r>
              <a:rPr lang="en-US" dirty="0"/>
              <a:t> web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/>
              <a:t>client side scripting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client side scripting 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lain :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smtClean="0"/>
              <a:t>HTML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 smtClean="0"/>
              <a:t>XHTML</a:t>
            </a:r>
            <a:r>
              <a:rPr lang="en-US" dirty="0"/>
              <a:t> 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CSS</a:t>
            </a:r>
            <a:r>
              <a:rPr lang="en-US" dirty="0"/>
              <a:t> 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JavaScript</a:t>
            </a:r>
            <a:r>
              <a:rPr lang="en-US" dirty="0"/>
              <a:t> 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XML</a:t>
            </a:r>
            <a:r>
              <a:rPr lang="en-US" dirty="0"/>
              <a:t> </a:t>
            </a:r>
          </a:p>
          <a:p>
            <a:pPr lvl="2">
              <a:spcBef>
                <a:spcPts val="0"/>
              </a:spcBef>
            </a:pPr>
            <a:r>
              <a:rPr lang="en-US" dirty="0"/>
              <a:t>JQUERY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08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PHP</a:t>
            </a:r>
            <a:r>
              <a:rPr lang="en-US" dirty="0" smtClean="0"/>
              <a:t> </a:t>
            </a:r>
            <a:r>
              <a:rPr lang="en-US" b="1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b="1" dirty="0" err="1" smtClean="0"/>
              <a:t>variabel</a:t>
            </a:r>
            <a:r>
              <a:rPr lang="en-US" b="1" dirty="0" smtClean="0"/>
              <a:t> global </a:t>
            </a:r>
            <a:r>
              <a:rPr lang="en-US" b="1" dirty="0" err="1" smtClean="0"/>
              <a:t>dalam</a:t>
            </a:r>
            <a:r>
              <a:rPr lang="en-US" b="1" dirty="0" smtClean="0"/>
              <a:t> array</a:t>
            </a:r>
            <a:r>
              <a:rPr lang="en-US" dirty="0" smtClean="0"/>
              <a:t> </a:t>
            </a:r>
            <a:r>
              <a:rPr lang="en-US" dirty="0" err="1" smtClean="0"/>
              <a:t>bernama</a:t>
            </a:r>
            <a:r>
              <a:rPr lang="en-US" dirty="0" smtClean="0"/>
              <a:t> </a:t>
            </a:r>
            <a:r>
              <a:rPr lang="en-US" b="1" dirty="0" smtClean="0"/>
              <a:t>$GLOBAL[ ]. </a:t>
            </a:r>
            <a:r>
              <a:rPr lang="en-US" b="1" dirty="0" err="1" smtClean="0"/>
              <a:t>Indeks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array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variabel‐variabel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Array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/>
              <a:t> </a:t>
            </a:r>
            <a:r>
              <a:rPr lang="en-US" dirty="0" smtClean="0"/>
              <a:t>juga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mengupdate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global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&lt;?</a:t>
            </a:r>
            <a:r>
              <a:rPr lang="en-US" dirty="0" err="1" smtClean="0">
                <a:solidFill>
                  <a:srgbClr val="0070C0"/>
                </a:solidFill>
              </a:rPr>
              <a:t>php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global $a;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	$a="</a:t>
            </a:r>
            <a:r>
              <a:rPr lang="en-US" dirty="0" err="1" smtClean="0">
                <a:solidFill>
                  <a:srgbClr val="0070C0"/>
                </a:solidFill>
              </a:rPr>
              <a:t>abc</a:t>
            </a:r>
            <a:r>
              <a:rPr lang="en-US" dirty="0" smtClean="0">
                <a:solidFill>
                  <a:srgbClr val="0070C0"/>
                </a:solidFill>
              </a:rPr>
              <a:t>";</a:t>
            </a:r>
          </a:p>
          <a:p>
            <a:pPr>
              <a:buNone/>
            </a:pPr>
            <a:r>
              <a:rPr lang="fi-FI" dirty="0" smtClean="0">
                <a:solidFill>
                  <a:srgbClr val="0070C0"/>
                </a:solidFill>
              </a:rPr>
              <a:t>		// adalah sama dengan menggunakan perintah: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	$GLOBALS["a"]="</a:t>
            </a:r>
            <a:r>
              <a:rPr lang="en-US" dirty="0" err="1" smtClean="0">
                <a:solidFill>
                  <a:srgbClr val="0070C0"/>
                </a:solidFill>
              </a:rPr>
              <a:t>abc</a:t>
            </a:r>
            <a:r>
              <a:rPr lang="en-US" dirty="0" smtClean="0">
                <a:solidFill>
                  <a:srgbClr val="0070C0"/>
                </a:solidFill>
              </a:rPr>
              <a:t>";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?&gt;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3. Scope </a:t>
            </a:r>
            <a:r>
              <a:rPr lang="en-US" b="1" dirty="0" err="1" smtClean="0"/>
              <a:t>Statik</a:t>
            </a:r>
            <a:endParaRPr lang="en-US" b="1" dirty="0" smtClean="0"/>
          </a:p>
          <a:p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, </a:t>
            </a:r>
            <a:r>
              <a:rPr lang="en-US" dirty="0" err="1" smtClean="0"/>
              <a:t>secara</a:t>
            </a:r>
            <a:r>
              <a:rPr lang="en-US" dirty="0" smtClean="0"/>
              <a:t> normal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variabelnya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variabel‐variabel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, </a:t>
            </a:r>
            <a:r>
              <a:rPr lang="en-US" dirty="0" err="1" smtClean="0"/>
              <a:t>gunakan</a:t>
            </a:r>
            <a:r>
              <a:rPr lang="en-US" dirty="0" smtClean="0"/>
              <a:t> kata </a:t>
            </a:r>
            <a:r>
              <a:rPr lang="en-US" dirty="0" err="1" smtClean="0"/>
              <a:t>kunci</a:t>
            </a:r>
            <a:r>
              <a:rPr lang="en-US" dirty="0" smtClean="0"/>
              <a:t> ‘static</a:t>
            </a:r>
            <a:r>
              <a:rPr lang="en-US" b="1" i="1" dirty="0" smtClean="0"/>
              <a:t>’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statik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&lt;?</a:t>
            </a:r>
            <a:r>
              <a:rPr lang="en-US" dirty="0" err="1" smtClean="0">
                <a:solidFill>
                  <a:srgbClr val="0070C0"/>
                </a:solidFill>
              </a:rPr>
              <a:t>php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     static $</a:t>
            </a:r>
            <a:r>
              <a:rPr lang="en-US" dirty="0" err="1" smtClean="0">
                <a:solidFill>
                  <a:srgbClr val="0070C0"/>
                </a:solidFill>
              </a:rPr>
              <a:t>varStatik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&lt;?</a:t>
            </a:r>
          </a:p>
          <a:p>
            <a:pPr>
              <a:buNone/>
            </a:pPr>
            <a:r>
              <a:rPr lang="en-US" i="1" dirty="0" err="1" smtClean="0"/>
              <a:t>variabel</a:t>
            </a:r>
            <a:r>
              <a:rPr lang="en-US" i="1" dirty="0" smtClean="0"/>
              <a:t> </a:t>
            </a:r>
            <a:r>
              <a:rPr lang="en-US" b="1" i="1" dirty="0" smtClean="0"/>
              <a:t>$</a:t>
            </a:r>
            <a:r>
              <a:rPr lang="en-US" b="1" i="1" dirty="0" err="1" smtClean="0"/>
              <a:t>varStatik</a:t>
            </a:r>
            <a:r>
              <a:rPr lang="en-US" b="1" i="1" dirty="0" smtClean="0"/>
              <a:t> </a:t>
            </a:r>
            <a:r>
              <a:rPr lang="en-US" i="1" dirty="0" err="1" smtClean="0"/>
              <a:t>sekarang</a:t>
            </a:r>
            <a:r>
              <a:rPr lang="en-US" i="1" dirty="0" smtClean="0"/>
              <a:t> </a:t>
            </a:r>
            <a:r>
              <a:rPr lang="en-US" i="1" dirty="0" err="1" smtClean="0"/>
              <a:t>menjadi</a:t>
            </a:r>
            <a:r>
              <a:rPr lang="en-US" i="1" dirty="0" smtClean="0"/>
              <a:t> </a:t>
            </a:r>
            <a:r>
              <a:rPr lang="en-US" i="1" dirty="0" err="1" smtClean="0"/>
              <a:t>variabel</a:t>
            </a:r>
            <a:r>
              <a:rPr lang="en-US" i="1" dirty="0" smtClean="0"/>
              <a:t> </a:t>
            </a:r>
            <a:r>
              <a:rPr lang="en-US" i="1" dirty="0" err="1" smtClean="0"/>
              <a:t>statik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1219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/>
              <a:t>Operator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mengolah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. PHP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kategori</a:t>
            </a:r>
            <a:r>
              <a:rPr lang="en-US" sz="2000" dirty="0"/>
              <a:t> operator </a:t>
            </a:r>
            <a:r>
              <a:rPr lang="en-US" sz="2000" dirty="0" err="1" smtClean="0"/>
              <a:t>sebagai</a:t>
            </a:r>
            <a:r>
              <a:rPr lang="en-US" sz="2000" dirty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1" dirty="0" smtClean="0"/>
              <a:t> Operator </a:t>
            </a:r>
            <a:r>
              <a:rPr lang="en-US" sz="2000" b="1" dirty="0" err="1" smtClean="0"/>
              <a:t>Aritmatika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82166"/>
              </p:ext>
            </p:extLst>
          </p:nvPr>
        </p:nvGraphicFramePr>
        <p:xfrm>
          <a:off x="990600" y="2514600"/>
          <a:ext cx="54102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393"/>
                <a:gridCol w="1838007"/>
                <a:gridCol w="1295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Operator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Penjelasan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Contoh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Hasil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Pertambahan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X=2</a:t>
                      </a:r>
                    </a:p>
                    <a:p>
                      <a:r>
                        <a:rPr lang="en-US" sz="1400" dirty="0" smtClean="0"/>
                        <a:t>Y=x+2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Y=4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Pengurangan</a:t>
                      </a: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x=2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y=5‐x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y=3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Perkalian</a:t>
                      </a: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x=4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y=x*5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y=20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/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Pembagian</a:t>
                      </a: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y=15/5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y=3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Sisa</a:t>
                      </a: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bagi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x=10%5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y=10%8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z=5%2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x=0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y=2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z=1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Inkremen</a:t>
                      </a: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x=5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x++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x=6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dekremen</a:t>
                      </a: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x=5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x‐‐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x=4</a:t>
                      </a:r>
                      <a:br>
                        <a:rPr lang="en-US" sz="14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&lt;?</a:t>
            </a:r>
            <a:r>
              <a:rPr lang="en-US" sz="2000" dirty="0" err="1">
                <a:solidFill>
                  <a:srgbClr val="0070C0"/>
                </a:solidFill>
              </a:rPr>
              <a:t>php</a:t>
            </a:r>
            <a:endParaRPr lang="en-US" sz="2000" dirty="0">
              <a:solidFill>
                <a:srgbClr val="0070C0"/>
              </a:solidFill>
            </a:endParaRPr>
          </a:p>
          <a:p>
            <a:pPr marL="347663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$a=10;</a:t>
            </a:r>
          </a:p>
          <a:p>
            <a:pPr marL="347663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$b=5;</a:t>
            </a:r>
          </a:p>
          <a:p>
            <a:pPr marL="347663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echo "\$a=$a &lt;</a:t>
            </a:r>
            <a:r>
              <a:rPr lang="en-US" sz="2000" dirty="0" err="1">
                <a:solidFill>
                  <a:srgbClr val="0070C0"/>
                </a:solidFill>
              </a:rPr>
              <a:t>br</a:t>
            </a:r>
            <a:r>
              <a:rPr lang="en-US" sz="2000" dirty="0">
                <a:solidFill>
                  <a:srgbClr val="0070C0"/>
                </a:solidFill>
              </a:rPr>
              <a:t>&gt;";</a:t>
            </a:r>
          </a:p>
          <a:p>
            <a:pPr marL="347663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echo "\$b=$b &lt;</a:t>
            </a:r>
            <a:r>
              <a:rPr lang="en-US" sz="2000" dirty="0" err="1">
                <a:solidFill>
                  <a:srgbClr val="0070C0"/>
                </a:solidFill>
              </a:rPr>
              <a:t>br</a:t>
            </a:r>
            <a:r>
              <a:rPr lang="en-US" sz="2000" dirty="0">
                <a:solidFill>
                  <a:srgbClr val="0070C0"/>
                </a:solidFill>
              </a:rPr>
              <a:t>&gt;";</a:t>
            </a:r>
          </a:p>
          <a:p>
            <a:pPr marL="347663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$c=$a+$b;</a:t>
            </a:r>
          </a:p>
          <a:p>
            <a:pPr marL="347663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echo "$a + $b = $c&lt;</a:t>
            </a:r>
            <a:r>
              <a:rPr lang="en-US" sz="2000" dirty="0" err="1">
                <a:solidFill>
                  <a:srgbClr val="0070C0"/>
                </a:solidFill>
              </a:rPr>
              <a:t>br</a:t>
            </a:r>
            <a:r>
              <a:rPr lang="en-US" sz="2000" dirty="0">
                <a:solidFill>
                  <a:srgbClr val="0070C0"/>
                </a:solidFill>
              </a:rPr>
              <a:t>&gt;";</a:t>
            </a:r>
          </a:p>
          <a:p>
            <a:pPr marL="347663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$c=$a/$b;</a:t>
            </a:r>
          </a:p>
          <a:p>
            <a:pPr marL="347663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echo "$a / $b = $c&lt;</a:t>
            </a:r>
            <a:r>
              <a:rPr lang="en-US" sz="2000" dirty="0" err="1">
                <a:solidFill>
                  <a:srgbClr val="0070C0"/>
                </a:solidFill>
              </a:rPr>
              <a:t>br</a:t>
            </a:r>
            <a:r>
              <a:rPr lang="en-US" sz="2000" dirty="0">
                <a:solidFill>
                  <a:srgbClr val="0070C0"/>
                </a:solidFill>
              </a:rPr>
              <a:t>&gt;";</a:t>
            </a:r>
          </a:p>
          <a:p>
            <a:pPr marL="347663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$c=$a&amp;$b;</a:t>
            </a:r>
          </a:p>
          <a:p>
            <a:pPr marL="347663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echo "$a &amp; $b = $c&lt;</a:t>
            </a:r>
            <a:r>
              <a:rPr lang="en-US" sz="2000" dirty="0" err="1">
                <a:solidFill>
                  <a:srgbClr val="0070C0"/>
                </a:solidFill>
              </a:rPr>
              <a:t>br</a:t>
            </a:r>
            <a:r>
              <a:rPr lang="en-US" sz="2000" dirty="0">
                <a:solidFill>
                  <a:srgbClr val="0070C0"/>
                </a:solidFill>
              </a:rPr>
              <a:t>&gt;";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7748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1: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rgbClr val="0070C0"/>
                </a:solidFill>
              </a:rPr>
              <a:t>&lt;?</a:t>
            </a:r>
            <a:r>
              <a:rPr lang="en-US" sz="2000" dirty="0" err="1">
                <a:solidFill>
                  <a:srgbClr val="0070C0"/>
                </a:solidFill>
              </a:rPr>
              <a:t>php</a:t>
            </a:r>
            <a:r>
              <a:rPr lang="en-US" sz="2000" dirty="0">
                <a:solidFill>
                  <a:srgbClr val="0070C0"/>
                </a:solidFill>
              </a:rPr>
              <a:t/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// </a:t>
            </a:r>
            <a:r>
              <a:rPr lang="en-US" sz="2000" i="1" dirty="0" err="1" smtClean="0">
                <a:solidFill>
                  <a:srgbClr val="0070C0"/>
                </a:solidFill>
              </a:rPr>
              <a:t>menghitung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penjualan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bersih</a:t>
            </a:r>
            <a:r>
              <a:rPr lang="en-US" sz="2000" dirty="0">
                <a:solidFill>
                  <a:srgbClr val="0070C0"/>
                </a:solidFill>
              </a:rPr>
              <a:t/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  $</a:t>
            </a:r>
            <a:r>
              <a:rPr lang="en-US" sz="2000" dirty="0" err="1">
                <a:solidFill>
                  <a:srgbClr val="0070C0"/>
                </a:solidFill>
              </a:rPr>
              <a:t>jual</a:t>
            </a:r>
            <a:r>
              <a:rPr lang="en-US" sz="2000" dirty="0">
                <a:solidFill>
                  <a:srgbClr val="0070C0"/>
                </a:solidFill>
              </a:rPr>
              <a:t>=100000;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  $</a:t>
            </a:r>
            <a:r>
              <a:rPr lang="en-US" sz="2000" dirty="0" err="1">
                <a:solidFill>
                  <a:srgbClr val="0070C0"/>
                </a:solidFill>
              </a:rPr>
              <a:t>potongan</a:t>
            </a:r>
            <a:r>
              <a:rPr lang="en-US" sz="2000" dirty="0">
                <a:solidFill>
                  <a:srgbClr val="0070C0"/>
                </a:solidFill>
              </a:rPr>
              <a:t>=0.1;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  $</a:t>
            </a:r>
            <a:r>
              <a:rPr lang="en-US" sz="2000" dirty="0">
                <a:solidFill>
                  <a:srgbClr val="0070C0"/>
                </a:solidFill>
              </a:rPr>
              <a:t>net=$</a:t>
            </a:r>
            <a:r>
              <a:rPr lang="en-US" sz="2000" dirty="0" err="1">
                <a:solidFill>
                  <a:srgbClr val="0070C0"/>
                </a:solidFill>
              </a:rPr>
              <a:t>jual</a:t>
            </a:r>
            <a:r>
              <a:rPr lang="en-US" sz="2000" dirty="0">
                <a:solidFill>
                  <a:srgbClr val="0070C0"/>
                </a:solidFill>
              </a:rPr>
              <a:t>‐($</a:t>
            </a:r>
            <a:r>
              <a:rPr lang="en-US" sz="2000" dirty="0" err="1">
                <a:solidFill>
                  <a:srgbClr val="0070C0"/>
                </a:solidFill>
              </a:rPr>
              <a:t>jual</a:t>
            </a:r>
            <a:r>
              <a:rPr lang="en-US" sz="2000" dirty="0">
                <a:solidFill>
                  <a:srgbClr val="0070C0"/>
                </a:solidFill>
              </a:rPr>
              <a:t>*$</a:t>
            </a:r>
            <a:r>
              <a:rPr lang="en-US" sz="2000" dirty="0" err="1">
                <a:solidFill>
                  <a:srgbClr val="0070C0"/>
                </a:solidFill>
              </a:rPr>
              <a:t>potongan</a:t>
            </a:r>
            <a:r>
              <a:rPr lang="en-US" sz="2000" dirty="0">
                <a:solidFill>
                  <a:srgbClr val="0070C0"/>
                </a:solidFill>
              </a:rPr>
              <a:t>);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      echo </a:t>
            </a:r>
            <a:r>
              <a:rPr lang="en-US" sz="2000" dirty="0">
                <a:solidFill>
                  <a:srgbClr val="0070C0"/>
                </a:solidFill>
              </a:rPr>
              <a:t>“</a:t>
            </a:r>
            <a:r>
              <a:rPr lang="en-US" sz="2000" dirty="0" err="1">
                <a:solidFill>
                  <a:srgbClr val="0070C0"/>
                </a:solidFill>
              </a:rPr>
              <a:t>Penjualan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bersih</a:t>
            </a:r>
            <a:r>
              <a:rPr lang="en-US" sz="2000" dirty="0">
                <a:solidFill>
                  <a:srgbClr val="0070C0"/>
                </a:solidFill>
              </a:rPr>
              <a:t> = </a:t>
            </a:r>
            <a:r>
              <a:rPr lang="en-US" sz="2000" dirty="0" err="1">
                <a:solidFill>
                  <a:srgbClr val="0070C0"/>
                </a:solidFill>
              </a:rPr>
              <a:t>Rp</a:t>
            </a:r>
            <a:r>
              <a:rPr lang="en-US" sz="2000" dirty="0">
                <a:solidFill>
                  <a:srgbClr val="0070C0"/>
                </a:solidFill>
              </a:rPr>
              <a:t> $net,00”;</a:t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?&gt;</a:t>
            </a:r>
          </a:p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/>
              <a:t>2: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&lt;?</a:t>
            </a:r>
            <a:r>
              <a:rPr lang="en-US" dirty="0" err="1">
                <a:solidFill>
                  <a:srgbClr val="0070C0"/>
                </a:solidFill>
              </a:rPr>
              <a:t>php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       //</a:t>
            </a:r>
            <a:r>
              <a:rPr lang="en-US" i="1" dirty="0" err="1" smtClean="0">
                <a:solidFill>
                  <a:srgbClr val="0070C0"/>
                </a:solidFill>
              </a:rPr>
              <a:t>penggunaan</a:t>
            </a:r>
            <a:r>
              <a:rPr lang="en-US" i="1" dirty="0" smtClean="0">
                <a:solidFill>
                  <a:srgbClr val="0070C0"/>
                </a:solidFill>
              </a:rPr>
              <a:t> operator modulus/</a:t>
            </a:r>
            <a:r>
              <a:rPr lang="en-US" i="1" dirty="0" err="1" smtClean="0">
                <a:solidFill>
                  <a:srgbClr val="0070C0"/>
                </a:solidFill>
              </a:rPr>
              <a:t>sisa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hasil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bagi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      $</a:t>
            </a:r>
            <a:r>
              <a:rPr lang="en-US" dirty="0" err="1" smtClean="0">
                <a:solidFill>
                  <a:srgbClr val="0070C0"/>
                </a:solidFill>
              </a:rPr>
              <a:t>hal</a:t>
            </a:r>
            <a:r>
              <a:rPr lang="en-US" dirty="0" smtClean="0">
                <a:solidFill>
                  <a:srgbClr val="0070C0"/>
                </a:solidFill>
              </a:rPr>
              <a:t>=10;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     If ($</a:t>
            </a:r>
            <a:r>
              <a:rPr lang="en-US" dirty="0" err="1" smtClean="0">
                <a:solidFill>
                  <a:srgbClr val="0070C0"/>
                </a:solidFill>
              </a:rPr>
              <a:t>hal</a:t>
            </a:r>
            <a:r>
              <a:rPr lang="en-US" dirty="0" smtClean="0">
                <a:solidFill>
                  <a:srgbClr val="0070C0"/>
                </a:solidFill>
              </a:rPr>
              <a:t> % 2 == 0)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           echo ‘</a:t>
            </a:r>
            <a:r>
              <a:rPr lang="en-US" dirty="0" err="1" smtClean="0">
                <a:solidFill>
                  <a:srgbClr val="0070C0"/>
                </a:solidFill>
              </a:rPr>
              <a:t>Halaman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genap</a:t>
            </a:r>
            <a:r>
              <a:rPr lang="en-US" dirty="0" smtClean="0">
                <a:solidFill>
                  <a:srgbClr val="0070C0"/>
                </a:solidFill>
              </a:rPr>
              <a:t>’;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       else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            echo ‘</a:t>
            </a:r>
            <a:r>
              <a:rPr lang="en-US" dirty="0" err="1" smtClean="0">
                <a:solidFill>
                  <a:srgbClr val="0070C0"/>
                </a:solidFill>
              </a:rPr>
              <a:t>Halaman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ganjil</a:t>
            </a:r>
            <a:r>
              <a:rPr lang="en-US" dirty="0" smtClean="0">
                <a:solidFill>
                  <a:srgbClr val="0070C0"/>
                </a:solidFill>
              </a:rPr>
              <a:t>’;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?&gt;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0513" indent="0">
              <a:buNone/>
            </a:pPr>
            <a:r>
              <a:rPr lang="en-US" b="1" dirty="0" err="1"/>
              <a:t>Contoh</a:t>
            </a:r>
            <a:r>
              <a:rPr lang="en-US" b="1" dirty="0"/>
              <a:t> 3: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&lt;?</a:t>
            </a:r>
            <a:r>
              <a:rPr lang="en-US" dirty="0" err="1">
                <a:solidFill>
                  <a:srgbClr val="0070C0"/>
                </a:solidFill>
              </a:rPr>
              <a:t>php</a:t>
            </a:r>
            <a:endParaRPr lang="en-US" dirty="0">
              <a:solidFill>
                <a:srgbClr val="0070C0"/>
              </a:solidFill>
            </a:endParaRPr>
          </a:p>
          <a:p>
            <a:pPr marL="508000" indent="0">
              <a:buNone/>
            </a:pPr>
            <a:r>
              <a:rPr lang="en-US" dirty="0">
                <a:solidFill>
                  <a:srgbClr val="0070C0"/>
                </a:solidFill>
              </a:rPr>
              <a:t>//</a:t>
            </a:r>
            <a:r>
              <a:rPr lang="en-US" dirty="0" err="1">
                <a:solidFill>
                  <a:srgbClr val="0070C0"/>
                </a:solidFill>
              </a:rPr>
              <a:t>penggunaan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inkremen</a:t>
            </a:r>
            <a:endParaRPr lang="en-US" dirty="0">
              <a:solidFill>
                <a:srgbClr val="0070C0"/>
              </a:solidFill>
            </a:endParaRPr>
          </a:p>
          <a:p>
            <a:pPr marL="50800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for</a:t>
            </a:r>
            <a:r>
              <a:rPr lang="en-US" dirty="0">
                <a:solidFill>
                  <a:srgbClr val="0070C0"/>
                </a:solidFill>
              </a:rPr>
              <a:t>($i=1;$i&lt;=100;$i</a:t>
            </a:r>
            <a:r>
              <a:rPr lang="en-US" dirty="0" smtClean="0">
                <a:solidFill>
                  <a:srgbClr val="0070C0"/>
                </a:solidFill>
              </a:rPr>
              <a:t>++)</a:t>
            </a:r>
          </a:p>
          <a:p>
            <a:pPr marL="50800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{</a:t>
            </a:r>
            <a:endParaRPr lang="en-US" dirty="0">
              <a:solidFill>
                <a:srgbClr val="0070C0"/>
              </a:solidFill>
            </a:endParaRPr>
          </a:p>
          <a:p>
            <a:pPr marL="50800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echo </a:t>
            </a:r>
            <a:r>
              <a:rPr lang="en-US" dirty="0">
                <a:solidFill>
                  <a:srgbClr val="0070C0"/>
                </a:solidFill>
              </a:rPr>
              <a:t>"$i ";</a:t>
            </a:r>
          </a:p>
          <a:p>
            <a:pPr marL="50800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}</a:t>
            </a:r>
            <a:endParaRPr lang="en-US" dirty="0">
              <a:solidFill>
                <a:srgbClr val="0070C0"/>
              </a:solidFill>
            </a:endParaRPr>
          </a:p>
          <a:p>
            <a:pPr marL="290513" indent="0">
              <a:buNone/>
            </a:pPr>
            <a:r>
              <a:rPr lang="en-US" dirty="0">
                <a:solidFill>
                  <a:srgbClr val="0070C0"/>
                </a:solidFill>
              </a:rPr>
              <a:t>?&gt;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Operator </a:t>
            </a:r>
            <a:r>
              <a:rPr lang="en-US" b="1" dirty="0" err="1"/>
              <a:t>Penugasan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84721"/>
              </p:ext>
            </p:extLst>
          </p:nvPr>
        </p:nvGraphicFramePr>
        <p:xfrm>
          <a:off x="838200" y="1752600"/>
          <a:ext cx="74676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301"/>
                <a:gridCol w="1426396"/>
                <a:gridCol w="45309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Contoh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x+=y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x+y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‐=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x‐=y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x=x‐y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x*=y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x=x*y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x/=y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x=x/y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x.=y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x.′y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′ (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operasi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penggabungan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string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variabel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disini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dgn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sisi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kanan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x%=y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x%y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2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&lt;?</a:t>
            </a:r>
            <a:r>
              <a:rPr lang="en-US" dirty="0" err="1">
                <a:solidFill>
                  <a:srgbClr val="002060"/>
                </a:solidFill>
              </a:rPr>
              <a:t>php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$</a:t>
            </a:r>
            <a:r>
              <a:rPr lang="en-US" dirty="0">
                <a:solidFill>
                  <a:srgbClr val="002060"/>
                </a:solidFill>
              </a:rPr>
              <a:t>a=5;			</a:t>
            </a:r>
            <a:r>
              <a:rPr lang="en-US" dirty="0" smtClean="0">
                <a:solidFill>
                  <a:srgbClr val="002060"/>
                </a:solidFill>
              </a:rPr>
              <a:t>// </a:t>
            </a:r>
            <a:r>
              <a:rPr lang="en-US" dirty="0" err="1">
                <a:solidFill>
                  <a:srgbClr val="002060"/>
                </a:solidFill>
              </a:rPr>
              <a:t>memberi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nilai</a:t>
            </a:r>
            <a:r>
              <a:rPr lang="en-US" dirty="0">
                <a:solidFill>
                  <a:srgbClr val="002060"/>
                </a:solidFill>
              </a:rPr>
              <a:t> 5 </a:t>
            </a:r>
            <a:r>
              <a:rPr lang="en-US" dirty="0" err="1">
                <a:solidFill>
                  <a:srgbClr val="002060"/>
                </a:solidFill>
              </a:rPr>
              <a:t>pada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variabel</a:t>
            </a:r>
            <a:r>
              <a:rPr lang="en-US" dirty="0">
                <a:solidFill>
                  <a:srgbClr val="002060"/>
                </a:solidFill>
              </a:rPr>
              <a:t> $a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$</a:t>
            </a:r>
            <a:r>
              <a:rPr lang="en-US" dirty="0">
                <a:solidFill>
                  <a:srgbClr val="002060"/>
                </a:solidFill>
              </a:rPr>
              <a:t>b="PHP";		</a:t>
            </a:r>
            <a:r>
              <a:rPr lang="en-US" dirty="0" smtClean="0">
                <a:solidFill>
                  <a:srgbClr val="002060"/>
                </a:solidFill>
              </a:rPr>
              <a:t>// </a:t>
            </a:r>
            <a:r>
              <a:rPr lang="en-US" dirty="0" err="1">
                <a:solidFill>
                  <a:srgbClr val="002060"/>
                </a:solidFill>
              </a:rPr>
              <a:t>memberi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nilai</a:t>
            </a:r>
            <a:r>
              <a:rPr lang="en-US" dirty="0">
                <a:solidFill>
                  <a:srgbClr val="002060"/>
                </a:solidFill>
              </a:rPr>
              <a:t> "PHP" </a:t>
            </a:r>
            <a:r>
              <a:rPr lang="en-US" dirty="0" err="1">
                <a:solidFill>
                  <a:srgbClr val="002060"/>
                </a:solidFill>
              </a:rPr>
              <a:t>pada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variabel</a:t>
            </a:r>
            <a:r>
              <a:rPr lang="en-US" dirty="0">
                <a:solidFill>
                  <a:srgbClr val="002060"/>
                </a:solidFill>
              </a:rPr>
              <a:t> $b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$</a:t>
            </a:r>
            <a:r>
              <a:rPr lang="en-US" dirty="0">
                <a:solidFill>
                  <a:srgbClr val="002060"/>
                </a:solidFill>
              </a:rPr>
              <a:t>a=($b = 5 ) + 4;	// $a </a:t>
            </a:r>
            <a:r>
              <a:rPr lang="en-US" dirty="0" err="1">
                <a:solidFill>
                  <a:srgbClr val="002060"/>
                </a:solidFill>
              </a:rPr>
              <a:t>bernilai</a:t>
            </a:r>
            <a:r>
              <a:rPr lang="en-US" dirty="0">
                <a:solidFill>
                  <a:srgbClr val="002060"/>
                </a:solidFill>
              </a:rPr>
              <a:t> 9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$b </a:t>
            </a:r>
            <a:r>
              <a:rPr lang="en-US" dirty="0" err="1">
                <a:solidFill>
                  <a:srgbClr val="002060"/>
                </a:solidFill>
              </a:rPr>
              <a:t>bernilai</a:t>
            </a:r>
            <a:r>
              <a:rPr lang="en-US" dirty="0">
                <a:solidFill>
                  <a:srgbClr val="002060"/>
                </a:solidFill>
              </a:rPr>
              <a:t> 5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$</a:t>
            </a:r>
            <a:r>
              <a:rPr lang="en-US" dirty="0">
                <a:solidFill>
                  <a:srgbClr val="002060"/>
                </a:solidFill>
              </a:rPr>
              <a:t>a=$a+5;		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$</a:t>
            </a:r>
            <a:r>
              <a:rPr lang="en-US" dirty="0">
                <a:solidFill>
                  <a:srgbClr val="002060"/>
                </a:solidFill>
              </a:rPr>
              <a:t>a+=5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  <a:r>
              <a:rPr lang="en-US" dirty="0">
                <a:solidFill>
                  <a:srgbClr val="002060"/>
                </a:solidFill>
              </a:rPr>
              <a:t>		// </a:t>
            </a:r>
            <a:r>
              <a:rPr lang="en-US" dirty="0" err="1">
                <a:solidFill>
                  <a:srgbClr val="002060"/>
                </a:solidFill>
              </a:rPr>
              <a:t>mempunyai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maksud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sama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>
                <a:solidFill>
                  <a:srgbClr val="002060"/>
                </a:solidFill>
              </a:rPr>
              <a:t> &lt;? &lt;? </a:t>
            </a:r>
            <a:r>
              <a:rPr lang="en-US" dirty="0" smtClean="0">
                <a:solidFill>
                  <a:srgbClr val="002060"/>
                </a:solidFill>
              </a:rPr>
              <a:t>			//</a:t>
            </a:r>
            <a:r>
              <a:rPr lang="en-US" dirty="0" err="1" smtClean="0">
                <a:solidFill>
                  <a:srgbClr val="002060"/>
                </a:solidFill>
              </a:rPr>
              <a:t>dengan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baris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sebelumnya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525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Operator </a:t>
            </a:r>
            <a:r>
              <a:rPr lang="en-US" b="1" dirty="0" err="1" smtClean="0"/>
              <a:t>Perbandingan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916429"/>
              </p:ext>
            </p:extLst>
          </p:nvPr>
        </p:nvGraphicFramePr>
        <p:xfrm>
          <a:off x="762000" y="2057400"/>
          <a:ext cx="76962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439"/>
                <a:gridCol w="2369961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Penjelasan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Contoh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5==8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mengembalikan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n-NO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 sama dengan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5!=8 mengembalikan nilai </a:t>
                      </a:r>
                      <a:r>
                        <a:rPr lang="nn-NO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n-NO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 sama dengan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5&lt;&gt;8 mengembalikan nilai </a:t>
                      </a:r>
                      <a:r>
                        <a:rPr lang="nn-NO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besar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5&gt;8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mengembalikan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kecil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5&lt;8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mengembalikan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besar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sama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5&gt;=8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mengembalikan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&lt;=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lebih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kecil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5&lt;=8 mengembalikan nilai </a:t>
                      </a:r>
                      <a:r>
                        <a:rPr lang="nn-NO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4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Operator </a:t>
            </a:r>
            <a:r>
              <a:rPr lang="en-US" b="1" dirty="0" err="1"/>
              <a:t>Logika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973161"/>
              </p:ext>
            </p:extLst>
          </p:nvPr>
        </p:nvGraphicFramePr>
        <p:xfrm>
          <a:off x="762001" y="2209800"/>
          <a:ext cx="7239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028"/>
                <a:gridCol w="1447800"/>
                <a:gridCol w="4619172"/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Penjelasan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Contoh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&amp;&amp;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x=6; y=3;</a:t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(x &lt; 10 &amp;&amp; y &gt; 1) 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mengembalikan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x=6; y=3;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x=6; y=3;</a:t>
                      </a:r>
                    </a:p>
                    <a:p>
                      <a:r>
                        <a:rPr lang="nb-NO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(x==5 || y==5) mengembalikan </a:t>
                      </a:r>
                      <a:r>
                        <a:rPr lang="nb-NO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x=6; y=3;</a:t>
                      </a:r>
                      <a:br>
                        <a:rPr lang="es-E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!(x==y) </a:t>
                      </a:r>
                      <a:r>
                        <a:rPr lang="es-ES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mengembalikan</a:t>
                      </a:r>
                      <a:r>
                        <a:rPr lang="es-E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5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lanjut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92100" indent="-292100">
              <a:buClrTx/>
              <a:buSzPct val="100000"/>
              <a:buFont typeface="+mj-lt"/>
              <a:buAutoNum type="arabicPeriod" startAt="2"/>
            </a:pPr>
            <a:r>
              <a:rPr lang="en-US" b="1" i="1" dirty="0"/>
              <a:t>Server-side Web </a:t>
            </a:r>
            <a:r>
              <a:rPr lang="en-US" b="1" dirty="0"/>
              <a:t>Programming</a:t>
            </a:r>
            <a:endParaRPr lang="en-US" dirty="0"/>
          </a:p>
          <a:p>
            <a:pPr marL="457200" indent="-165100"/>
            <a:r>
              <a:rPr lang="en-US" b="1" i="1" dirty="0"/>
              <a:t>Server side scripting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/>
              <a:t>pemrograman</a:t>
            </a:r>
            <a:r>
              <a:rPr lang="en-US" dirty="0"/>
              <a:t> web yang </a:t>
            </a:r>
            <a:r>
              <a:rPr lang="en-US" dirty="0" err="1"/>
              <a:t>pengolahannya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b="1" dirty="0"/>
              <a:t>server</a:t>
            </a:r>
            <a:r>
              <a:rPr lang="en-US" dirty="0"/>
              <a:t>, </a:t>
            </a:r>
            <a:r>
              <a:rPr lang="en-US" dirty="0" err="1"/>
              <a:t>maksudnya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web server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i="1" dirty="0"/>
              <a:t>web </a:t>
            </a:r>
            <a:r>
              <a:rPr lang="en-US" i="1" dirty="0" smtClean="0"/>
              <a:t>engine</a:t>
            </a:r>
            <a:r>
              <a:rPr lang="en-US" dirty="0" smtClean="0"/>
              <a:t>.</a:t>
            </a:r>
          </a:p>
          <a:p>
            <a:pPr marL="457200" indent="-165100"/>
            <a:r>
              <a:rPr lang="en-US" b="1" dirty="0" err="1" smtClean="0"/>
              <a:t>Peran</a:t>
            </a:r>
            <a:r>
              <a:rPr lang="en-US" b="1" dirty="0" smtClean="0"/>
              <a:t> </a:t>
            </a:r>
            <a:r>
              <a:rPr lang="en-US" b="1" dirty="0"/>
              <a:t>web engine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i="1" dirty="0"/>
              <a:t>script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i="1" dirty="0"/>
              <a:t>client side scripting</a:t>
            </a:r>
            <a:r>
              <a:rPr lang="en-US" dirty="0"/>
              <a:t>. </a:t>
            </a:r>
            <a:endParaRPr lang="en-US" dirty="0" smtClean="0"/>
          </a:p>
          <a:p>
            <a:pPr marL="457200" indent="-165100"/>
            <a:r>
              <a:rPr lang="en-US" i="1" dirty="0" smtClean="0"/>
              <a:t>Web </a:t>
            </a:r>
            <a:r>
              <a:rPr lang="en-US" i="1" dirty="0"/>
              <a:t>engine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diinstal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i="1" dirty="0"/>
              <a:t>web server</a:t>
            </a:r>
            <a:r>
              <a:rPr lang="en-US" dirty="0"/>
              <a:t>.</a:t>
            </a:r>
          </a:p>
          <a:p>
            <a:pPr marL="342900" indent="114300"/>
            <a:r>
              <a:rPr lang="en-US" dirty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b="1" i="1" dirty="0"/>
              <a:t>Server side scripting </a:t>
            </a:r>
            <a:endParaRPr lang="en-US" i="1" dirty="0" smtClean="0"/>
          </a:p>
          <a:p>
            <a:pPr marL="617220" lvl="1" indent="114300"/>
            <a:r>
              <a:rPr lang="en-US" dirty="0" smtClean="0"/>
              <a:t>Active </a:t>
            </a:r>
            <a:r>
              <a:rPr lang="en-US" dirty="0"/>
              <a:t>server pages (ASP</a:t>
            </a:r>
            <a:r>
              <a:rPr lang="en-US" dirty="0" smtClean="0"/>
              <a:t>)</a:t>
            </a:r>
          </a:p>
          <a:p>
            <a:pPr marL="617220" lvl="1" indent="114300"/>
            <a:r>
              <a:rPr lang="en-US" dirty="0" smtClean="0"/>
              <a:t>PHP </a:t>
            </a:r>
            <a:r>
              <a:rPr lang="en-US" dirty="0"/>
              <a:t>: Hypertext preprocessor (PHP</a:t>
            </a:r>
            <a:r>
              <a:rPr lang="en-US" dirty="0" smtClean="0"/>
              <a:t>)</a:t>
            </a:r>
            <a:r>
              <a:rPr lang="en-US" dirty="0"/>
              <a:t> </a:t>
            </a:r>
            <a:endParaRPr lang="en-US" dirty="0" smtClean="0"/>
          </a:p>
          <a:p>
            <a:pPr marL="617220" lvl="1" indent="114300"/>
            <a:r>
              <a:rPr lang="en-US" dirty="0" smtClean="0"/>
              <a:t>Java </a:t>
            </a:r>
            <a:r>
              <a:rPr lang="en-US" dirty="0"/>
              <a:t>sever pages (JSP</a:t>
            </a:r>
            <a:r>
              <a:rPr lang="en-US" dirty="0" smtClean="0"/>
              <a:t>)</a:t>
            </a:r>
          </a:p>
          <a:p>
            <a:pPr marL="617220" lvl="1" indent="114300"/>
            <a:r>
              <a:rPr lang="en-US" dirty="0" smtClean="0"/>
              <a:t>ColdFusion</a:t>
            </a:r>
            <a:r>
              <a:rPr lang="en-US" dirty="0"/>
              <a:t> </a:t>
            </a:r>
            <a:endParaRPr lang="en-US" dirty="0" smtClean="0"/>
          </a:p>
          <a:p>
            <a:pPr marL="617220" lvl="1" indent="114300"/>
            <a:r>
              <a:rPr lang="en-US" dirty="0" smtClean="0"/>
              <a:t>ASP </a:t>
            </a:r>
            <a:r>
              <a:rPr lang="en-US" dirty="0"/>
              <a:t>(Active Server </a:t>
            </a:r>
            <a:r>
              <a:rPr lang="en-US" dirty="0" smtClean="0"/>
              <a:t>Page)</a:t>
            </a:r>
          </a:p>
          <a:p>
            <a:pPr marL="617220" lvl="1" indent="114300"/>
            <a:r>
              <a:rPr lang="en-US" dirty="0" smtClean="0"/>
              <a:t>JSP </a:t>
            </a:r>
            <a:r>
              <a:rPr lang="en-US" dirty="0"/>
              <a:t>(Java Server </a:t>
            </a:r>
            <a:r>
              <a:rPr lang="en-US" dirty="0" smtClean="0"/>
              <a:t>Page)</a:t>
            </a:r>
          </a:p>
          <a:p>
            <a:pPr marL="617220" lvl="1" indent="114300"/>
            <a:r>
              <a:rPr lang="en-US" dirty="0" smtClean="0"/>
              <a:t>Lasso</a:t>
            </a:r>
            <a:r>
              <a:rPr lang="en-US" dirty="0"/>
              <a:t> </a:t>
            </a:r>
            <a:endParaRPr lang="en-US" dirty="0" smtClean="0"/>
          </a:p>
          <a:p>
            <a:pPr marL="617220" lvl="1" indent="114300"/>
            <a:r>
              <a:rPr lang="en-US" dirty="0" smtClean="0"/>
              <a:t>SSI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23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Kendali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eksekusi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program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Kadang‐kadang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baris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program </a:t>
            </a:r>
            <a:r>
              <a:rPr lang="en-US" dirty="0" err="1" smtClean="0"/>
              <a:t>bercabang</a:t>
            </a:r>
            <a:r>
              <a:rPr lang="en-US" dirty="0" smtClean="0"/>
              <a:t> (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).</a:t>
            </a:r>
          </a:p>
          <a:p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/>
              <a:t>K</a:t>
            </a:r>
            <a:r>
              <a:rPr lang="en-US" b="1" dirty="0" err="1" smtClean="0"/>
              <a:t>eputusan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PHP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b="1" i="1" dirty="0" smtClean="0"/>
              <a:t>if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b="1" i="1" dirty="0" smtClean="0"/>
              <a:t>switch</a:t>
            </a:r>
            <a:r>
              <a:rPr lang="en-US" i="1" dirty="0" smtClean="0"/>
              <a:t>. </a:t>
            </a:r>
          </a:p>
          <a:p>
            <a:r>
              <a:rPr lang="en-US" b="1" dirty="0" err="1" smtClean="0"/>
              <a:t>Perulangan</a:t>
            </a:r>
            <a:r>
              <a:rPr lang="en-US" dirty="0" smtClean="0"/>
              <a:t> </a:t>
            </a:r>
            <a:r>
              <a:rPr lang="en-US" dirty="0" err="1" smtClean="0"/>
              <a:t>baris‐baris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program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b="1" dirty="0" smtClean="0"/>
              <a:t>for, while, do...while, </a:t>
            </a:r>
            <a:r>
              <a:rPr lang="en-US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foreach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A. If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3 </a:t>
            </a:r>
            <a:r>
              <a:rPr lang="en-US" dirty="0" err="1" smtClean="0"/>
              <a:t>jenis</a:t>
            </a:r>
            <a:r>
              <a:rPr lang="en-US" dirty="0" smtClean="0"/>
              <a:t> format </a:t>
            </a:r>
            <a:r>
              <a:rPr lang="en-US" dirty="0" err="1" smtClean="0"/>
              <a:t>pemakaian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342900" indent="-34290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mengeksekusi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program </a:t>
            </a:r>
            <a:r>
              <a:rPr lang="en-US" dirty="0" smtClean="0"/>
              <a:t> </a:t>
            </a:r>
            <a:r>
              <a:rPr lang="en-US" b="1" dirty="0" err="1" smtClean="0"/>
              <a:t>hanya</a:t>
            </a:r>
            <a:r>
              <a:rPr lang="en-US" b="1" dirty="0" smtClean="0"/>
              <a:t>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kondisi</a:t>
            </a:r>
            <a:r>
              <a:rPr lang="en-US" b="1" dirty="0" smtClean="0"/>
              <a:t> true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format yang </a:t>
            </a:r>
            <a:r>
              <a:rPr lang="en-US" dirty="0" err="1" smtClean="0"/>
              <a:t>digunakan</a:t>
            </a:r>
            <a:r>
              <a:rPr lang="en-US" dirty="0" smtClean="0"/>
              <a:t>:</a:t>
            </a:r>
          </a:p>
          <a:p>
            <a:pPr marL="347663" indent="-347663"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	</a:t>
            </a:r>
            <a:r>
              <a:rPr lang="en-US" sz="2000" dirty="0" smtClean="0">
                <a:solidFill>
                  <a:srgbClr val="0070C0"/>
                </a:solidFill>
              </a:rPr>
              <a:t>If (</a:t>
            </a:r>
            <a:r>
              <a:rPr lang="en-US" sz="2000" dirty="0" err="1" smtClean="0">
                <a:solidFill>
                  <a:srgbClr val="0070C0"/>
                </a:solidFill>
              </a:rPr>
              <a:t>kondisi</a:t>
            </a:r>
            <a:r>
              <a:rPr lang="en-US" sz="2000" dirty="0" smtClean="0">
                <a:solidFill>
                  <a:srgbClr val="0070C0"/>
                </a:solidFill>
              </a:rPr>
              <a:t>) </a:t>
            </a:r>
            <a:r>
              <a:rPr lang="en-US" sz="2000" dirty="0" err="1" smtClean="0">
                <a:solidFill>
                  <a:srgbClr val="0070C0"/>
                </a:solidFill>
              </a:rPr>
              <a:t>kode_yang_akan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dieksekusi_bila_nilai_kondisi_true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347663" indent="-347663"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Contoh</a:t>
            </a:r>
            <a:r>
              <a:rPr lang="en-US" sz="2000" dirty="0" smtClean="0"/>
              <a:t>:</a:t>
            </a:r>
          </a:p>
          <a:p>
            <a:pPr marL="347663" indent="-347663"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621983" lvl="1" indent="-347663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&lt;?</a:t>
            </a:r>
            <a:r>
              <a:rPr lang="en-US" sz="1600" dirty="0" err="1" smtClean="0">
                <a:solidFill>
                  <a:srgbClr val="0070C0"/>
                </a:solidFill>
              </a:rPr>
              <a:t>php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621983" lvl="1" indent="-347663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$a=5;</a:t>
            </a:r>
          </a:p>
          <a:p>
            <a:pPr marL="621983" lvl="1" indent="-347663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$b=7;</a:t>
            </a:r>
          </a:p>
          <a:p>
            <a:pPr marL="621983" lvl="1" indent="-347663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If ($a&lt;$b)</a:t>
            </a:r>
          </a:p>
          <a:p>
            <a:pPr marL="621983" lvl="1" indent="-347663">
              <a:buNone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echo “\ $a </a:t>
            </a:r>
            <a:r>
              <a:rPr lang="en-US" sz="1600" dirty="0" err="1" smtClean="0">
                <a:solidFill>
                  <a:srgbClr val="0070C0"/>
                </a:solidFill>
              </a:rPr>
              <a:t>lebih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kecil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dari</a:t>
            </a:r>
            <a:r>
              <a:rPr lang="en-US" sz="1600" dirty="0" smtClean="0">
                <a:solidFill>
                  <a:srgbClr val="0070C0"/>
                </a:solidFill>
              </a:rPr>
              <a:t> \$b”;</a:t>
            </a:r>
          </a:p>
          <a:p>
            <a:pPr marL="621983" lvl="1" indent="-347663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?&gt;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marL="292100" indent="-292100">
              <a:buNone/>
            </a:pPr>
            <a:r>
              <a:rPr lang="en-US" sz="2900" b="1" i="1" dirty="0" smtClean="0"/>
              <a:t>2. </a:t>
            </a:r>
            <a:r>
              <a:rPr lang="en-US" sz="2900" b="1" dirty="0" err="1" smtClean="0"/>
              <a:t>Baik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nilai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kondisi</a:t>
            </a:r>
            <a:r>
              <a:rPr lang="en-US" sz="2900" b="1" dirty="0" smtClean="0"/>
              <a:t> if true </a:t>
            </a:r>
            <a:r>
              <a:rPr lang="en-US" sz="2900" b="1" dirty="0" err="1" smtClean="0"/>
              <a:t>atau</a:t>
            </a:r>
            <a:r>
              <a:rPr lang="en-US" sz="2900" b="1" dirty="0" smtClean="0"/>
              <a:t> false </a:t>
            </a:r>
            <a:r>
              <a:rPr lang="en-US" sz="2900" b="1" dirty="0" err="1" smtClean="0"/>
              <a:t>akan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sama‐sama</a:t>
            </a:r>
            <a:r>
              <a:rPr lang="en-US" sz="2900" b="1" dirty="0" smtClean="0"/>
              <a:t> </a:t>
            </a:r>
            <a:r>
              <a:rPr lang="en-US" sz="2900" b="1" dirty="0" smtClean="0"/>
              <a:t>   </a:t>
            </a:r>
            <a:r>
              <a:rPr lang="en-US" sz="2900" b="1" dirty="0" err="1" smtClean="0"/>
              <a:t>mengeksekusi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suatu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kode</a:t>
            </a:r>
            <a:r>
              <a:rPr lang="en-US" sz="2900" b="1" dirty="0" smtClean="0"/>
              <a:t> program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182563" indent="107950">
              <a:buNone/>
            </a:pPr>
            <a:r>
              <a:rPr lang="en-US" sz="2900" i="1" dirty="0" smtClean="0">
                <a:solidFill>
                  <a:srgbClr val="0070C0"/>
                </a:solidFill>
              </a:rPr>
              <a:t>if (</a:t>
            </a:r>
            <a:r>
              <a:rPr lang="en-US" sz="2900" i="1" dirty="0" err="1" smtClean="0">
                <a:solidFill>
                  <a:srgbClr val="0070C0"/>
                </a:solidFill>
              </a:rPr>
              <a:t>kondisi</a:t>
            </a:r>
            <a:r>
              <a:rPr lang="en-US" sz="2900" i="1" dirty="0" smtClean="0">
                <a:solidFill>
                  <a:srgbClr val="0070C0"/>
                </a:solidFill>
              </a:rPr>
              <a:t>)</a:t>
            </a:r>
          </a:p>
          <a:p>
            <a:pPr marL="182563" indent="107950">
              <a:buNone/>
            </a:pPr>
            <a:r>
              <a:rPr lang="en-US" sz="2900" i="1" dirty="0" smtClean="0">
                <a:solidFill>
                  <a:srgbClr val="0070C0"/>
                </a:solidFill>
              </a:rPr>
              <a:t>    </a:t>
            </a:r>
            <a:r>
              <a:rPr lang="en-US" sz="2900" i="1" dirty="0" err="1" smtClean="0">
                <a:solidFill>
                  <a:srgbClr val="0070C0"/>
                </a:solidFill>
              </a:rPr>
              <a:t>kode_yang_akan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dieksekusi_bila_nilai_kondisi_true</a:t>
            </a:r>
            <a:r>
              <a:rPr lang="en-US" sz="2900" i="1" dirty="0" smtClean="0">
                <a:solidFill>
                  <a:srgbClr val="0070C0"/>
                </a:solidFill>
              </a:rPr>
              <a:t>;</a:t>
            </a:r>
          </a:p>
          <a:p>
            <a:pPr marL="182563" indent="107950">
              <a:buNone/>
            </a:pPr>
            <a:r>
              <a:rPr lang="en-US" sz="2900" i="1" dirty="0" smtClean="0">
                <a:solidFill>
                  <a:srgbClr val="0070C0"/>
                </a:solidFill>
              </a:rPr>
              <a:t>else</a:t>
            </a:r>
          </a:p>
          <a:p>
            <a:pPr marL="182563" indent="107950">
              <a:buNone/>
            </a:pPr>
            <a:r>
              <a:rPr lang="en-US" sz="2900" i="1" dirty="0" smtClean="0">
                <a:solidFill>
                  <a:srgbClr val="0070C0"/>
                </a:solidFill>
              </a:rPr>
              <a:t>    </a:t>
            </a:r>
            <a:r>
              <a:rPr lang="en-US" sz="2900" i="1" dirty="0" err="1" smtClean="0">
                <a:solidFill>
                  <a:srgbClr val="0070C0"/>
                </a:solidFill>
              </a:rPr>
              <a:t>kode_yang_akan</a:t>
            </a:r>
            <a:r>
              <a:rPr lang="en-US" sz="2900" i="1" dirty="0" smtClean="0">
                <a:solidFill>
                  <a:srgbClr val="0070C0"/>
                </a:solidFill>
              </a:rPr>
              <a:t> </a:t>
            </a:r>
            <a:r>
              <a:rPr lang="en-US" sz="2900" i="1" dirty="0" err="1" smtClean="0">
                <a:solidFill>
                  <a:srgbClr val="0070C0"/>
                </a:solidFill>
              </a:rPr>
              <a:t>dieksekusi_bila_nilai_kondisi_false</a:t>
            </a:r>
            <a:r>
              <a:rPr lang="en-US" sz="2900" i="1" dirty="0" smtClean="0">
                <a:solidFill>
                  <a:srgbClr val="0070C0"/>
                </a:solidFill>
              </a:rPr>
              <a:t>;</a:t>
            </a:r>
          </a:p>
          <a:p>
            <a:pPr marL="182563" indent="10795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marL="347663" indent="-347663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621983" lvl="1" indent="-347663">
              <a:buNone/>
            </a:pPr>
            <a:r>
              <a:rPr lang="en-US" dirty="0" smtClean="0">
                <a:solidFill>
                  <a:srgbClr val="0070C0"/>
                </a:solidFill>
              </a:rPr>
              <a:t>&lt;?</a:t>
            </a:r>
            <a:r>
              <a:rPr lang="en-US" dirty="0" err="1">
                <a:solidFill>
                  <a:srgbClr val="0070C0"/>
                </a:solidFill>
              </a:rPr>
              <a:t>php</a:t>
            </a:r>
            <a:endParaRPr lang="en-US" dirty="0">
              <a:solidFill>
                <a:srgbClr val="0070C0"/>
              </a:solidFill>
            </a:endParaRPr>
          </a:p>
          <a:p>
            <a:pPr marL="621983" lvl="1" indent="-347663">
              <a:buNone/>
            </a:pPr>
            <a:r>
              <a:rPr lang="en-US" dirty="0">
                <a:solidFill>
                  <a:srgbClr val="0070C0"/>
                </a:solidFill>
              </a:rPr>
              <a:t>$a=5;</a:t>
            </a:r>
          </a:p>
          <a:p>
            <a:pPr marL="621983" lvl="1" indent="-347663">
              <a:buNone/>
            </a:pPr>
            <a:r>
              <a:rPr lang="en-US" dirty="0">
                <a:solidFill>
                  <a:srgbClr val="0070C0"/>
                </a:solidFill>
              </a:rPr>
              <a:t>$b=7;</a:t>
            </a:r>
          </a:p>
          <a:p>
            <a:pPr marL="621983" lvl="1" indent="-347663">
              <a:buNone/>
            </a:pPr>
            <a:r>
              <a:rPr lang="en-US" dirty="0">
                <a:solidFill>
                  <a:srgbClr val="0070C0"/>
                </a:solidFill>
              </a:rPr>
              <a:t>If ($a&lt;$b</a:t>
            </a:r>
            <a:r>
              <a:rPr lang="en-US" dirty="0" smtClean="0">
                <a:solidFill>
                  <a:srgbClr val="0070C0"/>
                </a:solidFill>
              </a:rPr>
              <a:t>) {</a:t>
            </a:r>
            <a:endParaRPr lang="en-US" dirty="0">
              <a:solidFill>
                <a:srgbClr val="0070C0"/>
              </a:solidFill>
            </a:endParaRPr>
          </a:p>
          <a:p>
            <a:pPr marL="621983" lvl="1" indent="-347663">
              <a:buNone/>
            </a:pPr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dirty="0" smtClean="0">
                <a:solidFill>
                  <a:srgbClr val="0070C0"/>
                </a:solidFill>
              </a:rPr>
              <a:t>   echo </a:t>
            </a:r>
            <a:r>
              <a:rPr lang="en-US" dirty="0">
                <a:solidFill>
                  <a:srgbClr val="0070C0"/>
                </a:solidFill>
              </a:rPr>
              <a:t>“\ $a </a:t>
            </a:r>
            <a:r>
              <a:rPr lang="en-US" dirty="0" err="1">
                <a:solidFill>
                  <a:srgbClr val="0070C0"/>
                </a:solidFill>
              </a:rPr>
              <a:t>lebih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kecil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dari</a:t>
            </a:r>
            <a:r>
              <a:rPr lang="en-US" dirty="0">
                <a:solidFill>
                  <a:srgbClr val="0070C0"/>
                </a:solidFill>
              </a:rPr>
              <a:t> \$b</a:t>
            </a:r>
            <a:r>
              <a:rPr lang="en-US" dirty="0" smtClean="0">
                <a:solidFill>
                  <a:srgbClr val="0070C0"/>
                </a:solidFill>
              </a:rPr>
              <a:t>”;</a:t>
            </a:r>
          </a:p>
          <a:p>
            <a:pPr marL="621983" lvl="1" indent="-347663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} else</a:t>
            </a:r>
          </a:p>
          <a:p>
            <a:pPr marL="621983" lvl="1" indent="-347663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echo </a:t>
            </a:r>
            <a:r>
              <a:rPr lang="en-US" dirty="0" err="1">
                <a:solidFill>
                  <a:srgbClr val="0070C0"/>
                </a:solidFill>
              </a:rPr>
              <a:t>echo</a:t>
            </a:r>
            <a:r>
              <a:rPr lang="en-US" dirty="0">
                <a:solidFill>
                  <a:srgbClr val="0070C0"/>
                </a:solidFill>
              </a:rPr>
              <a:t> “\ $a </a:t>
            </a:r>
            <a:r>
              <a:rPr lang="en-US" dirty="0" err="1">
                <a:solidFill>
                  <a:srgbClr val="0070C0"/>
                </a:solidFill>
              </a:rPr>
              <a:t>lebih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besar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dari</a:t>
            </a:r>
            <a:r>
              <a:rPr lang="en-US" dirty="0">
                <a:solidFill>
                  <a:srgbClr val="0070C0"/>
                </a:solidFill>
              </a:rPr>
              <a:t> \$b”;</a:t>
            </a:r>
          </a:p>
          <a:p>
            <a:pPr marL="621983" lvl="1" indent="-347663">
              <a:buNone/>
            </a:pPr>
            <a:r>
              <a:rPr lang="en-US" dirty="0" smtClean="0">
                <a:solidFill>
                  <a:srgbClr val="0070C0"/>
                </a:solidFill>
              </a:rPr>
              <a:t>?&gt;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indent="-292100">
              <a:buNone/>
            </a:pPr>
            <a:r>
              <a:rPr lang="en-US" sz="2000" b="1" dirty="0" smtClean="0"/>
              <a:t>3. </a:t>
            </a:r>
            <a:r>
              <a:rPr lang="en-US" sz="2000" b="1" dirty="0" err="1" smtClean="0"/>
              <a:t>bila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beberapa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kondisi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perlu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dievaluasi</a:t>
            </a:r>
            <a:r>
              <a:rPr lang="en-US" sz="2000" b="1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format </a:t>
            </a:r>
            <a:r>
              <a:rPr lang="en-US" sz="2000" dirty="0" smtClean="0"/>
              <a:t>  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1600" dirty="0" smtClean="0"/>
              <a:t>if (kondisi_1)</a:t>
            </a:r>
          </a:p>
          <a:p>
            <a:pPr lvl="1">
              <a:buNone/>
            </a:pPr>
            <a:r>
              <a:rPr lang="en-US" sz="1600" dirty="0" smtClean="0"/>
              <a:t>         </a:t>
            </a:r>
            <a:r>
              <a:rPr lang="en-US" sz="1600" dirty="0" err="1" smtClean="0"/>
              <a:t>kode_yang_akan</a:t>
            </a:r>
            <a:r>
              <a:rPr lang="en-US" sz="1600" dirty="0" smtClean="0"/>
              <a:t> dieksekusi_bila_nilai_</a:t>
            </a:r>
            <a:r>
              <a:rPr lang="en-US" sz="1600" b="1" dirty="0" smtClean="0"/>
              <a:t>kondisi_1_true;</a:t>
            </a:r>
          </a:p>
          <a:p>
            <a:pPr lvl="1">
              <a:buNone/>
            </a:pPr>
            <a:r>
              <a:rPr lang="en-US" sz="1600" dirty="0" err="1" smtClean="0"/>
              <a:t>elseif</a:t>
            </a:r>
            <a:r>
              <a:rPr lang="en-US" sz="1600" dirty="0" smtClean="0"/>
              <a:t> (kondisi_2)</a:t>
            </a:r>
          </a:p>
          <a:p>
            <a:pPr lvl="1">
              <a:buNone/>
            </a:pPr>
            <a:r>
              <a:rPr lang="en-US" sz="1600" dirty="0" smtClean="0"/>
              <a:t>        </a:t>
            </a:r>
            <a:r>
              <a:rPr lang="en-US" sz="1600" dirty="0" err="1" smtClean="0"/>
              <a:t>kode_yang_akan</a:t>
            </a:r>
            <a:r>
              <a:rPr lang="en-US" sz="1600" dirty="0" smtClean="0"/>
              <a:t> dieksekusi_bila_nilai_</a:t>
            </a:r>
            <a:r>
              <a:rPr lang="en-US" sz="1600" b="1" dirty="0" smtClean="0"/>
              <a:t>kondisi_2_true;</a:t>
            </a:r>
          </a:p>
          <a:p>
            <a:pPr lvl="1">
              <a:buNone/>
            </a:pPr>
            <a:r>
              <a:rPr lang="en-US" sz="1600" dirty="0" smtClean="0"/>
              <a:t>else</a:t>
            </a:r>
          </a:p>
          <a:p>
            <a:pPr lvl="1">
              <a:buNone/>
            </a:pPr>
            <a:r>
              <a:rPr lang="en-US" sz="1600" dirty="0" smtClean="0"/>
              <a:t>       </a:t>
            </a:r>
            <a:r>
              <a:rPr lang="en-US" sz="1600" dirty="0" err="1" smtClean="0"/>
              <a:t>kode_yang_akan</a:t>
            </a:r>
            <a:r>
              <a:rPr lang="en-US" sz="1600" dirty="0" smtClean="0"/>
              <a:t> dieksekusi_bila_nilai_</a:t>
            </a:r>
            <a:r>
              <a:rPr lang="en-US" sz="1600" b="1" dirty="0" smtClean="0"/>
              <a:t>kondisi_1_dan_2_false;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43" y="1491136"/>
            <a:ext cx="5696857" cy="3690464"/>
          </a:xfrm>
        </p:spPr>
        <p:txBody>
          <a:bodyPr>
            <a:normAutofit fontScale="92500" lnSpcReduction="10000"/>
          </a:bodyPr>
          <a:lstStyle/>
          <a:p>
            <a:pPr marL="347663" indent="-347663">
              <a:buNone/>
            </a:pPr>
            <a:r>
              <a:rPr lang="en-US" sz="2000" dirty="0">
                <a:solidFill>
                  <a:srgbClr val="0070C0"/>
                </a:solidFill>
              </a:rPr>
              <a:t>&lt;?</a:t>
            </a:r>
            <a:r>
              <a:rPr lang="en-US" sz="2000" dirty="0" err="1">
                <a:solidFill>
                  <a:srgbClr val="0070C0"/>
                </a:solidFill>
              </a:rPr>
              <a:t>php</a:t>
            </a:r>
            <a:endParaRPr lang="en-US" sz="2000" dirty="0">
              <a:solidFill>
                <a:srgbClr val="0070C0"/>
              </a:solidFill>
            </a:endParaRPr>
          </a:p>
          <a:p>
            <a:pPr marL="347663" indent="-347663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	$</a:t>
            </a:r>
            <a:r>
              <a:rPr lang="en-US" sz="2000" dirty="0">
                <a:solidFill>
                  <a:srgbClr val="0070C0"/>
                </a:solidFill>
              </a:rPr>
              <a:t>a=5;</a:t>
            </a:r>
          </a:p>
          <a:p>
            <a:pPr marL="347663" indent="-347663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	$</a:t>
            </a:r>
            <a:r>
              <a:rPr lang="en-US" sz="2000" dirty="0">
                <a:solidFill>
                  <a:srgbClr val="0070C0"/>
                </a:solidFill>
              </a:rPr>
              <a:t>b=7;</a:t>
            </a:r>
          </a:p>
          <a:p>
            <a:pPr marL="347663" indent="-347663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	If </a:t>
            </a:r>
            <a:r>
              <a:rPr lang="en-US" sz="2000" dirty="0">
                <a:solidFill>
                  <a:srgbClr val="0070C0"/>
                </a:solidFill>
              </a:rPr>
              <a:t>($a&lt;$b) </a:t>
            </a:r>
            <a:r>
              <a:rPr lang="en-US" sz="2000" dirty="0">
                <a:solidFill>
                  <a:srgbClr val="FF0000"/>
                </a:solidFill>
              </a:rPr>
              <a:t>{</a:t>
            </a:r>
          </a:p>
          <a:p>
            <a:pPr marL="347663" indent="-347663">
              <a:buNone/>
            </a:pPr>
            <a:r>
              <a:rPr lang="en-US" sz="2000" dirty="0">
                <a:solidFill>
                  <a:srgbClr val="0070C0"/>
                </a:solidFill>
              </a:rPr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     </a:t>
            </a:r>
            <a:r>
              <a:rPr lang="en-US" sz="2000" dirty="0">
                <a:solidFill>
                  <a:srgbClr val="0070C0"/>
                </a:solidFill>
              </a:rPr>
              <a:t>echo </a:t>
            </a:r>
            <a:r>
              <a:rPr lang="en-US" sz="2000" dirty="0" smtClean="0">
                <a:solidFill>
                  <a:srgbClr val="0070C0"/>
                </a:solidFill>
              </a:rPr>
              <a:t>″\$</a:t>
            </a:r>
            <a:r>
              <a:rPr lang="en-US" sz="2000" dirty="0">
                <a:solidFill>
                  <a:srgbClr val="0070C0"/>
                </a:solidFill>
              </a:rPr>
              <a:t>a </a:t>
            </a:r>
            <a:r>
              <a:rPr lang="en-US" sz="2000" dirty="0" err="1">
                <a:solidFill>
                  <a:srgbClr val="0070C0"/>
                </a:solidFill>
              </a:rPr>
              <a:t>lebih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kecil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dari</a:t>
            </a:r>
            <a:r>
              <a:rPr lang="en-US" sz="2000" dirty="0">
                <a:solidFill>
                  <a:srgbClr val="0070C0"/>
                </a:solidFill>
              </a:rPr>
              <a:t> \$</a:t>
            </a:r>
            <a:r>
              <a:rPr lang="en-US" sz="2000" dirty="0" smtClean="0">
                <a:solidFill>
                  <a:srgbClr val="0070C0"/>
                </a:solidFill>
              </a:rPr>
              <a:t>b″;</a:t>
            </a:r>
            <a:endParaRPr lang="en-US" sz="2000" dirty="0">
              <a:solidFill>
                <a:srgbClr val="0070C0"/>
              </a:solidFill>
            </a:endParaRPr>
          </a:p>
          <a:p>
            <a:pPr marL="347663" indent="-347663">
              <a:buNone/>
            </a:pPr>
            <a:r>
              <a:rPr lang="en-US" sz="2000" dirty="0">
                <a:solidFill>
                  <a:srgbClr val="0070C0"/>
                </a:solidFill>
              </a:rPr>
              <a:t>  	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} </a:t>
            </a:r>
            <a:r>
              <a:rPr lang="en-US" sz="2000" dirty="0" err="1" smtClean="0">
                <a:solidFill>
                  <a:srgbClr val="0070C0"/>
                </a:solidFill>
              </a:rPr>
              <a:t>elseif</a:t>
            </a:r>
            <a:r>
              <a:rPr lang="en-US" sz="2000" dirty="0" smtClean="0">
                <a:solidFill>
                  <a:srgbClr val="0070C0"/>
                </a:solidFill>
              </a:rPr>
              <a:t>  ($a=$b) </a:t>
            </a:r>
            <a:r>
              <a:rPr lang="en-US" sz="2000" dirty="0" smtClean="0">
                <a:solidFill>
                  <a:srgbClr val="FF0000"/>
                </a:solidFill>
              </a:rPr>
              <a:t>{</a:t>
            </a:r>
            <a:endParaRPr lang="en-US" sz="2000" dirty="0">
              <a:solidFill>
                <a:srgbClr val="FF0000"/>
              </a:solidFill>
            </a:endParaRPr>
          </a:p>
          <a:p>
            <a:pPr marL="347663" indent="-347663">
              <a:buNone/>
            </a:pPr>
            <a:r>
              <a:rPr lang="en-US" sz="2000" dirty="0">
                <a:solidFill>
                  <a:srgbClr val="0070C0"/>
                </a:solidFill>
              </a:rPr>
              <a:t>      </a:t>
            </a:r>
            <a:r>
              <a:rPr lang="en-US" sz="2000" dirty="0" smtClean="0">
                <a:solidFill>
                  <a:srgbClr val="0070C0"/>
                </a:solidFill>
              </a:rPr>
              <a:t>     echo </a:t>
            </a:r>
            <a:r>
              <a:rPr lang="en-US" sz="2000" dirty="0" err="1">
                <a:solidFill>
                  <a:srgbClr val="0070C0"/>
                </a:solidFill>
              </a:rPr>
              <a:t>echo</a:t>
            </a:r>
            <a:r>
              <a:rPr lang="en-US" sz="2000" dirty="0">
                <a:solidFill>
                  <a:srgbClr val="0070C0"/>
                </a:solidFill>
              </a:rPr>
              <a:t> ″</a:t>
            </a:r>
            <a:r>
              <a:rPr lang="en-US" sz="2000" dirty="0" smtClean="0">
                <a:solidFill>
                  <a:srgbClr val="0070C0"/>
                </a:solidFill>
              </a:rPr>
              <a:t>\ </a:t>
            </a:r>
            <a:r>
              <a:rPr lang="en-US" sz="2000" dirty="0">
                <a:solidFill>
                  <a:srgbClr val="0070C0"/>
                </a:solidFill>
              </a:rPr>
              <a:t>$a </a:t>
            </a:r>
            <a:r>
              <a:rPr lang="en-US" sz="2000" dirty="0" err="1" smtClean="0">
                <a:solidFill>
                  <a:srgbClr val="0070C0"/>
                </a:solidFill>
              </a:rPr>
              <a:t>sama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dengan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\$</a:t>
            </a:r>
            <a:r>
              <a:rPr lang="en-US" sz="2000" dirty="0" smtClean="0">
                <a:solidFill>
                  <a:srgbClr val="0070C0"/>
                </a:solidFill>
              </a:rPr>
              <a:t>b″;</a:t>
            </a:r>
          </a:p>
          <a:p>
            <a:pPr marL="347663" indent="-347663">
              <a:buNone/>
            </a:pP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  </a:t>
            </a:r>
            <a:r>
              <a:rPr lang="en-US" sz="2000" dirty="0">
                <a:solidFill>
                  <a:srgbClr val="FF0000"/>
                </a:solidFill>
              </a:rPr>
              <a:t>}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else </a:t>
            </a:r>
            <a:r>
              <a:rPr lang="en-US" sz="2000" dirty="0" smtClean="0">
                <a:solidFill>
                  <a:srgbClr val="FF0000"/>
                </a:solidFill>
              </a:rPr>
              <a:t>{</a:t>
            </a:r>
          </a:p>
          <a:p>
            <a:pPr marL="347663" indent="-347663">
              <a:buNone/>
            </a:pP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         echo </a:t>
            </a:r>
            <a:r>
              <a:rPr lang="en-US" sz="2000" dirty="0" err="1">
                <a:solidFill>
                  <a:srgbClr val="0070C0"/>
                </a:solidFill>
              </a:rPr>
              <a:t>echo</a:t>
            </a:r>
            <a:r>
              <a:rPr lang="en-US" sz="2000" dirty="0">
                <a:solidFill>
                  <a:srgbClr val="0070C0"/>
                </a:solidFill>
              </a:rPr>
              <a:t> ″\ $a </a:t>
            </a:r>
            <a:r>
              <a:rPr lang="en-US" sz="2000" dirty="0" err="1">
                <a:solidFill>
                  <a:srgbClr val="0070C0"/>
                </a:solidFill>
              </a:rPr>
              <a:t>lebih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besar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dari</a:t>
            </a:r>
            <a:r>
              <a:rPr lang="en-US" sz="2000" dirty="0">
                <a:solidFill>
                  <a:srgbClr val="0070C0"/>
                </a:solidFill>
              </a:rPr>
              <a:t> \$b</a:t>
            </a:r>
            <a:r>
              <a:rPr lang="en-US" sz="2000" dirty="0" smtClean="0">
                <a:solidFill>
                  <a:srgbClr val="0070C0"/>
                </a:solidFill>
              </a:rPr>
              <a:t>″;</a:t>
            </a:r>
          </a:p>
          <a:p>
            <a:pPr marL="347663" indent="-347663">
              <a:buNone/>
            </a:pPr>
            <a:r>
              <a:rPr lang="en-US" sz="2000" dirty="0">
                <a:solidFill>
                  <a:srgbClr val="FF0000"/>
                </a:solidFill>
              </a:rPr>
              <a:t>}</a:t>
            </a:r>
          </a:p>
          <a:p>
            <a:pPr marL="347663" indent="-347663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?&gt;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" y="5486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kode</a:t>
            </a:r>
            <a:r>
              <a:rPr lang="en-US" sz="1600" dirty="0" smtClean="0"/>
              <a:t> program </a:t>
            </a:r>
            <a:r>
              <a:rPr lang="en-US" sz="1600" b="1" dirty="0" smtClean="0"/>
              <a:t>yang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b="1" dirty="0" err="1" smtClean="0"/>
              <a:t>dieksekusi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i="1" dirty="0" smtClean="0"/>
              <a:t>if </a:t>
            </a:r>
            <a:r>
              <a:rPr lang="en-US" sz="1600" b="1" i="1" dirty="0" err="1" smtClean="0"/>
              <a:t>lebih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dari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satu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maka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kode‐kode</a:t>
            </a:r>
            <a:r>
              <a:rPr lang="en-US" sz="1600" i="1" dirty="0" smtClean="0"/>
              <a:t> program </a:t>
            </a:r>
            <a:r>
              <a:rPr lang="en-US" sz="1600" i="1" dirty="0" err="1" smtClean="0"/>
              <a:t>tersebut</a:t>
            </a:r>
            <a:r>
              <a:rPr lang="en-US" sz="1600" i="1" dirty="0"/>
              <a:t> </a:t>
            </a:r>
            <a:r>
              <a:rPr lang="en-US" sz="1600" b="1" dirty="0" err="1" smtClean="0"/>
              <a:t>harus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dikurung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dengan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kurung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kurawal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buka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tutup</a:t>
            </a:r>
            <a:r>
              <a:rPr lang="en-US" sz="1600" b="1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00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&lt;?</a:t>
            </a:r>
            <a:r>
              <a:rPr lang="en-US" sz="1800" dirty="0" err="1" smtClean="0">
                <a:solidFill>
                  <a:srgbClr val="0070C0"/>
                </a:solidFill>
              </a:rPr>
              <a:t>php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1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$</a:t>
            </a:r>
            <a:r>
              <a:rPr lang="en-US" sz="1400" dirty="0" err="1" smtClean="0">
                <a:solidFill>
                  <a:srgbClr val="0070C0"/>
                </a:solidFill>
              </a:rPr>
              <a:t>hari</a:t>
            </a:r>
            <a:r>
              <a:rPr lang="en-US" sz="1400" dirty="0" smtClean="0">
                <a:solidFill>
                  <a:srgbClr val="0070C0"/>
                </a:solidFill>
              </a:rPr>
              <a:t>=date(“D”);</a:t>
            </a:r>
          </a:p>
          <a:p>
            <a:pPr lvl="1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if ($</a:t>
            </a:r>
            <a:r>
              <a:rPr lang="en-US" sz="1400" dirty="0" err="1" smtClean="0">
                <a:solidFill>
                  <a:srgbClr val="0070C0"/>
                </a:solidFill>
              </a:rPr>
              <a:t>hari</a:t>
            </a:r>
            <a:r>
              <a:rPr lang="en-US" sz="1400" dirty="0" smtClean="0">
                <a:solidFill>
                  <a:srgbClr val="0070C0"/>
                </a:solidFill>
              </a:rPr>
              <a:t>==”Mon”)</a:t>
            </a:r>
          </a:p>
          <a:p>
            <a:pPr lvl="1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echo “</a:t>
            </a:r>
            <a:r>
              <a:rPr lang="en-US" sz="1400" dirty="0" err="1" smtClean="0">
                <a:solidFill>
                  <a:srgbClr val="0070C0"/>
                </a:solidFill>
              </a:rPr>
              <a:t>Selamat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berlibur</a:t>
            </a:r>
            <a:r>
              <a:rPr lang="en-US" sz="1400" dirty="0" smtClean="0">
                <a:solidFill>
                  <a:srgbClr val="0070C0"/>
                </a:solidFill>
              </a:rPr>
              <a:t>”;</a:t>
            </a:r>
          </a:p>
          <a:p>
            <a:pPr lvl="1">
              <a:buNone/>
            </a:pPr>
            <a:r>
              <a:rPr lang="en-US" sz="1400" dirty="0" err="1" smtClean="0">
                <a:solidFill>
                  <a:srgbClr val="0070C0"/>
                </a:solidFill>
              </a:rPr>
              <a:t>elseif</a:t>
            </a:r>
            <a:r>
              <a:rPr lang="en-US" sz="1400" dirty="0" smtClean="0">
                <a:solidFill>
                  <a:srgbClr val="0070C0"/>
                </a:solidFill>
              </a:rPr>
              <a:t> ($</a:t>
            </a:r>
            <a:r>
              <a:rPr lang="en-US" sz="1400" dirty="0" err="1" smtClean="0">
                <a:solidFill>
                  <a:srgbClr val="0070C0"/>
                </a:solidFill>
              </a:rPr>
              <a:t>hari</a:t>
            </a:r>
            <a:r>
              <a:rPr lang="en-US" sz="1400" dirty="0" smtClean="0">
                <a:solidFill>
                  <a:srgbClr val="0070C0"/>
                </a:solidFill>
              </a:rPr>
              <a:t>==”Sat”)</a:t>
            </a:r>
          </a:p>
          <a:p>
            <a:pPr lvl="1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echo “</a:t>
            </a:r>
            <a:r>
              <a:rPr lang="en-US" sz="1400" dirty="0" err="1" smtClean="0">
                <a:solidFill>
                  <a:srgbClr val="0070C0"/>
                </a:solidFill>
              </a:rPr>
              <a:t>Selamat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libur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panjang</a:t>
            </a:r>
            <a:r>
              <a:rPr lang="en-US" sz="1400" dirty="0" smtClean="0">
                <a:solidFill>
                  <a:srgbClr val="0070C0"/>
                </a:solidFill>
              </a:rPr>
              <a:t>”;</a:t>
            </a:r>
          </a:p>
          <a:p>
            <a:pPr lvl="1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else</a:t>
            </a:r>
          </a:p>
          <a:p>
            <a:pPr lvl="1">
              <a:buNone/>
            </a:pPr>
            <a:r>
              <a:rPr lang="nl-NL" sz="1400" dirty="0" smtClean="0">
                <a:solidFill>
                  <a:srgbClr val="0070C0"/>
                </a:solidFill>
              </a:rPr>
              <a:t>echo “Selamat bekerja dan berkarya”;</a:t>
            </a:r>
          </a:p>
          <a:p>
            <a:pP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?&gt;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1676400"/>
            <a:ext cx="3352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&lt;?</a:t>
            </a:r>
            <a:r>
              <a:rPr lang="en-US" sz="2000" dirty="0" err="1" smtClean="0">
                <a:solidFill>
                  <a:srgbClr val="0070C0"/>
                </a:solidFill>
              </a:rPr>
              <a:t>php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$</a:t>
            </a:r>
            <a:r>
              <a:rPr lang="en-US" sz="2000" dirty="0" err="1" smtClean="0">
                <a:solidFill>
                  <a:srgbClr val="0070C0"/>
                </a:solidFill>
              </a:rPr>
              <a:t>hari</a:t>
            </a:r>
            <a:r>
              <a:rPr lang="en-US" sz="2000" dirty="0" smtClean="0">
                <a:solidFill>
                  <a:srgbClr val="0070C0"/>
                </a:solidFill>
              </a:rPr>
              <a:t>=date(“D”);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if ($</a:t>
            </a:r>
            <a:r>
              <a:rPr lang="en-US" sz="2000" dirty="0" err="1" smtClean="0">
                <a:solidFill>
                  <a:srgbClr val="0070C0"/>
                </a:solidFill>
              </a:rPr>
              <a:t>hari</a:t>
            </a:r>
            <a:r>
              <a:rPr lang="en-US" sz="2000" dirty="0" smtClean="0">
                <a:solidFill>
                  <a:srgbClr val="0070C0"/>
                </a:solidFill>
              </a:rPr>
              <a:t>==”Mon</a:t>
            </a:r>
            <a:r>
              <a:rPr lang="en-US" sz="2000" dirty="0" smtClean="0">
                <a:solidFill>
                  <a:srgbClr val="0070C0"/>
                </a:solidFill>
              </a:rPr>
              <a:t>”)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{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echo “</a:t>
            </a:r>
            <a:r>
              <a:rPr lang="en-US" sz="2000" dirty="0" err="1" smtClean="0">
                <a:solidFill>
                  <a:srgbClr val="0070C0"/>
                </a:solidFill>
              </a:rPr>
              <a:t>Hai</a:t>
            </a:r>
            <a:r>
              <a:rPr lang="en-US" sz="2000" dirty="0" smtClean="0">
                <a:solidFill>
                  <a:srgbClr val="0070C0"/>
                </a:solidFill>
              </a:rPr>
              <a:t> coy,&lt;</a:t>
            </a:r>
            <a:r>
              <a:rPr lang="en-US" sz="2000" dirty="0" err="1" smtClean="0">
                <a:solidFill>
                  <a:srgbClr val="0070C0"/>
                </a:solidFill>
              </a:rPr>
              <a:t>br</a:t>
            </a:r>
            <a:r>
              <a:rPr lang="en-US" sz="2000" dirty="0" smtClean="0">
                <a:solidFill>
                  <a:srgbClr val="0070C0"/>
                </a:solidFill>
              </a:rPr>
              <a:t> /&gt;”;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echo “</a:t>
            </a:r>
            <a:r>
              <a:rPr lang="en-US" sz="2000" dirty="0" err="1" smtClean="0">
                <a:solidFill>
                  <a:srgbClr val="0070C0"/>
                </a:solidFill>
              </a:rPr>
              <a:t>Selamat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berlibur</a:t>
            </a:r>
            <a:r>
              <a:rPr lang="en-US" sz="2000" dirty="0" smtClean="0">
                <a:solidFill>
                  <a:srgbClr val="0070C0"/>
                </a:solidFill>
              </a:rPr>
              <a:t>&lt;</a:t>
            </a:r>
            <a:r>
              <a:rPr lang="en-US" sz="2000" dirty="0" err="1" smtClean="0">
                <a:solidFill>
                  <a:srgbClr val="0070C0"/>
                </a:solidFill>
              </a:rPr>
              <a:t>br</a:t>
            </a:r>
            <a:r>
              <a:rPr lang="en-US" sz="2000" dirty="0" smtClean="0">
                <a:solidFill>
                  <a:srgbClr val="0070C0"/>
                </a:solidFill>
              </a:rPr>
              <a:t> /&gt;”;</a:t>
            </a:r>
          </a:p>
          <a:p>
            <a:pPr lvl="1"/>
            <a:r>
              <a:rPr lang="es-ES" sz="2000" dirty="0" smtClean="0">
                <a:solidFill>
                  <a:srgbClr val="0070C0"/>
                </a:solidFill>
              </a:rPr>
              <a:t>echo “</a:t>
            </a:r>
            <a:r>
              <a:rPr lang="es-ES" sz="2000" dirty="0" err="1" smtClean="0">
                <a:solidFill>
                  <a:srgbClr val="0070C0"/>
                </a:solidFill>
              </a:rPr>
              <a:t>Jangan</a:t>
            </a:r>
            <a:r>
              <a:rPr lang="es-ES" sz="2000" dirty="0" smtClean="0">
                <a:solidFill>
                  <a:srgbClr val="0070C0"/>
                </a:solidFill>
              </a:rPr>
              <a:t> lupa </a:t>
            </a:r>
            <a:r>
              <a:rPr lang="es-ES" sz="2000" dirty="0" err="1" smtClean="0">
                <a:solidFill>
                  <a:srgbClr val="0070C0"/>
                </a:solidFill>
              </a:rPr>
              <a:t>pesenanku</a:t>
            </a:r>
            <a:r>
              <a:rPr lang="es-ES" sz="2000" dirty="0" smtClean="0">
                <a:solidFill>
                  <a:srgbClr val="0070C0"/>
                </a:solidFill>
              </a:rPr>
              <a:t> ya”;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      </a:t>
            </a:r>
            <a:r>
              <a:rPr lang="en-US" sz="2000" b="1" dirty="0" smtClean="0">
                <a:solidFill>
                  <a:srgbClr val="0070C0"/>
                </a:solidFill>
              </a:rPr>
              <a:t>}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?&gt;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B. Switch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pilihan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/>
              <a:t> </a:t>
            </a:r>
            <a:r>
              <a:rPr lang="en-US" sz="2000" i="1" dirty="0" smtClean="0"/>
              <a:t>switch. </a:t>
            </a:r>
            <a:r>
              <a:rPr lang="en-US" sz="2000" i="1" dirty="0" err="1" smtClean="0"/>
              <a:t>Sintaksnya</a:t>
            </a:r>
            <a:r>
              <a:rPr lang="en-US" sz="2000" i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i="1" dirty="0" smtClean="0"/>
          </a:p>
          <a:p>
            <a:pPr>
              <a:spcBef>
                <a:spcPts val="0"/>
              </a:spcBef>
              <a:buNone/>
            </a:pPr>
            <a:r>
              <a:rPr lang="en-US" sz="2000" i="1" dirty="0" smtClean="0"/>
              <a:t>switch(n) {</a:t>
            </a:r>
          </a:p>
          <a:p>
            <a:pPr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case label_1 : </a:t>
            </a:r>
            <a:r>
              <a:rPr lang="en-US" sz="2000" i="1" dirty="0" err="1" smtClean="0">
                <a:solidFill>
                  <a:srgbClr val="0070C0"/>
                </a:solidFill>
              </a:rPr>
              <a:t>pernyataan_yg_dieksekusi_jika_n</a:t>
            </a:r>
            <a:r>
              <a:rPr lang="en-US" sz="2000" i="1" dirty="0" smtClean="0">
                <a:solidFill>
                  <a:srgbClr val="0070C0"/>
                </a:solidFill>
              </a:rPr>
              <a:t>=label_1;</a:t>
            </a:r>
          </a:p>
          <a:p>
            <a:pPr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break;</a:t>
            </a:r>
          </a:p>
          <a:p>
            <a:pPr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case label_2 : </a:t>
            </a:r>
            <a:r>
              <a:rPr lang="en-US" sz="2000" i="1" dirty="0" err="1" smtClean="0">
                <a:solidFill>
                  <a:srgbClr val="0070C0"/>
                </a:solidFill>
              </a:rPr>
              <a:t>pernyataan_yg_dieksekusi_jika_n</a:t>
            </a:r>
            <a:r>
              <a:rPr lang="en-US" sz="2000" i="1" dirty="0" smtClean="0">
                <a:solidFill>
                  <a:srgbClr val="0070C0"/>
                </a:solidFill>
              </a:rPr>
              <a:t>=label_2;</a:t>
            </a:r>
          </a:p>
          <a:p>
            <a:pPr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break;</a:t>
            </a:r>
          </a:p>
          <a:p>
            <a:pPr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default : dieksekusi_bila_nilai_n_bukan_label2_atau_label_1;</a:t>
            </a:r>
          </a:p>
          <a:p>
            <a:pPr>
              <a:spcBef>
                <a:spcPts val="0"/>
              </a:spcBef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}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1600" dirty="0" err="1" smtClean="0"/>
              <a:t>Contoh</a:t>
            </a:r>
            <a:r>
              <a:rPr lang="en-US" sz="1600" dirty="0" smtClean="0"/>
              <a:t>:</a:t>
            </a:r>
          </a:p>
          <a:p>
            <a:pPr marL="0">
              <a:spcBef>
                <a:spcPts val="0"/>
              </a:spcBef>
              <a:buNone/>
            </a:pPr>
            <a:endParaRPr lang="en-US" sz="1600" dirty="0" smtClean="0"/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&lt;html&gt;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&lt;body&gt;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&lt;?</a:t>
            </a:r>
            <a:r>
              <a:rPr lang="en-US" sz="1600" dirty="0" err="1" smtClean="0">
                <a:solidFill>
                  <a:srgbClr val="0070C0"/>
                </a:solidFill>
              </a:rPr>
              <a:t>php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     $x=1;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switch ($x)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     {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      case 1: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	echo "Number 1";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	break;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  case 2: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	echo "Number 2";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	</a:t>
            </a:r>
            <a:r>
              <a:rPr lang="en-US" sz="1600" dirty="0" smtClean="0">
                <a:solidFill>
                  <a:srgbClr val="0070C0"/>
                </a:solidFill>
              </a:rPr>
              <a:t>break;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   case 3: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	echo "Number 3";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	</a:t>
            </a:r>
            <a:r>
              <a:rPr lang="en-US" sz="1600" dirty="0" smtClean="0">
                <a:solidFill>
                  <a:srgbClr val="0070C0"/>
                </a:solidFill>
              </a:rPr>
              <a:t>break;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   default: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	echo "No number between 1 and 3";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        }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?&gt;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&lt;/body&gt;</a:t>
            </a:r>
          </a:p>
          <a:p>
            <a:pPr marL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&lt;/html&gt;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Struktur</a:t>
            </a:r>
            <a:r>
              <a:rPr lang="en-US" b="1" dirty="0" smtClean="0"/>
              <a:t> </a:t>
            </a:r>
            <a:r>
              <a:rPr lang="en-US" b="1" dirty="0" err="1" smtClean="0"/>
              <a:t>Perulangan</a:t>
            </a:r>
            <a:r>
              <a:rPr lang="en-US" b="1" smtClean="0"/>
              <a:t> (Loop)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PHP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perulangan</a:t>
            </a:r>
            <a:r>
              <a:rPr lang="en-US" sz="2000" dirty="0" smtClean="0"/>
              <a:t>:</a:t>
            </a:r>
          </a:p>
          <a:p>
            <a:pPr marL="347663" indent="-347663">
              <a:spcBef>
                <a:spcPts val="0"/>
              </a:spcBef>
              <a:buNone/>
            </a:pPr>
            <a:r>
              <a:rPr lang="en-US" sz="2000" b="1" dirty="0" smtClean="0"/>
              <a:t>  1</a:t>
            </a:r>
            <a:r>
              <a:rPr lang="en-US" sz="2000" b="1" dirty="0" smtClean="0"/>
              <a:t>. for</a:t>
            </a:r>
            <a:br>
              <a:rPr lang="en-US" sz="2000" b="1" dirty="0" smtClean="0"/>
            </a:b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perulangan</a:t>
            </a:r>
            <a:r>
              <a:rPr lang="en-US" sz="2000" dirty="0" smtClean="0"/>
              <a:t> </a:t>
            </a:r>
            <a:r>
              <a:rPr lang="en-US" sz="2000" i="1" dirty="0" smtClean="0"/>
              <a:t>for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pemrograman</a:t>
            </a:r>
            <a:r>
              <a:rPr lang="en-US" sz="2000" dirty="0" smtClean="0"/>
              <a:t>. </a:t>
            </a:r>
          </a:p>
          <a:p>
            <a:pPr marL="182563" indent="165100">
              <a:spcBef>
                <a:spcPts val="0"/>
              </a:spcBef>
            </a:pPr>
            <a:r>
              <a:rPr lang="en-US" sz="2000" dirty="0" err="1" smtClean="0"/>
              <a:t>Sintaksnya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/>
              <a:t>  </a:t>
            </a:r>
            <a:r>
              <a:rPr lang="en-US" sz="2000" i="1" dirty="0" smtClean="0">
                <a:solidFill>
                  <a:srgbClr val="0070C0"/>
                </a:solidFill>
              </a:rPr>
              <a:t>for </a:t>
            </a:r>
            <a:r>
              <a:rPr lang="en-US" sz="2000" i="1" dirty="0" smtClean="0">
                <a:solidFill>
                  <a:srgbClr val="0070C0"/>
                </a:solidFill>
              </a:rPr>
              <a:t>(</a:t>
            </a:r>
            <a:r>
              <a:rPr lang="en-US" sz="2000" i="1" dirty="0" err="1" smtClean="0">
                <a:solidFill>
                  <a:srgbClr val="0070C0"/>
                </a:solidFill>
              </a:rPr>
              <a:t>inisialisasi</a:t>
            </a:r>
            <a:r>
              <a:rPr lang="en-US" sz="2000" i="1" dirty="0" smtClean="0">
                <a:solidFill>
                  <a:srgbClr val="0070C0"/>
                </a:solidFill>
              </a:rPr>
              <a:t>; </a:t>
            </a:r>
            <a:r>
              <a:rPr lang="en-US" sz="2000" i="1" dirty="0" err="1" smtClean="0">
                <a:solidFill>
                  <a:srgbClr val="0070C0"/>
                </a:solidFill>
              </a:rPr>
              <a:t>kondisi</a:t>
            </a:r>
            <a:r>
              <a:rPr lang="en-US" sz="2000" i="1" dirty="0" smtClean="0">
                <a:solidFill>
                  <a:srgbClr val="0070C0"/>
                </a:solidFill>
              </a:rPr>
              <a:t>; </a:t>
            </a:r>
            <a:r>
              <a:rPr lang="en-US" sz="2000" i="1" dirty="0" err="1" smtClean="0">
                <a:solidFill>
                  <a:srgbClr val="0070C0"/>
                </a:solidFill>
              </a:rPr>
              <a:t>inkremen</a:t>
            </a:r>
            <a:r>
              <a:rPr lang="en-US" sz="2000" i="1" dirty="0" smtClean="0">
                <a:solidFill>
                  <a:srgbClr val="0070C0"/>
                </a:solidFill>
              </a:rPr>
              <a:t>)</a:t>
            </a:r>
            <a:br>
              <a:rPr lang="en-US" sz="2000" i="1" dirty="0" smtClean="0">
                <a:solidFill>
                  <a:srgbClr val="0070C0"/>
                </a:solidFill>
              </a:rPr>
            </a:br>
            <a:r>
              <a:rPr lang="en-US" sz="2000" i="1" dirty="0" smtClean="0">
                <a:solidFill>
                  <a:srgbClr val="0070C0"/>
                </a:solidFill>
              </a:rPr>
              <a:t>   {</a:t>
            </a:r>
            <a:r>
              <a:rPr lang="en-US" sz="2000" i="1" dirty="0" smtClean="0">
                <a:solidFill>
                  <a:srgbClr val="0070C0"/>
                </a:solidFill>
              </a:rPr>
              <a:t/>
            </a:r>
            <a:br>
              <a:rPr lang="en-US" sz="2000" i="1" dirty="0" smtClean="0">
                <a:solidFill>
                  <a:srgbClr val="0070C0"/>
                </a:solidFill>
              </a:rPr>
            </a:br>
            <a:r>
              <a:rPr lang="en-US" sz="2000" i="1" dirty="0" smtClean="0">
                <a:solidFill>
                  <a:srgbClr val="0070C0"/>
                </a:solidFill>
              </a:rPr>
              <a:t>      </a:t>
            </a:r>
            <a:r>
              <a:rPr lang="en-US" sz="2000" i="1" dirty="0" err="1" smtClean="0">
                <a:solidFill>
                  <a:srgbClr val="0070C0"/>
                </a:solidFill>
              </a:rPr>
              <a:t>kode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yang </a:t>
            </a:r>
            <a:r>
              <a:rPr lang="en-US" sz="2000" i="1" dirty="0" err="1" smtClean="0">
                <a:solidFill>
                  <a:srgbClr val="0070C0"/>
                </a:solidFill>
              </a:rPr>
              <a:t>akan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ndieksekusi</a:t>
            </a:r>
            <a:r>
              <a:rPr lang="en-US" sz="2000" i="1" dirty="0" smtClean="0">
                <a:solidFill>
                  <a:srgbClr val="0070C0"/>
                </a:solidFill>
              </a:rPr>
              <a:t>;</a:t>
            </a:r>
            <a:br>
              <a:rPr lang="en-US" sz="2000" i="1" dirty="0" smtClean="0">
                <a:solidFill>
                  <a:srgbClr val="0070C0"/>
                </a:solidFill>
              </a:rPr>
            </a:br>
            <a:r>
              <a:rPr lang="en-US" sz="2000" i="1" dirty="0" smtClean="0">
                <a:solidFill>
                  <a:srgbClr val="0070C0"/>
                </a:solidFill>
              </a:rPr>
              <a:t>   }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3434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Tiga</a:t>
            </a:r>
            <a:r>
              <a:rPr lang="en-US" sz="1600" dirty="0"/>
              <a:t> </a:t>
            </a:r>
            <a:r>
              <a:rPr lang="en-US" sz="1600" dirty="0" err="1" smtClean="0"/>
              <a:t>parameternya</a:t>
            </a:r>
            <a:r>
              <a:rPr lang="en-US" sz="16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 smtClean="0"/>
              <a:t>inisialisasi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konter</a:t>
            </a:r>
            <a:r>
              <a:rPr lang="en-US" sz="16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err="1"/>
              <a:t>kondisi</a:t>
            </a:r>
            <a:r>
              <a:rPr lang="en-US" sz="1600" dirty="0"/>
              <a:t> : parameter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dievaluasi</a:t>
            </a:r>
            <a:r>
              <a:rPr lang="en-US" sz="1600" dirty="0"/>
              <a:t> </a:t>
            </a:r>
            <a:r>
              <a:rPr lang="en-US" sz="1600" dirty="0" err="1"/>
              <a:t>padasetiap</a:t>
            </a:r>
            <a:r>
              <a:rPr lang="en-US" sz="1600" dirty="0"/>
              <a:t> </a:t>
            </a:r>
            <a:r>
              <a:rPr lang="en-US" sz="1600" dirty="0" err="1"/>
              <a:t>iterasi</a:t>
            </a:r>
            <a:r>
              <a:rPr lang="en-US" sz="1600" dirty="0"/>
              <a:t> </a:t>
            </a:r>
            <a:r>
              <a:rPr lang="en-US" sz="1600" dirty="0" err="1"/>
              <a:t>perulangan</a:t>
            </a:r>
            <a:r>
              <a:rPr lang="en-US" sz="1600" dirty="0"/>
              <a:t>. </a:t>
            </a:r>
            <a:endParaRPr lang="en-US" sz="1600" dirty="0" smtClean="0"/>
          </a:p>
          <a:p>
            <a:pPr marL="342900"/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hasil</a:t>
            </a:r>
            <a:r>
              <a:rPr lang="en-US" sz="1600" dirty="0" smtClean="0"/>
              <a:t> </a:t>
            </a:r>
            <a:r>
              <a:rPr lang="en-US" sz="1600" dirty="0" err="1" smtClean="0"/>
              <a:t>evaluasi</a:t>
            </a:r>
            <a:r>
              <a:rPr lang="en-US" sz="1600" dirty="0" smtClean="0"/>
              <a:t> </a:t>
            </a:r>
            <a:r>
              <a:rPr lang="en-US" sz="1600" dirty="0"/>
              <a:t>true, </a:t>
            </a:r>
            <a:r>
              <a:rPr lang="en-US" sz="1600" dirty="0" err="1"/>
              <a:t>perulangan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dilanjutkan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en-US" sz="1600" dirty="0" err="1"/>
              <a:t>bila</a:t>
            </a:r>
            <a:r>
              <a:rPr lang="en-US" sz="1600" dirty="0"/>
              <a:t> false </a:t>
            </a:r>
            <a:r>
              <a:rPr lang="en-US" sz="1600" dirty="0" err="1"/>
              <a:t>perulangan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dihentikan</a:t>
            </a:r>
            <a:endParaRPr lang="en-US" sz="1600" dirty="0"/>
          </a:p>
          <a:p>
            <a:pPr marL="342900" indent="-342900">
              <a:buFont typeface="+mj-lt"/>
              <a:buAutoNum type="arabicPeriod" startAt="3"/>
            </a:pPr>
            <a:r>
              <a:rPr lang="en-US" sz="1600" b="1" dirty="0" err="1"/>
              <a:t>inkremen</a:t>
            </a:r>
            <a:r>
              <a:rPr lang="en-US" sz="1600" dirty="0"/>
              <a:t> :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pertambahan</a:t>
            </a:r>
            <a:r>
              <a:rPr lang="en-US" sz="1600" dirty="0"/>
              <a:t> </a:t>
            </a:r>
            <a:r>
              <a:rPr lang="en-US" sz="1600" dirty="0" err="1"/>
              <a:t>konter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 smtClean="0"/>
              <a:t>satu</a:t>
            </a:r>
            <a:r>
              <a:rPr lang="en-US" sz="1600" dirty="0" smtClean="0"/>
              <a:t> </a:t>
            </a:r>
            <a:r>
              <a:rPr lang="en-US" sz="1600" dirty="0" err="1" smtClean="0"/>
              <a:t>iterasi</a:t>
            </a:r>
            <a:r>
              <a:rPr lang="en-US" sz="1600" dirty="0" smtClean="0"/>
              <a:t> </a:t>
            </a:r>
            <a:r>
              <a:rPr lang="en-US" sz="1600" dirty="0" err="1"/>
              <a:t>perulangan</a:t>
            </a:r>
            <a:r>
              <a:rPr lang="en-US" sz="1600" dirty="0"/>
              <a:t> </a:t>
            </a:r>
            <a:r>
              <a:rPr lang="en-US" sz="1600" dirty="0" err="1"/>
              <a:t>diselesaikan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Setiap</a:t>
            </a:r>
            <a:r>
              <a:rPr lang="en-US" sz="1600" dirty="0"/>
              <a:t> parameter di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bersifat</a:t>
            </a:r>
            <a:r>
              <a:rPr lang="en-US" sz="1600" dirty="0"/>
              <a:t> </a:t>
            </a:r>
            <a:r>
              <a:rPr lang="en-US" sz="1600" dirty="0" err="1"/>
              <a:t>opsional</a:t>
            </a:r>
            <a:r>
              <a:rPr lang="en-US" sz="1600" dirty="0"/>
              <a:t>. </a:t>
            </a:r>
            <a:br>
              <a:rPr lang="en-US" sz="1600" dirty="0"/>
            </a:b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&lt;</a:t>
            </a:r>
            <a:r>
              <a:rPr lang="en-US" dirty="0">
                <a:solidFill>
                  <a:srgbClr val="0070C0"/>
                </a:solidFill>
              </a:rPr>
              <a:t>html&gt;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   &lt;</a:t>
            </a:r>
            <a:r>
              <a:rPr lang="en-US" dirty="0">
                <a:solidFill>
                  <a:srgbClr val="0070C0"/>
                </a:solidFill>
              </a:rPr>
              <a:t>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	&lt;?</a:t>
            </a:r>
            <a:r>
              <a:rPr lang="en-US" dirty="0" err="1">
                <a:solidFill>
                  <a:srgbClr val="0070C0"/>
                </a:solidFill>
              </a:rPr>
              <a:t>php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	     for </a:t>
            </a:r>
            <a:r>
              <a:rPr lang="en-US" dirty="0">
                <a:solidFill>
                  <a:srgbClr val="0070C0"/>
                </a:solidFill>
              </a:rPr>
              <a:t>($i=1;$i&lt;=5;$i++)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	     {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	   	echo </a:t>
            </a:r>
            <a:r>
              <a:rPr lang="en-US" dirty="0">
                <a:solidFill>
                  <a:srgbClr val="0070C0"/>
                </a:solidFill>
              </a:rPr>
              <a:t>"</a:t>
            </a:r>
            <a:r>
              <a:rPr lang="en-US" dirty="0" err="1">
                <a:solidFill>
                  <a:srgbClr val="0070C0"/>
                </a:solidFill>
              </a:rPr>
              <a:t>Bilangan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</a:t>
            </a:r>
            <a:r>
              <a:rPr lang="en-US" dirty="0">
                <a:solidFill>
                  <a:srgbClr val="0070C0"/>
                </a:solidFill>
              </a:rPr>
              <a:t> $i : ".$i."&lt;</a:t>
            </a:r>
            <a:r>
              <a:rPr lang="en-US" dirty="0" err="1">
                <a:solidFill>
                  <a:srgbClr val="0070C0"/>
                </a:solidFill>
              </a:rPr>
              <a:t>br</a:t>
            </a:r>
            <a:r>
              <a:rPr lang="en-US" dirty="0">
                <a:solidFill>
                  <a:srgbClr val="0070C0"/>
                </a:solidFill>
              </a:rPr>
              <a:t> /&gt;";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	      }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?&gt;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70C0"/>
                </a:solidFill>
              </a:rPr>
              <a:t>    &lt;/</a:t>
            </a:r>
            <a:r>
              <a:rPr lang="en-US" dirty="0">
                <a:solidFill>
                  <a:srgbClr val="0070C0"/>
                </a:solidFill>
              </a:rPr>
              <a:t>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&lt;/html&gt;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Pemrograman Web/TI/ AK 045216/2 sks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153400" cy="68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600" dirty="0" err="1"/>
              <a:t>Konsep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CGI</a:t>
            </a:r>
            <a:endParaRPr lang="en-US" alt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2296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 sz="2000" dirty="0" smtClean="0"/>
              <a:t>CGI (</a:t>
            </a:r>
            <a:r>
              <a:rPr lang="en-US" sz="2000" b="1" i="1" dirty="0"/>
              <a:t>Common Gateway </a:t>
            </a:r>
            <a:r>
              <a:rPr lang="en-US" sz="2000" b="1" i="1" dirty="0" smtClean="0"/>
              <a:t>Interface</a:t>
            </a:r>
            <a:r>
              <a:rPr lang="en-US" sz="2000" b="1" dirty="0" smtClean="0"/>
              <a:t>) </a:t>
            </a:r>
            <a:r>
              <a:rPr lang="en-US" altLang="en-US" sz="2000" dirty="0" err="1" smtClean="0"/>
              <a:t>adalah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suatu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komunikasi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dimana</a:t>
            </a:r>
            <a:r>
              <a:rPr lang="en-US" altLang="en-US" sz="2000" dirty="0"/>
              <a:t> </a:t>
            </a:r>
            <a:r>
              <a:rPr lang="en-US" altLang="en-US" sz="2000" i="1" dirty="0"/>
              <a:t>client</a:t>
            </a:r>
            <a:r>
              <a:rPr lang="en-US" altLang="en-US" sz="2000" dirty="0"/>
              <a:t> (browser)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mengirimkan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suatu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masukan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kepada</a:t>
            </a:r>
            <a:r>
              <a:rPr lang="en-US" altLang="en-US" sz="2000" dirty="0"/>
              <a:t> server,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server </a:t>
            </a:r>
            <a:r>
              <a:rPr lang="en-US" altLang="en-US" sz="2000" dirty="0" err="1"/>
              <a:t>mengolah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masukan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tersebut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serta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mengembalikannya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kepada</a:t>
            </a:r>
            <a:r>
              <a:rPr lang="en-US" altLang="en-US" sz="2000" dirty="0"/>
              <a:t> </a:t>
            </a:r>
            <a:r>
              <a:rPr lang="en-US" altLang="en-US" sz="2000" i="1" dirty="0"/>
              <a:t>client</a:t>
            </a:r>
            <a:r>
              <a:rPr lang="en-US" altLang="en-US" sz="2000" dirty="0"/>
              <a:t> (browser)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dirty="0"/>
              <a:t>Program </a:t>
            </a:r>
            <a:r>
              <a:rPr lang="en-GB" altLang="en-US" sz="2000" dirty="0"/>
              <a:t>CGI </a:t>
            </a:r>
            <a:r>
              <a:rPr lang="en-US" altLang="en-US" sz="2000" dirty="0" err="1"/>
              <a:t>adalah</a:t>
            </a:r>
            <a:r>
              <a:rPr lang="en-US" altLang="en-US" sz="2000" dirty="0"/>
              <a:t> program yang </a:t>
            </a:r>
            <a:r>
              <a:rPr lang="en-US" altLang="en-US" sz="2000" dirty="0" err="1"/>
              <a:t>didisain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untuk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menerima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mengembalikan</a:t>
            </a:r>
            <a:r>
              <a:rPr lang="en-US" altLang="en-US" sz="2000" dirty="0"/>
              <a:t> data </a:t>
            </a:r>
            <a:r>
              <a:rPr lang="en-US" altLang="en-US" sz="2000" dirty="0" err="1"/>
              <a:t>sesuai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spesifikasi</a:t>
            </a:r>
            <a:r>
              <a:rPr lang="en-US" altLang="en-US" sz="2000" dirty="0"/>
              <a:t> CGI. </a:t>
            </a:r>
            <a:endParaRPr lang="en-US" alt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altLang="en-US" sz="2000" dirty="0" smtClean="0"/>
              <a:t>Program </a:t>
            </a:r>
            <a:r>
              <a:rPr lang="en-US" altLang="en-US" sz="2000" dirty="0" err="1"/>
              <a:t>tersebut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ditulis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menggunakan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bahasa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pemrograman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seperti</a:t>
            </a:r>
            <a:r>
              <a:rPr lang="en-US" altLang="en-US" sz="2000" dirty="0"/>
              <a:t> C, Perl, Java </a:t>
            </a:r>
            <a:r>
              <a:rPr lang="en-US" altLang="en-US" sz="2000" dirty="0" err="1"/>
              <a:t>atau</a:t>
            </a:r>
            <a:r>
              <a:rPr lang="en-US" altLang="en-US" sz="2000" dirty="0"/>
              <a:t> Visual Basic</a:t>
            </a:r>
            <a:r>
              <a:rPr lang="en-GB" altLang="en-US" sz="2000" dirty="0"/>
              <a:t>.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029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i="1" dirty="0" smtClean="0"/>
              <a:t>for </a:t>
            </a:r>
            <a:r>
              <a:rPr lang="en-US" sz="2000" dirty="0" err="1" smtClean="0"/>
              <a:t>tanpa</a:t>
            </a:r>
            <a:r>
              <a:rPr lang="en-US" sz="2000" dirty="0" smtClean="0"/>
              <a:t> parameter </a:t>
            </a:r>
            <a:r>
              <a:rPr lang="en-US" sz="2000" i="1" dirty="0" err="1" smtClean="0"/>
              <a:t>kondisi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&lt;body&gt;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&lt;?</a:t>
            </a:r>
            <a:r>
              <a:rPr lang="en-US" sz="2000" dirty="0" err="1" smtClean="0">
                <a:solidFill>
                  <a:srgbClr val="0070C0"/>
                </a:solidFill>
              </a:rPr>
              <a:t>php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   for </a:t>
            </a:r>
            <a:r>
              <a:rPr lang="en-US" sz="2000" dirty="0">
                <a:solidFill>
                  <a:srgbClr val="0070C0"/>
                </a:solidFill>
              </a:rPr>
              <a:t>($i=1;;$i++)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{ 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   echo </a:t>
            </a:r>
            <a:r>
              <a:rPr lang="en-US" sz="2000" dirty="0">
                <a:solidFill>
                  <a:srgbClr val="0070C0"/>
                </a:solidFill>
              </a:rPr>
              <a:t>"The number is " . $i . "&lt;</a:t>
            </a:r>
            <a:r>
              <a:rPr lang="en-US" sz="2000" dirty="0" err="1">
                <a:solidFill>
                  <a:srgbClr val="0070C0"/>
                </a:solidFill>
              </a:rPr>
              <a:t>br</a:t>
            </a:r>
            <a:r>
              <a:rPr lang="en-US" sz="2000" dirty="0">
                <a:solidFill>
                  <a:srgbClr val="0070C0"/>
                </a:solidFill>
              </a:rPr>
              <a:t> /&gt;";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   if </a:t>
            </a:r>
            <a:r>
              <a:rPr lang="en-US" sz="2000" dirty="0">
                <a:solidFill>
                  <a:srgbClr val="0070C0"/>
                </a:solidFill>
              </a:rPr>
              <a:t>($i&gt;=5) exit;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   }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?&gt;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&lt;/body&gt;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2. </a:t>
            </a:r>
            <a:r>
              <a:rPr lang="en-US" sz="2000" b="1" dirty="0" err="1" smtClean="0"/>
              <a:t>foreach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err="1" smtClean="0"/>
              <a:t>Perulangan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disediakan</a:t>
            </a:r>
            <a:r>
              <a:rPr lang="en-US" sz="2000" dirty="0" smtClean="0"/>
              <a:t> PHP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memudahkan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mengakses</a:t>
            </a:r>
            <a:r>
              <a:rPr lang="en-US" sz="2000" dirty="0" smtClean="0"/>
              <a:t> </a:t>
            </a:r>
            <a:r>
              <a:rPr lang="en-US" sz="2000" dirty="0" err="1" smtClean="0"/>
              <a:t>elemen‐elemen</a:t>
            </a:r>
            <a:r>
              <a:rPr lang="en-US" sz="2000" dirty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array.</a:t>
            </a:r>
            <a:br>
              <a:rPr lang="en-US" sz="2000" dirty="0" smtClean="0"/>
            </a:br>
            <a:r>
              <a:rPr lang="en-US" sz="2000" dirty="0" err="1" smtClean="0"/>
              <a:t>Sintaks</a:t>
            </a:r>
            <a:r>
              <a:rPr lang="en-US" sz="2000" dirty="0" smtClean="0"/>
              <a:t>: 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err="1" smtClean="0">
                <a:solidFill>
                  <a:srgbClr val="0070C0"/>
                </a:solidFill>
              </a:rPr>
              <a:t>foreach</a:t>
            </a:r>
            <a:r>
              <a:rPr lang="en-US" sz="2000" i="1" dirty="0" smtClean="0">
                <a:solidFill>
                  <a:srgbClr val="0070C0"/>
                </a:solidFill>
              </a:rPr>
              <a:t> ($array as $value)</a:t>
            </a:r>
            <a:br>
              <a:rPr lang="en-US" sz="2000" i="1" dirty="0" smtClean="0">
                <a:solidFill>
                  <a:srgbClr val="0070C0"/>
                </a:solidFill>
              </a:rPr>
            </a:br>
            <a:r>
              <a:rPr lang="en-US" sz="2000" i="1" dirty="0" smtClean="0">
                <a:solidFill>
                  <a:srgbClr val="0070C0"/>
                </a:solidFill>
              </a:rPr>
              <a:t>{</a:t>
            </a:r>
            <a:br>
              <a:rPr lang="en-US" sz="2000" i="1" dirty="0" smtClean="0">
                <a:solidFill>
                  <a:srgbClr val="0070C0"/>
                </a:solidFill>
              </a:rPr>
            </a:br>
            <a:r>
              <a:rPr lang="en-US" sz="2000" i="1" dirty="0" err="1" smtClean="0">
                <a:solidFill>
                  <a:srgbClr val="0070C0"/>
                </a:solidFill>
              </a:rPr>
              <a:t>kode</a:t>
            </a:r>
            <a:r>
              <a:rPr lang="en-US" sz="2000" i="1" dirty="0" smtClean="0">
                <a:solidFill>
                  <a:srgbClr val="0070C0"/>
                </a:solidFill>
              </a:rPr>
              <a:t> yang </a:t>
            </a:r>
            <a:r>
              <a:rPr lang="en-US" sz="2000" i="1" dirty="0" err="1" smtClean="0">
                <a:solidFill>
                  <a:srgbClr val="0070C0"/>
                </a:solidFill>
              </a:rPr>
              <a:t>akan</a:t>
            </a:r>
            <a:r>
              <a:rPr lang="en-US" sz="2000" i="1" dirty="0" smtClean="0">
                <a:solidFill>
                  <a:srgbClr val="0070C0"/>
                </a:solidFill>
              </a:rPr>
              <a:t> </a:t>
            </a:r>
            <a:r>
              <a:rPr lang="en-US" sz="2000" i="1" dirty="0" err="1" smtClean="0">
                <a:solidFill>
                  <a:srgbClr val="0070C0"/>
                </a:solidFill>
              </a:rPr>
              <a:t>dieksekusi</a:t>
            </a:r>
            <a:r>
              <a:rPr lang="en-US" sz="2000" i="1" dirty="0" smtClean="0">
                <a:solidFill>
                  <a:srgbClr val="0070C0"/>
                </a:solidFill>
              </a:rPr>
              <a:t>;</a:t>
            </a:r>
            <a:br>
              <a:rPr lang="en-US" sz="2000" i="1" dirty="0" smtClean="0">
                <a:solidFill>
                  <a:srgbClr val="0070C0"/>
                </a:solidFill>
              </a:rPr>
            </a:br>
            <a:r>
              <a:rPr lang="en-US" sz="2000" i="1" dirty="0" smtClean="0">
                <a:solidFill>
                  <a:srgbClr val="0070C0"/>
                </a:solidFill>
              </a:rPr>
              <a:t>}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iterasi</a:t>
            </a:r>
            <a:r>
              <a:rPr lang="en-US" sz="2000" dirty="0" smtClean="0"/>
              <a:t> </a:t>
            </a:r>
            <a:r>
              <a:rPr lang="en-US" sz="2000" dirty="0" err="1" smtClean="0"/>
              <a:t>perulangan</a:t>
            </a:r>
            <a:r>
              <a:rPr lang="en-US" sz="2000" dirty="0" smtClean="0"/>
              <a:t>,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array yang </a:t>
            </a:r>
            <a:r>
              <a:rPr lang="en-US" sz="2000" dirty="0" err="1" smtClean="0"/>
              <a:t>ditunjuk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pointer </a:t>
            </a:r>
            <a:r>
              <a:rPr lang="en-US" sz="2000" dirty="0" err="1" smtClean="0"/>
              <a:t>akan</a:t>
            </a:r>
            <a:r>
              <a:rPr lang="en-US" sz="2000" dirty="0"/>
              <a:t> </a:t>
            </a:r>
            <a:r>
              <a:rPr lang="en-US" sz="2000" dirty="0" err="1" smtClean="0"/>
              <a:t>diletakkan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variabel</a:t>
            </a:r>
            <a:r>
              <a:rPr lang="en-US" sz="2000" dirty="0" smtClean="0"/>
              <a:t> </a:t>
            </a:r>
            <a:r>
              <a:rPr lang="en-US" sz="2000" i="1" dirty="0" smtClean="0"/>
              <a:t>$value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pointer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bergerak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</a:t>
            </a:r>
            <a:r>
              <a:rPr lang="en-US" sz="2000" dirty="0" smtClean="0"/>
              <a:t>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array </a:t>
            </a:r>
            <a:r>
              <a:rPr lang="en-US" sz="2000" dirty="0" err="1" smtClean="0"/>
              <a:t>berikutnya</a:t>
            </a:r>
            <a:r>
              <a:rPr lang="en-US" sz="2000" dirty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iterasi</a:t>
            </a:r>
            <a:r>
              <a:rPr lang="en-US" sz="2000" dirty="0" smtClean="0"/>
              <a:t> </a:t>
            </a:r>
            <a:r>
              <a:rPr lang="en-US" sz="2000" dirty="0" err="1" smtClean="0"/>
              <a:t>selanjutnya</a:t>
            </a:r>
            <a:r>
              <a:rPr lang="en-US" sz="2000" dirty="0" smtClean="0"/>
              <a:t>,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array </a:t>
            </a:r>
            <a:r>
              <a:rPr lang="en-US" sz="2000" dirty="0" err="1" smtClean="0"/>
              <a:t>berikutnya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diolah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“</a:t>
            </a:r>
            <a:r>
              <a:rPr lang="en-US" dirty="0" err="1" smtClean="0"/>
              <a:t>satu</a:t>
            </a:r>
            <a:r>
              <a:rPr lang="en-US" dirty="0" smtClean="0"/>
              <a:t>”, “</a:t>
            </a:r>
            <a:r>
              <a:rPr lang="en-US" dirty="0" err="1" smtClean="0"/>
              <a:t>dua</a:t>
            </a:r>
            <a:r>
              <a:rPr lang="en-US" dirty="0" smtClean="0"/>
              <a:t>”, </a:t>
            </a:r>
            <a:r>
              <a:rPr lang="en-US" dirty="0" err="1" smtClean="0"/>
              <a:t>dan</a:t>
            </a:r>
            <a:r>
              <a:rPr lang="en-US" dirty="0" smtClean="0"/>
              <a:t> “</a:t>
            </a:r>
            <a:r>
              <a:rPr lang="en-US" dirty="0" err="1" smtClean="0"/>
              <a:t>tiga</a:t>
            </a:r>
            <a:r>
              <a:rPr lang="en-US" dirty="0" smtClean="0"/>
              <a:t>”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berturut‐turut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0070C0"/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&lt;body&gt;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&lt;?</a:t>
            </a:r>
            <a:r>
              <a:rPr lang="en-US" dirty="0" err="1">
                <a:solidFill>
                  <a:srgbClr val="0070C0"/>
                </a:solidFill>
              </a:rPr>
              <a:t>php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$</a:t>
            </a:r>
            <a:r>
              <a:rPr lang="en-US" dirty="0">
                <a:solidFill>
                  <a:srgbClr val="0070C0"/>
                </a:solidFill>
              </a:rPr>
              <a:t>x=array("</a:t>
            </a:r>
            <a:r>
              <a:rPr lang="en-US" dirty="0" err="1">
                <a:solidFill>
                  <a:srgbClr val="0070C0"/>
                </a:solidFill>
              </a:rPr>
              <a:t>satu</a:t>
            </a:r>
            <a:r>
              <a:rPr lang="en-US" dirty="0">
                <a:solidFill>
                  <a:srgbClr val="0070C0"/>
                </a:solidFill>
              </a:rPr>
              <a:t>","</a:t>
            </a:r>
            <a:r>
              <a:rPr lang="en-US" dirty="0" err="1">
                <a:solidFill>
                  <a:srgbClr val="0070C0"/>
                </a:solidFill>
              </a:rPr>
              <a:t>dua</a:t>
            </a:r>
            <a:r>
              <a:rPr lang="en-US" dirty="0">
                <a:solidFill>
                  <a:srgbClr val="0070C0"/>
                </a:solidFill>
              </a:rPr>
              <a:t>","</a:t>
            </a:r>
            <a:r>
              <a:rPr lang="en-US" dirty="0" err="1">
                <a:solidFill>
                  <a:srgbClr val="0070C0"/>
                </a:solidFill>
              </a:rPr>
              <a:t>tiga</a:t>
            </a:r>
            <a:r>
              <a:rPr lang="en-US" dirty="0">
                <a:solidFill>
                  <a:srgbClr val="0070C0"/>
                </a:solidFill>
              </a:rPr>
              <a:t>");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err="1" smtClean="0">
                <a:solidFill>
                  <a:srgbClr val="0070C0"/>
                </a:solidFill>
              </a:rPr>
              <a:t>foreach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($x as $</a:t>
            </a:r>
            <a:r>
              <a:rPr lang="en-US" dirty="0" err="1">
                <a:solidFill>
                  <a:srgbClr val="0070C0"/>
                </a:solidFill>
              </a:rPr>
              <a:t>angka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{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echo </a:t>
            </a:r>
            <a:r>
              <a:rPr lang="en-US" dirty="0">
                <a:solidFill>
                  <a:srgbClr val="0070C0"/>
                </a:solidFill>
              </a:rPr>
              <a:t>$</a:t>
            </a:r>
            <a:r>
              <a:rPr lang="en-US" dirty="0" err="1">
                <a:solidFill>
                  <a:srgbClr val="0070C0"/>
                </a:solidFill>
              </a:rPr>
              <a:t>angka</a:t>
            </a:r>
            <a:r>
              <a:rPr lang="en-US" dirty="0">
                <a:solidFill>
                  <a:srgbClr val="0070C0"/>
                </a:solidFill>
              </a:rPr>
              <a:t> . "&lt;</a:t>
            </a:r>
            <a:r>
              <a:rPr lang="en-US" dirty="0" err="1">
                <a:solidFill>
                  <a:srgbClr val="0070C0"/>
                </a:solidFill>
              </a:rPr>
              <a:t>br</a:t>
            </a:r>
            <a:r>
              <a:rPr lang="en-US" dirty="0">
                <a:solidFill>
                  <a:srgbClr val="0070C0"/>
                </a:solidFill>
              </a:rPr>
              <a:t> /&gt;";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}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?&gt;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&lt;/body&gt;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&lt;/html&gt;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266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3. While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err="1" smtClean="0"/>
              <a:t>Perulangan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menjalankan</a:t>
            </a:r>
            <a:r>
              <a:rPr lang="en-US" sz="1600" dirty="0" smtClean="0"/>
              <a:t> </a:t>
            </a:r>
            <a:r>
              <a:rPr lang="en-US" sz="1600" dirty="0" err="1" smtClean="0"/>
              <a:t>suatu</a:t>
            </a:r>
            <a:r>
              <a:rPr lang="en-US" sz="1600" dirty="0" smtClean="0"/>
              <a:t> </a:t>
            </a:r>
            <a:r>
              <a:rPr lang="en-US" sz="1600" dirty="0" err="1" smtClean="0"/>
              <a:t>blok</a:t>
            </a:r>
            <a:r>
              <a:rPr lang="en-US" sz="1600" dirty="0" smtClean="0"/>
              <a:t> </a:t>
            </a:r>
            <a:r>
              <a:rPr lang="en-US" sz="1600" dirty="0" err="1" smtClean="0"/>
              <a:t>kode</a:t>
            </a:r>
            <a:r>
              <a:rPr lang="en-US" sz="1600" dirty="0" smtClean="0"/>
              <a:t> (</a:t>
            </a:r>
            <a:r>
              <a:rPr lang="en-US" sz="1600" dirty="0" err="1" smtClean="0"/>
              <a:t>sekelompok</a:t>
            </a:r>
            <a:r>
              <a:rPr lang="en-US" sz="1600" dirty="0" smtClean="0"/>
              <a:t> </a:t>
            </a:r>
            <a:r>
              <a:rPr lang="en-US" sz="1600" dirty="0" err="1" smtClean="0"/>
              <a:t>kode</a:t>
            </a:r>
            <a:r>
              <a:rPr lang="en-US" sz="1600" dirty="0" smtClean="0"/>
              <a:t>) </a:t>
            </a:r>
            <a:r>
              <a:rPr lang="en-US" sz="1600" dirty="0" err="1" smtClean="0"/>
              <a:t>selama</a:t>
            </a:r>
            <a:r>
              <a:rPr lang="en-US" sz="1600" dirty="0" smtClean="0"/>
              <a:t> </a:t>
            </a:r>
            <a:r>
              <a:rPr lang="en-US" sz="1600" dirty="0" err="1" smtClean="0"/>
              <a:t>kondisinya</a:t>
            </a:r>
            <a:r>
              <a:rPr lang="en-US" sz="1600" dirty="0" smtClean="0"/>
              <a:t> </a:t>
            </a:r>
            <a:r>
              <a:rPr lang="en-US" sz="1600" dirty="0" err="1" smtClean="0"/>
              <a:t>bernilai</a:t>
            </a:r>
            <a:r>
              <a:rPr lang="en-US" sz="1600" dirty="0"/>
              <a:t> </a:t>
            </a:r>
            <a:r>
              <a:rPr lang="en-US" sz="1600" dirty="0" smtClean="0"/>
              <a:t>true. </a:t>
            </a:r>
            <a:r>
              <a:rPr lang="en-US" sz="1600" dirty="0" err="1" smtClean="0"/>
              <a:t>Sintaks</a:t>
            </a:r>
            <a:r>
              <a:rPr lang="en-US" sz="1600" dirty="0" smtClean="0"/>
              <a:t> </a:t>
            </a:r>
            <a:r>
              <a:rPr lang="en-US" sz="1600" dirty="0" err="1" smtClean="0"/>
              <a:t>perulangan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buNone/>
            </a:pPr>
            <a:r>
              <a:rPr lang="en-US" sz="1600" i="1" dirty="0" smtClean="0">
                <a:solidFill>
                  <a:srgbClr val="0070C0"/>
                </a:solidFill>
              </a:rPr>
              <a:t>while (condition)</a:t>
            </a:r>
            <a:br>
              <a:rPr lang="en-US" sz="1600" i="1" dirty="0" smtClean="0">
                <a:solidFill>
                  <a:srgbClr val="0070C0"/>
                </a:solidFill>
              </a:rPr>
            </a:br>
            <a:r>
              <a:rPr lang="en-US" sz="1600" i="1" dirty="0" smtClean="0">
                <a:solidFill>
                  <a:srgbClr val="0070C0"/>
                </a:solidFill>
              </a:rPr>
              <a:t>{</a:t>
            </a:r>
            <a:br>
              <a:rPr lang="en-US" sz="1600" i="1" dirty="0" smtClean="0">
                <a:solidFill>
                  <a:srgbClr val="0070C0"/>
                </a:solidFill>
              </a:rPr>
            </a:br>
            <a:r>
              <a:rPr lang="en-US" sz="1600" i="1" dirty="0" err="1" smtClean="0">
                <a:solidFill>
                  <a:srgbClr val="0070C0"/>
                </a:solidFill>
              </a:rPr>
              <a:t>blok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err="1" smtClean="0">
                <a:solidFill>
                  <a:srgbClr val="0070C0"/>
                </a:solidFill>
              </a:rPr>
              <a:t>kode</a:t>
            </a:r>
            <a:r>
              <a:rPr lang="en-US" sz="1600" i="1" dirty="0" smtClean="0">
                <a:solidFill>
                  <a:srgbClr val="0070C0"/>
                </a:solidFill>
              </a:rPr>
              <a:t> yang </a:t>
            </a:r>
            <a:r>
              <a:rPr lang="en-US" sz="1600" i="1" dirty="0" err="1" smtClean="0">
                <a:solidFill>
                  <a:srgbClr val="0070C0"/>
                </a:solidFill>
              </a:rPr>
              <a:t>akan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err="1" smtClean="0">
                <a:solidFill>
                  <a:srgbClr val="0070C0"/>
                </a:solidFill>
              </a:rPr>
              <a:t>dieksekusi</a:t>
            </a:r>
            <a:r>
              <a:rPr lang="en-US" sz="1600" i="1" dirty="0" smtClean="0">
                <a:solidFill>
                  <a:srgbClr val="0070C0"/>
                </a:solidFill>
              </a:rPr>
              <a:t>;</a:t>
            </a:r>
            <a:br>
              <a:rPr lang="en-US" sz="1600" i="1" dirty="0" smtClean="0">
                <a:solidFill>
                  <a:srgbClr val="0070C0"/>
                </a:solidFill>
              </a:rPr>
            </a:br>
            <a:r>
              <a:rPr lang="en-US" sz="1600" i="1" dirty="0" smtClean="0">
                <a:solidFill>
                  <a:srgbClr val="0070C0"/>
                </a:solidFill>
              </a:rPr>
              <a:t>}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br>
              <a:rPr lang="en-US" sz="1600" dirty="0" smtClean="0">
                <a:solidFill>
                  <a:srgbClr val="0070C0"/>
                </a:solidFill>
              </a:rPr>
            </a:b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57800" y="2438400"/>
            <a:ext cx="37338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dirty="0" err="1" smtClean="0"/>
              <a:t>Contoh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&lt;body&gt;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&lt;?</a:t>
            </a:r>
            <a:r>
              <a:rPr lang="en-US" sz="1600" dirty="0" err="1">
                <a:solidFill>
                  <a:srgbClr val="0070C0"/>
                </a:solidFill>
              </a:rPr>
              <a:t>php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$</a:t>
            </a:r>
            <a:r>
              <a:rPr lang="en-US" sz="1600" dirty="0">
                <a:solidFill>
                  <a:srgbClr val="0070C0"/>
                </a:solidFill>
              </a:rPr>
              <a:t>i=0;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while</a:t>
            </a:r>
            <a:r>
              <a:rPr lang="en-US" sz="1600" dirty="0">
                <a:solidFill>
                  <a:srgbClr val="0070C0"/>
                </a:solidFill>
              </a:rPr>
              <a:t>($i&lt;=5) {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echo </a:t>
            </a:r>
            <a:r>
              <a:rPr lang="en-US" sz="1600" dirty="0">
                <a:solidFill>
                  <a:srgbClr val="0070C0"/>
                </a:solidFill>
              </a:rPr>
              <a:t>"</a:t>
            </a:r>
            <a:r>
              <a:rPr lang="en-US" sz="1600" dirty="0" err="1">
                <a:solidFill>
                  <a:srgbClr val="0070C0"/>
                </a:solidFill>
              </a:rPr>
              <a:t>Bilangan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ke</a:t>
            </a:r>
            <a:r>
              <a:rPr lang="en-US" sz="1600" dirty="0">
                <a:solidFill>
                  <a:srgbClr val="0070C0"/>
                </a:solidFill>
              </a:rPr>
              <a:t> $i : " . $i . "&lt;</a:t>
            </a:r>
            <a:r>
              <a:rPr lang="en-US" sz="1600" dirty="0" err="1">
                <a:solidFill>
                  <a:srgbClr val="0070C0"/>
                </a:solidFill>
              </a:rPr>
              <a:t>br</a:t>
            </a:r>
            <a:r>
              <a:rPr lang="en-US" sz="1600" dirty="0">
                <a:solidFill>
                  <a:srgbClr val="0070C0"/>
                </a:solidFill>
              </a:rPr>
              <a:t> /&gt;";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$</a:t>
            </a:r>
            <a:r>
              <a:rPr lang="en-US" sz="1600" dirty="0">
                <a:solidFill>
                  <a:srgbClr val="0070C0"/>
                </a:solidFill>
              </a:rPr>
              <a:t>i++;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}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?&gt;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&lt;/body&gt;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&lt;/html&gt;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029" y="4114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while </a:t>
            </a:r>
            <a:r>
              <a:rPr lang="en-US" dirty="0"/>
              <a:t>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en-US" dirty="0" err="1"/>
              <a:t>kodenya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i="1" dirty="0"/>
              <a:t>$i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5. Dan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iterasinya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i="1" dirty="0"/>
              <a:t>$i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1 (</a:t>
            </a:r>
            <a:r>
              <a:rPr lang="en-US" i="1" dirty="0"/>
              <a:t>$i++</a:t>
            </a:r>
            <a:r>
              <a:rPr lang="en-US" dirty="0"/>
              <a:t>)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Do...while</a:t>
            </a:r>
            <a:br>
              <a:rPr lang="en-US" b="1" dirty="0" smtClean="0"/>
            </a:b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, </a:t>
            </a:r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kondisinya</a:t>
            </a:r>
            <a:r>
              <a:rPr lang="en-US" dirty="0" smtClean="0"/>
              <a:t> </a:t>
            </a:r>
            <a:r>
              <a:rPr lang="en-US" dirty="0" err="1" smtClean="0"/>
              <a:t>dievaluasi</a:t>
            </a:r>
            <a:r>
              <a:rPr lang="en-US" dirty="0" smtClean="0"/>
              <a:t> </a:t>
            </a:r>
            <a:r>
              <a:rPr lang="en-US" dirty="0" err="1" smtClean="0"/>
              <a:t>belakangan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Sintaks</a:t>
            </a:r>
            <a:r>
              <a:rPr lang="en-US" dirty="0"/>
              <a:t> </a:t>
            </a:r>
            <a:r>
              <a:rPr lang="en-US" dirty="0" err="1" smtClean="0"/>
              <a:t>perulangan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i="1" dirty="0" smtClean="0">
                <a:solidFill>
                  <a:srgbClr val="0070C0"/>
                </a:solidFill>
              </a:rPr>
              <a:t>do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nn-NO" i="1" dirty="0" smtClean="0">
                <a:solidFill>
                  <a:srgbClr val="0070C0"/>
                </a:solidFill>
              </a:rPr>
              <a:t>{</a:t>
            </a:r>
            <a:br>
              <a:rPr lang="nn-NO" i="1" dirty="0" smtClean="0">
                <a:solidFill>
                  <a:srgbClr val="0070C0"/>
                </a:solidFill>
              </a:rPr>
            </a:br>
            <a:r>
              <a:rPr lang="nn-NO" i="1" dirty="0" smtClean="0">
                <a:solidFill>
                  <a:srgbClr val="0070C0"/>
                </a:solidFill>
              </a:rPr>
              <a:t>kode yang akan dieksekusi;</a:t>
            </a:r>
            <a:br>
              <a:rPr lang="nn-NO" i="1" dirty="0" smtClean="0">
                <a:solidFill>
                  <a:srgbClr val="0070C0"/>
                </a:solidFill>
              </a:rPr>
            </a:br>
            <a:r>
              <a:rPr lang="nn-NO" i="1" dirty="0" smtClean="0">
                <a:solidFill>
                  <a:srgbClr val="0070C0"/>
                </a:solidFill>
              </a:rPr>
              <a:t>}</a:t>
            </a:r>
            <a:br>
              <a:rPr lang="nn-NO" i="1" dirty="0" smtClean="0">
                <a:solidFill>
                  <a:srgbClr val="0070C0"/>
                </a:solidFill>
              </a:rPr>
            </a:br>
            <a:r>
              <a:rPr lang="nn-NO" i="1" dirty="0" smtClean="0">
                <a:solidFill>
                  <a:srgbClr val="0070C0"/>
                </a:solidFill>
              </a:rPr>
              <a:t>while (kondisi);</a:t>
            </a:r>
            <a:r>
              <a:rPr lang="nn-NO" dirty="0" smtClean="0">
                <a:solidFill>
                  <a:srgbClr val="0070C0"/>
                </a:solidFill>
              </a:rPr>
              <a:t> </a:t>
            </a:r>
            <a:br>
              <a:rPr lang="nn-NO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486400" cy="5638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>
                <a:solidFill>
                  <a:srgbClr val="0070C0"/>
                </a:solidFill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&lt;body&gt;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&lt;?</a:t>
            </a:r>
            <a:r>
              <a:rPr lang="en-US" dirty="0" err="1">
                <a:solidFill>
                  <a:srgbClr val="0070C0"/>
                </a:solidFill>
              </a:rPr>
              <a:t>php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$i=1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do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{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$i++;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echo "</a:t>
            </a:r>
            <a:r>
              <a:rPr lang="en-US" dirty="0" err="1">
                <a:solidFill>
                  <a:srgbClr val="0070C0"/>
                </a:solidFill>
              </a:rPr>
              <a:t>Bilangan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ke</a:t>
            </a:r>
            <a:r>
              <a:rPr lang="en-US" dirty="0">
                <a:solidFill>
                  <a:srgbClr val="0070C0"/>
                </a:solidFill>
              </a:rPr>
              <a:t> $i:". $i . "&lt;</a:t>
            </a:r>
            <a:r>
              <a:rPr lang="en-US" dirty="0" err="1">
                <a:solidFill>
                  <a:srgbClr val="0070C0"/>
                </a:solidFill>
              </a:rPr>
              <a:t>br</a:t>
            </a:r>
            <a:r>
              <a:rPr lang="en-US" dirty="0">
                <a:solidFill>
                  <a:srgbClr val="0070C0"/>
                </a:solidFill>
              </a:rPr>
              <a:t> /&gt;";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}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while ($i&lt;=5);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?&gt;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&lt;/body&gt;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&lt;/html&gt;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err="1" smtClean="0">
                <a:solidFill>
                  <a:srgbClr val="0070C0"/>
                </a:solidFill>
              </a:rPr>
              <a:t>Contoh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atas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akan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menjalankan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kode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$</a:t>
            </a:r>
            <a:r>
              <a:rPr lang="en-US" i="1" dirty="0" err="1" smtClean="0">
                <a:solidFill>
                  <a:srgbClr val="0070C0"/>
                </a:solidFill>
              </a:rPr>
              <a:t>i</a:t>
            </a:r>
            <a:r>
              <a:rPr lang="en-US" i="1" dirty="0" smtClean="0">
                <a:solidFill>
                  <a:srgbClr val="0070C0"/>
                </a:solidFill>
              </a:rPr>
              <a:t>++ </a:t>
            </a:r>
            <a:r>
              <a:rPr lang="en-US" dirty="0" err="1" smtClean="0">
                <a:solidFill>
                  <a:srgbClr val="0070C0"/>
                </a:solidFill>
              </a:rPr>
              <a:t>dan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echo "</a:t>
            </a:r>
            <a:r>
              <a:rPr lang="en-US" i="1" dirty="0" err="1" smtClean="0">
                <a:solidFill>
                  <a:srgbClr val="0070C0"/>
                </a:solidFill>
              </a:rPr>
              <a:t>Bilangan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ke</a:t>
            </a:r>
            <a:r>
              <a:rPr lang="en-US" i="1" dirty="0" smtClean="0">
                <a:solidFill>
                  <a:srgbClr val="0070C0"/>
                </a:solidFill>
              </a:rPr>
              <a:t>‐$</a:t>
            </a:r>
            <a:r>
              <a:rPr lang="en-US" i="1" dirty="0" err="1" smtClean="0">
                <a:solidFill>
                  <a:srgbClr val="0070C0"/>
                </a:solidFill>
              </a:rPr>
              <a:t>i</a:t>
            </a:r>
            <a:r>
              <a:rPr lang="en-US" i="1" dirty="0" smtClean="0">
                <a:solidFill>
                  <a:srgbClr val="0070C0"/>
                </a:solidFill>
              </a:rPr>
              <a:t>: " . $</a:t>
            </a:r>
            <a:r>
              <a:rPr lang="en-US" i="1" dirty="0" err="1" smtClean="0">
                <a:solidFill>
                  <a:srgbClr val="0070C0"/>
                </a:solidFill>
              </a:rPr>
              <a:t>i</a:t>
            </a:r>
            <a:r>
              <a:rPr lang="en-US" i="1" dirty="0" smtClean="0">
                <a:solidFill>
                  <a:srgbClr val="0070C0"/>
                </a:solidFill>
              </a:rPr>
              <a:t> . "&lt;</a:t>
            </a:r>
            <a:r>
              <a:rPr lang="en-US" i="1" dirty="0" err="1" smtClean="0">
                <a:solidFill>
                  <a:srgbClr val="0070C0"/>
                </a:solidFill>
              </a:rPr>
              <a:t>br</a:t>
            </a:r>
            <a:r>
              <a:rPr lang="en-US" i="1" dirty="0" smtClean="0">
                <a:solidFill>
                  <a:srgbClr val="0070C0"/>
                </a:solidFill>
              </a:rPr>
              <a:t> /&gt;"; </a:t>
            </a:r>
            <a:r>
              <a:rPr lang="en-US" i="1" dirty="0" err="1" smtClean="0">
                <a:solidFill>
                  <a:srgbClr val="0070C0"/>
                </a:solidFill>
              </a:rPr>
              <a:t>terlebih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dahulu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setelah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itu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baru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kondisinya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dievaluasi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31058" y="4572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2:2</a:t>
            </a:r>
            <a:br>
              <a:rPr lang="en-US" dirty="0"/>
            </a:b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3:3</a:t>
            </a:r>
            <a:br>
              <a:rPr lang="en-US" dirty="0"/>
            </a:b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4:4</a:t>
            </a:r>
            <a:br>
              <a:rPr lang="en-US" dirty="0"/>
            </a:b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5:5</a:t>
            </a:r>
            <a:br>
              <a:rPr lang="en-US" dirty="0"/>
            </a:b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6:6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form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server web, script CGI (PHP), </a:t>
            </a:r>
            <a:r>
              <a:rPr lang="en-US" dirty="0" err="1" smtClean="0"/>
              <a:t>dan</a:t>
            </a:r>
            <a:r>
              <a:rPr lang="en-US" dirty="0" smtClean="0"/>
              <a:t> database (</a:t>
            </a:r>
            <a:r>
              <a:rPr lang="en-US" dirty="0" err="1" smtClean="0"/>
              <a:t>MySQL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form </a:t>
            </a:r>
            <a:r>
              <a:rPr lang="en-US" dirty="0" err="1" smtClean="0"/>
              <a:t>ke</a:t>
            </a:r>
            <a:r>
              <a:rPr lang="en-US" dirty="0" smtClean="0"/>
              <a:t> file </a:t>
            </a:r>
            <a:r>
              <a:rPr lang="en-US" dirty="0" err="1" smtClean="0"/>
              <a:t>pengolah</a:t>
            </a:r>
            <a:r>
              <a:rPr lang="en-US" dirty="0" smtClean="0"/>
              <a:t> data yang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b="1" i="1" dirty="0" smtClean="0"/>
              <a:t>action </a:t>
            </a:r>
            <a:r>
              <a:rPr lang="en-US" b="1" i="1" dirty="0" err="1" smtClean="0"/>
              <a:t>ketika</a:t>
            </a:r>
            <a:r>
              <a:rPr lang="en-US" b="1" i="1" dirty="0" smtClean="0"/>
              <a:t> </a:t>
            </a:r>
            <a:r>
              <a:rPr lang="en-US" b="1" i="1" dirty="0" err="1" smtClean="0"/>
              <a:t>tombol</a:t>
            </a:r>
            <a:r>
              <a:rPr lang="en-US" b="1" i="1" dirty="0" smtClean="0"/>
              <a:t> submit</a:t>
            </a:r>
            <a:r>
              <a:rPr lang="en-US" i="1" dirty="0" smtClean="0"/>
              <a:t> </a:t>
            </a:r>
            <a:r>
              <a:rPr lang="en-US" dirty="0" smtClean="0"/>
              <a:t>form </a:t>
            </a:r>
            <a:r>
              <a:rPr lang="en-US" dirty="0" err="1" smtClean="0"/>
              <a:t>dikirim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form: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Server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6354" t="31250" r="23865" b="29167"/>
          <a:stretch>
            <a:fillRect/>
          </a:stretch>
        </p:blipFill>
        <p:spPr bwMode="auto">
          <a:xfrm>
            <a:off x="457200" y="1524000"/>
            <a:ext cx="792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43434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Tombol</a:t>
            </a:r>
            <a:r>
              <a:rPr lang="en-US" dirty="0" smtClean="0"/>
              <a:t> submit(send) </a:t>
            </a:r>
            <a:r>
              <a:rPr lang="en-US" dirty="0" err="1" smtClean="0"/>
              <a:t>diklik</a:t>
            </a:r>
            <a:endParaRPr lang="en-US" dirty="0" smtClean="0"/>
          </a:p>
          <a:p>
            <a:r>
              <a:rPr lang="nn-NO" dirty="0" smtClean="0"/>
              <a:t>2. Data nama ‘Susanti’ akan dikirim ke server web</a:t>
            </a:r>
          </a:p>
          <a:p>
            <a:r>
              <a:rPr lang="en-US" dirty="0" smtClean="0"/>
              <a:t>3. Server web </a:t>
            </a:r>
            <a:r>
              <a:rPr lang="en-US" dirty="0" err="1" smtClean="0"/>
              <a:t>mencari</a:t>
            </a:r>
            <a:r>
              <a:rPr lang="en-US" dirty="0" smtClean="0"/>
              <a:t> file PHP yang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form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 data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menyerahkannya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PHP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diterjemahkan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dieksekusi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 PHP </a:t>
            </a:r>
            <a:r>
              <a:rPr lang="en-US" dirty="0" err="1" smtClean="0"/>
              <a:t>menghubungi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data ‘</a:t>
            </a:r>
            <a:r>
              <a:rPr lang="en-US" dirty="0" err="1" smtClean="0"/>
              <a:t>Susanti</a:t>
            </a:r>
            <a:r>
              <a:rPr lang="en-US" dirty="0" smtClean="0"/>
              <a:t>’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database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POST </a:t>
            </a:r>
            <a:r>
              <a:rPr lang="en-US" dirty="0" err="1" smtClean="0"/>
              <a:t>dan</a:t>
            </a:r>
            <a:r>
              <a:rPr lang="en-US" dirty="0" smtClean="0"/>
              <a:t> 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tag &lt;form&gt; </a:t>
            </a:r>
          </a:p>
          <a:p>
            <a:r>
              <a:rPr lang="en-US" dirty="0" err="1" smtClean="0"/>
              <a:t>Atribut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smtClean="0"/>
              <a:t>method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:</a:t>
            </a:r>
          </a:p>
          <a:p>
            <a:pPr marL="731520" lvl="1" indent="-457200">
              <a:buClrTx/>
              <a:buFont typeface="+mj-lt"/>
              <a:buAutoNum type="arabicPeriod"/>
            </a:pPr>
            <a:r>
              <a:rPr lang="en-US" b="1" dirty="0" smtClean="0"/>
              <a:t>Post</a:t>
            </a:r>
            <a:r>
              <a:rPr lang="en-US" dirty="0" smtClean="0"/>
              <a:t> : </a:t>
            </a:r>
            <a:r>
              <a:rPr lang="en-US" dirty="0" err="1" smtClean="0"/>
              <a:t>Metode</a:t>
            </a:r>
            <a:r>
              <a:rPr lang="en-US" dirty="0" smtClean="0"/>
              <a:t> post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b="1" dirty="0" smtClean="0"/>
              <a:t>data yang </a:t>
            </a:r>
            <a:r>
              <a:rPr lang="en-US" b="1" dirty="0" err="1" smtClean="0"/>
              <a:t>dikirim</a:t>
            </a:r>
            <a:r>
              <a:rPr lang="en-US" b="1" dirty="0" smtClean="0"/>
              <a:t> </a:t>
            </a:r>
            <a:r>
              <a:rPr lang="en-US" b="1" dirty="0" err="1" smtClean="0"/>
              <a:t>berjumlah</a:t>
            </a:r>
            <a:r>
              <a:rPr lang="en-US" b="1" dirty="0" smtClean="0"/>
              <a:t> </a:t>
            </a:r>
            <a:r>
              <a:rPr lang="en-US" b="1" dirty="0" err="1" smtClean="0"/>
              <a:t>banyak</a:t>
            </a:r>
            <a:r>
              <a:rPr lang="en-US" b="1" dirty="0" smtClean="0"/>
              <a:t>,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disimpan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database,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bersifat</a:t>
            </a:r>
            <a:r>
              <a:rPr lang="en-US" b="1" dirty="0" smtClean="0"/>
              <a:t> </a:t>
            </a:r>
            <a:r>
              <a:rPr lang="en-US" b="1" dirty="0" err="1" smtClean="0"/>
              <a:t>sensitif</a:t>
            </a:r>
            <a:r>
              <a:rPr lang="en-US" b="1" dirty="0" smtClean="0"/>
              <a:t>.</a:t>
            </a:r>
            <a:r>
              <a:rPr lang="en-US" dirty="0" smtClean="0"/>
              <a:t>  </a:t>
            </a:r>
          </a:p>
          <a:p>
            <a:pPr marL="749300" lvl="2" indent="0">
              <a:buClrTx/>
              <a:buNone/>
            </a:pPr>
            <a:r>
              <a:rPr lang="en-US" u="sng" dirty="0" err="1" smtClean="0"/>
              <a:t>Contoh</a:t>
            </a:r>
            <a:r>
              <a:rPr lang="en-US" dirty="0" smtClean="0"/>
              <a:t> : data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post </a:t>
            </a:r>
            <a:r>
              <a:rPr lang="en-US" dirty="0" err="1" smtClean="0"/>
              <a:t>misalnya</a:t>
            </a:r>
            <a:r>
              <a:rPr lang="en-US" dirty="0" smtClean="0"/>
              <a:t> data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data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, password.</a:t>
            </a:r>
          </a:p>
          <a:p>
            <a:pPr marL="731520" lvl="1" indent="-457200">
              <a:buClrTx/>
              <a:buFont typeface="+mj-lt"/>
              <a:buAutoNum type="arabicPeriod"/>
            </a:pPr>
            <a:r>
              <a:rPr lang="en-US" b="1" dirty="0" smtClean="0"/>
              <a:t>Get</a:t>
            </a:r>
            <a:r>
              <a:rPr lang="en-US" dirty="0" smtClean="0"/>
              <a:t> :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data </a:t>
            </a:r>
            <a:r>
              <a:rPr lang="en-US" dirty="0" err="1" smtClean="0"/>
              <a:t>sedikit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sensitif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data </a:t>
            </a:r>
            <a:r>
              <a:rPr lang="en-US" dirty="0" err="1" smtClean="0"/>
              <a:t>dari</a:t>
            </a:r>
            <a:r>
              <a:rPr lang="en-US" dirty="0" smtClean="0"/>
              <a:t> database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database. 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458200" cy="3352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METHOD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Method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form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data </a:t>
            </a:r>
            <a:r>
              <a:rPr lang="en-US" dirty="0" err="1"/>
              <a:t>inputan</a:t>
            </a:r>
            <a:r>
              <a:rPr lang="en-US" dirty="0"/>
              <a:t> form </a:t>
            </a:r>
            <a:r>
              <a:rPr lang="en-US" dirty="0" err="1"/>
              <a:t>dikirim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Method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GET </a:t>
            </a:r>
            <a:r>
              <a:rPr lang="en-US" dirty="0" err="1"/>
              <a:t>dan</a:t>
            </a:r>
            <a:r>
              <a:rPr lang="en-US" dirty="0"/>
              <a:t> POST. </a:t>
            </a:r>
            <a:endParaRPr lang="en-US" dirty="0" smtClean="0"/>
          </a:p>
          <a:p>
            <a:pPr lvl="1"/>
            <a:r>
              <a:rPr lang="en-US" dirty="0" smtClean="0"/>
              <a:t>Method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b="1" dirty="0" err="1"/>
              <a:t>bagaimana</a:t>
            </a:r>
            <a:r>
              <a:rPr lang="en-US" b="1" dirty="0"/>
              <a:t> data </a:t>
            </a:r>
            <a:r>
              <a:rPr lang="en-US" b="1" dirty="0" err="1"/>
              <a:t>inputan</a:t>
            </a:r>
            <a:r>
              <a:rPr lang="en-US" b="1" dirty="0"/>
              <a:t> </a:t>
            </a:r>
            <a:r>
              <a:rPr lang="en-US" b="1" dirty="0" err="1"/>
              <a:t>dikirim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diproses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smtClean="0"/>
              <a:t>PHP, </a:t>
            </a:r>
          </a:p>
          <a:p>
            <a:pPr marL="58738" lvl="1" indent="-58738">
              <a:buNone/>
            </a:pPr>
            <a:r>
              <a:rPr lang="en-US" sz="2400" dirty="0" smtClean="0"/>
              <a:t>2. </a:t>
            </a:r>
            <a:r>
              <a:rPr lang="en-US" sz="2400" b="1" dirty="0" smtClean="0"/>
              <a:t>ACTION</a:t>
            </a:r>
            <a:r>
              <a:rPr lang="en-US" sz="2400" dirty="0" smtClean="0"/>
              <a:t> </a:t>
            </a:r>
          </a:p>
          <a:p>
            <a:pPr lvl="1"/>
            <a:r>
              <a:rPr lang="en-US" dirty="0" smtClean="0"/>
              <a:t>Action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form </a:t>
            </a:r>
            <a:r>
              <a:rPr lang="en-US" b="1" dirty="0" err="1" smtClean="0"/>
              <a:t>menentukan</a:t>
            </a:r>
            <a:r>
              <a:rPr lang="en-US" b="1" dirty="0" smtClean="0"/>
              <a:t> </a:t>
            </a:r>
            <a:r>
              <a:rPr lang="en-US" b="1" dirty="0" err="1" smtClean="0"/>
              <a:t>dimana</a:t>
            </a:r>
            <a:r>
              <a:rPr lang="en-US" b="1" dirty="0" smtClean="0"/>
              <a:t> data </a:t>
            </a:r>
            <a:r>
              <a:rPr lang="en-US" b="1" dirty="0" err="1" smtClean="0"/>
              <a:t>inputan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form </a:t>
            </a:r>
            <a:r>
              <a:rPr lang="en-US" b="1" dirty="0" err="1" smtClean="0"/>
              <a:t>diproses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action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dikosongkan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proses form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halaman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form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proses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dipisah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. </a:t>
            </a:r>
            <a:r>
              <a:rPr lang="en-US" dirty="0" err="1"/>
              <a:t>contoh</a:t>
            </a:r>
            <a:r>
              <a:rPr lang="en-US" dirty="0"/>
              <a:t> (insert, update, delete) 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41667" r="40877" b="37103"/>
          <a:stretch/>
        </p:blipFill>
        <p:spPr bwMode="auto">
          <a:xfrm>
            <a:off x="471712" y="1600200"/>
            <a:ext cx="7053943" cy="155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err="1" smtClean="0"/>
              <a:t>Atribut</a:t>
            </a:r>
            <a:r>
              <a:rPr lang="en-US" dirty="0" smtClean="0"/>
              <a:t> Action, Method &amp; Submit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8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PHP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91513" cy="4751387"/>
          </a:xfrm>
        </p:spPr>
        <p:txBody>
          <a:bodyPr>
            <a:normAutofit/>
          </a:bodyPr>
          <a:lstStyle/>
          <a:p>
            <a:pPr marL="228600" indent="-228600" eaLnBrk="1" hangingPunct="1">
              <a:buFont typeface="Wingdings" pitchFamily="2" charset="2"/>
              <a:buChar char="§"/>
            </a:pPr>
            <a:r>
              <a:rPr lang="en-US" altLang="en-US" sz="2000" dirty="0" smtClean="0"/>
              <a:t>S</a:t>
            </a:r>
            <a:r>
              <a:rPr lang="id-ID" altLang="en-US" sz="2000" dirty="0" smtClean="0"/>
              <a:t>ingkatan dari </a:t>
            </a:r>
            <a:r>
              <a:rPr lang="id-ID" altLang="en-US" sz="2000" b="1" u="sng" dirty="0" smtClean="0"/>
              <a:t>P</a:t>
            </a:r>
            <a:r>
              <a:rPr lang="id-ID" altLang="en-US" sz="2000" dirty="0" smtClean="0"/>
              <a:t>HP: </a:t>
            </a:r>
            <a:r>
              <a:rPr lang="id-ID" altLang="en-US" sz="2000" b="1" u="sng" dirty="0" smtClean="0"/>
              <a:t>H</a:t>
            </a:r>
            <a:r>
              <a:rPr lang="id-ID" altLang="en-US" sz="2000" dirty="0" smtClean="0"/>
              <a:t>ypertext </a:t>
            </a:r>
            <a:r>
              <a:rPr lang="id-ID" altLang="en-US" sz="2000" b="1" u="sng" dirty="0" smtClean="0"/>
              <a:t>P</a:t>
            </a:r>
            <a:r>
              <a:rPr lang="id-ID" altLang="en-US" sz="2000" dirty="0" smtClean="0"/>
              <a:t>repocessor</a:t>
            </a:r>
          </a:p>
          <a:p>
            <a:pPr marL="228600" indent="-228600" eaLnBrk="1" hangingPunct="1">
              <a:buFont typeface="Wingdings" pitchFamily="2" charset="2"/>
              <a:buChar char="§"/>
            </a:pPr>
            <a:r>
              <a:rPr lang="id-ID" altLang="en-US" sz="2000" dirty="0" smtClean="0"/>
              <a:t>Pertama kali dibuat oleh </a:t>
            </a:r>
            <a:r>
              <a:rPr lang="id-ID" altLang="en-US" sz="2000" b="1" dirty="0" smtClean="0">
                <a:hlinkClick r:id="rId2"/>
              </a:rPr>
              <a:t>Rasmus Lerdorf</a:t>
            </a:r>
            <a:r>
              <a:rPr lang="id-ID" altLang="en-US" sz="2000" b="1" dirty="0" smtClean="0"/>
              <a:t> </a:t>
            </a:r>
            <a:r>
              <a:rPr lang="id-ID" altLang="en-US" sz="2000" dirty="0" smtClean="0"/>
              <a:t>pada tahun 1994.</a:t>
            </a:r>
            <a:r>
              <a:rPr lang="en-US" altLang="en-US" sz="2000" dirty="0" smtClean="0"/>
              <a:t> </a:t>
            </a:r>
          </a:p>
          <a:p>
            <a:pPr marL="228600" indent="-228600" eaLnBrk="1" hangingPunct="1">
              <a:buFont typeface="Wingdings" pitchFamily="2" charset="2"/>
              <a:buChar char="§"/>
            </a:pPr>
            <a:r>
              <a:rPr lang="id-ID" altLang="en-US" sz="2000" dirty="0" smtClean="0"/>
              <a:t>Setiap satu statement (perintah) biasanya diakhiri dengan titik-koma (;)</a:t>
            </a:r>
          </a:p>
          <a:p>
            <a:pPr marL="228600" indent="-228600" eaLnBrk="1" hangingPunct="1">
              <a:buFont typeface="Wingdings" pitchFamily="2" charset="2"/>
              <a:buChar char="§"/>
            </a:pPr>
            <a:r>
              <a:rPr lang="id-ID" altLang="en-US" sz="2000" b="1" i="1" dirty="0" smtClean="0"/>
              <a:t>Case Sensitive </a:t>
            </a:r>
            <a:r>
              <a:rPr lang="id-ID" altLang="en-US" sz="2000" dirty="0" smtClean="0"/>
              <a:t>untuk </a:t>
            </a:r>
            <a:r>
              <a:rPr lang="id-ID" altLang="en-US" sz="2000" b="1" dirty="0" smtClean="0"/>
              <a:t>nama identifier </a:t>
            </a:r>
            <a:r>
              <a:rPr lang="id-ID" altLang="en-US" sz="2000" dirty="0" smtClean="0"/>
              <a:t>yang dibuat oleh user (variable, konstanta, fungsi dll), namun TIDAK CASE SENSITIVE untuk identifier </a:t>
            </a:r>
            <a:r>
              <a:rPr lang="id-ID" altLang="en-US" sz="2000" i="1" dirty="0" smtClean="0"/>
              <a:t>built-in</a:t>
            </a:r>
            <a:r>
              <a:rPr lang="id-ID" altLang="en-US" sz="2000" dirty="0" smtClean="0"/>
              <a:t> dari PHP</a:t>
            </a:r>
            <a:r>
              <a:rPr lang="en-US" alt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2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6" y="3200400"/>
            <a:ext cx="8650514" cy="190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SUBMIT BUTTON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Submit </a:t>
            </a:r>
            <a:r>
              <a:rPr lang="en-US" dirty="0"/>
              <a:t>button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(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)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trigger </a:t>
            </a:r>
            <a:r>
              <a:rPr lang="en-US" dirty="0" err="1"/>
              <a:t>pengiriman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form </a:t>
            </a:r>
            <a:r>
              <a:rPr lang="en-US" dirty="0" err="1"/>
              <a:t>inputan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ditekan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data form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dikirimkan</a:t>
            </a:r>
            <a:r>
              <a:rPr lang="en-US" dirty="0"/>
              <a:t> (</a:t>
            </a:r>
            <a:r>
              <a:rPr lang="en-US" dirty="0" err="1"/>
              <a:t>diproses</a:t>
            </a:r>
            <a:r>
              <a:rPr lang="en-US" dirty="0"/>
              <a:t>) di </a:t>
            </a:r>
            <a:r>
              <a:rPr lang="en-US" dirty="0" err="1"/>
              <a:t>halaman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action.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58929" r="8862" b="29762"/>
          <a:stretch/>
        </p:blipFill>
        <p:spPr bwMode="auto">
          <a:xfrm>
            <a:off x="609599" y="2057400"/>
            <a:ext cx="8534401" cy="82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3045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0" b="73816"/>
          <a:stretch/>
        </p:blipFill>
        <p:spPr bwMode="auto">
          <a:xfrm>
            <a:off x="266700" y="1308100"/>
            <a:ext cx="56007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4" b="84378"/>
          <a:stretch/>
        </p:blipFill>
        <p:spPr bwMode="auto">
          <a:xfrm>
            <a:off x="317500" y="4343400"/>
            <a:ext cx="69087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5448300" y="4065032"/>
            <a:ext cx="190500" cy="9641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5345" y="369570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</a:t>
            </a:r>
            <a:r>
              <a:rPr lang="en-US" dirty="0" err="1" smtClean="0"/>
              <a:t>Inputan</a:t>
            </a:r>
            <a:r>
              <a:rPr lang="en-US" dirty="0" smtClean="0"/>
              <a:t> </a:t>
            </a:r>
            <a:r>
              <a:rPr lang="en-US" dirty="0" err="1" smtClean="0"/>
              <a:t>tampil</a:t>
            </a:r>
            <a:r>
              <a:rPr lang="en-US" dirty="0" smtClean="0"/>
              <a:t> di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181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1" b="73958"/>
          <a:stretch/>
        </p:blipFill>
        <p:spPr bwMode="auto">
          <a:xfrm>
            <a:off x="228600" y="685800"/>
            <a:ext cx="5562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r="68058" b="73784"/>
          <a:stretch/>
        </p:blipFill>
        <p:spPr bwMode="auto">
          <a:xfrm>
            <a:off x="2590800" y="2971800"/>
            <a:ext cx="6280986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3657600" y="2057400"/>
            <a:ext cx="1447800" cy="697364"/>
          </a:xfrm>
          <a:prstGeom prst="wedgeRectCallout">
            <a:avLst>
              <a:gd name="adj1" fmla="val -120833"/>
              <a:gd name="adj2" fmla="val 3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Form Input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279400" y="3429000"/>
            <a:ext cx="1447800" cy="685800"/>
          </a:xfrm>
          <a:prstGeom prst="wedgeRectCallout">
            <a:avLst>
              <a:gd name="adj1" fmla="val 111623"/>
              <a:gd name="adj2" fmla="val 19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Hasil</a:t>
            </a:r>
            <a:r>
              <a:rPr lang="en-US" dirty="0" smtClean="0"/>
              <a:t> Input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997700" y="2513231"/>
            <a:ext cx="152400" cy="5657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16600" y="1866900"/>
            <a:ext cx="2873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: Data </a:t>
            </a:r>
            <a:r>
              <a:rPr lang="en-US" dirty="0" err="1" smtClean="0"/>
              <a:t>Inputan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dirty="0" err="1" smtClean="0"/>
              <a:t>Tampil</a:t>
            </a:r>
            <a:r>
              <a:rPr lang="en-US" dirty="0" smtClean="0"/>
              <a:t> di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868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GET &amp;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GET</a:t>
            </a:r>
          </a:p>
          <a:p>
            <a:r>
              <a:rPr lang="en-US" dirty="0" smtClean="0"/>
              <a:t>GET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data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 </a:t>
            </a:r>
            <a:r>
              <a:rPr lang="en-US" dirty="0" err="1"/>
              <a:t>seperti</a:t>
            </a:r>
            <a:r>
              <a:rPr lang="en-US" dirty="0"/>
              <a:t> PIN, password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sejenisnya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GET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GET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POST</a:t>
            </a:r>
            <a:endParaRPr lang="en-US" b="1" dirty="0"/>
          </a:p>
          <a:p>
            <a:r>
              <a:rPr lang="en-US" dirty="0" smtClean="0"/>
              <a:t>POST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upload data, </a:t>
            </a:r>
            <a:r>
              <a:rPr lang="en-US" dirty="0" err="1"/>
              <a:t>menulis</a:t>
            </a:r>
            <a:r>
              <a:rPr lang="en-US" dirty="0"/>
              <a:t> blog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sejenisnya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2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Fungsi-fungsi</a:t>
            </a:r>
            <a:r>
              <a:rPr lang="en-US" b="1" dirty="0" smtClean="0"/>
              <a:t> </a:t>
            </a:r>
            <a:r>
              <a:rPr lang="en-US" b="1" dirty="0" err="1" smtClean="0"/>
              <a:t>khusus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database 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Autofit/>
          </a:bodyPr>
          <a:lstStyle/>
          <a:p>
            <a:pPr marL="457200" indent="-2794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2000" b="1" dirty="0" err="1" smtClean="0"/>
              <a:t>Fungsi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koneksi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instance server MySQL : </a:t>
            </a:r>
          </a:p>
          <a:p>
            <a:pPr marL="457200" indent="0">
              <a:spcBef>
                <a:spcPts val="0"/>
              </a:spcBef>
              <a:buNone/>
            </a:pPr>
            <a:r>
              <a:rPr lang="en-US" sz="2000" dirty="0" err="1" smtClean="0"/>
              <a:t>Perintahnya</a:t>
            </a:r>
            <a:r>
              <a:rPr lang="en-US" sz="2000" dirty="0" smtClean="0"/>
              <a:t> : </a:t>
            </a:r>
            <a:r>
              <a:rPr lang="en-US" sz="2000" b="1" dirty="0" err="1" smtClean="0"/>
              <a:t>mysql_connect</a:t>
            </a:r>
            <a:r>
              <a:rPr lang="en-US" sz="2000" dirty="0" smtClean="0"/>
              <a:t>();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800" b="1" dirty="0" err="1">
                <a:solidFill>
                  <a:srgbClr val="0070C0"/>
                </a:solidFill>
              </a:rPr>
              <a:t>mysql_connect</a:t>
            </a:r>
            <a:r>
              <a:rPr lang="en-US" sz="1800" dirty="0">
                <a:solidFill>
                  <a:srgbClr val="0070C0"/>
                </a:solidFill>
              </a:rPr>
              <a:t>(</a:t>
            </a:r>
            <a:r>
              <a:rPr lang="en-US" sz="1800" i="1" dirty="0" err="1">
                <a:solidFill>
                  <a:srgbClr val="0070C0"/>
                </a:solidFill>
              </a:rPr>
              <a:t>nama_server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i="1" dirty="0" err="1">
                <a:solidFill>
                  <a:srgbClr val="0070C0"/>
                </a:solidFill>
              </a:rPr>
              <a:t>nama_user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i="1" dirty="0">
                <a:solidFill>
                  <a:srgbClr val="0070C0"/>
                </a:solidFill>
              </a:rPr>
              <a:t>password</a:t>
            </a:r>
            <a:r>
              <a:rPr lang="en-US" sz="1800" dirty="0">
                <a:solidFill>
                  <a:srgbClr val="0070C0"/>
                </a:solidFill>
              </a:rPr>
              <a:t>);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u="sng" dirty="0" err="1" smtClean="0"/>
              <a:t>keterangan</a:t>
            </a:r>
            <a:r>
              <a:rPr lang="en-US" sz="1800" u="sng" dirty="0" smtClean="0"/>
              <a:t>:</a:t>
            </a:r>
            <a:endParaRPr lang="en-US" sz="1800" dirty="0"/>
          </a:p>
          <a:p>
            <a:pPr marL="8001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i="1" dirty="0" err="1" smtClean="0"/>
              <a:t>nama_server</a:t>
            </a:r>
            <a:r>
              <a:rPr lang="en-US" sz="1800" b="1" i="1" dirty="0" smtClean="0"/>
              <a:t> </a:t>
            </a:r>
            <a:r>
              <a:rPr lang="en-US" sz="1800" dirty="0" smtClean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nama</a:t>
            </a:r>
            <a:r>
              <a:rPr lang="en-US" sz="1800" dirty="0"/>
              <a:t> </a:t>
            </a:r>
            <a:r>
              <a:rPr lang="en-US" sz="1800" dirty="0" err="1"/>
              <a:t>komputer</a:t>
            </a:r>
            <a:r>
              <a:rPr lang="en-US" sz="1800" dirty="0"/>
              <a:t> server yang </a:t>
            </a:r>
            <a:r>
              <a:rPr lang="en-US" sz="1800" dirty="0" err="1"/>
              <a:t>memuat</a:t>
            </a:r>
            <a:r>
              <a:rPr lang="en-US" sz="1800" dirty="0"/>
              <a:t> DBMS MySQL yang </a:t>
            </a:r>
            <a:r>
              <a:rPr lang="en-US" sz="1800" dirty="0" err="1" smtClean="0"/>
              <a:t>dituju</a:t>
            </a:r>
            <a:r>
              <a:rPr lang="en-US" sz="1800" dirty="0" smtClean="0"/>
              <a:t>.</a:t>
            </a:r>
          </a:p>
          <a:p>
            <a:pPr marL="8001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i="1" dirty="0" err="1" smtClean="0"/>
              <a:t>nama_user</a:t>
            </a:r>
            <a:r>
              <a:rPr lang="en-US" sz="1800" b="1" i="1" dirty="0" smtClean="0"/>
              <a:t> </a:t>
            </a:r>
            <a:r>
              <a:rPr lang="en-US" sz="1800" dirty="0" smtClean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nama</a:t>
            </a:r>
            <a:r>
              <a:rPr lang="en-US" sz="1800" dirty="0"/>
              <a:t> user DBMS MySQL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otoritas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login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smtClean="0"/>
              <a:t>database.</a:t>
            </a:r>
          </a:p>
          <a:p>
            <a:pPr marL="800100" indent="-3429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1800" b="1" i="1" dirty="0" smtClean="0"/>
              <a:t>Password </a:t>
            </a:r>
            <a:r>
              <a:rPr lang="en-US" sz="1800" dirty="0" smtClean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password user login </a:t>
            </a:r>
            <a:r>
              <a:rPr lang="en-US" sz="1800" dirty="0" err="1"/>
              <a:t>ke</a:t>
            </a:r>
            <a:r>
              <a:rPr lang="en-US" sz="1800" dirty="0"/>
              <a:t> DBMS MySQL</a:t>
            </a:r>
            <a:r>
              <a:rPr lang="en-US" sz="18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r="50000" b="52632"/>
          <a:stretch/>
        </p:blipFill>
        <p:spPr bwMode="auto">
          <a:xfrm>
            <a:off x="32085" y="4495800"/>
            <a:ext cx="4158915" cy="207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r="32188" b="62061"/>
          <a:stretch/>
        </p:blipFill>
        <p:spPr bwMode="auto">
          <a:xfrm>
            <a:off x="4343400" y="4443663"/>
            <a:ext cx="4724400" cy="218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Terhitung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PHP </a:t>
            </a:r>
            <a:r>
              <a:rPr lang="en-US" dirty="0" err="1"/>
              <a:t>versi</a:t>
            </a:r>
            <a:r>
              <a:rPr lang="en-US" dirty="0"/>
              <a:t> 5.5, extension </a:t>
            </a:r>
            <a:r>
              <a:rPr lang="en-US" b="1" dirty="0" err="1"/>
              <a:t>mysql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disarankan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berstatus</a:t>
            </a:r>
            <a:r>
              <a:rPr lang="en-US" dirty="0"/>
              <a:t> </a:t>
            </a:r>
            <a:r>
              <a:rPr lang="en-US" i="1" dirty="0"/>
              <a:t>deprecated</a:t>
            </a:r>
            <a:r>
              <a:rPr lang="en-US" dirty="0"/>
              <a:t>,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dihapus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PHP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Kita </a:t>
            </a:r>
            <a:r>
              <a:rPr lang="en-US" dirty="0" err="1"/>
              <a:t>disarankan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beralih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b="1" dirty="0" err="1"/>
              <a:t>mysqli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err="1" smtClean="0"/>
              <a:t>Mysqli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kependekan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/>
              <a:t>MySQL Improved Extension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Extension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extension </a:t>
            </a:r>
            <a:r>
              <a:rPr lang="en-US" b="1" dirty="0" err="1"/>
              <a:t>mysql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yang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Extension </a:t>
            </a:r>
            <a:r>
              <a:rPr lang="en-US" b="1" i="1" dirty="0" err="1"/>
              <a:t>mysqli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fitur-fitur</a:t>
            </a:r>
            <a:r>
              <a:rPr lang="en-US" dirty="0"/>
              <a:t> </a:t>
            </a:r>
            <a:r>
              <a:rPr lang="en-US" dirty="0" err="1"/>
              <a:t>terbaru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MySQL Server </a:t>
            </a:r>
            <a:r>
              <a:rPr lang="en-US" dirty="0" err="1"/>
              <a:t>versi</a:t>
            </a:r>
            <a:r>
              <a:rPr lang="en-US" dirty="0"/>
              <a:t> 4.1 </a:t>
            </a:r>
            <a:r>
              <a:rPr lang="en-US" dirty="0" err="1"/>
              <a:t>keatas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295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dirty="0" err="1"/>
              <a:t>Memilih</a:t>
            </a:r>
            <a:r>
              <a:rPr lang="en-US" dirty="0"/>
              <a:t> Database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MySQL: </a:t>
            </a:r>
          </a:p>
          <a:p>
            <a:pPr marL="0" indent="342900">
              <a:buNone/>
            </a:pPr>
            <a:r>
              <a:rPr lang="en-US" dirty="0" err="1" smtClean="0"/>
              <a:t>Perintahnya</a:t>
            </a:r>
            <a:r>
              <a:rPr lang="en-US" dirty="0" smtClean="0"/>
              <a:t> : </a:t>
            </a:r>
            <a:r>
              <a:rPr lang="en-US" b="1" dirty="0" err="1" smtClean="0"/>
              <a:t>mysql_select_db</a:t>
            </a:r>
            <a:r>
              <a:rPr lang="en-US" b="1" dirty="0" smtClean="0"/>
              <a:t>();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      </a:t>
            </a:r>
            <a:r>
              <a:rPr lang="en-US" sz="2000" b="1" dirty="0" err="1" smtClean="0">
                <a:solidFill>
                  <a:srgbClr val="0070C0"/>
                </a:solidFill>
              </a:rPr>
              <a:t>mysql_select_db</a:t>
            </a:r>
            <a:r>
              <a:rPr lang="en-US" sz="2000" dirty="0" smtClean="0">
                <a:solidFill>
                  <a:srgbClr val="0070C0"/>
                </a:solidFill>
              </a:rPr>
              <a:t>(string </a:t>
            </a:r>
            <a:r>
              <a:rPr lang="en-US" sz="2000" dirty="0" err="1">
                <a:solidFill>
                  <a:srgbClr val="0070C0"/>
                </a:solidFill>
              </a:rPr>
              <a:t>nama_database</a:t>
            </a:r>
            <a:r>
              <a:rPr lang="en-US" sz="2000" dirty="0">
                <a:solidFill>
                  <a:srgbClr val="0070C0"/>
                </a:solidFill>
              </a:rPr>
              <a:t> [, integer </a:t>
            </a:r>
            <a:r>
              <a:rPr lang="en-US" sz="2000" dirty="0" err="1">
                <a:solidFill>
                  <a:srgbClr val="0070C0"/>
                </a:solidFill>
              </a:rPr>
              <a:t>id_koneksi</a:t>
            </a:r>
            <a:r>
              <a:rPr lang="en-US" sz="2000" dirty="0">
                <a:solidFill>
                  <a:srgbClr val="0070C0"/>
                </a:solidFill>
              </a:rPr>
              <a:t>]);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342900" indent="0">
              <a:buNone/>
            </a:pPr>
            <a:r>
              <a:rPr lang="en-US" u="sng" dirty="0" err="1" smtClean="0"/>
              <a:t>keterangan</a:t>
            </a:r>
            <a:r>
              <a:rPr lang="en-US" u="sng" dirty="0" smtClean="0"/>
              <a:t>:</a:t>
            </a:r>
            <a:endParaRPr lang="en-US" u="sng" dirty="0"/>
          </a:p>
          <a:p>
            <a:pPr marL="573088" indent="-230188"/>
            <a:r>
              <a:rPr lang="en-US" b="1" i="1" dirty="0" err="1" smtClean="0"/>
              <a:t>nama_database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database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dituju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DBMS </a:t>
            </a:r>
            <a:r>
              <a:rPr lang="en-US" dirty="0" smtClean="0"/>
              <a:t>MySQL.</a:t>
            </a:r>
          </a:p>
          <a:p>
            <a:pPr marL="573088" indent="-230188"/>
            <a:r>
              <a:rPr lang="en-US" b="1" i="1" dirty="0" err="1" smtClean="0"/>
              <a:t>id_koneksi</a:t>
            </a:r>
            <a:r>
              <a:rPr lang="en-US" dirty="0"/>
              <a:t>,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pengenal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contoh</a:t>
            </a:r>
            <a:r>
              <a:rPr lang="en-US" sz="2000" dirty="0"/>
              <a:t>: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&lt;?</a:t>
            </a:r>
            <a:r>
              <a:rPr lang="en-US" sz="2000" dirty="0" err="1">
                <a:solidFill>
                  <a:srgbClr val="0070C0"/>
                </a:solidFill>
              </a:rPr>
              <a:t>php</a:t>
            </a:r>
            <a:r>
              <a:rPr lang="en-US" sz="2000" dirty="0">
                <a:solidFill>
                  <a:srgbClr val="0070C0"/>
                </a:solidFill>
              </a:rPr>
              <a:t/>
            </a:r>
            <a:br>
              <a:rPr lang="en-US" sz="2000" dirty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	$</a:t>
            </a:r>
            <a:r>
              <a:rPr lang="en-US" sz="2000" dirty="0">
                <a:solidFill>
                  <a:srgbClr val="0070C0"/>
                </a:solidFill>
              </a:rPr>
              <a:t>id=</a:t>
            </a:r>
            <a:r>
              <a:rPr lang="en-US" sz="2000" dirty="0" err="1">
                <a:solidFill>
                  <a:srgbClr val="0070C0"/>
                </a:solidFill>
              </a:rPr>
              <a:t>mysql_connect</a:t>
            </a:r>
            <a:r>
              <a:rPr lang="en-US" sz="2000" dirty="0">
                <a:solidFill>
                  <a:srgbClr val="0070C0"/>
                </a:solidFill>
              </a:rPr>
              <a:t>("localhost", "root", "</a:t>
            </a:r>
            <a:r>
              <a:rPr lang="en-US" sz="2000" dirty="0" err="1">
                <a:solidFill>
                  <a:srgbClr val="0070C0"/>
                </a:solidFill>
              </a:rPr>
              <a:t>rahasia</a:t>
            </a:r>
            <a:r>
              <a:rPr lang="en-US" sz="2000" dirty="0">
                <a:solidFill>
                  <a:srgbClr val="0070C0"/>
                </a:solidFill>
              </a:rPr>
              <a:t>"); </a:t>
            </a:r>
            <a:r>
              <a:rPr lang="en-US" sz="2000" dirty="0" smtClean="0">
                <a:solidFill>
                  <a:srgbClr val="0070C0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$</a:t>
            </a:r>
            <a:r>
              <a:rPr lang="en-US" sz="2000" dirty="0" err="1" smtClean="0">
                <a:solidFill>
                  <a:srgbClr val="FF0000"/>
                </a:solidFill>
              </a:rPr>
              <a:t>db</a:t>
            </a:r>
            <a:r>
              <a:rPr lang="en-US" sz="2000" dirty="0" smtClean="0">
                <a:solidFill>
                  <a:srgbClr val="FF0000"/>
                </a:solidFill>
              </a:rPr>
              <a:t>=</a:t>
            </a:r>
            <a:r>
              <a:rPr lang="en-US" sz="2000" dirty="0" err="1" smtClean="0">
                <a:solidFill>
                  <a:srgbClr val="FF0000"/>
                </a:solidFill>
              </a:rPr>
              <a:t>mysql_select_db</a:t>
            </a:r>
            <a:r>
              <a:rPr lang="en-US" sz="2000" dirty="0" smtClean="0">
                <a:solidFill>
                  <a:srgbClr val="FF0000"/>
                </a:solidFill>
              </a:rPr>
              <a:t>("test", $id);</a:t>
            </a:r>
          </a:p>
          <a:p>
            <a:pPr marL="0" indent="22860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	</a:t>
            </a:r>
          </a:p>
          <a:p>
            <a:pPr marL="0" indent="22860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if </a:t>
            </a:r>
            <a:r>
              <a:rPr lang="en-US" sz="2000" dirty="0">
                <a:solidFill>
                  <a:srgbClr val="0070C0"/>
                </a:solidFill>
              </a:rPr>
              <a:t>(! $</a:t>
            </a:r>
            <a:r>
              <a:rPr lang="en-US" sz="2000" dirty="0" err="1">
                <a:solidFill>
                  <a:srgbClr val="0070C0"/>
                </a:solidFill>
              </a:rPr>
              <a:t>db</a:t>
            </a:r>
            <a:r>
              <a:rPr lang="en-US" sz="2000" dirty="0">
                <a:solidFill>
                  <a:srgbClr val="0070C0"/>
                </a:solidFill>
              </a:rPr>
              <a:t>)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22860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echo </a:t>
            </a:r>
            <a:r>
              <a:rPr lang="en-US" sz="2000" dirty="0">
                <a:solidFill>
                  <a:srgbClr val="0070C0"/>
                </a:solidFill>
              </a:rPr>
              <a:t>"</a:t>
            </a:r>
            <a:r>
              <a:rPr lang="en-US" sz="2000" dirty="0" err="1">
                <a:solidFill>
                  <a:srgbClr val="0070C0"/>
                </a:solidFill>
              </a:rPr>
              <a:t>gagal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membuka</a:t>
            </a:r>
            <a:r>
              <a:rPr lang="en-US" sz="2000" dirty="0">
                <a:solidFill>
                  <a:srgbClr val="0070C0"/>
                </a:solidFill>
              </a:rPr>
              <a:t> database test</a:t>
            </a:r>
            <a:r>
              <a:rPr lang="en-US" sz="2000" dirty="0" smtClean="0">
                <a:solidFill>
                  <a:srgbClr val="0070C0"/>
                </a:solidFill>
              </a:rPr>
              <a:t>!";</a:t>
            </a:r>
          </a:p>
          <a:p>
            <a:pPr marL="0" indent="22860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else </a:t>
            </a:r>
          </a:p>
          <a:p>
            <a:pPr marL="0" indent="22860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echo </a:t>
            </a:r>
            <a:r>
              <a:rPr lang="en-US" sz="2000" dirty="0">
                <a:solidFill>
                  <a:srgbClr val="0070C0"/>
                </a:solidFill>
              </a:rPr>
              <a:t>"</a:t>
            </a:r>
            <a:r>
              <a:rPr lang="en-US" sz="2000" dirty="0" err="1">
                <a:solidFill>
                  <a:srgbClr val="0070C0"/>
                </a:solidFill>
              </a:rPr>
              <a:t>sukses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membuka</a:t>
            </a:r>
            <a:r>
              <a:rPr lang="en-US" sz="2000" dirty="0">
                <a:solidFill>
                  <a:srgbClr val="0070C0"/>
                </a:solidFill>
              </a:rPr>
              <a:t> database test!"; ?&gt;</a:t>
            </a:r>
            <a:br>
              <a:rPr lang="en-US" sz="2000" dirty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M</a:t>
            </a:r>
            <a:r>
              <a:rPr lang="en-US" dirty="0" err="1" smtClean="0"/>
              <a:t>erequest</a:t>
            </a:r>
            <a:r>
              <a:rPr lang="en-US" dirty="0" smtClean="0"/>
              <a:t> </a:t>
            </a:r>
            <a:r>
              <a:rPr lang="en-US" dirty="0"/>
              <a:t>query </a:t>
            </a:r>
            <a:r>
              <a:rPr lang="en-US" dirty="0" err="1"/>
              <a:t>ke</a:t>
            </a:r>
            <a:r>
              <a:rPr lang="en-US" dirty="0"/>
              <a:t> DBMS </a:t>
            </a:r>
            <a:r>
              <a:rPr lang="en-US" dirty="0" smtClean="0"/>
              <a:t>MySQL</a:t>
            </a:r>
          </a:p>
          <a:p>
            <a:pPr marL="342900" indent="0">
              <a:buNone/>
            </a:pPr>
            <a:r>
              <a:rPr lang="en-US" dirty="0" err="1" smtClean="0"/>
              <a:t>Peintahnya</a:t>
            </a:r>
            <a:r>
              <a:rPr lang="en-US" dirty="0" smtClean="0"/>
              <a:t> : </a:t>
            </a:r>
            <a:r>
              <a:rPr lang="en-US" b="1" dirty="0" err="1" smtClean="0"/>
              <a:t>mysql_query</a:t>
            </a:r>
            <a:r>
              <a:rPr lang="en-US" b="1" dirty="0" smtClean="0"/>
              <a:t>()</a:t>
            </a:r>
            <a:endParaRPr lang="en-US" dirty="0" smtClean="0"/>
          </a:p>
          <a:p>
            <a:pPr marL="342900" indent="0">
              <a:buNone/>
            </a:pPr>
            <a:r>
              <a:rPr lang="en-US" dirty="0" err="1" smtClean="0"/>
              <a:t>mysql_query</a:t>
            </a:r>
            <a:r>
              <a:rPr lang="en-US" dirty="0"/>
              <a:t>( string </a:t>
            </a:r>
            <a:r>
              <a:rPr lang="en-US" dirty="0" err="1"/>
              <a:t>perintah_sql</a:t>
            </a:r>
            <a:r>
              <a:rPr lang="en-US" dirty="0"/>
              <a:t> [, integer </a:t>
            </a:r>
            <a:r>
              <a:rPr lang="en-US" dirty="0" err="1"/>
              <a:t>idkoneksi</a:t>
            </a:r>
            <a:r>
              <a:rPr lang="en-US" dirty="0" smtClean="0"/>
              <a:t>]);</a:t>
            </a:r>
          </a:p>
          <a:p>
            <a:pPr marL="342900" indent="0">
              <a:buNone/>
            </a:pPr>
            <a:endParaRPr lang="en-US" u="sng" dirty="0" smtClean="0"/>
          </a:p>
          <a:p>
            <a:pPr marL="342900" indent="0">
              <a:buNone/>
            </a:pPr>
            <a:r>
              <a:rPr lang="en-US" dirty="0">
                <a:solidFill>
                  <a:srgbClr val="0070C0"/>
                </a:solidFill>
              </a:rPr>
              <a:t>$query=</a:t>
            </a:r>
            <a:r>
              <a:rPr lang="en-US" dirty="0" err="1">
                <a:solidFill>
                  <a:srgbClr val="0070C0"/>
                </a:solidFill>
              </a:rPr>
              <a:t>mysql_query</a:t>
            </a:r>
            <a:r>
              <a:rPr lang="en-US" dirty="0">
                <a:solidFill>
                  <a:srgbClr val="0070C0"/>
                </a:solidFill>
              </a:rPr>
              <a:t>("select * from </a:t>
            </a:r>
            <a:r>
              <a:rPr lang="en-US" b="1" dirty="0">
                <a:solidFill>
                  <a:srgbClr val="0070C0"/>
                </a:solidFill>
              </a:rPr>
              <a:t>user</a:t>
            </a:r>
            <a:r>
              <a:rPr lang="en-US" dirty="0" smtClean="0">
                <a:solidFill>
                  <a:srgbClr val="0070C0"/>
                </a:solidFill>
              </a:rPr>
              <a:t>");</a:t>
            </a:r>
          </a:p>
          <a:p>
            <a:pPr marL="342900" indent="0">
              <a:buNone/>
            </a:pPr>
            <a:endParaRPr lang="en-US" u="sng" dirty="0" smtClean="0"/>
          </a:p>
          <a:p>
            <a:pPr marL="342900" indent="0">
              <a:buNone/>
            </a:pPr>
            <a:r>
              <a:rPr lang="en-US" u="sng" dirty="0" err="1" smtClean="0"/>
              <a:t>keterangan</a:t>
            </a:r>
            <a:r>
              <a:rPr lang="en-US" u="sng" dirty="0" smtClean="0"/>
              <a:t>: </a:t>
            </a:r>
          </a:p>
          <a:p>
            <a:pPr marL="342900" indent="0">
              <a:buNone/>
            </a:pPr>
            <a:r>
              <a:rPr lang="en-US" b="1" i="1" dirty="0" err="1" smtClean="0"/>
              <a:t>perintah_sql</a:t>
            </a:r>
            <a:r>
              <a:rPr lang="en-US" dirty="0"/>
              <a:t>,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perintah-perintah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mengakses</a:t>
            </a:r>
            <a:r>
              <a:rPr lang="en-US" dirty="0"/>
              <a:t> </a:t>
            </a:r>
            <a:r>
              <a:rPr lang="en-US" dirty="0" smtClean="0"/>
              <a:t>data </a:t>
            </a:r>
            <a:r>
              <a:rPr lang="en-US" dirty="0" err="1"/>
              <a:t>dalam</a:t>
            </a:r>
            <a:r>
              <a:rPr lang="en-US" dirty="0"/>
              <a:t> database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sintax</a:t>
            </a:r>
            <a:r>
              <a:rPr lang="en-US" dirty="0"/>
              <a:t> </a:t>
            </a:r>
            <a:r>
              <a:rPr lang="en-US" dirty="0" smtClean="0"/>
              <a:t>SQL </a:t>
            </a:r>
            <a:r>
              <a:rPr lang="en-US" i="1" dirty="0" err="1" smtClean="0"/>
              <a:t>idkoneksi</a:t>
            </a:r>
            <a:r>
              <a:rPr lang="en-US" dirty="0"/>
              <a:t>,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aktif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2514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4. 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Memproses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Query </a:t>
            </a:r>
          </a:p>
          <a:p>
            <a:pPr marL="0" indent="342900">
              <a:buNone/>
            </a:pPr>
            <a:r>
              <a:rPr lang="en-US" sz="2000" dirty="0" err="1" smtClean="0"/>
              <a:t>Perintahnya</a:t>
            </a:r>
            <a:r>
              <a:rPr lang="en-US" sz="2000" b="1" dirty="0" smtClean="0"/>
              <a:t> : </a:t>
            </a:r>
            <a:r>
              <a:rPr lang="en-US" sz="2000" b="1" dirty="0" err="1" smtClean="0"/>
              <a:t>mysql_fetch_array</a:t>
            </a:r>
            <a:r>
              <a:rPr lang="en-US" sz="2000" b="1" dirty="0" smtClean="0"/>
              <a:t>() &amp; </a:t>
            </a:r>
            <a:r>
              <a:rPr lang="en-US" sz="2000" b="1" dirty="0" err="1" smtClean="0"/>
              <a:t>mysql_fetch_row</a:t>
            </a:r>
            <a:r>
              <a:rPr lang="en-US" sz="2000" b="1" dirty="0" smtClean="0"/>
              <a:t>()</a:t>
            </a:r>
            <a:r>
              <a:rPr lang="en-US" sz="2000" dirty="0"/>
              <a:t> </a:t>
            </a:r>
            <a:endParaRPr lang="en-US" sz="2000" dirty="0" smtClean="0"/>
          </a:p>
          <a:p>
            <a:pPr marL="571500" indent="-228600">
              <a:buFont typeface="+mj-lt"/>
              <a:buAutoNum type="arabicPeriod"/>
            </a:pPr>
            <a:r>
              <a:rPr lang="en-US" sz="2000" b="1" dirty="0" err="1"/>
              <a:t>mysql_fetch_array</a:t>
            </a:r>
            <a:r>
              <a:rPr lang="en-US" sz="2000" b="1" dirty="0" smtClean="0"/>
              <a:t>() : </a:t>
            </a:r>
            <a:r>
              <a:rPr lang="en-US" sz="1800" dirty="0" err="1"/>
              <a:t>Mengambil</a:t>
            </a:r>
            <a:r>
              <a:rPr lang="en-US" sz="1800" dirty="0"/>
              <a:t> </a:t>
            </a:r>
            <a:r>
              <a:rPr lang="en-US" sz="1800" dirty="0" err="1"/>
              <a:t>baris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array </a:t>
            </a:r>
            <a:r>
              <a:rPr lang="en-US" sz="1800" dirty="0" err="1" smtClean="0"/>
              <a:t>assosiatif</a:t>
            </a:r>
            <a:endParaRPr lang="en-US" sz="1800" dirty="0" smtClean="0"/>
          </a:p>
          <a:p>
            <a:pPr marL="749300" lvl="2" indent="-228600"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id-ID" sz="1600" dirty="0"/>
              <a:t>Perintah tsb akan mengambil data (1 baris data) dan akan mengembalikan false jika baris telah habis, maka untuk mengambil seluruh data digunakan looping :</a:t>
            </a:r>
            <a:endParaRPr lang="id-ID" sz="1200" dirty="0"/>
          </a:p>
          <a:p>
            <a:pPr marL="57150" indent="857250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1800" dirty="0">
                <a:latin typeface="Courier New" pitchFamily="49" charset="0"/>
                <a:cs typeface="Courier New" pitchFamily="49" charset="0"/>
              </a:rPr>
              <a:t>while($row = </a:t>
            </a:r>
            <a:r>
              <a:rPr lang="en-GB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mysql_fetch_array</a:t>
            </a:r>
            <a:r>
              <a:rPr lang="en-GB" sz="1800" dirty="0">
                <a:latin typeface="Courier New" pitchFamily="49" charset="0"/>
                <a:cs typeface="Courier New" pitchFamily="49" charset="0"/>
              </a:rPr>
              <a:t>($result))</a:t>
            </a:r>
            <a:r>
              <a:rPr lang="ar-SA" sz="1800" dirty="0" smtClean="0">
                <a:latin typeface="Courier New" pitchFamily="49" charset="0"/>
                <a:cs typeface="Courier New" pitchFamily="49" charset="0"/>
              </a:rPr>
              <a:t>‏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57150" indent="85725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 smtClean="0">
                <a:latin typeface="Courier New" pitchFamily="49" charset="0"/>
                <a:cs typeface="Courier New" pitchFamily="49" charset="0"/>
              </a:rPr>
              <a:t>{</a:t>
            </a:r>
            <a:endParaRPr lang="id-ID" sz="1800" dirty="0">
              <a:latin typeface="Courier New" pitchFamily="49" charset="0"/>
              <a:cs typeface="Courier New" pitchFamily="49" charset="0"/>
            </a:endParaRPr>
          </a:p>
          <a:p>
            <a:pPr marL="57150" indent="85725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>
                <a:latin typeface="Courier New" pitchFamily="49" charset="0"/>
                <a:cs typeface="Courier New" pitchFamily="49" charset="0"/>
              </a:rPr>
              <a:t>	//perintah yang dilakukan</a:t>
            </a:r>
          </a:p>
          <a:p>
            <a:pPr marL="57150" indent="85725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>
                <a:latin typeface="Courier New" pitchFamily="49" charset="0"/>
                <a:cs typeface="Courier New" pitchFamily="49" charset="0"/>
              </a:rPr>
              <a:t>	$datas[] = $row;</a:t>
            </a:r>
          </a:p>
          <a:p>
            <a:pPr marL="57150" indent="857250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685800" indent="-342900"/>
            <a:endParaRPr lang="en-US" sz="1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14931" r="6785" b="32465"/>
          <a:stretch/>
        </p:blipFill>
        <p:spPr bwMode="auto">
          <a:xfrm>
            <a:off x="990600" y="4038600"/>
            <a:ext cx="6731000" cy="267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D9B6-4197-4CEA-97EC-08BBD5F4317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0700"/>
            <a:ext cx="8229600" cy="850900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 err="1"/>
              <a:t>Skema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Hubungan</a:t>
            </a:r>
            <a:r>
              <a:rPr lang="en-US" altLang="en-US" sz="3200" b="1" dirty="0"/>
              <a:t> </a:t>
            </a:r>
            <a:br>
              <a:rPr lang="en-US" altLang="en-US" sz="3200" b="1" dirty="0"/>
            </a:br>
            <a:r>
              <a:rPr lang="en-US" altLang="en-US" sz="3200" b="1" dirty="0"/>
              <a:t>Web Browser-Web Server-PHP</a:t>
            </a:r>
          </a:p>
        </p:txBody>
      </p:sp>
      <p:pic>
        <p:nvPicPr>
          <p:cNvPr id="7172" name="Picture 4" descr="PHP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77501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b="1" dirty="0" err="1"/>
              <a:t>mysql_fetch_row</a:t>
            </a:r>
            <a:r>
              <a:rPr lang="en-US" b="1" dirty="0"/>
              <a:t>() : </a:t>
            </a:r>
            <a:r>
              <a:rPr lang="en-US" sz="2000" dirty="0" err="1"/>
              <a:t>Menampilkan</a:t>
            </a:r>
            <a:r>
              <a:rPr lang="en-US" sz="2000" dirty="0"/>
              <a:t> </a:t>
            </a:r>
            <a:r>
              <a:rPr lang="en-US" sz="2000" dirty="0" err="1"/>
              <a:t>baris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array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persatu</a:t>
            </a:r>
            <a:r>
              <a:rPr lang="en-US" sz="2000" dirty="0"/>
              <a:t>.</a:t>
            </a:r>
            <a:endParaRPr lang="en-US" b="1" dirty="0"/>
          </a:p>
          <a:p>
            <a:pPr lvl="1"/>
            <a:r>
              <a:rPr lang="en-US" sz="1800" dirty="0"/>
              <a:t>$</a:t>
            </a:r>
            <a:r>
              <a:rPr lang="en-US" sz="1800" dirty="0" err="1"/>
              <a:t>baris</a:t>
            </a:r>
            <a:r>
              <a:rPr lang="en-US" sz="1800" dirty="0"/>
              <a:t>=</a:t>
            </a:r>
            <a:r>
              <a:rPr lang="en-US" sz="1800" dirty="0" err="1">
                <a:solidFill>
                  <a:srgbClr val="FF0000"/>
                </a:solidFill>
              </a:rPr>
              <a:t>mysql_fetch_row</a:t>
            </a:r>
            <a:r>
              <a:rPr lang="en-US" sz="1800" dirty="0"/>
              <a:t>(handle)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mengembalikan</a:t>
            </a:r>
            <a:r>
              <a:rPr lang="en-US" sz="1800" dirty="0"/>
              <a:t> array yang </a:t>
            </a:r>
            <a:r>
              <a:rPr lang="en-US" sz="1800" dirty="0" err="1"/>
              <a:t>berisi</a:t>
            </a:r>
            <a:r>
              <a:rPr lang="en-US" sz="1800" dirty="0"/>
              <a:t>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err="1"/>
              <a:t>kolom</a:t>
            </a:r>
            <a:r>
              <a:rPr lang="en-US" sz="1800" dirty="0"/>
              <a:t> $</a:t>
            </a:r>
            <a:r>
              <a:rPr lang="en-US" sz="1800" dirty="0" err="1"/>
              <a:t>baris</a:t>
            </a:r>
            <a:r>
              <a:rPr lang="en-US" sz="1800" dirty="0"/>
              <a:t>[0], $</a:t>
            </a:r>
            <a:r>
              <a:rPr lang="en-US" sz="1800" dirty="0" err="1"/>
              <a:t>baris</a:t>
            </a:r>
            <a:r>
              <a:rPr lang="en-US" sz="1800" dirty="0"/>
              <a:t>[1],… </a:t>
            </a:r>
          </a:p>
          <a:p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191000"/>
            <a:ext cx="2700338" cy="2462212"/>
          </a:xfrm>
          <a:prstGeom prst="rect">
            <a:avLst/>
          </a:prstGeom>
          <a:noFill/>
          <a:ln/>
        </p:spPr>
      </p:pic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518933"/>
              </p:ext>
            </p:extLst>
          </p:nvPr>
        </p:nvGraphicFramePr>
        <p:xfrm>
          <a:off x="565150" y="3317875"/>
          <a:ext cx="5327650" cy="333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7" name="Bitmap Image" r:id="rId4" imgW="5172120" imgH="3238560" progId="Paint.Picture">
                  <p:embed/>
                </p:oleObj>
              </mc:Choice>
              <mc:Fallback>
                <p:oleObj name="Bitmap Image" r:id="rId4" imgW="5172120" imgH="323856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317875"/>
                        <a:ext cx="5327650" cy="333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372225" y="3317875"/>
            <a:ext cx="1871663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Hasil</a:t>
            </a:r>
            <a:r>
              <a:rPr lang="en-US" dirty="0">
                <a:solidFill>
                  <a:srgbClr val="0000FF"/>
                </a:solidFill>
              </a:rPr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29195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/>
              <a:t>5</a:t>
            </a:r>
            <a:r>
              <a:rPr lang="es-ES" b="1" dirty="0"/>
              <a:t>. </a:t>
            </a:r>
            <a:r>
              <a:rPr lang="es-ES" sz="2000" dirty="0" err="1"/>
              <a:t>Menampilkan</a:t>
            </a:r>
            <a:r>
              <a:rPr lang="es-ES" sz="2000" dirty="0"/>
              <a:t> </a:t>
            </a:r>
            <a:r>
              <a:rPr lang="es-ES" sz="2000" dirty="0" err="1"/>
              <a:t>Jumlah</a:t>
            </a:r>
            <a:r>
              <a:rPr lang="es-ES" sz="2000" dirty="0"/>
              <a:t> Record Pada </a:t>
            </a:r>
            <a:r>
              <a:rPr lang="es-ES" sz="2000" dirty="0" err="1"/>
              <a:t>Recordset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sz="2000" b="1" dirty="0"/>
              <a:t> </a:t>
            </a:r>
            <a:r>
              <a:rPr lang="es-ES" sz="2000" b="1" dirty="0" smtClean="0"/>
              <a:t>   </a:t>
            </a:r>
            <a:r>
              <a:rPr lang="en-US" sz="2000" b="1" dirty="0" err="1" smtClean="0"/>
              <a:t>Perintahnya</a:t>
            </a:r>
            <a:r>
              <a:rPr lang="en-US" sz="2000" b="1" dirty="0" smtClean="0"/>
              <a:t> : </a:t>
            </a:r>
            <a:r>
              <a:rPr lang="en-US" sz="2000" b="1" dirty="0" err="1" smtClean="0"/>
              <a:t>mysql_num_rows</a:t>
            </a:r>
            <a:r>
              <a:rPr lang="en-US" sz="2000" b="1" dirty="0" smtClean="0"/>
              <a:t>(result </a:t>
            </a:r>
            <a:r>
              <a:rPr lang="en-US" sz="2000" b="1" dirty="0"/>
              <a:t>r) </a:t>
            </a:r>
            <a:endParaRPr lang="en-US" sz="2000" b="1" dirty="0" smtClean="0"/>
          </a:p>
          <a:p>
            <a:pPr marL="292100" indent="0">
              <a:buNone/>
            </a:pPr>
            <a:r>
              <a:rPr lang="en-US" sz="2000" b="1" u="sng" dirty="0" err="1" smtClean="0"/>
              <a:t>keterangan</a:t>
            </a:r>
            <a:r>
              <a:rPr lang="en-US" sz="2000" b="1" u="sng" dirty="0"/>
              <a:t>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r</a:t>
            </a:r>
            <a:r>
              <a:rPr lang="en-US" sz="2000" dirty="0"/>
              <a:t>,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variabel</a:t>
            </a:r>
            <a:r>
              <a:rPr lang="en-US" sz="2000" dirty="0"/>
              <a:t> yang </a:t>
            </a:r>
            <a:r>
              <a:rPr lang="en-US" sz="2000" dirty="0" err="1"/>
              <a:t>menampung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eksekusi</a:t>
            </a:r>
            <a:r>
              <a:rPr lang="en-US" sz="2000" dirty="0"/>
              <a:t> query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mysql_query</a:t>
            </a:r>
            <a:r>
              <a:rPr lang="en-US" sz="2000" dirty="0"/>
              <a:t>().</a:t>
            </a:r>
            <a:br>
              <a:rPr lang="en-US" sz="2000" dirty="0"/>
            </a:br>
            <a:r>
              <a:rPr lang="en-US" sz="2000" dirty="0" err="1"/>
              <a:t>fungsi</a:t>
            </a:r>
            <a:r>
              <a:rPr lang="en-US" sz="2000" dirty="0"/>
              <a:t> di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sejumlah</a:t>
            </a:r>
            <a:r>
              <a:rPr lang="en-US" sz="2000" dirty="0"/>
              <a:t> record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 smtClean="0"/>
              <a:t>recordset</a:t>
            </a:r>
            <a:endParaRPr lang="en-US" sz="2000" dirty="0" smtClean="0"/>
          </a:p>
          <a:p>
            <a:pPr marL="292100" indent="0">
              <a:buNone/>
            </a:pPr>
            <a:r>
              <a:rPr lang="en-US" sz="2100" dirty="0" smtClean="0">
                <a:solidFill>
                  <a:srgbClr val="0070C0"/>
                </a:solidFill>
              </a:rPr>
              <a:t>&lt;?</a:t>
            </a:r>
            <a:r>
              <a:rPr lang="en-US" sz="2100" dirty="0" err="1">
                <a:solidFill>
                  <a:srgbClr val="0070C0"/>
                </a:solidFill>
              </a:rPr>
              <a:t>php</a:t>
            </a:r>
            <a:endParaRPr lang="en-US" sz="2100" dirty="0">
              <a:solidFill>
                <a:srgbClr val="0070C0"/>
              </a:solidFill>
            </a:endParaRPr>
          </a:p>
          <a:p>
            <a:pPr marL="571500" indent="0">
              <a:buNone/>
            </a:pPr>
            <a:r>
              <a:rPr lang="en-US" sz="1700" dirty="0">
                <a:solidFill>
                  <a:srgbClr val="0070C0"/>
                </a:solidFill>
              </a:rPr>
              <a:t>//</a:t>
            </a:r>
            <a:r>
              <a:rPr lang="en-US" sz="1700" dirty="0" err="1">
                <a:solidFill>
                  <a:srgbClr val="0070C0"/>
                </a:solidFill>
              </a:rPr>
              <a:t>koneksi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 err="1">
                <a:solidFill>
                  <a:srgbClr val="0070C0"/>
                </a:solidFill>
              </a:rPr>
              <a:t>ke</a:t>
            </a:r>
            <a:r>
              <a:rPr lang="en-US" sz="1700" dirty="0">
                <a:solidFill>
                  <a:srgbClr val="0070C0"/>
                </a:solidFill>
              </a:rPr>
              <a:t> database</a:t>
            </a:r>
          </a:p>
          <a:p>
            <a:pPr marL="571500" indent="0">
              <a:buNone/>
            </a:pPr>
            <a:r>
              <a:rPr lang="en-US" sz="1700" dirty="0">
                <a:solidFill>
                  <a:srgbClr val="0070C0"/>
                </a:solidFill>
              </a:rPr>
              <a:t>$</a:t>
            </a:r>
            <a:r>
              <a:rPr lang="en-US" sz="1700" dirty="0" err="1">
                <a:solidFill>
                  <a:srgbClr val="0070C0"/>
                </a:solidFill>
              </a:rPr>
              <a:t>berita</a:t>
            </a:r>
            <a:r>
              <a:rPr lang="en-US" sz="1700" dirty="0">
                <a:solidFill>
                  <a:srgbClr val="0070C0"/>
                </a:solidFill>
              </a:rPr>
              <a:t>=</a:t>
            </a:r>
            <a:r>
              <a:rPr lang="en-US" sz="1700" dirty="0" err="1">
                <a:solidFill>
                  <a:srgbClr val="0070C0"/>
                </a:solidFill>
              </a:rPr>
              <a:t>mysql_query</a:t>
            </a:r>
            <a:r>
              <a:rPr lang="en-US" sz="1700" dirty="0">
                <a:solidFill>
                  <a:srgbClr val="0070C0"/>
                </a:solidFill>
              </a:rPr>
              <a:t>("SELECT * from </a:t>
            </a:r>
            <a:r>
              <a:rPr lang="en-US" sz="1700" dirty="0" err="1">
                <a:solidFill>
                  <a:srgbClr val="0070C0"/>
                </a:solidFill>
              </a:rPr>
              <a:t>berita</a:t>
            </a:r>
            <a:r>
              <a:rPr lang="en-US" sz="1700" dirty="0">
                <a:solidFill>
                  <a:srgbClr val="0070C0"/>
                </a:solidFill>
              </a:rPr>
              <a:t> ",$</a:t>
            </a:r>
            <a:r>
              <a:rPr lang="en-US" sz="1700" dirty="0" err="1">
                <a:solidFill>
                  <a:srgbClr val="0070C0"/>
                </a:solidFill>
              </a:rPr>
              <a:t>koneksi</a:t>
            </a:r>
            <a:r>
              <a:rPr lang="en-US" sz="1700" dirty="0">
                <a:solidFill>
                  <a:srgbClr val="0070C0"/>
                </a:solidFill>
              </a:rPr>
              <a:t>);</a:t>
            </a:r>
          </a:p>
          <a:p>
            <a:pPr marL="571500" indent="0">
              <a:buNone/>
            </a:pPr>
            <a:r>
              <a:rPr lang="en-US" sz="1700" dirty="0">
                <a:solidFill>
                  <a:srgbClr val="0070C0"/>
                </a:solidFill>
              </a:rPr>
              <a:t>$</a:t>
            </a:r>
            <a:r>
              <a:rPr lang="en-US" sz="1700" dirty="0" err="1">
                <a:solidFill>
                  <a:srgbClr val="0070C0"/>
                </a:solidFill>
              </a:rPr>
              <a:t>jum_berita</a:t>
            </a:r>
            <a:r>
              <a:rPr lang="en-US" sz="1700" dirty="0">
                <a:solidFill>
                  <a:srgbClr val="0070C0"/>
                </a:solidFill>
              </a:rPr>
              <a:t>=</a:t>
            </a:r>
            <a:r>
              <a:rPr lang="en-US" sz="1700" b="1" dirty="0" err="1">
                <a:solidFill>
                  <a:srgbClr val="FF0000"/>
                </a:solidFill>
              </a:rPr>
              <a:t>mysql_num_rows</a:t>
            </a:r>
            <a:r>
              <a:rPr lang="en-US" sz="1700" dirty="0">
                <a:solidFill>
                  <a:srgbClr val="0070C0"/>
                </a:solidFill>
              </a:rPr>
              <a:t>($</a:t>
            </a:r>
            <a:r>
              <a:rPr lang="en-US" sz="1700" dirty="0" err="1">
                <a:solidFill>
                  <a:srgbClr val="0070C0"/>
                </a:solidFill>
              </a:rPr>
              <a:t>berita</a:t>
            </a:r>
            <a:r>
              <a:rPr lang="en-US" sz="1700" dirty="0">
                <a:solidFill>
                  <a:srgbClr val="0070C0"/>
                </a:solidFill>
              </a:rPr>
              <a:t>); echo  "</a:t>
            </a:r>
            <a:r>
              <a:rPr lang="en-US" sz="1700" dirty="0" err="1">
                <a:solidFill>
                  <a:srgbClr val="0070C0"/>
                </a:solidFill>
              </a:rPr>
              <a:t>Jumlah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 err="1">
                <a:solidFill>
                  <a:srgbClr val="0070C0"/>
                </a:solidFill>
              </a:rPr>
              <a:t>Berita</a:t>
            </a:r>
            <a:r>
              <a:rPr lang="en-US" sz="1700" dirty="0">
                <a:solidFill>
                  <a:srgbClr val="0070C0"/>
                </a:solidFill>
              </a:rPr>
              <a:t> :".$</a:t>
            </a:r>
            <a:r>
              <a:rPr lang="en-US" sz="1700" dirty="0" err="1">
                <a:solidFill>
                  <a:srgbClr val="0070C0"/>
                </a:solidFill>
              </a:rPr>
              <a:t>jum_berita</a:t>
            </a:r>
            <a:r>
              <a:rPr lang="en-US" sz="1700" dirty="0">
                <a:solidFill>
                  <a:srgbClr val="0070C0"/>
                </a:solidFill>
              </a:rPr>
              <a:t>;</a:t>
            </a:r>
          </a:p>
          <a:p>
            <a:pPr marL="292100" indent="0">
              <a:buNone/>
            </a:pPr>
            <a:r>
              <a:rPr lang="en-US" sz="2100" dirty="0">
                <a:solidFill>
                  <a:srgbClr val="0070C0"/>
                </a:solidFill>
              </a:rPr>
              <a:t>?&gt;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6. </a:t>
            </a:r>
            <a:r>
              <a:rPr lang="en-US" sz="2000" b="1" dirty="0" err="1"/>
              <a:t>Fungsi</a:t>
            </a:r>
            <a:r>
              <a:rPr lang="en-US" sz="2000" b="1" dirty="0"/>
              <a:t> </a:t>
            </a:r>
            <a:r>
              <a:rPr lang="en-US" sz="2000" b="1" i="1" dirty="0" err="1"/>
              <a:t>Mysql_Affected_Rows</a:t>
            </a:r>
            <a:r>
              <a:rPr lang="en-US" sz="2000" b="1" i="1" dirty="0" smtClean="0"/>
              <a:t>()</a:t>
            </a:r>
          </a:p>
          <a:p>
            <a:pPr marL="274320" lvl="1" indent="0">
              <a:buNone/>
            </a:pPr>
            <a:r>
              <a:rPr lang="en-US" sz="1600" dirty="0" err="1" smtClean="0"/>
              <a:t>Berfungsi</a:t>
            </a:r>
            <a:r>
              <a:rPr lang="en-US" sz="1600" dirty="0" smtClean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jumlah</a:t>
            </a:r>
            <a:r>
              <a:rPr lang="en-US" sz="1600" dirty="0"/>
              <a:t> record yang </a:t>
            </a:r>
            <a:r>
              <a:rPr lang="en-US" sz="1600" dirty="0" err="1"/>
              <a:t>termanipulasi</a:t>
            </a:r>
            <a:r>
              <a:rPr lang="en-US" sz="1600" dirty="0"/>
              <a:t>, 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mengidentifikasi</a:t>
            </a:r>
            <a:r>
              <a:rPr lang="en-US" sz="1600" dirty="0"/>
              <a:t> </a:t>
            </a:r>
            <a:r>
              <a:rPr lang="en-US" sz="1600" dirty="0" err="1"/>
              <a:t>keberhasilan</a:t>
            </a:r>
            <a:r>
              <a:rPr lang="en-US" sz="1600" dirty="0"/>
              <a:t> </a:t>
            </a:r>
            <a:r>
              <a:rPr lang="en-US" sz="1600" dirty="0" err="1"/>
              <a:t>perintah</a:t>
            </a:r>
            <a:r>
              <a:rPr lang="en-US" sz="1600" dirty="0"/>
              <a:t> query update &amp; delete. 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err="1" smtClean="0"/>
              <a:t>Adapun</a:t>
            </a:r>
            <a:r>
              <a:rPr lang="en-US" sz="1600" dirty="0" smtClean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umumnya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: 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smtClean="0"/>
              <a:t>integer </a:t>
            </a:r>
            <a:r>
              <a:rPr lang="en-US" sz="1600" b="1" dirty="0" err="1"/>
              <a:t>mysql_affected_rows</a:t>
            </a:r>
            <a:r>
              <a:rPr lang="en-US" sz="1600" dirty="0"/>
              <a:t>(result r) </a:t>
            </a:r>
            <a:endParaRPr lang="en-US" sz="1600" dirty="0" smtClean="0"/>
          </a:p>
          <a:p>
            <a:pPr marL="274320" lvl="1" indent="0">
              <a:buNone/>
            </a:pPr>
            <a:r>
              <a:rPr lang="en-US" sz="1600" dirty="0" err="1" smtClean="0"/>
              <a:t>contoh</a:t>
            </a:r>
            <a:r>
              <a:rPr lang="en-US" sz="1600" dirty="0"/>
              <a:t>: </a:t>
            </a:r>
            <a:endParaRPr lang="en-US" sz="1600" dirty="0" smtClean="0"/>
          </a:p>
          <a:p>
            <a:pPr marL="29210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&lt;?</a:t>
            </a:r>
            <a:r>
              <a:rPr lang="en-US" sz="1600" dirty="0" err="1">
                <a:solidFill>
                  <a:srgbClr val="0070C0"/>
                </a:solidFill>
              </a:rPr>
              <a:t>php</a:t>
            </a:r>
            <a:r>
              <a:rPr lang="en-US" sz="1600" dirty="0">
                <a:solidFill>
                  <a:srgbClr val="0070C0"/>
                </a:solidFill>
              </a:rPr>
              <a:t> $id=</a:t>
            </a:r>
            <a:r>
              <a:rPr lang="en-US" sz="1600" dirty="0" err="1">
                <a:solidFill>
                  <a:srgbClr val="0070C0"/>
                </a:solidFill>
              </a:rPr>
              <a:t>mysql_connect</a:t>
            </a:r>
            <a:r>
              <a:rPr lang="en-US" sz="1600" dirty="0">
                <a:solidFill>
                  <a:srgbClr val="0070C0"/>
                </a:solidFill>
              </a:rPr>
              <a:t>("localhost", "root", "</a:t>
            </a:r>
            <a:r>
              <a:rPr lang="en-US" sz="1600" dirty="0" err="1">
                <a:solidFill>
                  <a:srgbClr val="0070C0"/>
                </a:solidFill>
              </a:rPr>
              <a:t>rahasia</a:t>
            </a:r>
            <a:r>
              <a:rPr lang="en-US" sz="1600" dirty="0" smtClean="0">
                <a:solidFill>
                  <a:srgbClr val="0070C0"/>
                </a:solidFill>
              </a:rPr>
              <a:t>");</a:t>
            </a:r>
          </a:p>
          <a:p>
            <a:pPr marL="292100" indent="0">
              <a:buNone/>
            </a:pPr>
            <a:r>
              <a:rPr lang="en-US" sz="1600" dirty="0" err="1" smtClean="0">
                <a:solidFill>
                  <a:srgbClr val="0070C0"/>
                </a:solidFill>
              </a:rPr>
              <a:t>mysql_select_db</a:t>
            </a:r>
            <a:r>
              <a:rPr lang="en-US" sz="1600" dirty="0">
                <a:solidFill>
                  <a:srgbClr val="0070C0"/>
                </a:solidFill>
              </a:rPr>
              <a:t>("test", $id); 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9210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$</a:t>
            </a:r>
            <a:r>
              <a:rPr lang="en-US" sz="1600" dirty="0" err="1">
                <a:solidFill>
                  <a:srgbClr val="0070C0"/>
                </a:solidFill>
              </a:rPr>
              <a:t>sql</a:t>
            </a:r>
            <a:r>
              <a:rPr lang="en-US" sz="1600" dirty="0">
                <a:solidFill>
                  <a:srgbClr val="0070C0"/>
                </a:solidFill>
              </a:rPr>
              <a:t>="DELETE FROM </a:t>
            </a:r>
            <a:r>
              <a:rPr lang="en-US" sz="1600" dirty="0" err="1">
                <a:solidFill>
                  <a:srgbClr val="0070C0"/>
                </a:solidFill>
              </a:rPr>
              <a:t>msmhs</a:t>
            </a:r>
            <a:r>
              <a:rPr lang="en-US" sz="1600" dirty="0">
                <a:solidFill>
                  <a:srgbClr val="0070C0"/>
                </a:solidFill>
              </a:rPr>
              <a:t> WHERE </a:t>
            </a:r>
            <a:r>
              <a:rPr lang="en-US" sz="1600" dirty="0" err="1">
                <a:solidFill>
                  <a:srgbClr val="0070C0"/>
                </a:solidFill>
              </a:rPr>
              <a:t>kdpst</a:t>
            </a:r>
            <a:r>
              <a:rPr lang="en-US" sz="1600" dirty="0">
                <a:solidFill>
                  <a:srgbClr val="0070C0"/>
                </a:solidFill>
              </a:rPr>
              <a:t>='TI' "; 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92100" indent="0">
              <a:buNone/>
            </a:pPr>
            <a:r>
              <a:rPr lang="en-US" sz="1600" dirty="0" err="1" smtClean="0">
                <a:solidFill>
                  <a:srgbClr val="0070C0"/>
                </a:solidFill>
              </a:rPr>
              <a:t>mysql_query</a:t>
            </a:r>
            <a:r>
              <a:rPr lang="en-US" sz="1600" dirty="0">
                <a:solidFill>
                  <a:srgbClr val="0070C0"/>
                </a:solidFill>
              </a:rPr>
              <a:t>($</a:t>
            </a:r>
            <a:r>
              <a:rPr lang="en-US" sz="1600" dirty="0" err="1">
                <a:solidFill>
                  <a:srgbClr val="0070C0"/>
                </a:solidFill>
              </a:rPr>
              <a:t>sql</a:t>
            </a:r>
            <a:r>
              <a:rPr lang="en-US" sz="1600" dirty="0">
                <a:solidFill>
                  <a:srgbClr val="0070C0"/>
                </a:solidFill>
              </a:rPr>
              <a:t>, $id); 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92100" indent="0">
              <a:buNone/>
            </a:pPr>
            <a:r>
              <a:rPr lang="en-US" sz="1600" dirty="0" err="1" smtClean="0">
                <a:solidFill>
                  <a:srgbClr val="0070C0"/>
                </a:solidFill>
              </a:rPr>
              <a:t>printf</a:t>
            </a:r>
            <a:r>
              <a:rPr lang="en-US" sz="1600" dirty="0">
                <a:solidFill>
                  <a:srgbClr val="0070C0"/>
                </a:solidFill>
              </a:rPr>
              <a:t>("</a:t>
            </a:r>
            <a:r>
              <a:rPr lang="en-US" sz="1600" dirty="0" err="1">
                <a:solidFill>
                  <a:srgbClr val="0070C0"/>
                </a:solidFill>
              </a:rPr>
              <a:t>Telah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terhapus</a:t>
            </a:r>
            <a:r>
              <a:rPr lang="en-US" sz="1600" dirty="0">
                <a:solidFill>
                  <a:srgbClr val="0070C0"/>
                </a:solidFill>
              </a:rPr>
              <a:t> %d record", </a:t>
            </a:r>
            <a:r>
              <a:rPr lang="en-US" sz="1600" dirty="0" err="1">
                <a:solidFill>
                  <a:srgbClr val="0070C0"/>
                </a:solidFill>
              </a:rPr>
              <a:t>mysql_affected_rows</a:t>
            </a:r>
            <a:r>
              <a:rPr lang="en-US" sz="1600" dirty="0">
                <a:solidFill>
                  <a:srgbClr val="0070C0"/>
                </a:solidFill>
              </a:rPr>
              <a:t>()); </a:t>
            </a:r>
            <a:endParaRPr lang="en-US" sz="1600" dirty="0" smtClean="0">
              <a:solidFill>
                <a:srgbClr val="0070C0"/>
              </a:solidFill>
            </a:endParaRPr>
          </a:p>
          <a:p>
            <a:pPr marL="29210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?&gt;</a:t>
            </a:r>
            <a:r>
              <a:rPr lang="en-US" sz="1800" dirty="0">
                <a:solidFill>
                  <a:srgbClr val="0070C0"/>
                </a:solidFill>
              </a:rPr>
              <a:t/>
            </a:r>
            <a:br>
              <a:rPr lang="en-US" sz="1800" dirty="0">
                <a:solidFill>
                  <a:srgbClr val="0070C0"/>
                </a:solidFill>
              </a:rPr>
            </a:br>
            <a:endParaRPr lang="en-US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Modul- 8 Pengantar PHP (1)</a:t>
            </a:r>
          </a:p>
        </p:txBody>
      </p:sp>
      <p:sp>
        <p:nvSpPr>
          <p:cNvPr id="819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F002B0-18EE-47A9-85F5-BB6CC61099A3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381000"/>
            <a:ext cx="8015287" cy="9144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3. Cara Menginstall PHP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7848600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 smtClean="0"/>
              <a:t>Beberapa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paket</a:t>
            </a:r>
            <a:r>
              <a:rPr lang="en-US" altLang="en-US" dirty="0" smtClean="0"/>
              <a:t> PHP (server, database </a:t>
            </a:r>
            <a:r>
              <a:rPr lang="en-US" altLang="en-US" dirty="0" err="1" smtClean="0"/>
              <a:t>mySQL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modul</a:t>
            </a:r>
            <a:r>
              <a:rPr lang="en-US" altLang="en-US" dirty="0" smtClean="0"/>
              <a:t> PHP) </a:t>
            </a:r>
            <a:r>
              <a:rPr lang="en-US" altLang="en-US" dirty="0" err="1" smtClean="0"/>
              <a:t>dapat</a:t>
            </a:r>
            <a:r>
              <a:rPr lang="en-US" altLang="en-US" dirty="0" smtClean="0"/>
              <a:t> di download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gratis (</a:t>
            </a:r>
            <a:r>
              <a:rPr lang="en-US" altLang="en-US" dirty="0" smtClean="0">
                <a:hlinkClick r:id="rId2"/>
              </a:rPr>
              <a:t>www.php.net</a:t>
            </a:r>
            <a:r>
              <a:rPr lang="en-US" altLang="en-US" dirty="0" smtClean="0"/>
              <a:t>; </a:t>
            </a:r>
            <a:r>
              <a:rPr lang="en-US" altLang="en-US" dirty="0" smtClean="0">
                <a:hlinkClick r:id="rId3"/>
              </a:rPr>
              <a:t>www.apache.com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smtClean="0">
                <a:hlinkClick r:id="rId4"/>
              </a:rPr>
              <a:t>www.mysql.com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err="1" smtClean="0"/>
              <a:t>Beberapa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paket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terpadu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antara</a:t>
            </a:r>
            <a:r>
              <a:rPr lang="en-US" altLang="en-US" dirty="0" smtClean="0"/>
              <a:t> lain </a:t>
            </a:r>
            <a:r>
              <a:rPr lang="en-US" altLang="en-US" b="1" dirty="0" smtClean="0"/>
              <a:t>XAMPP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WAMP</a:t>
            </a:r>
          </a:p>
          <a:p>
            <a:pPr eaLnBrk="1" hangingPunct="1"/>
            <a:r>
              <a:rPr lang="en-US" altLang="en-US" dirty="0" smtClean="0"/>
              <a:t>Cara </a:t>
            </a:r>
            <a:r>
              <a:rPr lang="en-US" altLang="en-US" dirty="0" err="1" smtClean="0"/>
              <a:t>instalasi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Xampp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dicari</a:t>
            </a:r>
            <a:r>
              <a:rPr lang="en-US" altLang="en-US" dirty="0" smtClean="0"/>
              <a:t> tutorial di website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B2DD45-85DA-4AE1-9421-1157E8A8EFE1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 4. Menjalankan PHP</a:t>
            </a:r>
            <a:r>
              <a:rPr lang="en-US" altLang="en-US" smtClean="0"/>
              <a:t>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7707313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Setelah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paket</a:t>
            </a:r>
            <a:r>
              <a:rPr lang="en-US" altLang="en-US" dirty="0" smtClean="0"/>
              <a:t> PHP XAMPP (</a:t>
            </a:r>
            <a:r>
              <a:rPr lang="en-US" altLang="en-US" dirty="0" err="1" smtClean="0"/>
              <a:t>atau</a:t>
            </a:r>
            <a:r>
              <a:rPr lang="en-US" altLang="en-US" dirty="0" smtClean="0"/>
              <a:t> yang lain) </a:t>
            </a:r>
            <a:r>
              <a:rPr lang="en-US" altLang="en-US" dirty="0" err="1" smtClean="0"/>
              <a:t>diinstall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maka</a:t>
            </a:r>
            <a:r>
              <a:rPr lang="en-US" altLang="en-US" dirty="0" smtClean="0"/>
              <a:t> server (</a:t>
            </a:r>
            <a:r>
              <a:rPr lang="en-US" altLang="en-US" b="1" dirty="0" smtClean="0"/>
              <a:t>apache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diaktifkan</a:t>
            </a:r>
            <a:r>
              <a:rPr lang="en-US" altLang="en-US" dirty="0" smtClean="0"/>
              <a:t>, database (</a:t>
            </a:r>
            <a:r>
              <a:rPr lang="en-US" altLang="en-US" dirty="0" err="1" smtClean="0"/>
              <a:t>mySql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diaktifkan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Konfigurasi</a:t>
            </a:r>
            <a:r>
              <a:rPr lang="en-US" altLang="en-US" dirty="0" smtClean="0"/>
              <a:t> program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C:\Program Files\XAMPP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Kode</a:t>
            </a:r>
            <a:r>
              <a:rPr lang="en-US" altLang="en-US" dirty="0" smtClean="0"/>
              <a:t> PHP </a:t>
            </a:r>
            <a:r>
              <a:rPr lang="en-US" altLang="en-US" dirty="0" err="1" smtClean="0"/>
              <a:t>kita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letakan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folder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	C:\Program Files\</a:t>
            </a:r>
            <a:r>
              <a:rPr lang="en-US" altLang="en-US" dirty="0" err="1" smtClean="0"/>
              <a:t>xampp</a:t>
            </a:r>
            <a:r>
              <a:rPr lang="en-US" altLang="en-US" dirty="0" smtClean="0"/>
              <a:t>\</a:t>
            </a:r>
            <a:r>
              <a:rPr lang="en-US" altLang="en-US" dirty="0" err="1" smtClean="0"/>
              <a:t>htdocs</a:t>
            </a:r>
            <a:endParaRPr lang="en-US" altLang="en-US" dirty="0" smtClean="0"/>
          </a:p>
          <a:p>
            <a:pPr marL="182563" indent="-47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 smtClean="0"/>
              <a:t>Program yang </a:t>
            </a:r>
            <a:r>
              <a:rPr lang="en-US" altLang="en-US" dirty="0" err="1" smtClean="0"/>
              <a:t>dieksekusi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browser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alamat</a:t>
            </a:r>
            <a:r>
              <a:rPr lang="en-US" altLang="en-US" dirty="0" smtClean="0"/>
              <a:t> : http://localhost/namafile.php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2092</TotalTime>
  <Words>2678</Words>
  <Application>Microsoft Office PowerPoint</Application>
  <PresentationFormat>On-screen Show (4:3)</PresentationFormat>
  <Paragraphs>657</Paragraphs>
  <Slides>72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Clarity</vt:lpstr>
      <vt:lpstr>Bitmap Image</vt:lpstr>
      <vt:lpstr>Paintbrush Picture</vt:lpstr>
      <vt:lpstr>php</vt:lpstr>
      <vt:lpstr>Pengenalan php sebagai bahasa cgi</vt:lpstr>
      <vt:lpstr>Pemrograman Website dilihat dari sudut hak akses penggunanya</vt:lpstr>
      <vt:lpstr>lanjut</vt:lpstr>
      <vt:lpstr>Konsep CGI</vt:lpstr>
      <vt:lpstr>PHP</vt:lpstr>
      <vt:lpstr>Skema Hubungan  Web Browser-Web Server-PHP</vt:lpstr>
      <vt:lpstr>3. Cara Menginstall PHP</vt:lpstr>
      <vt:lpstr> 4. Menjalankan PHP </vt:lpstr>
      <vt:lpstr>  Menjalankan kode PHP</vt:lpstr>
      <vt:lpstr>Penulisan Script PHP</vt:lpstr>
      <vt:lpstr>Hello World!</vt:lpstr>
      <vt:lpstr>Cara penulisan</vt:lpstr>
      <vt:lpstr>Perintah Mencetak Hasil</vt:lpstr>
      <vt:lpstr>echo</vt:lpstr>
      <vt:lpstr>PowerPoint Presentation</vt:lpstr>
      <vt:lpstr>PowerPoint Presentation</vt:lpstr>
      <vt:lpstr>Contoh penggunaan echo</vt:lpstr>
      <vt:lpstr>PowerPoint Presentation</vt:lpstr>
      <vt:lpstr>print</vt:lpstr>
      <vt:lpstr>PowerPoint Presentation</vt:lpstr>
      <vt:lpstr>Contoh</vt:lpstr>
      <vt:lpstr>PowerPoint Presentation</vt:lpstr>
      <vt:lpstr>Tipe Data</vt:lpstr>
      <vt:lpstr>Mendeklarasikan/Membuat Variabel</vt:lpstr>
      <vt:lpstr>Konstanta </vt:lpstr>
      <vt:lpstr>Scope Variabel</vt:lpstr>
      <vt:lpstr>Variabel </vt:lpstr>
      <vt:lpstr>Variabel </vt:lpstr>
      <vt:lpstr>PowerPoint Presentation</vt:lpstr>
      <vt:lpstr>PowerPoint Presentation</vt:lpstr>
      <vt:lpstr>OPERATOR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 Kendali</vt:lpstr>
      <vt:lpstr>PowerPoint Presentation</vt:lpstr>
      <vt:lpstr>PowerPoint Presentation</vt:lpstr>
      <vt:lpstr>PowerPoint Presentation</vt:lpstr>
      <vt:lpstr>PowerPoint Presentation</vt:lpstr>
      <vt:lpstr>Contoh:</vt:lpstr>
      <vt:lpstr>PowerPoint Presentation</vt:lpstr>
      <vt:lpstr>PowerPoint Presentation</vt:lpstr>
      <vt:lpstr>Struktur Perulangan (Loop)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</vt:lpstr>
      <vt:lpstr>Ilustrasi Pengiriman Data Ke Server</vt:lpstr>
      <vt:lpstr>Metode POST dan GET</vt:lpstr>
      <vt:lpstr>Atribut Action, Method &amp; Submit</vt:lpstr>
      <vt:lpstr>PowerPoint Presentation</vt:lpstr>
      <vt:lpstr>GET</vt:lpstr>
      <vt:lpstr>POST</vt:lpstr>
      <vt:lpstr>Perbedaan GET &amp; POST</vt:lpstr>
      <vt:lpstr>Fungsi-fungsi khusus untuk database MySQL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</dc:title>
  <dc:creator>budi</dc:creator>
  <cp:lastModifiedBy>Setyo</cp:lastModifiedBy>
  <cp:revision>296</cp:revision>
  <dcterms:created xsi:type="dcterms:W3CDTF">2017-11-19T09:18:37Z</dcterms:created>
  <dcterms:modified xsi:type="dcterms:W3CDTF">2018-10-21T15:23:18Z</dcterms:modified>
</cp:coreProperties>
</file>