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5" r:id="rId18"/>
    <p:sldId id="306" r:id="rId19"/>
    <p:sldId id="309" r:id="rId20"/>
    <p:sldId id="307" r:id="rId21"/>
    <p:sldId id="311" r:id="rId22"/>
    <p:sldId id="308" r:id="rId23"/>
    <p:sldId id="312" r:id="rId24"/>
    <p:sldId id="310" r:id="rId25"/>
    <p:sldId id="258" r:id="rId26"/>
    <p:sldId id="259" r:id="rId27"/>
    <p:sldId id="260" r:id="rId28"/>
    <p:sldId id="261" r:id="rId29"/>
    <p:sldId id="262" r:id="rId30"/>
    <p:sldId id="288" r:id="rId31"/>
    <p:sldId id="278" r:id="rId32"/>
    <p:sldId id="279" r:id="rId33"/>
    <p:sldId id="280" r:id="rId34"/>
    <p:sldId id="282" r:id="rId35"/>
    <p:sldId id="283" r:id="rId36"/>
    <p:sldId id="284" r:id="rId37"/>
    <p:sldId id="285" r:id="rId38"/>
    <p:sldId id="286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C10A9-EE1B-4DB4-AFF4-2C4C7C69C622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85C1C-76FD-4965-AB56-3E67FC34369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C10A9-EE1B-4DB4-AFF4-2C4C7C69C622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85C1C-76FD-4965-AB56-3E67FC3436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C10A9-EE1B-4DB4-AFF4-2C4C7C69C622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85C1C-76FD-4965-AB56-3E67FC3436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C10A9-EE1B-4DB4-AFF4-2C4C7C69C622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85C1C-76FD-4965-AB56-3E67FC3436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C10A9-EE1B-4DB4-AFF4-2C4C7C69C622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85C1C-76FD-4965-AB56-3E67FC34369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C10A9-EE1B-4DB4-AFF4-2C4C7C69C622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85C1C-76FD-4965-AB56-3E67FC3436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C10A9-EE1B-4DB4-AFF4-2C4C7C69C622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85C1C-76FD-4965-AB56-3E67FC3436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C10A9-EE1B-4DB4-AFF4-2C4C7C69C622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85C1C-76FD-4965-AB56-3E67FC3436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C10A9-EE1B-4DB4-AFF4-2C4C7C69C622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85C1C-76FD-4965-AB56-3E67FC3436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C10A9-EE1B-4DB4-AFF4-2C4C7C69C622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85C1C-76FD-4965-AB56-3E67FC34369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C2C10A9-EE1B-4DB4-AFF4-2C4C7C69C622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4A85C1C-76FD-4965-AB56-3E67FC34369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C2C10A9-EE1B-4DB4-AFF4-2C4C7C69C622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4A85C1C-76FD-4965-AB56-3E67FC34369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1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8077200" cy="3962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-</a:t>
            </a:r>
            <a:r>
              <a:rPr lang="en-US" dirty="0" err="1" smtClean="0"/>
              <a:t>Variabel</a:t>
            </a:r>
            <a:r>
              <a:rPr lang="en-US" dirty="0" smtClean="0"/>
              <a:t> Global GET</a:t>
            </a:r>
            <a:br>
              <a:rPr lang="en-US" dirty="0" smtClean="0"/>
            </a:br>
            <a:r>
              <a:rPr lang="en-US" dirty="0" smtClean="0"/>
              <a:t>-Query String</a:t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dirty="0" err="1" smtClean="0"/>
              <a:t>Isset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-Empty</a:t>
            </a:r>
            <a:br>
              <a:rPr lang="en-US" dirty="0" smtClean="0"/>
            </a:br>
            <a:r>
              <a:rPr lang="en-US" dirty="0" smtClean="0"/>
              <a:t>-Include</a:t>
            </a:r>
            <a:br>
              <a:rPr lang="en-US" dirty="0" smtClean="0"/>
            </a:br>
            <a:r>
              <a:rPr lang="en-US" dirty="0" smtClean="0"/>
              <a:t>-Require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074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lain include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4267200"/>
            <a:ext cx="8229600" cy="66320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1800" dirty="0" err="1" smtClean="0"/>
              <a:t>Memanggil</a:t>
            </a:r>
            <a:r>
              <a:rPr lang="en-US" sz="1800" dirty="0" smtClean="0"/>
              <a:t> file </a:t>
            </a:r>
            <a:r>
              <a:rPr lang="en-US" sz="1800" dirty="0" err="1" smtClean="0"/>
              <a:t>koneksi.php</a:t>
            </a:r>
            <a:endParaRPr lang="en-US" sz="1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1828800"/>
            <a:ext cx="83248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2819400" y="2209800"/>
            <a:ext cx="0" cy="2209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46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1524000"/>
            <a:ext cx="7467600" cy="4849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1885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6934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983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Perintah</a:t>
            </a:r>
            <a:r>
              <a:rPr lang="en-US" dirty="0"/>
              <a:t> </a:t>
            </a:r>
            <a:r>
              <a:rPr lang="en-US" dirty="0" smtClean="0"/>
              <a:t>Require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044209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Fungsinya</a:t>
            </a:r>
            <a:r>
              <a:rPr lang="en-US" sz="2400" dirty="0" smtClean="0"/>
              <a:t> </a:t>
            </a:r>
            <a:r>
              <a:rPr lang="en-US" sz="2400" dirty="0" err="1" smtClean="0"/>
              <a:t>sama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include, </a:t>
            </a:r>
            <a:r>
              <a:rPr lang="en-US" sz="2400" dirty="0" err="1" smtClean="0"/>
              <a:t>yaitu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menyisipkan</a:t>
            </a:r>
            <a:r>
              <a:rPr lang="en-US" sz="2400" dirty="0" smtClean="0"/>
              <a:t> / </a:t>
            </a:r>
            <a:r>
              <a:rPr lang="en-US" sz="2400" dirty="0" err="1" smtClean="0"/>
              <a:t>menyertakan</a:t>
            </a:r>
            <a:r>
              <a:rPr lang="en-US" sz="2400" dirty="0" smtClean="0"/>
              <a:t> file lain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file.</a:t>
            </a:r>
            <a:endParaRPr lang="en-US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90850"/>
            <a:ext cx="32766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05364"/>
            <a:ext cx="3367088" cy="180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267200" y="3581400"/>
            <a:ext cx="685800" cy="3264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6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Perbedaan</a:t>
            </a:r>
            <a:r>
              <a:rPr lang="en-US" dirty="0" smtClean="0"/>
              <a:t> Include </a:t>
            </a:r>
            <a:r>
              <a:rPr lang="en-US" dirty="0" err="1" smtClean="0"/>
              <a:t>dengan</a:t>
            </a:r>
            <a:r>
              <a:rPr lang="en-US" dirty="0" smtClean="0"/>
              <a:t> Require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1" y="1676400"/>
            <a:ext cx="8077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Include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 </a:t>
            </a:r>
            <a:r>
              <a:rPr lang="en-US" dirty="0" err="1"/>
              <a:t>jika</a:t>
            </a:r>
            <a:r>
              <a:rPr lang="en-US" dirty="0"/>
              <a:t> file yang </a:t>
            </a:r>
            <a:r>
              <a:rPr lang="en-US" dirty="0" err="1"/>
              <a:t>disertakan</a:t>
            </a:r>
            <a:r>
              <a:rPr lang="en-US" dirty="0"/>
              <a:t> </a:t>
            </a:r>
            <a:r>
              <a:rPr lang="en-US" dirty="0" err="1"/>
              <a:t>ternyata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ditemukan</a:t>
            </a:r>
            <a:r>
              <a:rPr lang="en-US" dirty="0"/>
              <a:t> (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 yang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memang</a:t>
            </a:r>
            <a:r>
              <a:rPr lang="en-US" dirty="0"/>
              <a:t> file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) </a:t>
            </a:r>
            <a:r>
              <a:rPr lang="en-US" b="1" dirty="0" err="1"/>
              <a:t>maka</a:t>
            </a:r>
            <a:r>
              <a:rPr lang="en-US" b="1" dirty="0"/>
              <a:t> program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perintah</a:t>
            </a:r>
            <a:r>
              <a:rPr lang="en-US" b="1" dirty="0"/>
              <a:t> PHP </a:t>
            </a:r>
            <a:r>
              <a:rPr lang="en-US" b="1" dirty="0" err="1"/>
              <a:t>selanjutnya</a:t>
            </a:r>
            <a:r>
              <a:rPr lang="en-US" b="1" dirty="0"/>
              <a:t> (</a:t>
            </a:r>
            <a:r>
              <a:rPr lang="en-US" b="1" dirty="0" err="1"/>
              <a:t>setelah</a:t>
            </a:r>
            <a:r>
              <a:rPr lang="en-US" b="1" dirty="0"/>
              <a:t> include) </a:t>
            </a:r>
            <a:r>
              <a:rPr lang="en-US" b="1" dirty="0" err="1"/>
              <a:t>akan</a:t>
            </a:r>
            <a:r>
              <a:rPr lang="en-US" b="1" dirty="0"/>
              <a:t> </a:t>
            </a:r>
            <a:r>
              <a:rPr lang="en-US" b="1" dirty="0" err="1"/>
              <a:t>tetap</a:t>
            </a:r>
            <a:r>
              <a:rPr lang="en-US" b="1" dirty="0"/>
              <a:t> </a:t>
            </a:r>
            <a:r>
              <a:rPr lang="en-US" b="1" dirty="0" err="1"/>
              <a:t>dijalankan</a:t>
            </a:r>
            <a:r>
              <a:rPr lang="en-US" b="1" dirty="0"/>
              <a:t> </a:t>
            </a:r>
            <a:r>
              <a:rPr lang="en-US" b="1" dirty="0" err="1"/>
              <a:t>walaupun</a:t>
            </a:r>
            <a:r>
              <a:rPr lang="en-US" b="1" dirty="0"/>
              <a:t> </a:t>
            </a:r>
            <a:r>
              <a:rPr lang="en-US" b="1" dirty="0" err="1"/>
              <a:t>ditampilkan</a:t>
            </a:r>
            <a:r>
              <a:rPr lang="en-US" b="1" dirty="0"/>
              <a:t> error.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30617"/>
            <a:ext cx="8641582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01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Perbedaan</a:t>
            </a:r>
            <a:r>
              <a:rPr lang="en-US" dirty="0"/>
              <a:t> Include </a:t>
            </a:r>
            <a:r>
              <a:rPr lang="en-US" dirty="0" err="1"/>
              <a:t>dengan</a:t>
            </a:r>
            <a:r>
              <a:rPr lang="en-US" dirty="0"/>
              <a:t> Require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29000"/>
            <a:ext cx="71501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1" y="1752600"/>
            <a:ext cx="86106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Require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/>
              <a:t>file yang </a:t>
            </a:r>
            <a:r>
              <a:rPr lang="en-US" dirty="0" err="1"/>
              <a:t>disertakan</a:t>
            </a:r>
            <a:r>
              <a:rPr lang="en-US" dirty="0"/>
              <a:t> </a:t>
            </a:r>
            <a:r>
              <a:rPr lang="en-US" dirty="0" err="1"/>
              <a:t>ternyata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ditemukan</a:t>
            </a:r>
            <a:r>
              <a:rPr lang="en-US" dirty="0"/>
              <a:t> (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 yang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memang</a:t>
            </a:r>
            <a:r>
              <a:rPr lang="en-US" dirty="0"/>
              <a:t> file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) </a:t>
            </a:r>
            <a:r>
              <a:rPr lang="en-US" b="1" dirty="0" err="1"/>
              <a:t>maka</a:t>
            </a:r>
            <a:r>
              <a:rPr lang="en-US" b="1" dirty="0"/>
              <a:t> program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perintah</a:t>
            </a:r>
            <a:r>
              <a:rPr lang="en-US" b="1" dirty="0"/>
              <a:t> PHP </a:t>
            </a:r>
            <a:r>
              <a:rPr lang="en-US" b="1" dirty="0" err="1"/>
              <a:t>selanjutnya</a:t>
            </a:r>
            <a:r>
              <a:rPr lang="en-US" b="1" dirty="0"/>
              <a:t> (</a:t>
            </a:r>
            <a:r>
              <a:rPr lang="en-US" b="1" dirty="0" err="1"/>
              <a:t>setelah</a:t>
            </a:r>
            <a:r>
              <a:rPr lang="en-US" b="1" dirty="0"/>
              <a:t> include) </a:t>
            </a: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dijalankan</a:t>
            </a:r>
            <a:r>
              <a:rPr lang="en-US" b="1" dirty="0" smtClean="0"/>
              <a:t>.</a:t>
            </a:r>
            <a:endParaRPr lang="en-US" b="1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089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include_once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err="1" smtClean="0"/>
              <a:t>require_once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2187209"/>
          </a:xfrm>
        </p:spPr>
        <p:txBody>
          <a:bodyPr>
            <a:normAutofit/>
          </a:bodyPr>
          <a:lstStyle/>
          <a:p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kegunaan</a:t>
            </a:r>
            <a:r>
              <a:rPr lang="en-US" sz="2400" dirty="0"/>
              <a:t> yang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include, </a:t>
            </a:r>
            <a:r>
              <a:rPr lang="en-US" sz="2400" dirty="0" err="1"/>
              <a:t>kecuali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dirty="0" err="1"/>
              <a:t>include_once</a:t>
            </a:r>
            <a:r>
              <a:rPr lang="en-US" sz="2400" dirty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reqiure_once</a:t>
            </a:r>
            <a:r>
              <a:rPr lang="en-US" sz="2400" dirty="0" smtClean="0"/>
              <a:t> 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/>
              <a:t>memastikan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file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disertakan</a:t>
            </a:r>
            <a:r>
              <a:rPr lang="en-US" sz="2400" dirty="0"/>
              <a:t> </a:t>
            </a:r>
            <a:r>
              <a:rPr lang="en-US" sz="2400" dirty="0" err="1"/>
              <a:t>sekali</a:t>
            </a:r>
            <a:r>
              <a:rPr lang="en-US" sz="2400" dirty="0"/>
              <a:t> </a:t>
            </a:r>
            <a:r>
              <a:rPr lang="en-US" sz="2400" dirty="0" err="1" smtClean="0"/>
              <a:t>saja</a:t>
            </a:r>
            <a:r>
              <a:rPr lang="en-US" sz="2400" dirty="0" smtClean="0"/>
              <a:t>, </a:t>
            </a:r>
            <a:r>
              <a:rPr lang="en-US" sz="2400" dirty="0" err="1" smtClean="0"/>
              <a:t>walapun</a:t>
            </a:r>
            <a:r>
              <a:rPr lang="en-US" sz="2400" dirty="0" smtClean="0"/>
              <a:t> </a:t>
            </a:r>
            <a:r>
              <a:rPr lang="en-US" sz="2400" dirty="0" err="1" smtClean="0"/>
              <a:t>ditulis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0"/>
            <a:ext cx="471487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9118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Atribut</a:t>
            </a:r>
            <a:r>
              <a:rPr lang="en-US" dirty="0"/>
              <a:t> Action, Method &amp; Submit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0"/>
            <a:ext cx="8458200" cy="33528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1. </a:t>
            </a:r>
            <a:r>
              <a:rPr lang="en-US" b="1" dirty="0"/>
              <a:t>METHOD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Method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form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data </a:t>
            </a:r>
            <a:r>
              <a:rPr lang="en-US" dirty="0" err="1"/>
              <a:t>inputan</a:t>
            </a:r>
            <a:r>
              <a:rPr lang="en-US" dirty="0"/>
              <a:t> form </a:t>
            </a:r>
            <a:r>
              <a:rPr lang="en-US" dirty="0" err="1"/>
              <a:t>dikirim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Method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macam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GET </a:t>
            </a:r>
            <a:r>
              <a:rPr lang="en-US" dirty="0" err="1"/>
              <a:t>dan</a:t>
            </a:r>
            <a:r>
              <a:rPr lang="en-US" dirty="0"/>
              <a:t> POST. </a:t>
            </a:r>
          </a:p>
          <a:p>
            <a:pPr lvl="1"/>
            <a:r>
              <a:rPr lang="en-US" dirty="0"/>
              <a:t>Method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b="1" dirty="0" err="1"/>
              <a:t>bagaimana</a:t>
            </a:r>
            <a:r>
              <a:rPr lang="en-US" b="1" dirty="0"/>
              <a:t> data </a:t>
            </a:r>
            <a:r>
              <a:rPr lang="en-US" b="1" dirty="0" err="1"/>
              <a:t>inputan</a:t>
            </a:r>
            <a:r>
              <a:rPr lang="en-US" b="1" dirty="0"/>
              <a:t> </a:t>
            </a:r>
            <a:r>
              <a:rPr lang="en-US" b="1" dirty="0" err="1"/>
              <a:t>dikirim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diproses</a:t>
            </a:r>
            <a:r>
              <a:rPr lang="en-US" b="1" dirty="0"/>
              <a:t> </a:t>
            </a:r>
            <a:r>
              <a:rPr lang="en-US" b="1" dirty="0" err="1"/>
              <a:t>oleh</a:t>
            </a:r>
            <a:r>
              <a:rPr lang="en-US" b="1" dirty="0"/>
              <a:t> </a:t>
            </a:r>
            <a:r>
              <a:rPr lang="en-US" b="1" dirty="0" smtClean="0"/>
              <a:t>PHP</a:t>
            </a:r>
            <a:endParaRPr lang="en-US" b="1" dirty="0"/>
          </a:p>
          <a:p>
            <a:pPr marL="58738" lvl="1" indent="-58738">
              <a:buNone/>
            </a:pPr>
            <a:r>
              <a:rPr lang="en-US" sz="2400" dirty="0"/>
              <a:t>2. </a:t>
            </a:r>
            <a:r>
              <a:rPr lang="en-US" sz="2400" b="1" dirty="0"/>
              <a:t>ACTION</a:t>
            </a:r>
            <a:r>
              <a:rPr lang="en-US" sz="2400" dirty="0"/>
              <a:t> </a:t>
            </a:r>
          </a:p>
          <a:p>
            <a:pPr lvl="1"/>
            <a:r>
              <a:rPr lang="en-US" dirty="0"/>
              <a:t>Action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form </a:t>
            </a:r>
            <a:r>
              <a:rPr lang="en-US" b="1" dirty="0" err="1"/>
              <a:t>menentukan</a:t>
            </a:r>
            <a:r>
              <a:rPr lang="en-US" b="1" dirty="0"/>
              <a:t> </a:t>
            </a:r>
            <a:r>
              <a:rPr lang="en-US" b="1" dirty="0" err="1"/>
              <a:t>dimana</a:t>
            </a:r>
            <a:r>
              <a:rPr lang="en-US" b="1" dirty="0"/>
              <a:t> data </a:t>
            </a:r>
            <a:r>
              <a:rPr lang="en-US" b="1" dirty="0" err="1"/>
              <a:t>inputan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form </a:t>
            </a:r>
            <a:r>
              <a:rPr lang="en-US" b="1" dirty="0" err="1"/>
              <a:t>diproses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Jika</a:t>
            </a:r>
            <a:r>
              <a:rPr lang="en-US" dirty="0"/>
              <a:t> action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dikosongkan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dianggap</a:t>
            </a:r>
            <a:r>
              <a:rPr lang="en-US" dirty="0"/>
              <a:t> proses form </a:t>
            </a:r>
            <a:r>
              <a:rPr lang="en-US" dirty="0" err="1"/>
              <a:t>terjadi</a:t>
            </a:r>
            <a:r>
              <a:rPr lang="en-US" dirty="0"/>
              <a:t> di </a:t>
            </a:r>
            <a:r>
              <a:rPr lang="en-US" dirty="0" err="1"/>
              <a:t>halaman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Jadi</a:t>
            </a:r>
            <a:r>
              <a:rPr lang="en-US" dirty="0"/>
              <a:t> </a:t>
            </a:r>
            <a:r>
              <a:rPr lang="en-US" dirty="0" err="1"/>
              <a:t>halaman</a:t>
            </a:r>
            <a:r>
              <a:rPr lang="en-US" dirty="0"/>
              <a:t> form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halaman</a:t>
            </a:r>
            <a:r>
              <a:rPr lang="en-US" dirty="0"/>
              <a:t> proses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dipisah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dijadikan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. </a:t>
            </a:r>
            <a:r>
              <a:rPr lang="en-US" dirty="0" err="1"/>
              <a:t>contoh</a:t>
            </a:r>
            <a:r>
              <a:rPr lang="en-US" dirty="0"/>
              <a:t> (insert, update, delete) </a:t>
            </a: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" t="41667" r="40877" b="45089"/>
          <a:stretch/>
        </p:blipFill>
        <p:spPr bwMode="auto">
          <a:xfrm>
            <a:off x="471712" y="1600200"/>
            <a:ext cx="8062688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527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487" y="2895600"/>
            <a:ext cx="8650514" cy="1905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3. </a:t>
            </a:r>
            <a:r>
              <a:rPr lang="en-US" b="1" dirty="0"/>
              <a:t>SUBMIT BUTTON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Submit </a:t>
            </a:r>
            <a:r>
              <a:rPr lang="en-US" dirty="0"/>
              <a:t>button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b="1" dirty="0" err="1"/>
              <a:t>tombol</a:t>
            </a:r>
            <a:r>
              <a:rPr lang="en-US" b="1" dirty="0"/>
              <a:t> (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umumnya</a:t>
            </a:r>
            <a:r>
              <a:rPr lang="en-US" b="1" dirty="0"/>
              <a:t>) yang </a:t>
            </a:r>
            <a:r>
              <a:rPr lang="en-US" b="1" dirty="0" err="1"/>
              <a:t>berfungsi</a:t>
            </a:r>
            <a:r>
              <a:rPr lang="en-US" b="1" dirty="0"/>
              <a:t> </a:t>
            </a:r>
            <a:r>
              <a:rPr lang="en-US" b="1" dirty="0" err="1" smtClean="0"/>
              <a:t>sebagai</a:t>
            </a:r>
            <a:r>
              <a:rPr lang="en-US" b="1" dirty="0" smtClean="0"/>
              <a:t> </a:t>
            </a:r>
            <a:r>
              <a:rPr lang="en-US" b="1" i="1" dirty="0" smtClean="0"/>
              <a:t>trigger </a:t>
            </a:r>
            <a:r>
              <a:rPr lang="en-US" b="1" dirty="0" err="1"/>
              <a:t>pengiriman</a:t>
            </a:r>
            <a:r>
              <a:rPr lang="en-US" b="1" dirty="0"/>
              <a:t> data </a:t>
            </a:r>
            <a:r>
              <a:rPr lang="en-US" b="1" dirty="0" err="1"/>
              <a:t>dari</a:t>
            </a:r>
            <a:r>
              <a:rPr lang="en-US" b="1" dirty="0"/>
              <a:t> form </a:t>
            </a:r>
            <a:r>
              <a:rPr lang="en-US" b="1" dirty="0" err="1"/>
              <a:t>inputan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/>
              <a:t>tombol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ditekan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data form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dikirimkan</a:t>
            </a:r>
            <a:r>
              <a:rPr lang="en-US" dirty="0"/>
              <a:t> (</a:t>
            </a:r>
            <a:r>
              <a:rPr lang="en-US" dirty="0" err="1"/>
              <a:t>diproses</a:t>
            </a:r>
            <a:r>
              <a:rPr lang="en-US" dirty="0"/>
              <a:t>) di </a:t>
            </a:r>
            <a:r>
              <a:rPr lang="en-US" dirty="0" err="1"/>
              <a:t>halaman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ditentukan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atribut</a:t>
            </a:r>
            <a:r>
              <a:rPr lang="en-US" dirty="0"/>
              <a:t> action.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3" t="58929" r="8862" b="29762"/>
          <a:stretch/>
        </p:blipFill>
        <p:spPr bwMode="auto">
          <a:xfrm>
            <a:off x="381000" y="1643742"/>
            <a:ext cx="8534401" cy="82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231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Metode</a:t>
            </a:r>
            <a:r>
              <a:rPr lang="en-US" dirty="0"/>
              <a:t> POST </a:t>
            </a:r>
            <a:r>
              <a:rPr lang="en-US" dirty="0" err="1"/>
              <a:t>dan</a:t>
            </a:r>
            <a:r>
              <a:rPr lang="en-US" dirty="0"/>
              <a:t> 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Menggunakan</a:t>
            </a:r>
            <a:r>
              <a:rPr lang="en-US" dirty="0"/>
              <a:t> tag &lt;form&gt; </a:t>
            </a:r>
          </a:p>
          <a:p>
            <a:r>
              <a:rPr lang="en-US" dirty="0" err="1"/>
              <a:t>Atribut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b="1" dirty="0"/>
              <a:t>method</a:t>
            </a:r>
            <a:r>
              <a:rPr lang="en-US" dirty="0"/>
              <a:t>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pengiriman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:</a:t>
            </a:r>
          </a:p>
          <a:p>
            <a:pPr lvl="1" indent="-457200">
              <a:buClrTx/>
              <a:buFont typeface="+mj-lt"/>
              <a:buAutoNum type="arabicPeriod"/>
            </a:pPr>
            <a:r>
              <a:rPr lang="en-US" b="1" dirty="0"/>
              <a:t>Post</a:t>
            </a:r>
            <a:r>
              <a:rPr lang="en-US" dirty="0"/>
              <a:t> : </a:t>
            </a:r>
            <a:r>
              <a:rPr lang="en-US" dirty="0" err="1"/>
              <a:t>Metode</a:t>
            </a:r>
            <a:r>
              <a:rPr lang="en-US" dirty="0"/>
              <a:t> post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b="1" dirty="0"/>
              <a:t>data yang </a:t>
            </a:r>
            <a:r>
              <a:rPr lang="en-US" b="1" dirty="0" err="1"/>
              <a:t>dikirim</a:t>
            </a:r>
            <a:r>
              <a:rPr lang="en-US" b="1" dirty="0"/>
              <a:t> </a:t>
            </a:r>
            <a:r>
              <a:rPr lang="en-US" b="1" dirty="0" err="1"/>
              <a:t>berjumlah</a:t>
            </a:r>
            <a:r>
              <a:rPr lang="en-US" b="1" dirty="0"/>
              <a:t> </a:t>
            </a:r>
            <a:r>
              <a:rPr lang="en-US" b="1" dirty="0" err="1"/>
              <a:t>banyak</a:t>
            </a:r>
            <a:r>
              <a:rPr lang="en-US" b="1" dirty="0"/>
              <a:t>, </a:t>
            </a:r>
            <a:r>
              <a:rPr lang="en-US" b="1" dirty="0" err="1"/>
              <a:t>akan</a:t>
            </a:r>
            <a:r>
              <a:rPr lang="en-US" b="1" dirty="0"/>
              <a:t> </a:t>
            </a:r>
            <a:r>
              <a:rPr lang="en-US" b="1" dirty="0" err="1"/>
              <a:t>disimpan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database,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bersifat</a:t>
            </a:r>
            <a:r>
              <a:rPr lang="en-US" b="1" dirty="0"/>
              <a:t> </a:t>
            </a:r>
            <a:r>
              <a:rPr lang="en-US" b="1" dirty="0" err="1"/>
              <a:t>sensitif</a:t>
            </a:r>
            <a:r>
              <a:rPr lang="en-US" b="1" dirty="0"/>
              <a:t>.</a:t>
            </a:r>
            <a:r>
              <a:rPr lang="en-US" dirty="0"/>
              <a:t>  </a:t>
            </a:r>
          </a:p>
          <a:p>
            <a:pPr marL="749300" lvl="2" indent="0">
              <a:buClrTx/>
              <a:buNone/>
            </a:pPr>
            <a:r>
              <a:rPr lang="en-US" u="sng" dirty="0" err="1"/>
              <a:t>Contoh</a:t>
            </a:r>
            <a:r>
              <a:rPr lang="en-US" dirty="0"/>
              <a:t> : data yang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dikirim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post </a:t>
            </a:r>
            <a:r>
              <a:rPr lang="en-US" dirty="0" err="1"/>
              <a:t>misalnya</a:t>
            </a:r>
            <a:r>
              <a:rPr lang="en-US" dirty="0"/>
              <a:t> data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yang </a:t>
            </a:r>
            <a:r>
              <a:rPr lang="en-US" dirty="0" err="1"/>
              <a:t>mengandung</a:t>
            </a:r>
            <a:r>
              <a:rPr lang="en-US" dirty="0"/>
              <a:t> data </a:t>
            </a:r>
            <a:r>
              <a:rPr lang="en-US" dirty="0" err="1"/>
              <a:t>nomor</a:t>
            </a:r>
            <a:r>
              <a:rPr lang="en-US" dirty="0"/>
              <a:t> </a:t>
            </a:r>
            <a:r>
              <a:rPr lang="en-US" dirty="0" err="1"/>
              <a:t>kartu</a:t>
            </a:r>
            <a:r>
              <a:rPr lang="en-US" dirty="0"/>
              <a:t> </a:t>
            </a:r>
            <a:r>
              <a:rPr lang="en-US" dirty="0" err="1"/>
              <a:t>kredit</a:t>
            </a:r>
            <a:r>
              <a:rPr lang="en-US" dirty="0"/>
              <a:t>, password.</a:t>
            </a:r>
          </a:p>
          <a:p>
            <a:pPr lvl="1" indent="-457200">
              <a:buClrTx/>
              <a:buFont typeface="+mj-lt"/>
              <a:buAutoNum type="arabicPeriod"/>
            </a:pPr>
            <a:r>
              <a:rPr lang="en-US" b="1" dirty="0"/>
              <a:t>Get</a:t>
            </a:r>
            <a:r>
              <a:rPr lang="en-US" dirty="0"/>
              <a:t> :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data </a:t>
            </a:r>
            <a:r>
              <a:rPr lang="en-US" dirty="0" err="1"/>
              <a:t>sedikit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sensitif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mengambil</a:t>
            </a:r>
            <a:r>
              <a:rPr lang="en-US" dirty="0"/>
              <a:t> data </a:t>
            </a:r>
            <a:r>
              <a:rPr lang="en-US" dirty="0" err="1"/>
              <a:t>dari</a:t>
            </a:r>
            <a:r>
              <a:rPr lang="en-US" dirty="0"/>
              <a:t> database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isi</a:t>
            </a:r>
            <a:r>
              <a:rPr lang="en-US" dirty="0"/>
              <a:t> database.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568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Isset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3962400" cy="1828800"/>
          </a:xfrm>
        </p:spPr>
        <p:txBody>
          <a:bodyPr>
            <a:normAutofit/>
          </a:bodyPr>
          <a:lstStyle/>
          <a:p>
            <a:r>
              <a:rPr lang="nn-NO" sz="1800" b="1" dirty="0"/>
              <a:t>Fungsi isset()</a:t>
            </a:r>
            <a:r>
              <a:rPr lang="nn-NO" sz="1800" dirty="0"/>
              <a:t> digunakan untuk </a:t>
            </a:r>
            <a:r>
              <a:rPr lang="nn-NO" sz="1800" dirty="0" smtClean="0"/>
              <a:t>memeriksa apakah </a:t>
            </a:r>
            <a:r>
              <a:rPr lang="nn-NO" sz="1800" dirty="0"/>
              <a:t>suatu variable sudah </a:t>
            </a:r>
            <a:r>
              <a:rPr lang="nn-NO" sz="1800" dirty="0" smtClean="0"/>
              <a:t>didefinisikan (set</a:t>
            </a:r>
            <a:r>
              <a:rPr lang="nn-NO" sz="1800" dirty="0"/>
              <a:t>) atau tidak</a:t>
            </a:r>
            <a:br>
              <a:rPr lang="nn-NO" sz="1800" dirty="0"/>
            </a:br>
            <a:endParaRPr lang="en-US" sz="1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91000" y="1775190"/>
            <a:ext cx="3810000" cy="46256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&lt;!DOCTYPE html&gt;</a:t>
            </a:r>
          </a:p>
          <a:p>
            <a:pPr marL="118872" indent="0">
              <a:buFont typeface="Wingdings 2"/>
              <a:buNone/>
            </a:pP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&lt;html&gt;</a:t>
            </a:r>
          </a:p>
          <a:p>
            <a:pPr marL="118872" indent="0">
              <a:buFont typeface="Wingdings 2"/>
              <a:buNone/>
            </a:pP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&lt;body&gt;</a:t>
            </a:r>
          </a:p>
          <a:p>
            <a:pPr marL="118872" indent="0">
              <a:buFont typeface="Wingdings 2"/>
              <a:buNone/>
            </a:pPr>
            <a:endParaRPr lang="en-US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18872" indent="0">
              <a:buFont typeface="Wingdings 2"/>
              <a:buNone/>
            </a:pP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&lt;?</a:t>
            </a:r>
            <a:r>
              <a:rPr lang="en-US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php</a:t>
            </a:r>
            <a:endParaRPr lang="en-US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18872" indent="0">
              <a:buFont typeface="Wingdings 2"/>
              <a:buNone/>
            </a:pPr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$a = 0;</a:t>
            </a:r>
          </a:p>
          <a:p>
            <a:pPr marL="118872" indent="0">
              <a:buFont typeface="Wingdings 2"/>
              <a:buNone/>
            </a:pP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// True because $a is set</a:t>
            </a:r>
          </a:p>
          <a:p>
            <a:pPr marL="118872" indent="0">
              <a:buFont typeface="Wingdings 2"/>
              <a:buNone/>
            </a:pP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if (</a:t>
            </a:r>
            <a:r>
              <a:rPr lang="en-US" sz="14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isset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($a)) {</a:t>
            </a:r>
          </a:p>
          <a:p>
            <a:pPr marL="118872" indent="0">
              <a:buFont typeface="Wingdings 2"/>
              <a:buNone/>
            </a:pP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echo "Variable 'a' is set.&lt;</a:t>
            </a:r>
            <a:r>
              <a:rPr lang="en-US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br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&gt;";</a:t>
            </a:r>
          </a:p>
          <a:p>
            <a:pPr marL="118872" indent="0">
              <a:buFont typeface="Wingdings 2"/>
              <a:buNone/>
            </a:pP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}</a:t>
            </a:r>
          </a:p>
          <a:p>
            <a:pPr marL="118872" indent="0">
              <a:buFont typeface="Wingdings 2"/>
              <a:buNone/>
            </a:pPr>
            <a:endParaRPr lang="en-US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18872" indent="0">
              <a:buFont typeface="Wingdings 2"/>
              <a:buNone/>
            </a:pP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$b = null;</a:t>
            </a:r>
          </a:p>
          <a:p>
            <a:pPr marL="118872" indent="0">
              <a:buFont typeface="Wingdings 2"/>
              <a:buNone/>
            </a:pP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// False because $b is NULL</a:t>
            </a:r>
          </a:p>
          <a:p>
            <a:pPr marL="118872" indent="0">
              <a:buFont typeface="Wingdings 2"/>
              <a:buNone/>
            </a:pP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if (</a:t>
            </a:r>
            <a:r>
              <a:rPr lang="en-US" sz="14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isset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($b)) {</a:t>
            </a:r>
          </a:p>
          <a:p>
            <a:pPr marL="118872" indent="0">
              <a:buFont typeface="Wingdings 2"/>
              <a:buNone/>
            </a:pP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echo "Variable 'b' is set.";</a:t>
            </a:r>
          </a:p>
          <a:p>
            <a:pPr marL="118872" indent="0">
              <a:buFont typeface="Wingdings 2"/>
              <a:buNone/>
            </a:pP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}</a:t>
            </a:r>
          </a:p>
          <a:p>
            <a:pPr marL="118872" indent="0">
              <a:buFont typeface="Wingdings 2"/>
              <a:buNone/>
            </a:pP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?&gt;</a:t>
            </a:r>
          </a:p>
          <a:p>
            <a:pPr marL="118872" indent="0">
              <a:buFont typeface="Wingdings 2"/>
              <a:buNone/>
            </a:pPr>
            <a:endParaRPr lang="en-US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18872" indent="0">
              <a:buFont typeface="Wingdings 2"/>
              <a:buNone/>
            </a:pP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&lt;/body&gt;</a:t>
            </a:r>
          </a:p>
          <a:p>
            <a:pPr marL="118872" indent="0">
              <a:buFont typeface="Wingdings 2"/>
              <a:buNone/>
            </a:pP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&lt;/html&gt;</a:t>
            </a:r>
          </a:p>
          <a:p>
            <a:pPr marL="118872" indent="0">
              <a:buFont typeface="Wingdings 2"/>
              <a:buNone/>
            </a:pP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72200" y="1775190"/>
            <a:ext cx="2794355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dirty="0" err="1" smtClean="0"/>
              <a:t>Nama</a:t>
            </a:r>
            <a:r>
              <a:rPr lang="en-US" dirty="0" smtClean="0"/>
              <a:t> file : </a:t>
            </a:r>
            <a:r>
              <a:rPr lang="en-US" dirty="0" err="1" smtClean="0"/>
              <a:t>contohisset.php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356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</a:t>
            </a:r>
            <a:endParaRPr lang="en-US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00" b="73816"/>
          <a:stretch/>
        </p:blipFill>
        <p:spPr bwMode="auto">
          <a:xfrm>
            <a:off x="266700" y="1492766"/>
            <a:ext cx="5600700" cy="238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34" b="84378"/>
          <a:stretch/>
        </p:blipFill>
        <p:spPr bwMode="auto">
          <a:xfrm>
            <a:off x="317500" y="4343400"/>
            <a:ext cx="6908799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>
            <a:off x="5448300" y="4065032"/>
            <a:ext cx="190500" cy="96416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20472" y="3821668"/>
            <a:ext cx="331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</a:t>
            </a:r>
            <a:r>
              <a:rPr lang="en-US" dirty="0" err="1" smtClean="0"/>
              <a:t>Inputan</a:t>
            </a:r>
            <a:r>
              <a:rPr lang="en-US" dirty="0" smtClean="0"/>
              <a:t> </a:t>
            </a:r>
            <a:r>
              <a:rPr lang="en-US" dirty="0" err="1" smtClean="0"/>
              <a:t>tampil</a:t>
            </a:r>
            <a:r>
              <a:rPr lang="en-US" dirty="0" smtClean="0"/>
              <a:t> di browser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707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38450"/>
            <a:ext cx="42005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04862" y="2044005"/>
            <a:ext cx="74247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Sedangkan method GET akan menampilkan data/nilai pada URL, kemudian akan ditampung oleh action.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411" y="3038474"/>
            <a:ext cx="380682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087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5303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POST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61" b="73958"/>
          <a:stretch/>
        </p:blipFill>
        <p:spPr bwMode="auto">
          <a:xfrm>
            <a:off x="228600" y="1676400"/>
            <a:ext cx="5562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r="68058" b="73784"/>
          <a:stretch/>
        </p:blipFill>
        <p:spPr bwMode="auto">
          <a:xfrm>
            <a:off x="2590800" y="3962400"/>
            <a:ext cx="6280986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3657600" y="3048000"/>
            <a:ext cx="1447800" cy="697364"/>
          </a:xfrm>
          <a:prstGeom prst="wedgeRectCallout">
            <a:avLst>
              <a:gd name="adj1" fmla="val -120833"/>
              <a:gd name="adj2" fmla="val 3671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Form Input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279400" y="4419600"/>
            <a:ext cx="1447800" cy="685800"/>
          </a:xfrm>
          <a:prstGeom prst="wedgeRectCallout">
            <a:avLst>
              <a:gd name="adj1" fmla="val 111623"/>
              <a:gd name="adj2" fmla="val 1990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Hasil</a:t>
            </a:r>
            <a:r>
              <a:rPr lang="en-US" dirty="0" smtClean="0">
                <a:solidFill>
                  <a:schemeClr val="tx1"/>
                </a:solidFill>
              </a:rPr>
              <a:t> Input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6845300" y="3396682"/>
            <a:ext cx="152400" cy="79431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16600" y="2857500"/>
            <a:ext cx="2873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POST : Data </a:t>
            </a:r>
            <a:r>
              <a:rPr lang="en-US" dirty="0" err="1" smtClean="0"/>
              <a:t>Inputan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endParaRPr lang="en-US" dirty="0" smtClean="0"/>
          </a:p>
          <a:p>
            <a:r>
              <a:rPr lang="en-US" dirty="0" err="1" smtClean="0"/>
              <a:t>Tampil</a:t>
            </a:r>
            <a:r>
              <a:rPr lang="en-US" dirty="0" smtClean="0"/>
              <a:t> di browser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271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85" y="2971800"/>
            <a:ext cx="408622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47712" y="1905000"/>
            <a:ext cx="786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Method </a:t>
            </a:r>
            <a:r>
              <a:rPr lang="en-US" sz="2400" dirty="0"/>
              <a:t>POST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mengirimkan</a:t>
            </a:r>
            <a:r>
              <a:rPr lang="en-US" sz="2400" dirty="0"/>
              <a:t> data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langsung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action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ditampung</a:t>
            </a:r>
            <a:r>
              <a:rPr lang="en-US" sz="2400" dirty="0"/>
              <a:t>, </a:t>
            </a:r>
            <a:r>
              <a:rPr lang="en-US" sz="2400" dirty="0" err="1"/>
              <a:t>tanpa</a:t>
            </a:r>
            <a:r>
              <a:rPr lang="en-US" sz="2400" dirty="0"/>
              <a:t> </a:t>
            </a:r>
            <a:r>
              <a:rPr lang="en-US" sz="2400" dirty="0" err="1"/>
              <a:t>menampilkan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URL.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029200"/>
            <a:ext cx="4648200" cy="1318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039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990725"/>
            <a:ext cx="815340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8439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Query </a:t>
            </a:r>
            <a:r>
              <a:rPr lang="en-US" dirty="0" smtClean="0"/>
              <a:t>String </a:t>
            </a:r>
            <a:r>
              <a:rPr lang="en-US" dirty="0" err="1" smtClean="0"/>
              <a:t>Variabel</a:t>
            </a:r>
            <a:r>
              <a:rPr lang="en-US" dirty="0" smtClean="0"/>
              <a:t> 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Varibel</a:t>
            </a:r>
            <a:r>
              <a:rPr lang="en-US" sz="2400" dirty="0" smtClean="0"/>
              <a:t> </a:t>
            </a:r>
            <a:r>
              <a:rPr lang="en-US" sz="2400" dirty="0"/>
              <a:t>super global </a:t>
            </a:r>
            <a:r>
              <a:rPr lang="en-US" sz="2400" b="1" dirty="0"/>
              <a:t>$_GET </a:t>
            </a:r>
            <a:r>
              <a:rPr lang="en-US" sz="2400" dirty="0" err="1"/>
              <a:t>berisi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smtClean="0"/>
              <a:t>yang </a:t>
            </a:r>
            <a:r>
              <a:rPr lang="en-US" sz="2400" dirty="0" err="1" smtClean="0"/>
              <a:t>dikirimkan</a:t>
            </a:r>
            <a:r>
              <a:rPr lang="en-US" sz="2400" dirty="0" smtClean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query </a:t>
            </a:r>
            <a:r>
              <a:rPr lang="en-US" sz="2400" dirty="0" smtClean="0"/>
              <a:t>string</a:t>
            </a:r>
            <a:endParaRPr lang="en-US" sz="2400" dirty="0"/>
          </a:p>
          <a:p>
            <a:r>
              <a:rPr lang="en-US" sz="2400" b="1" dirty="0" smtClean="0"/>
              <a:t>Query </a:t>
            </a:r>
            <a:r>
              <a:rPr lang="en-US" sz="2400" b="1" dirty="0"/>
              <a:t>String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mengirim</a:t>
            </a:r>
            <a:r>
              <a:rPr lang="en-US" sz="2400" dirty="0"/>
              <a:t> </a:t>
            </a:r>
            <a:r>
              <a:rPr lang="en-US" sz="2400" dirty="0" smtClean="0"/>
              <a:t>data </a:t>
            </a:r>
            <a:r>
              <a:rPr lang="en-US" sz="2400" dirty="0" err="1" smtClean="0"/>
              <a:t>antar</a:t>
            </a:r>
            <a:r>
              <a:rPr lang="en-US" sz="2400" dirty="0" smtClean="0"/>
              <a:t> </a:t>
            </a:r>
            <a:r>
              <a:rPr lang="en-US" sz="2400" dirty="0" err="1" smtClean="0"/>
              <a:t>halaman</a:t>
            </a:r>
            <a:endParaRPr lang="en-US" sz="2400" dirty="0"/>
          </a:p>
          <a:p>
            <a:r>
              <a:rPr lang="en-US" sz="2400" b="1" dirty="0" smtClean="0"/>
              <a:t>$_</a:t>
            </a:r>
            <a:r>
              <a:rPr lang="en-US" sz="2400" b="1" dirty="0"/>
              <a:t>GET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smtClean="0"/>
              <a:t>form </a:t>
            </a:r>
            <a:r>
              <a:rPr lang="en-US" sz="2400" dirty="0" err="1" smtClean="0"/>
              <a:t>maupun</a:t>
            </a:r>
            <a:r>
              <a:rPr lang="en-US" sz="2400" dirty="0" smtClean="0"/>
              <a:t> </a:t>
            </a:r>
            <a:r>
              <a:rPr lang="en-US" sz="2400" dirty="0" err="1"/>
              <a:t>tanpa</a:t>
            </a:r>
            <a:r>
              <a:rPr lang="en-US" sz="2400" dirty="0"/>
              <a:t> </a:t>
            </a:r>
            <a:r>
              <a:rPr lang="en-US" sz="2400" dirty="0" smtClean="0"/>
              <a:t>form.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19754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Query </a:t>
            </a:r>
            <a:r>
              <a:rPr lang="en-US" dirty="0" smtClean="0"/>
              <a:t>String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600201"/>
            <a:ext cx="4635500" cy="31242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1600" dirty="0"/>
              <a:t>&lt;!DOCTYPE HTML&gt;</a:t>
            </a:r>
          </a:p>
          <a:p>
            <a:pPr marL="118872" indent="0">
              <a:buNone/>
            </a:pPr>
            <a:r>
              <a:rPr lang="en-US" sz="1600" dirty="0"/>
              <a:t>&lt;html&gt;</a:t>
            </a:r>
          </a:p>
          <a:p>
            <a:pPr marL="118872" indent="0">
              <a:buNone/>
            </a:pPr>
            <a:r>
              <a:rPr lang="en-US" sz="1600" dirty="0" smtClean="0"/>
              <a:t>         &lt;</a:t>
            </a:r>
            <a:r>
              <a:rPr lang="en-US" sz="1600" dirty="0"/>
              <a:t>head&gt;</a:t>
            </a:r>
          </a:p>
          <a:p>
            <a:pPr marL="118872" indent="0">
              <a:buNone/>
            </a:pPr>
            <a:r>
              <a:rPr lang="en-US" sz="1600" dirty="0" smtClean="0"/>
              <a:t>              </a:t>
            </a:r>
            <a:r>
              <a:rPr lang="en-US" sz="1600" dirty="0"/>
              <a:t>&lt;title&gt;</a:t>
            </a:r>
            <a:r>
              <a:rPr lang="en-US" sz="1600" dirty="0" err="1"/>
              <a:t>Belajar</a:t>
            </a:r>
            <a:r>
              <a:rPr lang="en-US" sz="1600" dirty="0"/>
              <a:t> </a:t>
            </a:r>
            <a:r>
              <a:rPr lang="en-US" sz="1600" dirty="0" err="1"/>
              <a:t>variabel</a:t>
            </a:r>
            <a:r>
              <a:rPr lang="en-US" sz="1600" dirty="0"/>
              <a:t> $_GET&lt;/title&gt;</a:t>
            </a:r>
          </a:p>
          <a:p>
            <a:pPr marL="118872" indent="0">
              <a:buNone/>
            </a:pPr>
            <a:r>
              <a:rPr lang="en-US" sz="1600" dirty="0" smtClean="0"/>
              <a:t>         &lt;/</a:t>
            </a:r>
            <a:r>
              <a:rPr lang="en-US" sz="1600" dirty="0"/>
              <a:t>head&gt;</a:t>
            </a:r>
          </a:p>
          <a:p>
            <a:pPr marL="118872" indent="0">
              <a:buNone/>
            </a:pPr>
            <a:r>
              <a:rPr lang="en-US" sz="1600" dirty="0" smtClean="0"/>
              <a:t>          &lt;</a:t>
            </a:r>
            <a:r>
              <a:rPr lang="en-US" sz="1600" dirty="0"/>
              <a:t>body&gt;</a:t>
            </a:r>
          </a:p>
          <a:p>
            <a:pPr marL="118872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&lt;</a:t>
            </a:r>
            <a:r>
              <a:rPr lang="en-US" sz="1600" dirty="0"/>
              <a:t>h1&gt;</a:t>
            </a:r>
            <a:r>
              <a:rPr lang="en-US" sz="1600" dirty="0" err="1"/>
              <a:t>Superglobals</a:t>
            </a:r>
            <a:r>
              <a:rPr lang="en-US" sz="1600" dirty="0"/>
              <a:t> </a:t>
            </a:r>
            <a:r>
              <a:rPr lang="en-US" sz="1600" dirty="0" err="1"/>
              <a:t>Variabel</a:t>
            </a:r>
            <a:r>
              <a:rPr lang="en-US" sz="1600" dirty="0"/>
              <a:t> $_GET&lt;/h1&gt;</a:t>
            </a:r>
          </a:p>
          <a:p>
            <a:pPr marL="118872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&lt;?</a:t>
            </a:r>
            <a:r>
              <a:rPr lang="en-US" sz="1600" dirty="0" err="1"/>
              <a:t>php</a:t>
            </a:r>
            <a:endParaRPr lang="en-US" sz="1600" dirty="0"/>
          </a:p>
          <a:p>
            <a:pPr marL="118872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       </a:t>
            </a:r>
            <a:r>
              <a:rPr lang="en-US" sz="1600" dirty="0" err="1" smtClean="0"/>
              <a:t>print_r</a:t>
            </a:r>
            <a:r>
              <a:rPr lang="en-US" sz="1600" dirty="0"/>
              <a:t>($_GET);</a:t>
            </a:r>
          </a:p>
          <a:p>
            <a:pPr marL="118872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?&gt;</a:t>
            </a:r>
            <a:endParaRPr lang="en-US" sz="1600" dirty="0"/>
          </a:p>
          <a:p>
            <a:pPr marL="118872" indent="0">
              <a:buNone/>
            </a:pPr>
            <a:r>
              <a:rPr lang="en-US" sz="1600" dirty="0" smtClean="0"/>
              <a:t>         &lt;/</a:t>
            </a:r>
            <a:r>
              <a:rPr lang="en-US" sz="1600" dirty="0"/>
              <a:t>body&gt;</a:t>
            </a:r>
          </a:p>
          <a:p>
            <a:pPr marL="118872" indent="0">
              <a:buNone/>
            </a:pPr>
            <a:r>
              <a:rPr lang="en-US" sz="1600" dirty="0"/>
              <a:t>&lt;/html&gt;</a:t>
            </a:r>
          </a:p>
          <a:p>
            <a:pPr marL="118872" indent="0">
              <a:buNone/>
            </a:pP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5105400" y="1600200"/>
            <a:ext cx="3505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Fungsi</a:t>
            </a:r>
            <a:r>
              <a:rPr lang="en-US" sz="1400" dirty="0"/>
              <a:t> </a:t>
            </a:r>
            <a:r>
              <a:rPr lang="en-US" sz="1400" b="1" dirty="0" err="1"/>
              <a:t>print_r</a:t>
            </a:r>
            <a:r>
              <a:rPr lang="en-US" sz="1400" b="1" dirty="0"/>
              <a:t>() </a:t>
            </a:r>
            <a:r>
              <a:rPr lang="en-US" sz="1400" dirty="0" err="1"/>
              <a:t>digunakan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err="1"/>
              <a:t>melihat</a:t>
            </a:r>
            <a:r>
              <a:rPr lang="en-US" sz="1400" dirty="0"/>
              <a:t> </a:t>
            </a:r>
            <a:r>
              <a:rPr lang="en-US" sz="1400" dirty="0" err="1"/>
              <a:t>isi</a:t>
            </a:r>
            <a:r>
              <a:rPr lang="en-US" sz="1400" dirty="0"/>
              <a:t> variable $_GET.</a:t>
            </a:r>
            <a:br>
              <a:rPr lang="en-US" sz="1400" dirty="0"/>
            </a:b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4724400" y="4883150"/>
            <a:ext cx="3708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Contoh</a:t>
            </a:r>
            <a:r>
              <a:rPr lang="en-US" sz="1600" dirty="0"/>
              <a:t> 1</a:t>
            </a:r>
            <a:br>
              <a:rPr lang="en-US" sz="1600" dirty="0"/>
            </a:br>
            <a:r>
              <a:rPr lang="en-US" sz="1600" dirty="0"/>
              <a:t>Dengan </a:t>
            </a:r>
            <a:r>
              <a:rPr lang="en-US" sz="1600" dirty="0" err="1"/>
              <a:t>menggunakan</a:t>
            </a:r>
            <a:r>
              <a:rPr lang="en-US" sz="1600" dirty="0"/>
              <a:t> </a:t>
            </a:r>
            <a:r>
              <a:rPr lang="en-US" sz="1600" dirty="0" err="1"/>
              <a:t>fungsi</a:t>
            </a:r>
            <a:r>
              <a:rPr lang="en-US" sz="1600" dirty="0"/>
              <a:t> </a:t>
            </a:r>
            <a:r>
              <a:rPr lang="en-US" sz="1600" b="1" dirty="0" err="1"/>
              <a:t>print_r</a:t>
            </a:r>
            <a:r>
              <a:rPr lang="en-US" sz="1600" b="1" dirty="0"/>
              <a:t>() </a:t>
            </a:r>
            <a:r>
              <a:rPr lang="en-US" sz="1600" dirty="0" err="1"/>
              <a:t>maka</a:t>
            </a:r>
            <a:r>
              <a:rPr lang="en-US" sz="1600" dirty="0"/>
              <a:t> </a:t>
            </a:r>
            <a:r>
              <a:rPr lang="en-US" sz="1600" dirty="0" err="1"/>
              <a:t>isi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variabel</a:t>
            </a:r>
            <a:r>
              <a:rPr lang="en-US" sz="1600" dirty="0"/>
              <a:t> $_GET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terlihat</a:t>
            </a:r>
            <a:r>
              <a:rPr lang="en-US" sz="1600" dirty="0"/>
              <a:t>. Isi</a:t>
            </a:r>
            <a:br>
              <a:rPr lang="en-US" sz="1600" dirty="0"/>
            </a:br>
            <a:r>
              <a:rPr lang="en-US" sz="1600" dirty="0" err="1"/>
              <a:t>variabel</a:t>
            </a:r>
            <a:r>
              <a:rPr lang="en-US" sz="1600" dirty="0"/>
              <a:t> $_GET </a:t>
            </a:r>
            <a:r>
              <a:rPr lang="en-US" sz="1600" dirty="0" err="1"/>
              <a:t>berbentuk</a:t>
            </a:r>
            <a:r>
              <a:rPr lang="en-US" sz="1600" dirty="0"/>
              <a:t> Array</a:t>
            </a:r>
            <a:br>
              <a:rPr lang="en-US" sz="1600" dirty="0"/>
            </a:b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4883150"/>
            <a:ext cx="410210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5836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program 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600200"/>
            <a:ext cx="7277099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76800" y="1720334"/>
            <a:ext cx="274940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Nama</a:t>
            </a:r>
            <a:r>
              <a:rPr lang="en-US" dirty="0" smtClean="0"/>
              <a:t> program : </a:t>
            </a:r>
            <a:r>
              <a:rPr lang="en-US" dirty="0" err="1" smtClean="0"/>
              <a:t>query.php</a:t>
            </a: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5029200" y="3998788"/>
            <a:ext cx="533400" cy="725612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90854" y="3998788"/>
            <a:ext cx="321754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$</a:t>
            </a:r>
            <a:r>
              <a:rPr lang="en-US" dirty="0" err="1" smtClean="0"/>
              <a:t>nama</a:t>
            </a:r>
            <a:r>
              <a:rPr lang="en-US" dirty="0" smtClean="0"/>
              <a:t>, $</a:t>
            </a:r>
            <a:r>
              <a:rPr lang="en-US" dirty="0" err="1" smtClean="0"/>
              <a:t>alamat</a:t>
            </a:r>
            <a:r>
              <a:rPr lang="en-US" dirty="0" smtClean="0"/>
              <a:t> &amp;</a:t>
            </a:r>
          </a:p>
          <a:p>
            <a:r>
              <a:rPr lang="en-US" dirty="0" smtClean="0"/>
              <a:t>Query string</a:t>
            </a:r>
            <a:endParaRPr lang="en-US" dirty="0"/>
          </a:p>
        </p:txBody>
      </p:sp>
      <p:sp>
        <p:nvSpPr>
          <p:cNvPr id="9" name="Line Callout 1 8"/>
          <p:cNvSpPr/>
          <p:nvPr/>
        </p:nvSpPr>
        <p:spPr>
          <a:xfrm>
            <a:off x="3200400" y="5486400"/>
            <a:ext cx="5029200" cy="603607"/>
          </a:xfrm>
          <a:prstGeom prst="borderCallout1">
            <a:avLst>
              <a:gd name="adj1" fmla="val 47686"/>
              <a:gd name="adj2" fmla="val 656"/>
              <a:gd name="adj3" fmla="val 6280"/>
              <a:gd name="adj4" fmla="val -15885"/>
            </a:avLst>
          </a:prstGeom>
          <a:solidFill>
            <a:schemeClr val="bg1">
              <a:lumMod val="8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akan</a:t>
            </a:r>
            <a:r>
              <a:rPr lang="en-US" dirty="0" smtClean="0">
                <a:solidFill>
                  <a:schemeClr val="tx1"/>
                </a:solidFill>
              </a:rPr>
              <a:t> link </a:t>
            </a:r>
            <a:r>
              <a:rPr lang="en-US" dirty="0" err="1" smtClean="0">
                <a:solidFill>
                  <a:schemeClr val="tx1"/>
                </a:solidFill>
              </a:rPr>
              <a:t>ke</a:t>
            </a:r>
            <a:r>
              <a:rPr lang="en-US" dirty="0" smtClean="0">
                <a:solidFill>
                  <a:schemeClr val="tx1"/>
                </a:solidFill>
              </a:rPr>
              <a:t> program </a:t>
            </a:r>
            <a:r>
              <a:rPr lang="en-US" dirty="0" err="1" smtClean="0">
                <a:solidFill>
                  <a:schemeClr val="tx1"/>
                </a:solidFill>
              </a:rPr>
              <a:t>proses.php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menampilkan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hasil</a:t>
            </a:r>
            <a:r>
              <a:rPr lang="en-US" dirty="0" smtClean="0">
                <a:solidFill>
                  <a:schemeClr val="tx1"/>
                </a:solidFill>
              </a:rPr>
              <a:t> $</a:t>
            </a:r>
            <a:r>
              <a:rPr lang="en-US" dirty="0" err="1" smtClean="0">
                <a:solidFill>
                  <a:schemeClr val="tx1"/>
                </a:solidFill>
              </a:rPr>
              <a:t>query_string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1828800" y="4800600"/>
            <a:ext cx="13716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1981200" y="5410200"/>
            <a:ext cx="1219200" cy="3249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85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9" y="1553966"/>
            <a:ext cx="61722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17"/>
          <a:stretch/>
        </p:blipFill>
        <p:spPr bwMode="auto">
          <a:xfrm>
            <a:off x="6499282" y="5304298"/>
            <a:ext cx="243840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85825" y="4934966"/>
            <a:ext cx="1881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Hasil</a:t>
            </a:r>
            <a:r>
              <a:rPr lang="en-US" dirty="0" smtClean="0"/>
              <a:t> Program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43400" y="1600200"/>
            <a:ext cx="294016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Nama</a:t>
            </a:r>
            <a:r>
              <a:rPr lang="en-US" dirty="0" smtClean="0"/>
              <a:t> program : </a:t>
            </a:r>
            <a:r>
              <a:rPr lang="en-US" dirty="0" err="1" smtClean="0"/>
              <a:t>proses.php</a:t>
            </a:r>
            <a:endParaRPr lang="en-US" dirty="0"/>
          </a:p>
        </p:txBody>
      </p:sp>
      <p:sp>
        <p:nvSpPr>
          <p:cNvPr id="8" name="Right Brace 7"/>
          <p:cNvSpPr/>
          <p:nvPr/>
        </p:nvSpPr>
        <p:spPr>
          <a:xfrm>
            <a:off x="6267664" y="3962400"/>
            <a:ext cx="151544" cy="609600"/>
          </a:xfrm>
          <a:prstGeom prst="rightBrace">
            <a:avLst/>
          </a:prstGeom>
          <a:ln w="190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77000" y="3667035"/>
            <a:ext cx="2438400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Data </a:t>
            </a:r>
            <a:r>
              <a:rPr lang="en-US" dirty="0" err="1" smtClean="0"/>
              <a:t>dari</a:t>
            </a:r>
            <a:r>
              <a:rPr lang="en-US" dirty="0" smtClean="0"/>
              <a:t> program </a:t>
            </a:r>
            <a:r>
              <a:rPr lang="en-US" dirty="0" err="1" smtClean="0"/>
              <a:t>query.php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di </a:t>
            </a:r>
            <a:r>
              <a:rPr lang="en-US" dirty="0" err="1" smtClean="0"/>
              <a:t>tampilkan</a:t>
            </a:r>
            <a:r>
              <a:rPr lang="en-US" dirty="0" smtClean="0"/>
              <a:t> di </a:t>
            </a:r>
            <a:r>
              <a:rPr lang="en-US" dirty="0" err="1" smtClean="0"/>
              <a:t>perintah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749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String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4381499" y="1563425"/>
            <a:ext cx="3009901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Output </a:t>
            </a:r>
            <a:r>
              <a:rPr lang="en-US" dirty="0" err="1"/>
              <a:t>dari</a:t>
            </a:r>
            <a:r>
              <a:rPr lang="en-US" dirty="0"/>
              <a:t> file </a:t>
            </a:r>
            <a:r>
              <a:rPr lang="en-US" dirty="0" err="1" smtClean="0"/>
              <a:t>query.php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4121088"/>
            <a:ext cx="5410199" cy="130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62703"/>
            <a:ext cx="4724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581400" y="3710459"/>
            <a:ext cx="2438400" cy="30777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Output </a:t>
            </a:r>
            <a:r>
              <a:rPr lang="en-US" sz="1400" dirty="0" err="1"/>
              <a:t>dari</a:t>
            </a:r>
            <a:r>
              <a:rPr lang="en-US" sz="1400" dirty="0"/>
              <a:t> file </a:t>
            </a:r>
            <a:r>
              <a:rPr lang="en-US" sz="1400" dirty="0" err="1" smtClean="0"/>
              <a:t>proses.php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137417" y="2071598"/>
            <a:ext cx="37487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Ketika</a:t>
            </a:r>
            <a:r>
              <a:rPr lang="en-US" sz="1400" dirty="0"/>
              <a:t> </a:t>
            </a:r>
            <a:r>
              <a:rPr lang="en-US" sz="1400" dirty="0" err="1"/>
              <a:t>menyorot</a:t>
            </a:r>
            <a:r>
              <a:rPr lang="en-US" sz="1400" dirty="0"/>
              <a:t> link, </a:t>
            </a:r>
            <a:r>
              <a:rPr lang="en-US" sz="1400" dirty="0" err="1"/>
              <a:t>maka</a:t>
            </a:r>
            <a:r>
              <a:rPr lang="en-US" sz="1400" dirty="0"/>
              <a:t> di </a:t>
            </a:r>
            <a:r>
              <a:rPr lang="en-US" sz="1400" dirty="0" err="1" smtClean="0"/>
              <a:t>pojok</a:t>
            </a:r>
            <a:r>
              <a:rPr lang="en-US" sz="1400" dirty="0" smtClean="0"/>
              <a:t> </a:t>
            </a:r>
            <a:r>
              <a:rPr lang="en-US" sz="1400" dirty="0" err="1" smtClean="0"/>
              <a:t>kiri</a:t>
            </a:r>
            <a:r>
              <a:rPr lang="en-US" sz="1400" dirty="0" smtClean="0"/>
              <a:t> </a:t>
            </a:r>
            <a:r>
              <a:rPr lang="en-US" sz="1400" dirty="0" err="1"/>
              <a:t>bawah</a:t>
            </a:r>
            <a:r>
              <a:rPr lang="en-US" sz="1400" dirty="0"/>
              <a:t> browser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muncul</a:t>
            </a:r>
            <a:r>
              <a:rPr lang="en-US" sz="1400" dirty="0"/>
              <a:t> </a:t>
            </a:r>
            <a:r>
              <a:rPr lang="en-US" sz="1400" dirty="0" smtClean="0"/>
              <a:t>link preview </a:t>
            </a:r>
            <a:r>
              <a:rPr lang="en-US" sz="1400" dirty="0" err="1"/>
              <a:t>seperti</a:t>
            </a:r>
            <a:r>
              <a:rPr lang="en-US" sz="1400" dirty="0"/>
              <a:t> di </a:t>
            </a:r>
            <a:r>
              <a:rPr lang="en-US" sz="1400" dirty="0" err="1"/>
              <a:t>bawah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</p:txBody>
      </p:sp>
      <p:sp>
        <p:nvSpPr>
          <p:cNvPr id="5" name="Right Arrow 4"/>
          <p:cNvSpPr/>
          <p:nvPr/>
        </p:nvSpPr>
        <p:spPr>
          <a:xfrm>
            <a:off x="3780034" y="3048000"/>
            <a:ext cx="334766" cy="1431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953000" y="3334303"/>
            <a:ext cx="228600" cy="3232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4"/>
          <a:stretch/>
        </p:blipFill>
        <p:spPr bwMode="auto">
          <a:xfrm>
            <a:off x="198635" y="2946322"/>
            <a:ext cx="368756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3180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err="1"/>
              <a:t>Contoh</a:t>
            </a:r>
            <a:r>
              <a:rPr lang="en-US" sz="2800" dirty="0"/>
              <a:t> </a:t>
            </a:r>
            <a:r>
              <a:rPr lang="en-US" sz="2800" dirty="0" err="1"/>
              <a:t>Penerapan</a:t>
            </a:r>
            <a:r>
              <a:rPr lang="en-US" sz="2800" dirty="0"/>
              <a:t> </a:t>
            </a:r>
            <a:r>
              <a:rPr lang="en-US" sz="2800" dirty="0" err="1"/>
              <a:t>Fungsi</a:t>
            </a:r>
            <a:r>
              <a:rPr lang="en-US" sz="2800" dirty="0"/>
              <a:t> </a:t>
            </a:r>
            <a:r>
              <a:rPr lang="en-US" sz="2800" dirty="0" err="1"/>
              <a:t>isset</a:t>
            </a:r>
            <a:r>
              <a:rPr lang="en-US" sz="2800" dirty="0"/>
              <a:t>() </a:t>
            </a:r>
            <a:r>
              <a:rPr lang="en-US" sz="2800" dirty="0" err="1"/>
              <a:t>pada</a:t>
            </a:r>
            <a:r>
              <a:rPr lang="en-US" sz="2800" dirty="0"/>
              <a:t> Form Login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0" y="1740295"/>
            <a:ext cx="600182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38800" y="1764268"/>
            <a:ext cx="269977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Nama</a:t>
            </a:r>
            <a:r>
              <a:rPr lang="en-US" dirty="0" smtClean="0"/>
              <a:t> Program : </a:t>
            </a:r>
            <a:r>
              <a:rPr lang="en-US" dirty="0" err="1" smtClean="0"/>
              <a:t>login.php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24400"/>
            <a:ext cx="43529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81600" y="4648200"/>
            <a:ext cx="3684022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Silahkan</a:t>
            </a:r>
            <a:r>
              <a:rPr lang="en-US" dirty="0" smtClean="0"/>
              <a:t> </a:t>
            </a:r>
            <a:r>
              <a:rPr lang="en-US" dirty="0" err="1" smtClean="0"/>
              <a:t>masukkan</a:t>
            </a:r>
            <a:r>
              <a:rPr lang="en-US" dirty="0" smtClean="0"/>
              <a:t> </a:t>
            </a:r>
            <a:r>
              <a:rPr lang="en-US" dirty="0" err="1" smtClean="0"/>
              <a:t>username:admin</a:t>
            </a:r>
            <a:endParaRPr lang="en-US" dirty="0" smtClean="0"/>
          </a:p>
          <a:p>
            <a:r>
              <a:rPr lang="en-US" dirty="0" smtClean="0"/>
              <a:t>Passoword:12345 </a:t>
            </a:r>
          </a:p>
          <a:p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tekan</a:t>
            </a:r>
            <a:r>
              <a:rPr lang="en-US" dirty="0" smtClean="0"/>
              <a:t> </a:t>
            </a:r>
            <a:r>
              <a:rPr lang="en-US" dirty="0" err="1" smtClean="0"/>
              <a:t>tombol</a:t>
            </a:r>
            <a:r>
              <a:rPr lang="en-US" dirty="0" smtClean="0"/>
              <a:t> login</a:t>
            </a:r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>
            <a:off x="1066800" y="6324600"/>
            <a:ext cx="5334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4416623"/>
            <a:ext cx="2173993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Output program </a:t>
            </a:r>
            <a:r>
              <a:rPr lang="en-US" sz="1400" dirty="0" err="1" smtClean="0"/>
              <a:t>login.php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631208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Fungsi-fungsi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database MySQL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9902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Fungsi-fungsi</a:t>
            </a:r>
            <a:r>
              <a:rPr lang="en-US" b="1" dirty="0" smtClean="0"/>
              <a:t> </a:t>
            </a:r>
            <a:r>
              <a:rPr lang="en-US" b="1" dirty="0" err="1" smtClean="0"/>
              <a:t>khusus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database MySQL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85" y="1600200"/>
            <a:ext cx="8883315" cy="3124200"/>
          </a:xfrm>
        </p:spPr>
        <p:txBody>
          <a:bodyPr>
            <a:noAutofit/>
          </a:bodyPr>
          <a:lstStyle/>
          <a:p>
            <a:pPr marL="457200" indent="-279400"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sz="2000" b="1" dirty="0" err="1" smtClean="0"/>
              <a:t>Fungsi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koneksi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</a:t>
            </a:r>
            <a:r>
              <a:rPr lang="en-US" sz="2000" b="1" dirty="0" smtClean="0"/>
              <a:t> instance server MySQL : </a:t>
            </a:r>
          </a:p>
          <a:p>
            <a:pPr marL="457200" indent="0">
              <a:buNone/>
            </a:pPr>
            <a:r>
              <a:rPr lang="en-US" sz="2000" dirty="0" err="1" smtClean="0"/>
              <a:t>Perintahnya</a:t>
            </a:r>
            <a:r>
              <a:rPr lang="en-US" sz="2000" dirty="0" smtClean="0"/>
              <a:t> : </a:t>
            </a:r>
            <a:r>
              <a:rPr lang="en-US" sz="2000" b="1" dirty="0" err="1" smtClean="0"/>
              <a:t>mysqli_connect</a:t>
            </a:r>
            <a:r>
              <a:rPr lang="en-US" sz="2000" dirty="0" smtClean="0"/>
              <a:t>();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 err="1" smtClean="0">
                <a:solidFill>
                  <a:srgbClr val="FF0000"/>
                </a:solidFill>
              </a:rPr>
              <a:t>mysqli_connect</a:t>
            </a:r>
            <a:r>
              <a:rPr lang="en-US" sz="2000" b="1" dirty="0" smtClean="0">
                <a:solidFill>
                  <a:srgbClr val="FF0000"/>
                </a:solidFill>
              </a:rPr>
              <a:t>(‘</a:t>
            </a:r>
            <a:r>
              <a:rPr lang="en-US" sz="2000" b="1" dirty="0" err="1" smtClean="0">
                <a:solidFill>
                  <a:srgbClr val="FF0000"/>
                </a:solidFill>
              </a:rPr>
              <a:t>nama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host', </a:t>
            </a:r>
            <a:r>
              <a:rPr lang="en-US" sz="2000" b="1" dirty="0" smtClean="0">
                <a:solidFill>
                  <a:srgbClr val="FF0000"/>
                </a:solidFill>
              </a:rPr>
              <a:t>‘</a:t>
            </a:r>
            <a:r>
              <a:rPr lang="en-US" sz="2000" b="1" dirty="0" err="1" smtClean="0">
                <a:solidFill>
                  <a:srgbClr val="FF0000"/>
                </a:solidFill>
              </a:rPr>
              <a:t>username_db</a:t>
            </a:r>
            <a:r>
              <a:rPr lang="en-US" sz="2000" b="1" dirty="0" smtClean="0">
                <a:solidFill>
                  <a:srgbClr val="FF0000"/>
                </a:solidFill>
              </a:rPr>
              <a:t>', ‘</a:t>
            </a:r>
            <a:r>
              <a:rPr lang="en-US" sz="2000" b="1" dirty="0" err="1" smtClean="0">
                <a:solidFill>
                  <a:srgbClr val="FF0000"/>
                </a:solidFill>
              </a:rPr>
              <a:t>pass_db</a:t>
            </a:r>
            <a:r>
              <a:rPr lang="en-US" sz="2000" b="1" dirty="0" smtClean="0">
                <a:solidFill>
                  <a:srgbClr val="FF0000"/>
                </a:solidFill>
              </a:rPr>
              <a:t>', </a:t>
            </a:r>
            <a:r>
              <a:rPr lang="en-US" sz="2000" b="1" dirty="0">
                <a:solidFill>
                  <a:srgbClr val="FF0000"/>
                </a:solidFill>
              </a:rPr>
              <a:t>'</a:t>
            </a:r>
            <a:r>
              <a:rPr lang="en-US" sz="2000" b="1" dirty="0" err="1">
                <a:solidFill>
                  <a:srgbClr val="FF0000"/>
                </a:solidFill>
              </a:rPr>
              <a:t>nama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db</a:t>
            </a:r>
            <a:r>
              <a:rPr lang="en-US" sz="2000" b="1" dirty="0" smtClean="0">
                <a:solidFill>
                  <a:srgbClr val="FF0000"/>
                </a:solidFill>
              </a:rPr>
              <a:t>')</a:t>
            </a:r>
          </a:p>
          <a:p>
            <a:pPr marL="457200" indent="0">
              <a:buNone/>
            </a:pPr>
            <a:r>
              <a:rPr lang="en-US" sz="2000" dirty="0" err="1" smtClean="0">
                <a:solidFill>
                  <a:srgbClr val="0070C0"/>
                </a:solidFill>
              </a:rPr>
              <a:t>Dalm</a:t>
            </a:r>
            <a:r>
              <a:rPr lang="en-US" sz="2000" dirty="0" smtClean="0">
                <a:solidFill>
                  <a:srgbClr val="0070C0"/>
                </a:solidFill>
              </a:rPr>
              <a:t> program </a:t>
            </a:r>
            <a:r>
              <a:rPr lang="en-US" sz="2000" b="1" dirty="0" smtClean="0">
                <a:solidFill>
                  <a:srgbClr val="FF0000"/>
                </a:solidFill>
              </a:rPr>
              <a:t>$</a:t>
            </a:r>
            <a:r>
              <a:rPr lang="en-US" sz="2000" b="1" dirty="0" err="1" smtClean="0">
                <a:solidFill>
                  <a:srgbClr val="FF0000"/>
                </a:solidFill>
              </a:rPr>
              <a:t>koneksi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= </a:t>
            </a:r>
            <a:r>
              <a:rPr lang="en-US" sz="2000" b="1" dirty="0" err="1" smtClean="0">
                <a:solidFill>
                  <a:srgbClr val="FF0000"/>
                </a:solidFill>
              </a:rPr>
              <a:t>mysqli_connect</a:t>
            </a:r>
            <a:r>
              <a:rPr lang="en-US" sz="2000" b="1" dirty="0" smtClean="0">
                <a:solidFill>
                  <a:srgbClr val="FF0000"/>
                </a:solidFill>
              </a:rPr>
              <a:t>(‘</a:t>
            </a:r>
            <a:r>
              <a:rPr lang="en-US" sz="2000" b="1" dirty="0" err="1" smtClean="0">
                <a:solidFill>
                  <a:srgbClr val="FF0000"/>
                </a:solidFill>
              </a:rPr>
              <a:t>localhost</a:t>
            </a:r>
            <a:r>
              <a:rPr lang="en-US" sz="2000" b="1" dirty="0" smtClean="0">
                <a:solidFill>
                  <a:srgbClr val="FF0000"/>
                </a:solidFill>
              </a:rPr>
              <a:t>’,’root’,’ ‘,’</a:t>
            </a:r>
            <a:r>
              <a:rPr lang="en-US" sz="2000" b="1" dirty="0" err="1" smtClean="0">
                <a:solidFill>
                  <a:srgbClr val="FF0000"/>
                </a:solidFill>
              </a:rPr>
              <a:t>db_pt</a:t>
            </a:r>
            <a:r>
              <a:rPr lang="en-US" sz="2000" b="1" dirty="0" smtClean="0">
                <a:solidFill>
                  <a:srgbClr val="FF0000"/>
                </a:solidFill>
              </a:rPr>
              <a:t>’);</a:t>
            </a:r>
          </a:p>
          <a:p>
            <a:pPr marL="457200" indent="0">
              <a:buNone/>
            </a:pPr>
            <a:r>
              <a:rPr lang="en-US" sz="1800" u="sng" dirty="0" err="1" smtClean="0"/>
              <a:t>keterangan</a:t>
            </a:r>
            <a:r>
              <a:rPr lang="en-US" sz="1800" u="sng" dirty="0" smtClean="0"/>
              <a:t>:</a:t>
            </a:r>
            <a:endParaRPr lang="en-US" sz="1800" dirty="0"/>
          </a:p>
          <a:p>
            <a:pPr marL="800100" indent="-342900">
              <a:spcBef>
                <a:spcPts val="0"/>
              </a:spcBef>
              <a:buFont typeface="Wingdings" pitchFamily="2" charset="2"/>
              <a:buChar char="Ø"/>
            </a:pPr>
            <a:r>
              <a:rPr lang="en-US" sz="1800" b="1" i="1" dirty="0" err="1" smtClean="0"/>
              <a:t>nama_host</a:t>
            </a:r>
            <a:r>
              <a:rPr lang="en-US" sz="1800" b="1" i="1" dirty="0" smtClean="0"/>
              <a:t> </a:t>
            </a:r>
            <a:r>
              <a:rPr lang="en-US" sz="1800" dirty="0" smtClean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nama</a:t>
            </a:r>
            <a:r>
              <a:rPr lang="en-US" sz="1800" dirty="0"/>
              <a:t> </a:t>
            </a:r>
            <a:r>
              <a:rPr lang="en-US" sz="1800" dirty="0" err="1"/>
              <a:t>komputer</a:t>
            </a:r>
            <a:r>
              <a:rPr lang="en-US" sz="1800" dirty="0"/>
              <a:t> server yang </a:t>
            </a:r>
            <a:r>
              <a:rPr lang="en-US" sz="1800" dirty="0" err="1"/>
              <a:t>memuat</a:t>
            </a:r>
            <a:r>
              <a:rPr lang="en-US" sz="1800" dirty="0"/>
              <a:t> DBMS MySQL yang </a:t>
            </a:r>
            <a:r>
              <a:rPr lang="en-US" sz="1800" dirty="0" err="1" smtClean="0"/>
              <a:t>dituju</a:t>
            </a:r>
            <a:r>
              <a:rPr lang="en-US" sz="1800" dirty="0" smtClean="0"/>
              <a:t>.</a:t>
            </a:r>
          </a:p>
          <a:p>
            <a:pPr marL="800100" indent="-342900">
              <a:spcBef>
                <a:spcPts val="0"/>
              </a:spcBef>
              <a:buFont typeface="Wingdings" pitchFamily="2" charset="2"/>
              <a:buChar char="Ø"/>
            </a:pPr>
            <a:r>
              <a:rPr lang="en-US" sz="1800" b="1" i="1" dirty="0" err="1" smtClean="0"/>
              <a:t>Username_db</a:t>
            </a:r>
            <a:r>
              <a:rPr lang="en-US" sz="1800" b="1" i="1" dirty="0" smtClean="0"/>
              <a:t> </a:t>
            </a:r>
            <a:r>
              <a:rPr lang="en-US" sz="1800" dirty="0" smtClean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nama</a:t>
            </a:r>
            <a:r>
              <a:rPr lang="en-US" sz="1800" dirty="0"/>
              <a:t> user DBMS MySQL yang </a:t>
            </a:r>
            <a:r>
              <a:rPr lang="en-US" sz="1800" dirty="0" err="1"/>
              <a:t>memiliki</a:t>
            </a:r>
            <a:r>
              <a:rPr lang="en-US" sz="1800" dirty="0"/>
              <a:t> </a:t>
            </a:r>
            <a:r>
              <a:rPr lang="en-US" sz="1800" dirty="0" err="1"/>
              <a:t>otoritas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login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smtClean="0"/>
              <a:t>database.</a:t>
            </a:r>
          </a:p>
          <a:p>
            <a:pPr marL="800100" indent="-342900">
              <a:spcBef>
                <a:spcPts val="0"/>
              </a:spcBef>
              <a:buFont typeface="Wingdings" pitchFamily="2" charset="2"/>
              <a:buChar char="Ø"/>
            </a:pPr>
            <a:r>
              <a:rPr lang="en-US" sz="1800" b="1" i="1" dirty="0" err="1" smtClean="0"/>
              <a:t>Pass_db</a:t>
            </a:r>
            <a:r>
              <a:rPr lang="en-US" sz="1800" b="1" i="1" dirty="0" smtClean="0"/>
              <a:t> </a:t>
            </a:r>
            <a:r>
              <a:rPr lang="en-US" sz="1800" dirty="0" smtClean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 smtClean="0"/>
              <a:t>passwomrd</a:t>
            </a:r>
            <a:r>
              <a:rPr lang="en-US" sz="1800" dirty="0" smtClean="0"/>
              <a:t> </a:t>
            </a:r>
            <a:r>
              <a:rPr lang="en-US" sz="1800" dirty="0"/>
              <a:t>user login </a:t>
            </a:r>
            <a:r>
              <a:rPr lang="en-US" sz="1800" dirty="0" err="1"/>
              <a:t>ke</a:t>
            </a:r>
            <a:r>
              <a:rPr lang="en-US" sz="1800" dirty="0"/>
              <a:t> DBMS MySQL</a:t>
            </a:r>
            <a:r>
              <a:rPr lang="en-US" sz="1800" dirty="0" smtClean="0"/>
              <a:t>.</a:t>
            </a:r>
          </a:p>
          <a:p>
            <a:pPr marL="800100" indent="-342900">
              <a:spcBef>
                <a:spcPts val="0"/>
              </a:spcBef>
              <a:buFont typeface="Wingdings" pitchFamily="2" charset="2"/>
              <a:buChar char="Ø"/>
            </a:pPr>
            <a:r>
              <a:rPr lang="en-US" sz="1800" b="1" i="1" dirty="0" err="1" smtClean="0"/>
              <a:t>Nama_db</a:t>
            </a:r>
            <a:r>
              <a:rPr lang="en-US" sz="1800" b="1" i="1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/>
              <a:t>nama</a:t>
            </a:r>
            <a:r>
              <a:rPr lang="en-US" sz="1800" dirty="0" smtClean="0"/>
              <a:t> </a:t>
            </a:r>
            <a:r>
              <a:rPr lang="en-US" sz="1800" dirty="0" err="1" smtClean="0"/>
              <a:t>dababase</a:t>
            </a:r>
            <a:r>
              <a:rPr lang="en-US" sz="1800" dirty="0" smtClean="0"/>
              <a:t> </a:t>
            </a:r>
            <a:r>
              <a:rPr lang="en-US" sz="1800" dirty="0" err="1" smtClean="0"/>
              <a:t>yg</a:t>
            </a:r>
            <a:r>
              <a:rPr lang="en-US" sz="1800" dirty="0" smtClean="0"/>
              <a:t> </a:t>
            </a:r>
            <a:r>
              <a:rPr lang="en-US" sz="1800" dirty="0" err="1" smtClean="0"/>
              <a:t>digunakan</a:t>
            </a:r>
            <a:r>
              <a:rPr lang="en-US" sz="1800" dirty="0" smtClean="0"/>
              <a:t> di </a:t>
            </a:r>
            <a:r>
              <a:rPr lang="en-US" sz="1800" dirty="0" err="1" smtClean="0"/>
              <a:t>aplikasi</a:t>
            </a:r>
            <a:r>
              <a:rPr lang="en-US" sz="1800" dirty="0" smtClean="0"/>
              <a:t> </a:t>
            </a:r>
          </a:p>
          <a:p>
            <a:pPr marL="800100" indent="-342900">
              <a:spcBef>
                <a:spcPts val="0"/>
              </a:spcBef>
              <a:buFont typeface="Wingdings" pitchFamily="2" charset="2"/>
              <a:buChar char="Ø"/>
            </a:pP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3" r="50000" b="52632"/>
          <a:stretch/>
        </p:blipFill>
        <p:spPr bwMode="auto">
          <a:xfrm>
            <a:off x="32085" y="5029200"/>
            <a:ext cx="4158915" cy="154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4" r="32188" b="62061"/>
          <a:stretch/>
        </p:blipFill>
        <p:spPr bwMode="auto">
          <a:xfrm>
            <a:off x="4343400" y="5029199"/>
            <a:ext cx="4724400" cy="159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20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Terhitung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PHP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versi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5.5, extension </a:t>
            </a:r>
            <a:r>
              <a:rPr lang="en-US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mysql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tidak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lagi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disarankan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penggunaannya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berstatus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i="1" dirty="0">
                <a:latin typeface="Tahoma" pitchFamily="34" charset="0"/>
                <a:ea typeface="Tahoma" pitchFamily="34" charset="0"/>
                <a:cs typeface="Tahoma" pitchFamily="34" charset="0"/>
              </a:rPr>
              <a:t>deprecated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, yang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berarti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mungkin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akan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dihapus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PHP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versi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berikutnya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Kita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disarankan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mulai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beralih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menggunakan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mysqli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Mysqli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merupakan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kependekan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MySQL Improved Extension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Extension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ini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merupakan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versi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perbaikan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penambahan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extension </a:t>
            </a:r>
            <a:r>
              <a:rPr lang="en-US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mysql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sebelumnya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umum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digunakan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Extension </a:t>
            </a:r>
            <a:r>
              <a:rPr lang="en-US" sz="20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mysqli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dibuat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mendukung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fitur-fitur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terbaru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MySQL Server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versi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4.1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keatas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2897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763000" cy="46256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2</a:t>
            </a:r>
            <a:r>
              <a:rPr lang="en-US" sz="2400" b="1" dirty="0"/>
              <a:t>. </a:t>
            </a:r>
            <a:r>
              <a:rPr lang="en-US" sz="2400" dirty="0" err="1"/>
              <a:t>Memilih</a:t>
            </a:r>
            <a:r>
              <a:rPr lang="en-US" sz="2400" dirty="0"/>
              <a:t> Database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smtClean="0"/>
              <a:t>MySQL: </a:t>
            </a:r>
          </a:p>
          <a:p>
            <a:pPr marL="0" indent="342900">
              <a:buNone/>
            </a:pPr>
            <a:r>
              <a:rPr lang="en-US" sz="2400" dirty="0" err="1" smtClean="0"/>
              <a:t>Perintahnya</a:t>
            </a:r>
            <a:r>
              <a:rPr lang="en-US" sz="2400" dirty="0" smtClean="0"/>
              <a:t> : </a:t>
            </a:r>
          </a:p>
          <a:p>
            <a:pPr marL="0" indent="342900">
              <a:buNone/>
            </a:pPr>
            <a:r>
              <a:rPr lang="en-US" sz="2200" b="1" dirty="0" err="1" smtClean="0">
                <a:solidFill>
                  <a:srgbClr val="FF0000"/>
                </a:solidFill>
              </a:rPr>
              <a:t>mysqli_select_db</a:t>
            </a:r>
            <a:r>
              <a:rPr lang="en-US" sz="2200" b="1" dirty="0" smtClean="0">
                <a:solidFill>
                  <a:srgbClr val="FF0000"/>
                </a:solidFill>
              </a:rPr>
              <a:t> ($</a:t>
            </a:r>
            <a:r>
              <a:rPr lang="en-US" sz="2200" b="1" dirty="0" err="1" smtClean="0">
                <a:solidFill>
                  <a:srgbClr val="FF0000"/>
                </a:solidFill>
              </a:rPr>
              <a:t>koneksi</a:t>
            </a:r>
            <a:r>
              <a:rPr lang="en-US" sz="2200" b="1" dirty="0" smtClean="0">
                <a:solidFill>
                  <a:srgbClr val="FF0000"/>
                </a:solidFill>
              </a:rPr>
              <a:t>,$</a:t>
            </a:r>
            <a:r>
              <a:rPr lang="en-US" sz="2200" b="1" dirty="0" err="1">
                <a:solidFill>
                  <a:srgbClr val="FF0000"/>
                </a:solidFill>
              </a:rPr>
              <a:t>db_name</a:t>
            </a:r>
            <a:r>
              <a:rPr lang="en-US" sz="2200" b="1" dirty="0" smtClean="0">
                <a:solidFill>
                  <a:srgbClr val="FF0000"/>
                </a:solidFill>
              </a:rPr>
              <a:t>)</a:t>
            </a:r>
            <a:endParaRPr lang="en-US" sz="2600" b="1" dirty="0">
              <a:solidFill>
                <a:srgbClr val="FF0000"/>
              </a:solidFill>
            </a:endParaRPr>
          </a:p>
          <a:p>
            <a:pPr marL="342900" indent="0">
              <a:buNone/>
            </a:pPr>
            <a:endParaRPr lang="en-US" sz="2000" u="sng" dirty="0" smtClean="0"/>
          </a:p>
          <a:p>
            <a:pPr marL="342900" indent="0">
              <a:buNone/>
            </a:pPr>
            <a:r>
              <a:rPr lang="en-US" sz="2000" u="sng" dirty="0" err="1" smtClean="0"/>
              <a:t>keterangan</a:t>
            </a:r>
            <a:r>
              <a:rPr lang="en-US" sz="2000" u="sng" dirty="0" smtClean="0"/>
              <a:t>:</a:t>
            </a:r>
            <a:endParaRPr lang="en-US" sz="2000" u="sng" dirty="0"/>
          </a:p>
          <a:p>
            <a:pPr marL="573088" indent="-230188"/>
            <a:r>
              <a:rPr lang="en-US" sz="2000" b="1" dirty="0" smtClean="0"/>
              <a:t>$</a:t>
            </a:r>
            <a:r>
              <a:rPr lang="en-US" sz="2000" b="1" dirty="0" err="1" smtClean="0"/>
              <a:t>koneksi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nama</a:t>
            </a:r>
            <a:r>
              <a:rPr lang="en-US" sz="2000" dirty="0" smtClean="0"/>
              <a:t> </a:t>
            </a:r>
            <a:r>
              <a:rPr lang="en-US" sz="2000" dirty="0" err="1" smtClean="0"/>
              <a:t>koneksi</a:t>
            </a:r>
            <a:r>
              <a:rPr lang="en-US" sz="2000" dirty="0" smtClean="0"/>
              <a:t> di </a:t>
            </a:r>
            <a:r>
              <a:rPr lang="en-US" sz="2000" dirty="0" err="1" smtClean="0"/>
              <a:t>yg</a:t>
            </a:r>
            <a:r>
              <a:rPr lang="en-US" sz="2000" dirty="0" smtClean="0"/>
              <a:t>  </a:t>
            </a:r>
            <a:r>
              <a:rPr lang="en-US" sz="2000" dirty="0" err="1" smtClean="0"/>
              <a:t>sdh</a:t>
            </a:r>
            <a:r>
              <a:rPr lang="en-US" sz="2000" dirty="0" smtClean="0"/>
              <a:t> di </a:t>
            </a:r>
            <a:r>
              <a:rPr lang="en-US" sz="2000" dirty="0" err="1" smtClean="0"/>
              <a:t>buat</a:t>
            </a:r>
            <a:r>
              <a:rPr lang="en-US" sz="2000" dirty="0" smtClean="0"/>
              <a:t> di </a:t>
            </a:r>
            <a:r>
              <a:rPr lang="en-US" sz="2000" dirty="0" err="1" smtClean="0"/>
              <a:t>halaman</a:t>
            </a:r>
            <a:r>
              <a:rPr lang="en-US" sz="2000" dirty="0" smtClean="0"/>
              <a:t> </a:t>
            </a:r>
            <a:r>
              <a:rPr lang="en-US" sz="2000" dirty="0" err="1" smtClean="0"/>
              <a:t>sebelumnya</a:t>
            </a:r>
            <a:r>
              <a:rPr lang="en-US" sz="2000" dirty="0" smtClean="0"/>
              <a:t>.</a:t>
            </a:r>
          </a:p>
          <a:p>
            <a:pPr marL="573088" indent="-230188"/>
            <a:r>
              <a:rPr lang="en-US" sz="2000" b="1" dirty="0" smtClean="0"/>
              <a:t>$</a:t>
            </a:r>
            <a:r>
              <a:rPr lang="en-US" sz="2000" b="1" dirty="0" err="1" smtClean="0"/>
              <a:t>db_name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nama</a:t>
            </a:r>
            <a:r>
              <a:rPr lang="en-US" sz="2000" dirty="0" smtClean="0"/>
              <a:t> database yang </a:t>
            </a:r>
            <a:r>
              <a:rPr lang="en-US" sz="2000" dirty="0" err="1" smtClean="0"/>
              <a:t>digunakan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46771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3. </a:t>
            </a:r>
            <a:r>
              <a:rPr lang="en-US" dirty="0" err="1"/>
              <a:t>M</a:t>
            </a:r>
            <a:r>
              <a:rPr lang="en-US" dirty="0" err="1" smtClean="0"/>
              <a:t>erequest</a:t>
            </a:r>
            <a:r>
              <a:rPr lang="en-US" dirty="0" smtClean="0"/>
              <a:t> </a:t>
            </a:r>
            <a:r>
              <a:rPr lang="en-US" dirty="0"/>
              <a:t>query </a:t>
            </a:r>
            <a:r>
              <a:rPr lang="en-US" dirty="0" err="1"/>
              <a:t>ke</a:t>
            </a:r>
            <a:r>
              <a:rPr lang="en-US" dirty="0"/>
              <a:t> DBMS </a:t>
            </a:r>
            <a:r>
              <a:rPr lang="en-US" dirty="0" smtClean="0"/>
              <a:t>MySQL</a:t>
            </a:r>
          </a:p>
          <a:p>
            <a:pPr marL="342900" indent="0">
              <a:buNone/>
            </a:pPr>
            <a:r>
              <a:rPr lang="en-US" dirty="0" err="1" smtClean="0"/>
              <a:t>Peintahnya</a:t>
            </a:r>
            <a:r>
              <a:rPr lang="en-US" dirty="0" smtClean="0"/>
              <a:t> : </a:t>
            </a:r>
            <a:r>
              <a:rPr lang="en-US" b="1" dirty="0" err="1" smtClean="0"/>
              <a:t>mysql_query</a:t>
            </a:r>
            <a:r>
              <a:rPr lang="en-US" b="1" dirty="0" smtClean="0"/>
              <a:t>()</a:t>
            </a:r>
            <a:endParaRPr lang="en-US" dirty="0" smtClean="0"/>
          </a:p>
          <a:p>
            <a:pPr marL="342900" indent="0">
              <a:buNone/>
            </a:pPr>
            <a:r>
              <a:rPr lang="en-US" dirty="0" err="1" smtClean="0"/>
              <a:t>mysql_query</a:t>
            </a:r>
            <a:r>
              <a:rPr lang="en-US" dirty="0"/>
              <a:t>( string </a:t>
            </a:r>
            <a:r>
              <a:rPr lang="en-US" dirty="0" err="1"/>
              <a:t>perintah_sql</a:t>
            </a:r>
            <a:r>
              <a:rPr lang="en-US" dirty="0"/>
              <a:t> </a:t>
            </a:r>
            <a:r>
              <a:rPr lang="en-US" dirty="0" smtClean="0"/>
              <a:t>[ </a:t>
            </a:r>
            <a:r>
              <a:rPr lang="en-US" dirty="0"/>
              <a:t>integer </a:t>
            </a:r>
            <a:r>
              <a:rPr lang="en-US" dirty="0" err="1"/>
              <a:t>idkoneksi</a:t>
            </a:r>
            <a:r>
              <a:rPr lang="en-US" dirty="0" smtClean="0"/>
              <a:t>]);</a:t>
            </a:r>
          </a:p>
          <a:p>
            <a:pPr marL="342900" indent="0">
              <a:buNone/>
            </a:pPr>
            <a:endParaRPr lang="en-US" u="sng" dirty="0" smtClean="0"/>
          </a:p>
          <a:p>
            <a:pPr marL="342900" indent="0">
              <a:buNone/>
            </a:pPr>
            <a:r>
              <a:rPr lang="en-US" dirty="0">
                <a:solidFill>
                  <a:srgbClr val="0070C0"/>
                </a:solidFill>
              </a:rPr>
              <a:t>$query=</a:t>
            </a:r>
            <a:r>
              <a:rPr lang="en-US" dirty="0" err="1">
                <a:solidFill>
                  <a:srgbClr val="0070C0"/>
                </a:solidFill>
              </a:rPr>
              <a:t>mysql_query</a:t>
            </a:r>
            <a:r>
              <a:rPr lang="en-US" dirty="0">
                <a:solidFill>
                  <a:srgbClr val="0070C0"/>
                </a:solidFill>
              </a:rPr>
              <a:t>("select * from </a:t>
            </a:r>
            <a:r>
              <a:rPr lang="en-US" b="1" dirty="0">
                <a:solidFill>
                  <a:srgbClr val="0070C0"/>
                </a:solidFill>
              </a:rPr>
              <a:t>user</a:t>
            </a:r>
            <a:r>
              <a:rPr lang="en-US" dirty="0" smtClean="0">
                <a:solidFill>
                  <a:srgbClr val="0070C0"/>
                </a:solidFill>
              </a:rPr>
              <a:t>");</a:t>
            </a:r>
          </a:p>
          <a:p>
            <a:pPr marL="342900" indent="0">
              <a:buNone/>
            </a:pPr>
            <a:endParaRPr lang="en-US" u="sng" dirty="0" smtClean="0"/>
          </a:p>
          <a:p>
            <a:pPr marL="342900" indent="0">
              <a:buNone/>
            </a:pPr>
            <a:r>
              <a:rPr lang="en-US" u="sng" dirty="0" err="1" smtClean="0"/>
              <a:t>keterangan</a:t>
            </a:r>
            <a:r>
              <a:rPr lang="en-US" u="sng" dirty="0" smtClean="0"/>
              <a:t>: </a:t>
            </a:r>
          </a:p>
          <a:p>
            <a:pPr marL="342900" indent="0">
              <a:buNone/>
            </a:pPr>
            <a:r>
              <a:rPr lang="en-US" b="1" i="1" dirty="0" err="1" smtClean="0"/>
              <a:t>perintah_sql</a:t>
            </a:r>
            <a:r>
              <a:rPr lang="en-US" dirty="0"/>
              <a:t>, </a:t>
            </a: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dirty="0" err="1"/>
              <a:t>perintah-perintah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 smtClean="0"/>
              <a:t>mengakses</a:t>
            </a:r>
            <a:r>
              <a:rPr lang="en-US" dirty="0"/>
              <a:t> </a:t>
            </a:r>
            <a:r>
              <a:rPr lang="en-US" dirty="0" smtClean="0"/>
              <a:t>data </a:t>
            </a:r>
            <a:r>
              <a:rPr lang="en-US" dirty="0" err="1"/>
              <a:t>dalam</a:t>
            </a:r>
            <a:r>
              <a:rPr lang="en-US" dirty="0"/>
              <a:t> database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sintax</a:t>
            </a:r>
            <a:r>
              <a:rPr lang="en-US" dirty="0"/>
              <a:t> </a:t>
            </a:r>
            <a:r>
              <a:rPr lang="en-US" dirty="0" smtClean="0"/>
              <a:t>SQL </a:t>
            </a:r>
            <a:r>
              <a:rPr lang="en-US" i="1" dirty="0" err="1" smtClean="0"/>
              <a:t>idkoneksi</a:t>
            </a:r>
            <a:r>
              <a:rPr lang="en-US" dirty="0"/>
              <a:t>, </a:t>
            </a:r>
            <a:r>
              <a:rPr lang="en-US" dirty="0" err="1"/>
              <a:t>diisi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identitas</a:t>
            </a:r>
            <a:r>
              <a:rPr lang="en-US" dirty="0"/>
              <a:t> </a:t>
            </a:r>
            <a:r>
              <a:rPr lang="en-US" dirty="0" err="1"/>
              <a:t>koneksi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aktif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35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2514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/>
              <a:t>4. </a:t>
            </a:r>
            <a:r>
              <a:rPr lang="en-US" sz="2000" dirty="0" smtClean="0"/>
              <a:t> </a:t>
            </a:r>
            <a:r>
              <a:rPr lang="en-US" sz="2000" b="1" dirty="0" err="1" smtClean="0"/>
              <a:t>Memproses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hasil</a:t>
            </a:r>
            <a:r>
              <a:rPr lang="en-US" sz="2000" b="1" dirty="0" smtClean="0"/>
              <a:t> Query </a:t>
            </a:r>
          </a:p>
          <a:p>
            <a:pPr marL="0" indent="342900">
              <a:buNone/>
            </a:pPr>
            <a:r>
              <a:rPr lang="en-US" sz="2000" dirty="0" err="1" smtClean="0"/>
              <a:t>Perintahnya</a:t>
            </a:r>
            <a:r>
              <a:rPr lang="en-US" sz="2000" b="1" dirty="0" smtClean="0"/>
              <a:t> : </a:t>
            </a:r>
            <a:r>
              <a:rPr lang="en-US" sz="2000" b="1" dirty="0" err="1" smtClean="0"/>
              <a:t>mysql_fetch_array</a:t>
            </a:r>
            <a:r>
              <a:rPr lang="en-US" sz="2000" b="1" dirty="0" smtClean="0"/>
              <a:t>() &amp; </a:t>
            </a:r>
            <a:r>
              <a:rPr lang="en-US" sz="2000" b="1" dirty="0" err="1" smtClean="0"/>
              <a:t>mysql_fetch_row</a:t>
            </a:r>
            <a:r>
              <a:rPr lang="en-US" sz="2000" b="1" dirty="0" smtClean="0"/>
              <a:t>()</a:t>
            </a:r>
            <a:r>
              <a:rPr lang="en-US" sz="2000" dirty="0"/>
              <a:t> </a:t>
            </a:r>
            <a:endParaRPr lang="en-US" sz="2000" dirty="0" smtClean="0"/>
          </a:p>
          <a:p>
            <a:pPr marL="571500" indent="-228600">
              <a:buFont typeface="+mj-lt"/>
              <a:buAutoNum type="arabicPeriod"/>
            </a:pPr>
            <a:r>
              <a:rPr lang="en-US" sz="2000" b="1" dirty="0" err="1"/>
              <a:t>mysql_fetch_array</a:t>
            </a:r>
            <a:r>
              <a:rPr lang="en-US" sz="2000" b="1" dirty="0" smtClean="0"/>
              <a:t>() : </a:t>
            </a:r>
            <a:r>
              <a:rPr lang="en-US" sz="1800" dirty="0" err="1"/>
              <a:t>Mengambil</a:t>
            </a:r>
            <a:r>
              <a:rPr lang="en-US" sz="1800" dirty="0"/>
              <a:t> </a:t>
            </a:r>
            <a:r>
              <a:rPr lang="en-US" sz="1800" dirty="0" err="1"/>
              <a:t>baris</a:t>
            </a:r>
            <a:r>
              <a:rPr lang="en-US" sz="1800" dirty="0"/>
              <a:t> </a:t>
            </a:r>
            <a:r>
              <a:rPr lang="en-US" sz="1800" dirty="0" err="1"/>
              <a:t>hasil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array </a:t>
            </a:r>
            <a:r>
              <a:rPr lang="en-US" sz="1800" dirty="0" err="1" smtClean="0"/>
              <a:t>assosiatif</a:t>
            </a:r>
            <a:endParaRPr lang="en-US" sz="1800" dirty="0" smtClean="0"/>
          </a:p>
          <a:p>
            <a:pPr marL="749300" lvl="2" indent="-228600"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id-ID" sz="1600" dirty="0"/>
              <a:t>Perintah tsb akan mengambil data (1 baris data) dan akan mengembalikan false jika baris telah habis, maka untuk mengambil seluruh data digunakan looping :</a:t>
            </a:r>
            <a:endParaRPr lang="id-ID" sz="1200" dirty="0"/>
          </a:p>
          <a:p>
            <a:pPr marL="57150" indent="857250" fontAlgn="auto">
              <a:spcAft>
                <a:spcPts val="0"/>
              </a:spcAft>
              <a:buFont typeface="Wingdings 2"/>
              <a:buNone/>
              <a:defRPr/>
            </a:pPr>
            <a:r>
              <a:rPr lang="en-GB" sz="1800" dirty="0">
                <a:latin typeface="Courier New" pitchFamily="49" charset="0"/>
                <a:cs typeface="Courier New" pitchFamily="49" charset="0"/>
              </a:rPr>
              <a:t>while($row = </a:t>
            </a:r>
            <a:r>
              <a:rPr lang="en-GB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mysql_fetch_array</a:t>
            </a:r>
            <a:r>
              <a:rPr lang="en-GB" sz="1800" dirty="0">
                <a:latin typeface="Courier New" pitchFamily="49" charset="0"/>
                <a:cs typeface="Courier New" pitchFamily="49" charset="0"/>
              </a:rPr>
              <a:t>($result))</a:t>
            </a:r>
            <a:r>
              <a:rPr lang="ar-SA" sz="1800" dirty="0" smtClean="0">
                <a:latin typeface="Courier New" pitchFamily="49" charset="0"/>
                <a:cs typeface="Courier New" pitchFamily="49" charset="0"/>
              </a:rPr>
              <a:t>‏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marL="57150" indent="85725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800" dirty="0" smtClean="0">
                <a:latin typeface="Courier New" pitchFamily="49" charset="0"/>
                <a:cs typeface="Courier New" pitchFamily="49" charset="0"/>
              </a:rPr>
              <a:t>{</a:t>
            </a:r>
            <a:endParaRPr lang="id-ID" sz="1800" dirty="0">
              <a:latin typeface="Courier New" pitchFamily="49" charset="0"/>
              <a:cs typeface="Courier New" pitchFamily="49" charset="0"/>
            </a:endParaRPr>
          </a:p>
          <a:p>
            <a:pPr marL="57150" indent="85725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800" dirty="0">
                <a:latin typeface="Courier New" pitchFamily="49" charset="0"/>
                <a:cs typeface="Courier New" pitchFamily="49" charset="0"/>
              </a:rPr>
              <a:t>	//perintah yang dilakukan</a:t>
            </a:r>
          </a:p>
          <a:p>
            <a:pPr marL="57150" indent="85725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800" dirty="0">
                <a:latin typeface="Courier New" pitchFamily="49" charset="0"/>
                <a:cs typeface="Courier New" pitchFamily="49" charset="0"/>
              </a:rPr>
              <a:t>	$datas[] = $row;</a:t>
            </a:r>
          </a:p>
          <a:p>
            <a:pPr marL="57150" indent="85725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8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685800" indent="-342900"/>
            <a:endParaRPr lang="en-US" sz="18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5" t="14931" r="6785" b="32465"/>
          <a:stretch/>
        </p:blipFill>
        <p:spPr bwMode="auto">
          <a:xfrm>
            <a:off x="990600" y="4038600"/>
            <a:ext cx="6731000" cy="267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52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002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b="1" dirty="0" err="1"/>
              <a:t>mysql_fetch_row</a:t>
            </a:r>
            <a:r>
              <a:rPr lang="en-US" b="1" dirty="0"/>
              <a:t>() : </a:t>
            </a:r>
            <a:r>
              <a:rPr lang="en-US" sz="2000" dirty="0" err="1"/>
              <a:t>Menampilkan</a:t>
            </a:r>
            <a:r>
              <a:rPr lang="en-US" sz="2000" dirty="0"/>
              <a:t> </a:t>
            </a:r>
            <a:r>
              <a:rPr lang="en-US" sz="2000" dirty="0" err="1"/>
              <a:t>baris</a:t>
            </a:r>
            <a:r>
              <a:rPr lang="en-US" sz="2000" dirty="0"/>
              <a:t> </a:t>
            </a:r>
            <a:r>
              <a:rPr lang="en-US" sz="2000" dirty="0" err="1"/>
              <a:t>hasil</a:t>
            </a:r>
            <a:r>
              <a:rPr lang="en-US" sz="2000" dirty="0"/>
              <a:t> array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persatu</a:t>
            </a:r>
            <a:r>
              <a:rPr lang="en-US" sz="2000" dirty="0"/>
              <a:t>.</a:t>
            </a:r>
            <a:endParaRPr lang="en-US" b="1" dirty="0"/>
          </a:p>
          <a:p>
            <a:pPr lvl="1"/>
            <a:r>
              <a:rPr lang="en-US" sz="1800" dirty="0"/>
              <a:t>$</a:t>
            </a:r>
            <a:r>
              <a:rPr lang="en-US" sz="1800" dirty="0" err="1"/>
              <a:t>baris</a:t>
            </a:r>
            <a:r>
              <a:rPr lang="en-US" sz="1800" dirty="0"/>
              <a:t>=</a:t>
            </a:r>
            <a:r>
              <a:rPr lang="en-US" sz="1800" dirty="0" err="1">
                <a:solidFill>
                  <a:srgbClr val="FF0000"/>
                </a:solidFill>
              </a:rPr>
              <a:t>mysql_fetch_row</a:t>
            </a:r>
            <a:r>
              <a:rPr lang="en-US" sz="1800" dirty="0"/>
              <a:t>(handle)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mengembalikan</a:t>
            </a:r>
            <a:r>
              <a:rPr lang="en-US" sz="1800" dirty="0"/>
              <a:t> array yang </a:t>
            </a:r>
            <a:r>
              <a:rPr lang="en-US" sz="1800" dirty="0" err="1"/>
              <a:t>berisi</a:t>
            </a:r>
            <a:r>
              <a:rPr lang="en-US" sz="1800" dirty="0"/>
              <a:t> </a:t>
            </a:r>
            <a:r>
              <a:rPr lang="en-US" sz="1800" dirty="0" err="1"/>
              <a:t>seluruh</a:t>
            </a:r>
            <a:r>
              <a:rPr lang="en-US" sz="1800" dirty="0"/>
              <a:t> </a:t>
            </a:r>
            <a:r>
              <a:rPr lang="en-US" sz="1800" dirty="0" err="1"/>
              <a:t>kolom</a:t>
            </a:r>
            <a:r>
              <a:rPr lang="en-US" sz="1800" dirty="0"/>
              <a:t> $</a:t>
            </a:r>
            <a:r>
              <a:rPr lang="en-US" sz="1800" dirty="0" err="1"/>
              <a:t>baris</a:t>
            </a:r>
            <a:r>
              <a:rPr lang="en-US" sz="1800" dirty="0"/>
              <a:t>[0], $</a:t>
            </a:r>
            <a:r>
              <a:rPr lang="en-US" sz="1800" dirty="0" err="1"/>
              <a:t>baris</a:t>
            </a:r>
            <a:r>
              <a:rPr lang="en-US" sz="1800" dirty="0"/>
              <a:t>[1],… </a:t>
            </a:r>
          </a:p>
          <a:p>
            <a:endParaRPr lang="en-US" sz="2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4191000"/>
            <a:ext cx="2700338" cy="2462212"/>
          </a:xfrm>
          <a:prstGeom prst="rect">
            <a:avLst/>
          </a:prstGeom>
          <a:noFill/>
          <a:ln/>
        </p:spPr>
      </p:pic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817938"/>
              </p:ext>
            </p:extLst>
          </p:nvPr>
        </p:nvGraphicFramePr>
        <p:xfrm>
          <a:off x="565150" y="3317875"/>
          <a:ext cx="5327650" cy="333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Bitmap Image" r:id="rId4" imgW="5172120" imgH="3238560" progId="Paint.Picture">
                  <p:embed/>
                </p:oleObj>
              </mc:Choice>
              <mc:Fallback>
                <p:oleObj name="Bitmap Image" r:id="rId4" imgW="5172120" imgH="323856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" y="3317875"/>
                        <a:ext cx="5327650" cy="333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372225" y="3317875"/>
            <a:ext cx="1871663" cy="64135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FF"/>
                </a:solidFill>
              </a:rPr>
              <a:t>Hasil</a:t>
            </a:r>
            <a:r>
              <a:rPr lang="en-US" dirty="0">
                <a:solidFill>
                  <a:srgbClr val="0000FF"/>
                </a:solidFill>
              </a:rPr>
              <a:t> PROGRAM</a:t>
            </a:r>
          </a:p>
        </p:txBody>
      </p:sp>
    </p:spTree>
    <p:extLst>
      <p:ext uri="{BB962C8B-B14F-4D97-AF65-F5344CB8AC3E}">
        <p14:creationId xmlns:p14="http://schemas.microsoft.com/office/powerpoint/2010/main" val="159194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b="1" dirty="0"/>
              <a:t>5</a:t>
            </a:r>
            <a:r>
              <a:rPr lang="es-ES" b="1" dirty="0"/>
              <a:t>. </a:t>
            </a:r>
            <a:r>
              <a:rPr lang="es-ES" sz="2000" dirty="0" err="1"/>
              <a:t>Menampilkan</a:t>
            </a:r>
            <a:r>
              <a:rPr lang="es-ES" sz="2000" dirty="0"/>
              <a:t> </a:t>
            </a:r>
            <a:r>
              <a:rPr lang="es-ES" sz="2000" dirty="0" err="1"/>
              <a:t>Jumlah</a:t>
            </a:r>
            <a:r>
              <a:rPr lang="es-ES" sz="2000" dirty="0"/>
              <a:t> Record Pada </a:t>
            </a:r>
            <a:r>
              <a:rPr lang="es-ES" sz="2000" dirty="0" err="1"/>
              <a:t>Recordset</a:t>
            </a:r>
            <a:r>
              <a:rPr lang="es-ES" sz="2000" dirty="0"/>
              <a:t/>
            </a:r>
            <a:br>
              <a:rPr lang="es-ES" sz="2000" dirty="0"/>
            </a:br>
            <a:r>
              <a:rPr lang="es-ES" sz="2000" b="1" dirty="0"/>
              <a:t> </a:t>
            </a:r>
            <a:r>
              <a:rPr lang="es-ES" sz="2000" b="1" dirty="0" smtClean="0"/>
              <a:t>   </a:t>
            </a:r>
            <a:r>
              <a:rPr lang="en-US" sz="2000" b="1" dirty="0" err="1" smtClean="0"/>
              <a:t>Perintahnya</a:t>
            </a:r>
            <a:r>
              <a:rPr lang="en-US" sz="2000" b="1" dirty="0" smtClean="0"/>
              <a:t> : </a:t>
            </a:r>
            <a:r>
              <a:rPr lang="en-US" sz="2000" b="1" dirty="0" err="1" smtClean="0"/>
              <a:t>mysql_num_rows</a:t>
            </a:r>
            <a:r>
              <a:rPr lang="en-US" sz="2000" b="1" dirty="0" smtClean="0"/>
              <a:t>(result </a:t>
            </a:r>
            <a:r>
              <a:rPr lang="en-US" sz="2000" b="1" dirty="0"/>
              <a:t>r) </a:t>
            </a:r>
            <a:endParaRPr lang="en-US" sz="2000" b="1" dirty="0" smtClean="0"/>
          </a:p>
          <a:p>
            <a:pPr marL="292100" indent="0">
              <a:buNone/>
            </a:pPr>
            <a:r>
              <a:rPr lang="en-US" sz="2000" b="1" u="sng" dirty="0" err="1" smtClean="0"/>
              <a:t>keterangan</a:t>
            </a:r>
            <a:r>
              <a:rPr lang="en-US" sz="2000" b="1" u="sng" dirty="0"/>
              <a:t>: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i="1" dirty="0"/>
              <a:t>r</a:t>
            </a:r>
            <a:r>
              <a:rPr lang="en-US" sz="2000" dirty="0"/>
              <a:t>,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variabel</a:t>
            </a:r>
            <a:r>
              <a:rPr lang="en-US" sz="2000" dirty="0"/>
              <a:t> yang </a:t>
            </a:r>
            <a:r>
              <a:rPr lang="en-US" sz="2000" dirty="0" err="1"/>
              <a:t>menampung</a:t>
            </a:r>
            <a:r>
              <a:rPr lang="en-US" sz="2000" dirty="0"/>
              <a:t> </a:t>
            </a:r>
            <a:r>
              <a:rPr lang="en-US" sz="2000" dirty="0" err="1"/>
              <a:t>hasil</a:t>
            </a:r>
            <a:r>
              <a:rPr lang="en-US" sz="2000" dirty="0"/>
              <a:t> </a:t>
            </a:r>
            <a:r>
              <a:rPr lang="en-US" sz="2000" dirty="0" err="1"/>
              <a:t>eksekusi</a:t>
            </a:r>
            <a:r>
              <a:rPr lang="en-US" sz="2000" dirty="0"/>
              <a:t> query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fungsi</a:t>
            </a:r>
            <a:r>
              <a:rPr lang="en-US" sz="2000" dirty="0"/>
              <a:t> </a:t>
            </a:r>
            <a:r>
              <a:rPr lang="en-US" sz="2000" dirty="0" err="1"/>
              <a:t>mysql_query</a:t>
            </a:r>
            <a:r>
              <a:rPr lang="en-US" sz="2000" dirty="0"/>
              <a:t>().</a:t>
            </a:r>
            <a:br>
              <a:rPr lang="en-US" sz="2000" dirty="0"/>
            </a:br>
            <a:r>
              <a:rPr lang="en-US" sz="2000" dirty="0" err="1"/>
              <a:t>fungsi</a:t>
            </a:r>
            <a:r>
              <a:rPr lang="en-US" sz="2000" dirty="0"/>
              <a:t> di </a:t>
            </a:r>
            <a:r>
              <a:rPr lang="en-US" sz="2000" dirty="0" err="1"/>
              <a:t>atas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menghasilkan</a:t>
            </a:r>
            <a:r>
              <a:rPr lang="en-US" sz="2000" dirty="0"/>
              <a:t> </a:t>
            </a:r>
            <a:r>
              <a:rPr lang="en-US" sz="2000" dirty="0" err="1"/>
              <a:t>sejumlah</a:t>
            </a:r>
            <a:r>
              <a:rPr lang="en-US" sz="2000" dirty="0"/>
              <a:t> record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 smtClean="0"/>
              <a:t>recordset</a:t>
            </a:r>
            <a:endParaRPr lang="en-US" sz="2000" dirty="0" smtClean="0"/>
          </a:p>
          <a:p>
            <a:pPr marL="292100" indent="0">
              <a:buNone/>
            </a:pPr>
            <a:r>
              <a:rPr lang="en-US" sz="2100" dirty="0" smtClean="0">
                <a:solidFill>
                  <a:srgbClr val="0070C0"/>
                </a:solidFill>
              </a:rPr>
              <a:t>&lt;?</a:t>
            </a:r>
            <a:r>
              <a:rPr lang="en-US" sz="2100" dirty="0" err="1">
                <a:solidFill>
                  <a:srgbClr val="0070C0"/>
                </a:solidFill>
              </a:rPr>
              <a:t>php</a:t>
            </a:r>
            <a:endParaRPr lang="en-US" sz="2100" dirty="0">
              <a:solidFill>
                <a:srgbClr val="0070C0"/>
              </a:solidFill>
            </a:endParaRPr>
          </a:p>
          <a:p>
            <a:pPr marL="571500" indent="0">
              <a:buNone/>
            </a:pPr>
            <a:r>
              <a:rPr lang="en-US" sz="1700" dirty="0">
                <a:solidFill>
                  <a:srgbClr val="0070C0"/>
                </a:solidFill>
              </a:rPr>
              <a:t>//</a:t>
            </a:r>
            <a:r>
              <a:rPr lang="en-US" sz="1700" dirty="0" err="1">
                <a:solidFill>
                  <a:srgbClr val="0070C0"/>
                </a:solidFill>
              </a:rPr>
              <a:t>koneksi</a:t>
            </a:r>
            <a:r>
              <a:rPr lang="en-US" sz="1700" dirty="0">
                <a:solidFill>
                  <a:srgbClr val="0070C0"/>
                </a:solidFill>
              </a:rPr>
              <a:t> </a:t>
            </a:r>
            <a:r>
              <a:rPr lang="en-US" sz="1700" dirty="0" err="1">
                <a:solidFill>
                  <a:srgbClr val="0070C0"/>
                </a:solidFill>
              </a:rPr>
              <a:t>ke</a:t>
            </a:r>
            <a:r>
              <a:rPr lang="en-US" sz="1700" dirty="0">
                <a:solidFill>
                  <a:srgbClr val="0070C0"/>
                </a:solidFill>
              </a:rPr>
              <a:t> database</a:t>
            </a:r>
          </a:p>
          <a:p>
            <a:pPr marL="571500" indent="0">
              <a:buNone/>
            </a:pPr>
            <a:r>
              <a:rPr lang="en-US" sz="1700" dirty="0">
                <a:solidFill>
                  <a:srgbClr val="0070C0"/>
                </a:solidFill>
              </a:rPr>
              <a:t>$</a:t>
            </a:r>
            <a:r>
              <a:rPr lang="en-US" sz="1700" dirty="0" err="1">
                <a:solidFill>
                  <a:srgbClr val="0070C0"/>
                </a:solidFill>
              </a:rPr>
              <a:t>berita</a:t>
            </a:r>
            <a:r>
              <a:rPr lang="en-US" sz="1700" dirty="0">
                <a:solidFill>
                  <a:srgbClr val="0070C0"/>
                </a:solidFill>
              </a:rPr>
              <a:t>=</a:t>
            </a:r>
            <a:r>
              <a:rPr lang="en-US" sz="1700" dirty="0" err="1">
                <a:solidFill>
                  <a:srgbClr val="0070C0"/>
                </a:solidFill>
              </a:rPr>
              <a:t>mysql_query</a:t>
            </a:r>
            <a:r>
              <a:rPr lang="en-US" sz="1700" dirty="0">
                <a:solidFill>
                  <a:srgbClr val="0070C0"/>
                </a:solidFill>
              </a:rPr>
              <a:t>("SELECT * from </a:t>
            </a:r>
            <a:r>
              <a:rPr lang="en-US" sz="1700" dirty="0" err="1">
                <a:solidFill>
                  <a:srgbClr val="0070C0"/>
                </a:solidFill>
              </a:rPr>
              <a:t>berita</a:t>
            </a:r>
            <a:r>
              <a:rPr lang="en-US" sz="1700" dirty="0">
                <a:solidFill>
                  <a:srgbClr val="0070C0"/>
                </a:solidFill>
              </a:rPr>
              <a:t> ",$</a:t>
            </a:r>
            <a:r>
              <a:rPr lang="en-US" sz="1700" dirty="0" err="1">
                <a:solidFill>
                  <a:srgbClr val="0070C0"/>
                </a:solidFill>
              </a:rPr>
              <a:t>koneksi</a:t>
            </a:r>
            <a:r>
              <a:rPr lang="en-US" sz="1700" dirty="0">
                <a:solidFill>
                  <a:srgbClr val="0070C0"/>
                </a:solidFill>
              </a:rPr>
              <a:t>);</a:t>
            </a:r>
          </a:p>
          <a:p>
            <a:pPr marL="571500" indent="0">
              <a:buNone/>
            </a:pPr>
            <a:r>
              <a:rPr lang="en-US" sz="1700" dirty="0">
                <a:solidFill>
                  <a:srgbClr val="0070C0"/>
                </a:solidFill>
              </a:rPr>
              <a:t>$</a:t>
            </a:r>
            <a:r>
              <a:rPr lang="en-US" sz="1700" dirty="0" err="1">
                <a:solidFill>
                  <a:srgbClr val="0070C0"/>
                </a:solidFill>
              </a:rPr>
              <a:t>jum_berita</a:t>
            </a:r>
            <a:r>
              <a:rPr lang="en-US" sz="1700" dirty="0">
                <a:solidFill>
                  <a:srgbClr val="0070C0"/>
                </a:solidFill>
              </a:rPr>
              <a:t>=</a:t>
            </a:r>
            <a:r>
              <a:rPr lang="en-US" sz="1700" b="1" dirty="0" err="1">
                <a:solidFill>
                  <a:srgbClr val="FF0000"/>
                </a:solidFill>
              </a:rPr>
              <a:t>mysql_num_rows</a:t>
            </a:r>
            <a:r>
              <a:rPr lang="en-US" sz="1700" dirty="0">
                <a:solidFill>
                  <a:srgbClr val="0070C0"/>
                </a:solidFill>
              </a:rPr>
              <a:t>($</a:t>
            </a:r>
            <a:r>
              <a:rPr lang="en-US" sz="1700" dirty="0" err="1">
                <a:solidFill>
                  <a:srgbClr val="0070C0"/>
                </a:solidFill>
              </a:rPr>
              <a:t>berita</a:t>
            </a:r>
            <a:r>
              <a:rPr lang="en-US" sz="1700" dirty="0">
                <a:solidFill>
                  <a:srgbClr val="0070C0"/>
                </a:solidFill>
              </a:rPr>
              <a:t>); echo  "</a:t>
            </a:r>
            <a:r>
              <a:rPr lang="en-US" sz="1700" dirty="0" err="1">
                <a:solidFill>
                  <a:srgbClr val="0070C0"/>
                </a:solidFill>
              </a:rPr>
              <a:t>Jumlah</a:t>
            </a:r>
            <a:r>
              <a:rPr lang="en-US" sz="1700" dirty="0">
                <a:solidFill>
                  <a:srgbClr val="0070C0"/>
                </a:solidFill>
              </a:rPr>
              <a:t> </a:t>
            </a:r>
            <a:r>
              <a:rPr lang="en-US" sz="1700" dirty="0" err="1">
                <a:solidFill>
                  <a:srgbClr val="0070C0"/>
                </a:solidFill>
              </a:rPr>
              <a:t>Berita</a:t>
            </a:r>
            <a:r>
              <a:rPr lang="en-US" sz="1700" dirty="0">
                <a:solidFill>
                  <a:srgbClr val="0070C0"/>
                </a:solidFill>
              </a:rPr>
              <a:t> :".$</a:t>
            </a:r>
            <a:r>
              <a:rPr lang="en-US" sz="1700" dirty="0" err="1">
                <a:solidFill>
                  <a:srgbClr val="0070C0"/>
                </a:solidFill>
              </a:rPr>
              <a:t>jum_berita</a:t>
            </a:r>
            <a:r>
              <a:rPr lang="en-US" sz="1700" dirty="0">
                <a:solidFill>
                  <a:srgbClr val="0070C0"/>
                </a:solidFill>
              </a:rPr>
              <a:t>;</a:t>
            </a:r>
          </a:p>
          <a:p>
            <a:pPr marL="292100" indent="0">
              <a:buNone/>
            </a:pPr>
            <a:r>
              <a:rPr lang="en-US" sz="2100" dirty="0">
                <a:solidFill>
                  <a:srgbClr val="0070C0"/>
                </a:solidFill>
              </a:rPr>
              <a:t>?&gt;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98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6. </a:t>
            </a:r>
            <a:r>
              <a:rPr lang="en-US" sz="2000" b="1" dirty="0" err="1"/>
              <a:t>Fungsi</a:t>
            </a:r>
            <a:r>
              <a:rPr lang="en-US" sz="2000" b="1" dirty="0"/>
              <a:t> </a:t>
            </a:r>
            <a:r>
              <a:rPr lang="en-US" sz="2000" b="1" i="1" dirty="0" err="1"/>
              <a:t>Mysql_Affected_Rows</a:t>
            </a:r>
            <a:r>
              <a:rPr lang="en-US" sz="2000" b="1" i="1" dirty="0" smtClean="0"/>
              <a:t>()</a:t>
            </a:r>
          </a:p>
          <a:p>
            <a:pPr marL="274320" lvl="1" indent="0">
              <a:buNone/>
            </a:pPr>
            <a:r>
              <a:rPr lang="en-US" sz="1600" dirty="0" err="1" smtClean="0"/>
              <a:t>Berfungsi</a:t>
            </a:r>
            <a:r>
              <a:rPr lang="en-US" sz="1600" dirty="0" smtClean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mengetahui</a:t>
            </a:r>
            <a:r>
              <a:rPr lang="en-US" sz="1600" dirty="0"/>
              <a:t> </a:t>
            </a:r>
            <a:r>
              <a:rPr lang="en-US" sz="1600" dirty="0" err="1"/>
              <a:t>jumlah</a:t>
            </a:r>
            <a:r>
              <a:rPr lang="en-US" sz="1600" dirty="0"/>
              <a:t> record yang </a:t>
            </a:r>
            <a:r>
              <a:rPr lang="en-US" sz="1600" dirty="0" err="1"/>
              <a:t>termanipulasi</a:t>
            </a:r>
            <a:r>
              <a:rPr lang="en-US" sz="1600" dirty="0"/>
              <a:t>, </a:t>
            </a:r>
            <a:r>
              <a:rPr lang="en-US" sz="1600" dirty="0" err="1"/>
              <a:t>biasanya</a:t>
            </a:r>
            <a:r>
              <a:rPr lang="en-US" sz="1600" dirty="0"/>
              <a:t> </a:t>
            </a:r>
            <a:r>
              <a:rPr lang="en-US" sz="1600" dirty="0" err="1"/>
              <a:t>fungsi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digunakan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mengidentifikasi</a:t>
            </a:r>
            <a:r>
              <a:rPr lang="en-US" sz="1600" dirty="0"/>
              <a:t> </a:t>
            </a:r>
            <a:r>
              <a:rPr lang="en-US" sz="1600" dirty="0" err="1"/>
              <a:t>keberhasilan</a:t>
            </a:r>
            <a:r>
              <a:rPr lang="en-US" sz="1600" dirty="0"/>
              <a:t> </a:t>
            </a:r>
            <a:r>
              <a:rPr lang="en-US" sz="1600" dirty="0" err="1"/>
              <a:t>perintah</a:t>
            </a:r>
            <a:r>
              <a:rPr lang="en-US" sz="1600" dirty="0"/>
              <a:t> query update &amp; delete. </a:t>
            </a:r>
            <a:endParaRPr lang="en-US" sz="1600" dirty="0" smtClean="0"/>
          </a:p>
          <a:p>
            <a:pPr marL="274320" lvl="1" indent="0">
              <a:buNone/>
            </a:pPr>
            <a:r>
              <a:rPr lang="en-US" sz="1600" dirty="0" err="1" smtClean="0"/>
              <a:t>Adapun</a:t>
            </a:r>
            <a:r>
              <a:rPr lang="en-US" sz="1600" dirty="0" smtClean="0"/>
              <a:t> </a:t>
            </a:r>
            <a:r>
              <a:rPr lang="en-US" sz="1600" dirty="0" err="1"/>
              <a:t>bentuk</a:t>
            </a:r>
            <a:r>
              <a:rPr lang="en-US" sz="1600" dirty="0"/>
              <a:t> </a:t>
            </a:r>
            <a:r>
              <a:rPr lang="en-US" sz="1600" dirty="0" err="1"/>
              <a:t>umumnya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: </a:t>
            </a:r>
            <a:endParaRPr lang="en-US" sz="1600" dirty="0" smtClean="0"/>
          </a:p>
          <a:p>
            <a:pPr marL="274320" lvl="1" indent="0">
              <a:buNone/>
            </a:pPr>
            <a:r>
              <a:rPr lang="en-US" sz="1600" dirty="0" smtClean="0"/>
              <a:t>integer </a:t>
            </a:r>
            <a:r>
              <a:rPr lang="en-US" sz="1600" b="1" dirty="0" err="1"/>
              <a:t>mysql_affected_rows</a:t>
            </a:r>
            <a:r>
              <a:rPr lang="en-US" sz="1600" dirty="0"/>
              <a:t>(result r) </a:t>
            </a:r>
            <a:endParaRPr lang="en-US" sz="1600" dirty="0" smtClean="0"/>
          </a:p>
          <a:p>
            <a:pPr marL="274320" lvl="1" indent="0">
              <a:buNone/>
            </a:pPr>
            <a:r>
              <a:rPr lang="en-US" sz="1600" dirty="0" err="1" smtClean="0"/>
              <a:t>contoh</a:t>
            </a:r>
            <a:r>
              <a:rPr lang="en-US" sz="1600" dirty="0"/>
              <a:t>: </a:t>
            </a:r>
            <a:endParaRPr lang="en-US" sz="1600" dirty="0" smtClean="0"/>
          </a:p>
          <a:p>
            <a:pPr marL="292100" indent="0"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&lt;?</a:t>
            </a:r>
            <a:r>
              <a:rPr lang="en-US" sz="1600" dirty="0" err="1">
                <a:solidFill>
                  <a:srgbClr val="0070C0"/>
                </a:solidFill>
              </a:rPr>
              <a:t>php</a:t>
            </a:r>
            <a:r>
              <a:rPr lang="en-US" sz="1600" dirty="0">
                <a:solidFill>
                  <a:srgbClr val="0070C0"/>
                </a:solidFill>
              </a:rPr>
              <a:t> $id=</a:t>
            </a:r>
            <a:r>
              <a:rPr lang="en-US" sz="1600" dirty="0" err="1">
                <a:solidFill>
                  <a:srgbClr val="0070C0"/>
                </a:solidFill>
              </a:rPr>
              <a:t>mysql_connect</a:t>
            </a:r>
            <a:r>
              <a:rPr lang="en-US" sz="1600" dirty="0">
                <a:solidFill>
                  <a:srgbClr val="0070C0"/>
                </a:solidFill>
              </a:rPr>
              <a:t>("localhost", "root", "</a:t>
            </a:r>
            <a:r>
              <a:rPr lang="en-US" sz="1600" dirty="0" err="1">
                <a:solidFill>
                  <a:srgbClr val="0070C0"/>
                </a:solidFill>
              </a:rPr>
              <a:t>rahasia</a:t>
            </a:r>
            <a:r>
              <a:rPr lang="en-US" sz="1600" dirty="0" smtClean="0">
                <a:solidFill>
                  <a:srgbClr val="0070C0"/>
                </a:solidFill>
              </a:rPr>
              <a:t>");</a:t>
            </a:r>
          </a:p>
          <a:p>
            <a:pPr marL="292100" indent="0">
              <a:buNone/>
            </a:pPr>
            <a:r>
              <a:rPr lang="en-US" sz="1600" dirty="0" err="1" smtClean="0">
                <a:solidFill>
                  <a:srgbClr val="0070C0"/>
                </a:solidFill>
              </a:rPr>
              <a:t>mysql_select_db</a:t>
            </a:r>
            <a:r>
              <a:rPr lang="en-US" sz="1600" dirty="0">
                <a:solidFill>
                  <a:srgbClr val="0070C0"/>
                </a:solidFill>
              </a:rPr>
              <a:t>("test", $id); </a:t>
            </a:r>
            <a:endParaRPr lang="en-US" sz="1600" dirty="0" smtClean="0">
              <a:solidFill>
                <a:srgbClr val="0070C0"/>
              </a:solidFill>
            </a:endParaRPr>
          </a:p>
          <a:p>
            <a:pPr marL="292100" indent="0"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$</a:t>
            </a:r>
            <a:r>
              <a:rPr lang="en-US" sz="1600" dirty="0" err="1">
                <a:solidFill>
                  <a:srgbClr val="0070C0"/>
                </a:solidFill>
              </a:rPr>
              <a:t>sql</a:t>
            </a:r>
            <a:r>
              <a:rPr lang="en-US" sz="1600" dirty="0">
                <a:solidFill>
                  <a:srgbClr val="0070C0"/>
                </a:solidFill>
              </a:rPr>
              <a:t>="DELETE FROM </a:t>
            </a:r>
            <a:r>
              <a:rPr lang="en-US" sz="1600" dirty="0" err="1">
                <a:solidFill>
                  <a:srgbClr val="0070C0"/>
                </a:solidFill>
              </a:rPr>
              <a:t>msmhs</a:t>
            </a:r>
            <a:r>
              <a:rPr lang="en-US" sz="1600" dirty="0">
                <a:solidFill>
                  <a:srgbClr val="0070C0"/>
                </a:solidFill>
              </a:rPr>
              <a:t> WHERE </a:t>
            </a:r>
            <a:r>
              <a:rPr lang="en-US" sz="1600" dirty="0" err="1">
                <a:solidFill>
                  <a:srgbClr val="0070C0"/>
                </a:solidFill>
              </a:rPr>
              <a:t>kdpst</a:t>
            </a:r>
            <a:r>
              <a:rPr lang="en-US" sz="1600" dirty="0">
                <a:solidFill>
                  <a:srgbClr val="0070C0"/>
                </a:solidFill>
              </a:rPr>
              <a:t>='TI' "; </a:t>
            </a:r>
            <a:endParaRPr lang="en-US" sz="1600" dirty="0" smtClean="0">
              <a:solidFill>
                <a:srgbClr val="0070C0"/>
              </a:solidFill>
            </a:endParaRPr>
          </a:p>
          <a:p>
            <a:pPr marL="292100" indent="0">
              <a:buNone/>
            </a:pPr>
            <a:r>
              <a:rPr lang="en-US" sz="1600" dirty="0" err="1" smtClean="0">
                <a:solidFill>
                  <a:srgbClr val="0070C0"/>
                </a:solidFill>
              </a:rPr>
              <a:t>mysql_query</a:t>
            </a:r>
            <a:r>
              <a:rPr lang="en-US" sz="1600" dirty="0">
                <a:solidFill>
                  <a:srgbClr val="0070C0"/>
                </a:solidFill>
              </a:rPr>
              <a:t>($</a:t>
            </a:r>
            <a:r>
              <a:rPr lang="en-US" sz="1600" dirty="0" err="1">
                <a:solidFill>
                  <a:srgbClr val="0070C0"/>
                </a:solidFill>
              </a:rPr>
              <a:t>sql</a:t>
            </a:r>
            <a:r>
              <a:rPr lang="en-US" sz="1600" dirty="0">
                <a:solidFill>
                  <a:srgbClr val="0070C0"/>
                </a:solidFill>
              </a:rPr>
              <a:t>, $id); </a:t>
            </a:r>
            <a:endParaRPr lang="en-US" sz="1600" dirty="0" smtClean="0">
              <a:solidFill>
                <a:srgbClr val="0070C0"/>
              </a:solidFill>
            </a:endParaRPr>
          </a:p>
          <a:p>
            <a:pPr marL="292100" indent="0">
              <a:buNone/>
            </a:pPr>
            <a:r>
              <a:rPr lang="en-US" sz="1600" dirty="0" err="1" smtClean="0">
                <a:solidFill>
                  <a:srgbClr val="0070C0"/>
                </a:solidFill>
              </a:rPr>
              <a:t>printf</a:t>
            </a:r>
            <a:r>
              <a:rPr lang="en-US" sz="1600" dirty="0">
                <a:solidFill>
                  <a:srgbClr val="0070C0"/>
                </a:solidFill>
              </a:rPr>
              <a:t>("</a:t>
            </a:r>
            <a:r>
              <a:rPr lang="en-US" sz="1600" dirty="0" err="1">
                <a:solidFill>
                  <a:srgbClr val="0070C0"/>
                </a:solidFill>
              </a:rPr>
              <a:t>Telah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terhapus</a:t>
            </a:r>
            <a:r>
              <a:rPr lang="en-US" sz="1600" dirty="0">
                <a:solidFill>
                  <a:srgbClr val="0070C0"/>
                </a:solidFill>
              </a:rPr>
              <a:t> %d record", </a:t>
            </a:r>
            <a:r>
              <a:rPr lang="en-US" sz="1600" dirty="0" err="1">
                <a:solidFill>
                  <a:srgbClr val="0070C0"/>
                </a:solidFill>
              </a:rPr>
              <a:t>mysql_affected_rows</a:t>
            </a:r>
            <a:r>
              <a:rPr lang="en-US" sz="1600" dirty="0">
                <a:solidFill>
                  <a:srgbClr val="0070C0"/>
                </a:solidFill>
              </a:rPr>
              <a:t>()); </a:t>
            </a:r>
            <a:endParaRPr lang="en-US" sz="1600" dirty="0" smtClean="0">
              <a:solidFill>
                <a:srgbClr val="0070C0"/>
              </a:solidFill>
            </a:endParaRPr>
          </a:p>
          <a:p>
            <a:pPr marL="292100" indent="0"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?&gt;</a:t>
            </a:r>
            <a:r>
              <a:rPr lang="en-US" sz="1800" dirty="0">
                <a:solidFill>
                  <a:srgbClr val="0070C0"/>
                </a:solidFill>
              </a:rPr>
              <a:t/>
            </a:r>
            <a:br>
              <a:rPr lang="en-US" sz="1800" dirty="0">
                <a:solidFill>
                  <a:srgbClr val="0070C0"/>
                </a:solidFill>
              </a:rPr>
            </a:br>
            <a:endParaRPr lang="en-US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8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isset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4800600"/>
            <a:ext cx="51435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6949"/>
            <a:ext cx="6553200" cy="3119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53000" y="1756949"/>
            <a:ext cx="323037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Nama</a:t>
            </a:r>
            <a:r>
              <a:rPr lang="en-US" dirty="0" smtClean="0"/>
              <a:t> Program : </a:t>
            </a:r>
            <a:r>
              <a:rPr lang="en-US" dirty="0" err="1" smtClean="0"/>
              <a:t>proselogin.php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57600" y="4419600"/>
            <a:ext cx="2659702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Output program </a:t>
            </a:r>
            <a:r>
              <a:rPr lang="en-US" sz="1400" dirty="0" err="1" smtClean="0"/>
              <a:t>proseslogin.php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54936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Emty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3505200" cy="4625609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memeriksa</a:t>
            </a:r>
            <a:r>
              <a:rPr lang="en-US" sz="2000" dirty="0" smtClean="0"/>
              <a:t> </a:t>
            </a:r>
            <a:r>
              <a:rPr lang="en-US" sz="2000" dirty="0" err="1" smtClean="0"/>
              <a:t>apakah</a:t>
            </a:r>
            <a:r>
              <a:rPr lang="en-US" sz="2000" dirty="0" smtClean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variabel</a:t>
            </a:r>
            <a:r>
              <a:rPr lang="en-US" sz="2000" dirty="0"/>
              <a:t> </a:t>
            </a:r>
            <a:r>
              <a:rPr lang="en-US" sz="2000" dirty="0" err="1"/>
              <a:t>kosong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 err="1" smtClean="0"/>
              <a:t>Juga</a:t>
            </a:r>
            <a:r>
              <a:rPr lang="en-US" sz="2000" dirty="0" smtClean="0"/>
              <a:t>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utk</a:t>
            </a:r>
            <a:r>
              <a:rPr lang="en-US" sz="2000" dirty="0" smtClean="0"/>
              <a:t> </a:t>
            </a:r>
            <a:r>
              <a:rPr lang="en-US" sz="2000" dirty="0" err="1" smtClean="0"/>
              <a:t>memeriksa</a:t>
            </a:r>
            <a:r>
              <a:rPr lang="en-US" sz="2000" dirty="0" smtClean="0"/>
              <a:t> </a:t>
            </a:r>
            <a:r>
              <a:rPr lang="en-US" sz="2000" dirty="0" err="1" smtClean="0"/>
              <a:t>apakah</a:t>
            </a:r>
            <a:r>
              <a:rPr lang="en-US" sz="2000" dirty="0" smtClean="0"/>
              <a:t> </a:t>
            </a:r>
            <a:r>
              <a:rPr lang="en-US" sz="2000" dirty="0" err="1"/>
              <a:t>variabel</a:t>
            </a:r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en-US" sz="2000" dirty="0" err="1" smtClean="0"/>
              <a:t>dideklarasikan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4038600" y="1677174"/>
            <a:ext cx="3124200" cy="47705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&lt;!DOCTYPE html&gt;</a:t>
            </a:r>
          </a:p>
          <a:p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&lt;html&gt;</a:t>
            </a:r>
          </a:p>
          <a:p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&lt;body&gt;</a:t>
            </a:r>
          </a:p>
          <a:p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&lt;?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php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$a = 0;</a:t>
            </a:r>
          </a:p>
          <a:p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// True because $a is empty</a:t>
            </a:r>
          </a:p>
          <a:p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if (empty($a)) {</a:t>
            </a:r>
          </a:p>
          <a:p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 echo "Variable 'a' is empty.&lt;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br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&gt;";</a:t>
            </a:r>
          </a:p>
          <a:p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}</a:t>
            </a:r>
          </a:p>
          <a:p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// True because $a is set</a:t>
            </a:r>
          </a:p>
          <a:p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if (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isset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($a)) {</a:t>
            </a:r>
          </a:p>
          <a:p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 echo "Variable 'a' is set.";</a:t>
            </a:r>
          </a:p>
          <a:p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}</a:t>
            </a:r>
          </a:p>
          <a:p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?&gt;</a:t>
            </a:r>
          </a:p>
          <a:p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&lt;/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body&gt;</a:t>
            </a:r>
          </a:p>
          <a:p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&lt;/html&gt;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0" y="1676400"/>
            <a:ext cx="296741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Nama</a:t>
            </a:r>
            <a:r>
              <a:rPr lang="en-US" dirty="0" smtClean="0"/>
              <a:t> file : </a:t>
            </a:r>
            <a:r>
              <a:rPr lang="en-US" dirty="0" err="1" smtClean="0"/>
              <a:t>contohempty.php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469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program form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5300"/>
            <a:ext cx="7467600" cy="3283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62600" y="1580634"/>
            <a:ext cx="2929648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Nama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program : form.html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527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9725"/>
            <a:ext cx="723900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0" y="1254125"/>
            <a:ext cx="3718775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Nama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program : prosesform1.html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203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Fungsi</a:t>
            </a:r>
            <a:r>
              <a:rPr lang="en-US" dirty="0"/>
              <a:t> Include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Fungsi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include()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digunakan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memanggil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kode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program file lain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ke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halaman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PHP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Dapat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digunakan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memanggil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file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PHP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maupun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HTML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Penulisan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fungsi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include :</a:t>
            </a:r>
            <a:b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include(“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NamaFile.php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”) 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include(“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direktori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NamaFile.php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”)</a:t>
            </a:r>
            <a:b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49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smtClean="0"/>
              <a:t>Include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8229600" cy="457200"/>
          </a:xfrm>
        </p:spPr>
        <p:txBody>
          <a:bodyPr>
            <a:noAutofit/>
          </a:bodyPr>
          <a:lstStyle/>
          <a:p>
            <a:r>
              <a:rPr lang="en-US" sz="2000" dirty="0" err="1"/>
              <a:t>Fungsi</a:t>
            </a:r>
            <a:r>
              <a:rPr lang="en-US" sz="2000" dirty="0"/>
              <a:t> include()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memanggil</a:t>
            </a:r>
            <a:r>
              <a:rPr lang="en-US" sz="2000" dirty="0"/>
              <a:t> file HTML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10" y="2319298"/>
            <a:ext cx="3033713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10" y="4343400"/>
            <a:ext cx="4743450" cy="2044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47400" y="2097564"/>
            <a:ext cx="249664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Nama</a:t>
            </a:r>
            <a:r>
              <a:rPr lang="en-US" dirty="0" smtClean="0"/>
              <a:t> file : fheader.html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4158734"/>
            <a:ext cx="234756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Nama</a:t>
            </a:r>
            <a:r>
              <a:rPr lang="en-US" dirty="0" smtClean="0"/>
              <a:t> file : footer.html</a:t>
            </a:r>
            <a:endParaRPr 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92348"/>
            <a:ext cx="327660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38800" y="2134632"/>
            <a:ext cx="300960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Nama</a:t>
            </a:r>
            <a:r>
              <a:rPr lang="en-US" dirty="0" smtClean="0"/>
              <a:t> file : </a:t>
            </a:r>
            <a:r>
              <a:rPr lang="en-US" dirty="0" err="1" smtClean="0"/>
              <a:t>fheaderfooter.php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638800" y="4351635"/>
            <a:ext cx="3276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File </a:t>
            </a:r>
            <a:r>
              <a:rPr lang="en-US" sz="1400" b="1" dirty="0" err="1">
                <a:solidFill>
                  <a:srgbClr val="FF0000"/>
                </a:solidFill>
              </a:rPr>
              <a:t>index.php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dirty="0" err="1"/>
              <a:t>memanggil</a:t>
            </a:r>
            <a:r>
              <a:rPr lang="en-US" sz="1400" dirty="0"/>
              <a:t> file </a:t>
            </a:r>
            <a:r>
              <a:rPr lang="en-US" sz="1400" dirty="0" smtClean="0"/>
              <a:t>fheader.html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/>
              <a:t>footer.html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fungsi</a:t>
            </a:r>
            <a:r>
              <a:rPr lang="en-US" sz="1400" dirty="0"/>
              <a:t> include()</a:t>
            </a:r>
            <a:br>
              <a:rPr lang="en-US" sz="1400" dirty="0"/>
            </a:br>
            <a:endParaRPr lang="en-US" sz="1400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394" y="5429250"/>
            <a:ext cx="3162006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own Arrow 5"/>
          <p:cNvSpPr/>
          <p:nvPr/>
        </p:nvSpPr>
        <p:spPr>
          <a:xfrm>
            <a:off x="7143603" y="5029200"/>
            <a:ext cx="190794" cy="2765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95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175</TotalTime>
  <Words>1139</Words>
  <Application>Microsoft Office PowerPoint</Application>
  <PresentationFormat>On-screen Show (4:3)</PresentationFormat>
  <Paragraphs>204</Paragraphs>
  <Slides>38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Module</vt:lpstr>
      <vt:lpstr>Bitmap Image</vt:lpstr>
      <vt:lpstr>-Variabel Global GET -Query String -Isset -Empty -Include -Require </vt:lpstr>
      <vt:lpstr>Fungsi Isset</vt:lpstr>
      <vt:lpstr>Contoh Penerapan Fungsi isset() pada Form Login </vt:lpstr>
      <vt:lpstr>Fungsi isset</vt:lpstr>
      <vt:lpstr>Fungsi Emty</vt:lpstr>
      <vt:lpstr>Contoh dalam program form</vt:lpstr>
      <vt:lpstr>PowerPoint Presentation</vt:lpstr>
      <vt:lpstr>Fungsi Include</vt:lpstr>
      <vt:lpstr>Fungsi Include</vt:lpstr>
      <vt:lpstr>Contoh lain include</vt:lpstr>
      <vt:lpstr>PowerPoint Presentation</vt:lpstr>
      <vt:lpstr>PowerPoint Presentation</vt:lpstr>
      <vt:lpstr>Perintah Require</vt:lpstr>
      <vt:lpstr>Perbedaan Include dengan Require</vt:lpstr>
      <vt:lpstr>Perbedaan Include dengan Require</vt:lpstr>
      <vt:lpstr>include_once &amp; require_once</vt:lpstr>
      <vt:lpstr>Atribut Action, Method &amp; Submit</vt:lpstr>
      <vt:lpstr>PowerPoint Presentation</vt:lpstr>
      <vt:lpstr>Metode POST dan GET</vt:lpstr>
      <vt:lpstr>GET</vt:lpstr>
      <vt:lpstr>Get </vt:lpstr>
      <vt:lpstr>POST</vt:lpstr>
      <vt:lpstr>POST</vt:lpstr>
      <vt:lpstr>POST</vt:lpstr>
      <vt:lpstr>Query String Variabel Get</vt:lpstr>
      <vt:lpstr>Query String</vt:lpstr>
      <vt:lpstr>Contoh program  </vt:lpstr>
      <vt:lpstr>PowerPoint Presentation</vt:lpstr>
      <vt:lpstr>Query String</vt:lpstr>
      <vt:lpstr>Fungsi-fungsi khusus untuk database MySQL</vt:lpstr>
      <vt:lpstr>Fungsi-fungsi khusus untuk database MySQL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tio</dc:creator>
  <cp:lastModifiedBy>tio</cp:lastModifiedBy>
  <cp:revision>36</cp:revision>
  <dcterms:created xsi:type="dcterms:W3CDTF">2020-03-31T00:41:59Z</dcterms:created>
  <dcterms:modified xsi:type="dcterms:W3CDTF">2020-04-01T04:52:16Z</dcterms:modified>
</cp:coreProperties>
</file>