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C26E4-3718-44E2-A139-4167445966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70E56F-A252-4370-B6BF-F68145EB0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99B2C-238B-4D21-81D0-65AC787A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6D6B-4C87-4E83-91B3-82CF567CC032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BF433-3297-4A65-AB2A-47AE35E48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12BD2-29CF-4342-ACAF-825CDCEC7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731E-9478-4777-B6C7-72FBFA4CDE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0762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2438-B15E-42E1-8049-1BC72F8A8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CD7529-1D33-4671-AFF5-949A28DC6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2C0C1-07B8-4DAF-9C58-D59848772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6D6B-4C87-4E83-91B3-82CF567CC032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677F6-7D32-481E-AD36-F2568132E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4DB18-6675-4547-B0F8-BB2DE27F1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731E-9478-4777-B6C7-72FBFA4CDE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9421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DFFDAA-D40D-4B8C-AA2B-B20A8E0D9E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F71A52-4890-49EC-A867-D8D24DFF2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EF3F4-C44C-4BB9-9E77-0AEB80E54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6D6B-4C87-4E83-91B3-82CF567CC032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F7071-798E-40B8-9ED7-6739C481E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85A38-9B53-4FF5-A830-888C88D35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731E-9478-4777-B6C7-72FBFA4CDE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9369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AE167-D9EA-4C52-8C7B-F3628A403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12879-E891-4344-BF16-C7D3C9D34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237B3-57EF-4DED-8EC8-B40A780AB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6D6B-4C87-4E83-91B3-82CF567CC032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81DAD-407E-4B01-8F71-2E5F6D54C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328A5-8084-4A52-BA9E-918FD19B5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731E-9478-4777-B6C7-72FBFA4CDE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3338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8046-4717-4C07-A4F5-F1E6E303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56FAA6-A76E-44EE-B000-2B15F8DBC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1E1AF-AD72-4FD4-83EB-6FA1CC115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6D6B-4C87-4E83-91B3-82CF567CC032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0C9D1-BFAB-402C-8F35-59935D78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E970C-155F-4C21-9E63-A251A5BEA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731E-9478-4777-B6C7-72FBFA4CDE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5417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FCC85-FA66-4C35-9350-936C06B96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F3231-96F0-44C0-B290-2565A274A6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92B7A1-86AA-442E-82F4-2963E02B7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0C6A2-95F8-4DAC-98C0-AA148140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6D6B-4C87-4E83-91B3-82CF567CC032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21CA2-87DF-4989-BD79-9510F82F8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96D7EC-388F-4C3E-9955-97BB5DAE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731E-9478-4777-B6C7-72FBFA4CDE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6759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04F83-EEAC-400D-8977-EB3E1944C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28193-7046-4C5F-9EA3-99DDE6E90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63F37-1967-411B-A16F-9646C4008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9A337E-D415-479A-BA11-30A8AAA54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0278F5-4BB3-4915-9794-EF6BBFDB61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BDD246-E77C-4D1E-A287-2EA453C0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6D6B-4C87-4E83-91B3-82CF567CC032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4688AD-5DD8-4AF2-A67E-E79D133C5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A0F9C4-125E-4014-8324-543FF9E03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731E-9478-4777-B6C7-72FBFA4CDE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2845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F6242-478E-40C4-A616-666589A6D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F062DA-6B34-4DED-ACB7-D3505CA21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6D6B-4C87-4E83-91B3-82CF567CC032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053CCB-7722-454E-9678-5B4211E78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BD6560-6FC4-4385-92EA-7D403169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731E-9478-4777-B6C7-72FBFA4CDE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3254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AB402-A31D-4398-8D99-C1AD1FCFD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6D6B-4C87-4E83-91B3-82CF567CC032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9BAF26-346A-4F10-B993-F3618D76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79B9F-D8F8-43D4-BEDA-142EFC6F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731E-9478-4777-B6C7-72FBFA4CDE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5842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13662-AA0A-483C-A1A6-46E6375B8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315BF-FD5B-4A0A-A68E-BA08C77DC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1F8C4A-FC1F-4C2C-8194-370F51133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F5FBD8-A184-4E44-A0B6-F4802C82D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6D6B-4C87-4E83-91B3-82CF567CC032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3E58C-0A52-471E-AB68-2B79F46BD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E292D-E3D7-4C6A-A6C1-8B62D8E5D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731E-9478-4777-B6C7-72FBFA4CDE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92389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C9D21-E395-4C02-A60F-0EB580C4A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910558-F1AC-438E-B3DC-9181494744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FE4AF7-74BA-4568-9F75-242D67A9C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737B7-B315-4F35-988A-4BE900574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6D6B-4C87-4E83-91B3-82CF567CC032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DEEB74-C4C5-4906-8665-B12C2B2BC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81069-E8FC-4C11-BD0A-86B719789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731E-9478-4777-B6C7-72FBFA4CDE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0009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1A263C-E50D-46FF-A5EE-75EFC923D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6A5F3-23DB-4880-8F96-2874CC221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3AAFF-CE6A-422B-AEFA-62180F5B7C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26D6B-4C87-4E83-91B3-82CF567CC032}" type="datetimeFigureOut">
              <a:rPr lang="en-ID" smtClean="0"/>
              <a:t>14/04/2021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00536-B9FB-4858-BE1B-74FAE17E1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9E413-7E4D-4611-8418-F43246253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0731E-9478-4777-B6C7-72FBFA4CDEC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332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939D3-A3F7-4C4B-BB02-84FC3619C0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en-ID" dirty="0" err="1"/>
              <a:t>Analisis</a:t>
            </a:r>
            <a:r>
              <a:rPr lang="en-ID" dirty="0"/>
              <a:t> </a:t>
            </a:r>
            <a:r>
              <a:rPr lang="en-ID" dirty="0" err="1"/>
              <a:t>Perilaku</a:t>
            </a:r>
            <a:r>
              <a:rPr lang="en-ID" dirty="0"/>
              <a:t> </a:t>
            </a:r>
            <a:r>
              <a:rPr lang="en-ID" dirty="0" err="1"/>
              <a:t>Konsumen</a:t>
            </a:r>
            <a:r>
              <a:rPr lang="en-ID" dirty="0"/>
              <a:t> (</a:t>
            </a:r>
            <a:r>
              <a:rPr lang="en-ID" dirty="0" err="1"/>
              <a:t>Pendekatan</a:t>
            </a:r>
            <a:r>
              <a:rPr lang="en-ID" dirty="0"/>
              <a:t> Ordinal)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AEBFA0-AA99-4D40-BFCB-61C58921FD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44278"/>
            <a:ext cx="2080591" cy="513522"/>
          </a:xfrm>
        </p:spPr>
        <p:txBody>
          <a:bodyPr/>
          <a:lstStyle/>
          <a:p>
            <a:r>
              <a:rPr lang="en-US" dirty="0" err="1"/>
              <a:t>Pertemuan</a:t>
            </a:r>
            <a:r>
              <a:rPr lang="en-US" dirty="0"/>
              <a:t> 7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30147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A57AE-6E3F-4BB7-B1F5-093DD227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Pengaruh perubahan harga dan perubahan pendapatan</a:t>
            </a:r>
            <a:endParaRPr lang="en-ID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85142-57D5-414F-94F1-F1A28349E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harga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mempengaruhi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beli</a:t>
            </a:r>
            <a:r>
              <a:rPr lang="en-ID" dirty="0"/>
              <a:t>, </a:t>
            </a:r>
            <a:r>
              <a:rPr lang="en-ID" dirty="0" err="1"/>
              <a:t>diukur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luas</a:t>
            </a:r>
            <a:r>
              <a:rPr lang="en-ID" dirty="0"/>
              <a:t> </a:t>
            </a:r>
            <a:r>
              <a:rPr lang="en-ID" dirty="0" err="1"/>
              <a:t>bidang</a:t>
            </a:r>
            <a:r>
              <a:rPr lang="en-ID" dirty="0"/>
              <a:t> </a:t>
            </a:r>
            <a:r>
              <a:rPr lang="en-ID" dirty="0" err="1"/>
              <a:t>segitiga</a:t>
            </a:r>
            <a:r>
              <a:rPr lang="en-ID" dirty="0"/>
              <a:t> yang </a:t>
            </a:r>
            <a:r>
              <a:rPr lang="en-ID" dirty="0" err="1"/>
              <a:t>dibatasi</a:t>
            </a:r>
            <a:r>
              <a:rPr lang="en-ID" dirty="0"/>
              <a:t> </a:t>
            </a:r>
            <a:r>
              <a:rPr lang="en-ID" dirty="0" err="1"/>
              <a:t>kurva</a:t>
            </a:r>
            <a:r>
              <a:rPr lang="en-ID" dirty="0"/>
              <a:t> </a:t>
            </a:r>
            <a:r>
              <a:rPr lang="en-ID" dirty="0" err="1"/>
              <a:t>garis</a:t>
            </a:r>
            <a:r>
              <a:rPr lang="en-ID" dirty="0"/>
              <a:t> </a:t>
            </a:r>
            <a:r>
              <a:rPr lang="en-ID" dirty="0" err="1"/>
              <a:t>anggaran</a:t>
            </a:r>
            <a:r>
              <a:rPr lang="en-ID" dirty="0"/>
              <a:t>.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luas</a:t>
            </a:r>
            <a:r>
              <a:rPr lang="en-ID" dirty="0"/>
              <a:t> </a:t>
            </a:r>
            <a:r>
              <a:rPr lang="en-ID" dirty="0" err="1"/>
              <a:t>bidang</a:t>
            </a:r>
            <a:r>
              <a:rPr lang="en-ID" dirty="0"/>
              <a:t> </a:t>
            </a:r>
            <a:r>
              <a:rPr lang="en-ID" dirty="0" err="1"/>
              <a:t>segitiga</a:t>
            </a:r>
            <a:r>
              <a:rPr lang="en-ID" dirty="0"/>
              <a:t> </a:t>
            </a:r>
            <a:r>
              <a:rPr lang="en-ID" dirty="0" err="1"/>
              <a:t>makin</a:t>
            </a:r>
            <a:r>
              <a:rPr lang="en-ID" dirty="0"/>
              <a:t> </a:t>
            </a:r>
            <a:r>
              <a:rPr lang="en-ID" dirty="0" err="1"/>
              <a:t>luas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beli</a:t>
            </a:r>
            <a:r>
              <a:rPr lang="en-ID" dirty="0"/>
              <a:t> </a:t>
            </a:r>
            <a:r>
              <a:rPr lang="en-ID" dirty="0" err="1"/>
              <a:t>meningkat</a:t>
            </a:r>
            <a:r>
              <a:rPr lang="en-ID" dirty="0"/>
              <a:t>. </a:t>
            </a:r>
            <a:r>
              <a:rPr lang="en-ID" dirty="0" err="1"/>
              <a:t>Begitu</a:t>
            </a:r>
            <a:r>
              <a:rPr lang="en-ID" dirty="0"/>
              <a:t> juga </a:t>
            </a:r>
            <a:r>
              <a:rPr lang="en-ID" dirty="0" err="1"/>
              <a:t>sebaliknya</a:t>
            </a:r>
            <a:r>
              <a:rPr lang="en-ID" dirty="0"/>
              <a:t>. </a:t>
            </a:r>
          </a:p>
        </p:txBody>
      </p:sp>
      <p:pic>
        <p:nvPicPr>
          <p:cNvPr id="5122" name="Picture 2" descr="simple_dream: 2011">
            <a:extLst>
              <a:ext uri="{FF2B5EF4-FFF2-40B4-BE49-F238E27FC236}">
                <a16:creationId xmlns:a16="http://schemas.microsoft.com/office/drawing/2014/main" id="{8E4AF3BD-73D2-4F22-BF00-F962CB530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878" y="3609975"/>
            <a:ext cx="8195434" cy="288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150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6928C-FDDC-464B-A702-00689BDD3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9861"/>
            <a:ext cx="10515600" cy="39771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pendekatan</a:t>
            </a:r>
            <a:r>
              <a:rPr lang="en-ID" dirty="0"/>
              <a:t> ordinal </a:t>
            </a:r>
            <a:r>
              <a:rPr lang="en-ID" dirty="0" err="1"/>
              <a:t>utilitas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diukur</a:t>
            </a:r>
            <a:r>
              <a:rPr lang="en-ID" dirty="0"/>
              <a:t>, </a:t>
            </a:r>
            <a:r>
              <a:rPr lang="en-ID" dirty="0" err="1"/>
              <a:t>utilitas</a:t>
            </a:r>
            <a:r>
              <a:rPr lang="en-ID" dirty="0"/>
              <a:t> </a:t>
            </a:r>
            <a:r>
              <a:rPr lang="en-ID" dirty="0" err="1"/>
              <a:t>guna</a:t>
            </a:r>
            <a:r>
              <a:rPr lang="en-ID" dirty="0"/>
              <a:t> yang </a:t>
            </a:r>
            <a:r>
              <a:rPr lang="en-ID" dirty="0" err="1"/>
              <a:t>diperoleh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mengkonsumsi</a:t>
            </a:r>
            <a:r>
              <a:rPr lang="en-ID" dirty="0"/>
              <a:t> </a:t>
            </a:r>
            <a:r>
              <a:rPr lang="en-ID" dirty="0" err="1"/>
              <a:t>sekelompok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. </a:t>
            </a:r>
          </a:p>
          <a:p>
            <a:pPr marL="0" indent="0">
              <a:buNone/>
            </a:pPr>
            <a:r>
              <a:rPr lang="en-ID" dirty="0"/>
              <a:t>Dasar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pemikiran</a:t>
            </a:r>
            <a:r>
              <a:rPr lang="en-ID" dirty="0"/>
              <a:t> </a:t>
            </a:r>
            <a:r>
              <a:rPr lang="en-ID" dirty="0" err="1"/>
              <a:t>pendekatan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 yang </a:t>
            </a:r>
            <a:r>
              <a:rPr lang="en-ID" dirty="0" err="1"/>
              <a:t>dikonsumsi</a:t>
            </a:r>
            <a:r>
              <a:rPr lang="en-ID" dirty="0"/>
              <a:t>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kepuasaan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konsumen</a:t>
            </a:r>
            <a:r>
              <a:rPr lang="en-ID" dirty="0"/>
              <a:t>. </a:t>
            </a:r>
          </a:p>
          <a:p>
            <a:pPr marL="0" indent="0">
              <a:buNone/>
            </a:pPr>
            <a:r>
              <a:rPr lang="en-ID" dirty="0" err="1"/>
              <a:t>Pendekatan</a:t>
            </a:r>
            <a:r>
              <a:rPr lang="en-ID" dirty="0"/>
              <a:t> ordinal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kepuasan</a:t>
            </a:r>
            <a:r>
              <a:rPr lang="en-ID" dirty="0"/>
              <a:t> </a:t>
            </a:r>
            <a:r>
              <a:rPr lang="en-ID" dirty="0" err="1"/>
              <a:t>konsumsi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dihitung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diukur</a:t>
            </a:r>
            <a:r>
              <a:rPr lang="en-ID" dirty="0"/>
              <a:t>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dibandingkan</a:t>
            </a:r>
            <a:r>
              <a:rPr lang="en-ID" dirty="0"/>
              <a:t>. </a:t>
            </a:r>
          </a:p>
          <a:p>
            <a:pPr marL="0" indent="0">
              <a:buNone/>
            </a:pP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dibilang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pendekatan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yang </a:t>
            </a:r>
            <a:r>
              <a:rPr lang="en-ID" dirty="0" err="1"/>
              <a:t>dilihat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ketertarikan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konsumen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kombinasi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 </a:t>
            </a:r>
            <a:r>
              <a:rPr lang="en-ID" dirty="0" err="1"/>
              <a:t>daripada</a:t>
            </a:r>
            <a:r>
              <a:rPr lang="en-ID" dirty="0"/>
              <a:t> </a:t>
            </a:r>
            <a:r>
              <a:rPr lang="en-ID" dirty="0" err="1"/>
              <a:t>kombinasi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 </a:t>
            </a:r>
            <a:r>
              <a:rPr lang="en-ID" dirty="0" err="1"/>
              <a:t>lainnya</a:t>
            </a:r>
            <a:r>
              <a:rPr lang="en-ID" dirty="0"/>
              <a:t>. 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F08B123-AF58-4EE3-A84C-F113B61D5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Analisis</a:t>
            </a:r>
            <a:r>
              <a:rPr lang="en-ID" dirty="0"/>
              <a:t> </a:t>
            </a:r>
            <a:r>
              <a:rPr lang="en-ID" dirty="0" err="1"/>
              <a:t>Perilaku</a:t>
            </a:r>
            <a:r>
              <a:rPr lang="en-ID" dirty="0"/>
              <a:t> </a:t>
            </a:r>
            <a:r>
              <a:rPr lang="en-ID" dirty="0" err="1"/>
              <a:t>Konsumen</a:t>
            </a:r>
            <a:r>
              <a:rPr lang="en-ID" dirty="0"/>
              <a:t> </a:t>
            </a:r>
            <a:br>
              <a:rPr lang="en-ID" dirty="0"/>
            </a:br>
            <a:r>
              <a:rPr lang="en-ID" dirty="0"/>
              <a:t>(</a:t>
            </a:r>
            <a:r>
              <a:rPr lang="en-ID" dirty="0" err="1"/>
              <a:t>Pendekatan</a:t>
            </a:r>
            <a:r>
              <a:rPr lang="en-ID" dirty="0"/>
              <a:t> Ordinal)</a:t>
            </a:r>
          </a:p>
        </p:txBody>
      </p:sp>
    </p:spTree>
    <p:extLst>
      <p:ext uri="{BB962C8B-B14F-4D97-AF65-F5344CB8AC3E}">
        <p14:creationId xmlns:p14="http://schemas.microsoft.com/office/powerpoint/2010/main" val="129463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B25AA-D2B1-4DA3-B711-B47B7DCB5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6"/>
            <a:ext cx="8998225" cy="695048"/>
          </a:xfrm>
        </p:spPr>
        <p:txBody>
          <a:bodyPr>
            <a:normAutofit/>
          </a:bodyPr>
          <a:lstStyle/>
          <a:p>
            <a:r>
              <a:rPr lang="en-ID" dirty="0" err="1"/>
              <a:t>Kurva</a:t>
            </a:r>
            <a:r>
              <a:rPr lang="en-ID" dirty="0"/>
              <a:t> </a:t>
            </a:r>
            <a:r>
              <a:rPr lang="en-ID" dirty="0" err="1"/>
              <a:t>Kepuasan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(</a:t>
            </a:r>
            <a:r>
              <a:rPr lang="en-ID" dirty="0" err="1"/>
              <a:t>kurva</a:t>
            </a:r>
            <a:r>
              <a:rPr lang="en-ID" dirty="0"/>
              <a:t> </a:t>
            </a:r>
            <a:r>
              <a:rPr lang="en-ID" dirty="0" err="1"/>
              <a:t>Indiferen</a:t>
            </a:r>
            <a:r>
              <a:rPr lang="en-ID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76BB6-9675-4B4B-ADFC-06119FB2F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2" y="1245704"/>
            <a:ext cx="10045147" cy="49312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3200" dirty="0" err="1"/>
              <a:t>Pendekatan</a:t>
            </a:r>
            <a:r>
              <a:rPr lang="en-ID" sz="3200" dirty="0"/>
              <a:t> ordinal </a:t>
            </a:r>
            <a:r>
              <a:rPr lang="en-ID" sz="3200" dirty="0" err="1"/>
              <a:t>mengukur</a:t>
            </a:r>
            <a:r>
              <a:rPr lang="en-ID" sz="3200" dirty="0"/>
              <a:t> </a:t>
            </a:r>
            <a:r>
              <a:rPr lang="en-ID" sz="3200" dirty="0" err="1"/>
              <a:t>kepuasan</a:t>
            </a:r>
            <a:r>
              <a:rPr lang="en-ID" sz="3200" dirty="0"/>
              <a:t> </a:t>
            </a:r>
            <a:r>
              <a:rPr lang="en-ID" sz="3200" dirty="0" err="1"/>
              <a:t>konsumen</a:t>
            </a:r>
            <a:r>
              <a:rPr lang="en-ID" sz="3200" dirty="0"/>
              <a:t> </a:t>
            </a:r>
            <a:r>
              <a:rPr lang="en-ID" sz="3200" dirty="0" err="1"/>
              <a:t>dengan</a:t>
            </a:r>
            <a:r>
              <a:rPr lang="en-ID" sz="3200" dirty="0"/>
              <a:t> </a:t>
            </a:r>
            <a:r>
              <a:rPr lang="en-ID" sz="3200" dirty="0" err="1"/>
              <a:t>angka</a:t>
            </a:r>
            <a:r>
              <a:rPr lang="en-ID" sz="3200" dirty="0"/>
              <a:t> ordinal. </a:t>
            </a:r>
            <a:r>
              <a:rPr lang="en-ID" sz="3200" dirty="0" err="1"/>
              <a:t>Maksimasi</a:t>
            </a:r>
            <a:r>
              <a:rPr lang="en-ID" sz="3200" dirty="0"/>
              <a:t> </a:t>
            </a:r>
            <a:r>
              <a:rPr lang="en-ID" sz="3200" dirty="0" err="1"/>
              <a:t>kepuasan</a:t>
            </a:r>
            <a:r>
              <a:rPr lang="en-ID" sz="3200" dirty="0"/>
              <a:t> </a:t>
            </a:r>
            <a:r>
              <a:rPr lang="en-ID" sz="3200" dirty="0" err="1"/>
              <a:t>konsumen</a:t>
            </a:r>
            <a:r>
              <a:rPr lang="en-ID" sz="3200" dirty="0"/>
              <a:t> </a:t>
            </a:r>
            <a:r>
              <a:rPr lang="en-ID" sz="3200" dirty="0" err="1"/>
              <a:t>dibatasi</a:t>
            </a:r>
            <a:r>
              <a:rPr lang="en-ID" sz="3200" dirty="0"/>
              <a:t> </a:t>
            </a:r>
            <a:r>
              <a:rPr lang="en-ID" sz="3200" dirty="0" err="1"/>
              <a:t>garis</a:t>
            </a:r>
            <a:r>
              <a:rPr lang="en-ID" sz="3200" dirty="0"/>
              <a:t> </a:t>
            </a:r>
            <a:r>
              <a:rPr lang="en-ID" sz="3200" dirty="0" err="1"/>
              <a:t>anggaran</a:t>
            </a:r>
            <a:r>
              <a:rPr lang="en-ID" sz="3200" dirty="0"/>
              <a:t> (budget line). Tingkat </a:t>
            </a:r>
            <a:r>
              <a:rPr lang="en-ID" sz="3200" dirty="0" err="1"/>
              <a:t>kepuasan</a:t>
            </a:r>
            <a:r>
              <a:rPr lang="en-ID" sz="3200" dirty="0"/>
              <a:t> </a:t>
            </a:r>
            <a:r>
              <a:rPr lang="en-ID" sz="3200" dirty="0" err="1"/>
              <a:t>konsumen</a:t>
            </a:r>
            <a:r>
              <a:rPr lang="en-ID" sz="3200" dirty="0"/>
              <a:t> </a:t>
            </a:r>
            <a:r>
              <a:rPr lang="en-ID" sz="3200" dirty="0" err="1"/>
              <a:t>ditunjukan</a:t>
            </a:r>
            <a:r>
              <a:rPr lang="en-ID" sz="3200" dirty="0"/>
              <a:t> </a:t>
            </a:r>
            <a:r>
              <a:rPr lang="en-ID" sz="3200" dirty="0" err="1"/>
              <a:t>dengan</a:t>
            </a:r>
            <a:r>
              <a:rPr lang="en-ID" sz="3200" dirty="0"/>
              <a:t> </a:t>
            </a:r>
            <a:r>
              <a:rPr lang="en-ID" sz="3200" dirty="0" err="1"/>
              <a:t>menggunakan</a:t>
            </a:r>
            <a:r>
              <a:rPr lang="en-ID" sz="3200" dirty="0"/>
              <a:t> </a:t>
            </a:r>
            <a:r>
              <a:rPr lang="en-ID" sz="3200" b="1" dirty="0" err="1"/>
              <a:t>kurva</a:t>
            </a:r>
            <a:r>
              <a:rPr lang="en-ID" sz="3200" b="1" dirty="0"/>
              <a:t> </a:t>
            </a:r>
            <a:r>
              <a:rPr lang="en-ID" sz="3200" b="1" dirty="0" err="1"/>
              <a:t>indiferens</a:t>
            </a:r>
            <a:r>
              <a:rPr lang="en-ID" sz="3200" b="1" dirty="0"/>
              <a:t> </a:t>
            </a:r>
            <a:r>
              <a:rPr lang="en-ID" sz="3200" dirty="0"/>
              <a:t>(</a:t>
            </a:r>
            <a:r>
              <a:rPr lang="en-ID" sz="3200" dirty="0" err="1"/>
              <a:t>kurva</a:t>
            </a:r>
            <a:r>
              <a:rPr lang="en-ID" sz="3200" dirty="0"/>
              <a:t> yang </a:t>
            </a:r>
            <a:r>
              <a:rPr lang="en-ID" sz="3200" dirty="0" err="1"/>
              <a:t>menunjukkan</a:t>
            </a:r>
            <a:r>
              <a:rPr lang="en-ID" sz="3200" dirty="0"/>
              <a:t> </a:t>
            </a:r>
            <a:r>
              <a:rPr lang="en-ID" sz="3200" dirty="0" err="1"/>
              <a:t>tingkat</a:t>
            </a:r>
            <a:r>
              <a:rPr lang="en-ID" sz="3200" dirty="0"/>
              <a:t> </a:t>
            </a:r>
            <a:r>
              <a:rPr lang="en-ID" sz="3200" dirty="0" err="1"/>
              <a:t>kombinasi</a:t>
            </a:r>
            <a:r>
              <a:rPr lang="en-ID" sz="3200" dirty="0"/>
              <a:t> </a:t>
            </a:r>
            <a:r>
              <a:rPr lang="en-ID" sz="3200" dirty="0" err="1"/>
              <a:t>jumlah</a:t>
            </a:r>
            <a:r>
              <a:rPr lang="en-ID" sz="3200" dirty="0"/>
              <a:t> </a:t>
            </a:r>
            <a:r>
              <a:rPr lang="en-ID" sz="3200" dirty="0" err="1"/>
              <a:t>barang</a:t>
            </a:r>
            <a:r>
              <a:rPr lang="en-ID" sz="3200" dirty="0"/>
              <a:t> yang </a:t>
            </a:r>
            <a:r>
              <a:rPr lang="en-ID" sz="3200" dirty="0" err="1"/>
              <a:t>dikonsumsi</a:t>
            </a:r>
            <a:r>
              <a:rPr lang="en-ID" sz="3200" dirty="0"/>
              <a:t> yang </a:t>
            </a:r>
            <a:r>
              <a:rPr lang="en-ID" sz="3200" dirty="0" err="1"/>
              <a:t>menghasilkan</a:t>
            </a:r>
            <a:r>
              <a:rPr lang="en-ID" sz="3200" dirty="0"/>
              <a:t> </a:t>
            </a:r>
            <a:r>
              <a:rPr lang="en-ID" sz="3200" dirty="0" err="1"/>
              <a:t>tingkat</a:t>
            </a:r>
            <a:r>
              <a:rPr lang="en-ID" sz="3200" dirty="0"/>
              <a:t> </a:t>
            </a:r>
            <a:r>
              <a:rPr lang="en-ID" sz="3200" dirty="0" err="1"/>
              <a:t>kepuasan</a:t>
            </a:r>
            <a:r>
              <a:rPr lang="en-ID" sz="3200" dirty="0"/>
              <a:t> yang </a:t>
            </a:r>
            <a:r>
              <a:rPr lang="en-ID" sz="3200" dirty="0" err="1"/>
              <a:t>sama</a:t>
            </a:r>
            <a:r>
              <a:rPr lang="en-ID" sz="3200" dirty="0"/>
              <a:t>). </a:t>
            </a:r>
          </a:p>
          <a:p>
            <a:pPr marL="0" indent="0">
              <a:buNone/>
            </a:pPr>
            <a:r>
              <a:rPr lang="en-ID" sz="3200" dirty="0" err="1"/>
              <a:t>Kurva</a:t>
            </a:r>
            <a:r>
              <a:rPr lang="en-ID" sz="3200" dirty="0"/>
              <a:t> </a:t>
            </a:r>
            <a:r>
              <a:rPr lang="en-ID" sz="3200" dirty="0" err="1"/>
              <a:t>indeferensi</a:t>
            </a:r>
            <a:r>
              <a:rPr lang="en-ID" sz="3200" dirty="0"/>
              <a:t> </a:t>
            </a:r>
            <a:r>
              <a:rPr lang="en-ID" sz="3200" dirty="0" err="1"/>
              <a:t>adalah</a:t>
            </a:r>
            <a:r>
              <a:rPr lang="en-ID" sz="3200" dirty="0"/>
              <a:t> </a:t>
            </a:r>
            <a:r>
              <a:rPr lang="en-ID" sz="3200" dirty="0" err="1"/>
              <a:t>kurva</a:t>
            </a:r>
            <a:r>
              <a:rPr lang="en-ID" sz="3200" dirty="0"/>
              <a:t> yang </a:t>
            </a:r>
            <a:r>
              <a:rPr lang="en-ID" sz="3200" dirty="0" err="1"/>
              <a:t>menunjukan</a:t>
            </a:r>
            <a:r>
              <a:rPr lang="en-ID" sz="3200" dirty="0"/>
              <a:t> </a:t>
            </a:r>
            <a:r>
              <a:rPr lang="en-ID" sz="3200" dirty="0" err="1"/>
              <a:t>berbagai</a:t>
            </a:r>
            <a:r>
              <a:rPr lang="en-ID" sz="3200" dirty="0"/>
              <a:t> </a:t>
            </a:r>
            <a:r>
              <a:rPr lang="en-ID" sz="3200" dirty="0" err="1"/>
              <a:t>kombinasi</a:t>
            </a:r>
            <a:r>
              <a:rPr lang="en-ID" sz="3200" dirty="0"/>
              <a:t> </a:t>
            </a:r>
            <a:r>
              <a:rPr lang="en-ID" sz="3200" dirty="0" err="1"/>
              <a:t>konsumsi</a:t>
            </a:r>
            <a:r>
              <a:rPr lang="en-ID" sz="3200" dirty="0"/>
              <a:t> 2 </a:t>
            </a:r>
            <a:r>
              <a:rPr lang="en-ID" sz="3200" dirty="0" err="1"/>
              <a:t>macam</a:t>
            </a:r>
            <a:r>
              <a:rPr lang="en-ID" sz="3200" dirty="0"/>
              <a:t> </a:t>
            </a:r>
            <a:r>
              <a:rPr lang="en-ID" sz="3200" dirty="0" err="1"/>
              <a:t>barang</a:t>
            </a:r>
            <a:r>
              <a:rPr lang="en-ID" sz="3200" dirty="0"/>
              <a:t> yang </a:t>
            </a:r>
            <a:r>
              <a:rPr lang="en-ID" sz="3200" dirty="0" err="1"/>
              <a:t>memberikan</a:t>
            </a:r>
            <a:r>
              <a:rPr lang="en-ID" sz="3200" dirty="0"/>
              <a:t> </a:t>
            </a:r>
            <a:r>
              <a:rPr lang="en-ID" sz="3200" dirty="0" err="1"/>
              <a:t>tingkat</a:t>
            </a:r>
            <a:r>
              <a:rPr lang="en-ID" sz="3200" dirty="0"/>
              <a:t> </a:t>
            </a:r>
            <a:r>
              <a:rPr lang="en-ID" sz="3200" dirty="0" err="1"/>
              <a:t>kepuasan</a:t>
            </a:r>
            <a:r>
              <a:rPr lang="en-ID" sz="3200" dirty="0"/>
              <a:t> yang </a:t>
            </a:r>
            <a:r>
              <a:rPr lang="en-ID" sz="3200" dirty="0" err="1"/>
              <a:t>sama</a:t>
            </a:r>
            <a:r>
              <a:rPr lang="en-ID" sz="3200" dirty="0"/>
              <a:t>. </a:t>
            </a:r>
            <a:r>
              <a:rPr lang="en-ID" sz="3200" dirty="0" err="1"/>
              <a:t>Semakin</a:t>
            </a:r>
            <a:r>
              <a:rPr lang="en-ID" sz="3200" dirty="0"/>
              <a:t> </a:t>
            </a:r>
            <a:r>
              <a:rPr lang="en-ID" sz="3200" dirty="0" err="1"/>
              <a:t>jauh</a:t>
            </a:r>
            <a:r>
              <a:rPr lang="en-ID" sz="3200" dirty="0"/>
              <a:t> </a:t>
            </a:r>
            <a:r>
              <a:rPr lang="en-ID" sz="3200" dirty="0" err="1"/>
              <a:t>kurva</a:t>
            </a:r>
            <a:r>
              <a:rPr lang="en-ID" sz="3200" dirty="0"/>
              <a:t> </a:t>
            </a:r>
            <a:r>
              <a:rPr lang="en-ID" sz="3200" dirty="0" err="1"/>
              <a:t>indiferensi</a:t>
            </a:r>
            <a:r>
              <a:rPr lang="en-ID" sz="3200" dirty="0"/>
              <a:t> </a:t>
            </a:r>
            <a:r>
              <a:rPr lang="en-ID" sz="3200" dirty="0" err="1"/>
              <a:t>dari</a:t>
            </a:r>
            <a:r>
              <a:rPr lang="en-ID" sz="3200" dirty="0"/>
              <a:t> </a:t>
            </a:r>
            <a:r>
              <a:rPr lang="en-ID" sz="3200" dirty="0" err="1"/>
              <a:t>titik</a:t>
            </a:r>
            <a:r>
              <a:rPr lang="en-ID" sz="3200" dirty="0"/>
              <a:t> </a:t>
            </a:r>
            <a:r>
              <a:rPr lang="en-ID" sz="3200" dirty="0" err="1"/>
              <a:t>nol</a:t>
            </a:r>
            <a:r>
              <a:rPr lang="en-ID" sz="3200" dirty="0"/>
              <a:t> </a:t>
            </a:r>
            <a:r>
              <a:rPr lang="en-ID" sz="3200" dirty="0" err="1"/>
              <a:t>menunjukkan</a:t>
            </a:r>
            <a:r>
              <a:rPr lang="en-ID" sz="3200" dirty="0"/>
              <a:t> </a:t>
            </a:r>
            <a:r>
              <a:rPr lang="en-ID" sz="3200" dirty="0" err="1"/>
              <a:t>tingkat</a:t>
            </a:r>
            <a:r>
              <a:rPr lang="en-ID" sz="3200" dirty="0"/>
              <a:t> </a:t>
            </a:r>
            <a:r>
              <a:rPr lang="en-ID" sz="3200" dirty="0" err="1"/>
              <a:t>kepuasan</a:t>
            </a:r>
            <a:r>
              <a:rPr lang="en-ID" sz="3200" dirty="0"/>
              <a:t> yang </a:t>
            </a:r>
            <a:r>
              <a:rPr lang="en-ID" sz="3200" dirty="0" err="1"/>
              <a:t>semakin</a:t>
            </a:r>
            <a:r>
              <a:rPr lang="en-ID" sz="3200" dirty="0"/>
              <a:t> </a:t>
            </a:r>
            <a:r>
              <a:rPr lang="en-ID" sz="3200" dirty="0" err="1"/>
              <a:t>tinggi</a:t>
            </a:r>
            <a:r>
              <a:rPr lang="en-ID" sz="32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09412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F2A2ED-A9FF-4D7A-94D0-CB93A2E7A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435" y="424070"/>
            <a:ext cx="10336695" cy="611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370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impunan Kurva Indiferensi &#10;Semakin jauh kurva indiferensi &#10;dari titik origin, semakin tinggi &#10;tingkat kepuasannya &#10;IC2 &#10;I...">
            <a:extLst>
              <a:ext uri="{FF2B5EF4-FFF2-40B4-BE49-F238E27FC236}">
                <a16:creationId xmlns:a16="http://schemas.microsoft.com/office/drawing/2014/main" id="{47DA71F7-B357-48CF-8EA6-2B09CFE71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190" y="1272209"/>
            <a:ext cx="10137913" cy="5509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67B3C57-33C4-45D9-A86D-BA032D726A44}"/>
              </a:ext>
            </a:extLst>
          </p:cNvPr>
          <p:cNvSpPr/>
          <p:nvPr/>
        </p:nvSpPr>
        <p:spPr>
          <a:xfrm>
            <a:off x="490330" y="348879"/>
            <a:ext cx="101379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400" b="0" i="0" dirty="0" err="1">
                <a:solidFill>
                  <a:srgbClr val="3B3835"/>
                </a:solidFill>
                <a:effectLst/>
                <a:latin typeface="Helvetica Neue"/>
              </a:rPr>
              <a:t>Himpunan</a:t>
            </a:r>
            <a:r>
              <a:rPr lang="en-ID" sz="2400" b="0" i="0" dirty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ID" sz="2400" b="0" i="0" dirty="0" err="1">
                <a:solidFill>
                  <a:srgbClr val="3B3835"/>
                </a:solidFill>
                <a:effectLst/>
                <a:latin typeface="Helvetica Neue"/>
              </a:rPr>
              <a:t>Kurva</a:t>
            </a:r>
            <a:r>
              <a:rPr lang="en-ID" sz="2400" b="0" i="0" dirty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ID" sz="2400" b="0" i="0" dirty="0" err="1">
                <a:solidFill>
                  <a:srgbClr val="3B3835"/>
                </a:solidFill>
                <a:effectLst/>
                <a:latin typeface="Helvetica Neue"/>
              </a:rPr>
              <a:t>Indiferensi</a:t>
            </a:r>
            <a:r>
              <a:rPr lang="en-ID" sz="2400" b="0" i="0" dirty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ID" sz="2400" b="0" i="0" dirty="0" err="1">
                <a:solidFill>
                  <a:srgbClr val="3B3835"/>
                </a:solidFill>
                <a:effectLst/>
                <a:latin typeface="Helvetica Neue"/>
              </a:rPr>
              <a:t>Semakin</a:t>
            </a:r>
            <a:r>
              <a:rPr lang="en-ID" sz="2400" b="0" i="0" dirty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ID" sz="2400" b="0" i="0" dirty="0" err="1">
                <a:solidFill>
                  <a:srgbClr val="3B3835"/>
                </a:solidFill>
                <a:effectLst/>
                <a:latin typeface="Helvetica Neue"/>
              </a:rPr>
              <a:t>jauh</a:t>
            </a:r>
            <a:r>
              <a:rPr lang="en-ID" sz="2400" b="0" i="0" dirty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ID" sz="2400" b="0" i="0" dirty="0" err="1">
                <a:solidFill>
                  <a:srgbClr val="3B3835"/>
                </a:solidFill>
                <a:effectLst/>
                <a:latin typeface="Helvetica Neue"/>
              </a:rPr>
              <a:t>kurva</a:t>
            </a:r>
            <a:r>
              <a:rPr lang="en-ID" sz="2400" b="0" i="0" dirty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ID" sz="2400" b="0" i="0" dirty="0" err="1">
                <a:solidFill>
                  <a:srgbClr val="3B3835"/>
                </a:solidFill>
                <a:effectLst/>
                <a:latin typeface="Helvetica Neue"/>
              </a:rPr>
              <a:t>indiferensi</a:t>
            </a:r>
            <a:r>
              <a:rPr lang="en-ID" sz="2400" b="0" i="0" dirty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ID" sz="2400" b="0" i="0" dirty="0" err="1">
                <a:solidFill>
                  <a:srgbClr val="3B3835"/>
                </a:solidFill>
                <a:effectLst/>
                <a:latin typeface="Helvetica Neue"/>
              </a:rPr>
              <a:t>dari</a:t>
            </a:r>
            <a:r>
              <a:rPr lang="en-ID" sz="2400" b="0" i="0" dirty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ID" sz="2400" b="0" i="0" dirty="0" err="1">
                <a:solidFill>
                  <a:srgbClr val="3B3835"/>
                </a:solidFill>
                <a:effectLst/>
                <a:latin typeface="Helvetica Neue"/>
              </a:rPr>
              <a:t>titik</a:t>
            </a:r>
            <a:r>
              <a:rPr lang="en-ID" sz="2400" b="0" i="0" dirty="0">
                <a:solidFill>
                  <a:srgbClr val="3B3835"/>
                </a:solidFill>
                <a:effectLst/>
                <a:latin typeface="Helvetica Neue"/>
              </a:rPr>
              <a:t> origin, </a:t>
            </a:r>
            <a:r>
              <a:rPr lang="en-ID" sz="2400" b="0" i="0" dirty="0" err="1">
                <a:solidFill>
                  <a:srgbClr val="3B3835"/>
                </a:solidFill>
                <a:effectLst/>
                <a:latin typeface="Helvetica Neue"/>
              </a:rPr>
              <a:t>semakin</a:t>
            </a:r>
            <a:r>
              <a:rPr lang="en-ID" sz="2400" b="0" i="0" dirty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ID" sz="2400" b="0" i="0" dirty="0" err="1">
                <a:solidFill>
                  <a:srgbClr val="3B3835"/>
                </a:solidFill>
                <a:effectLst/>
                <a:latin typeface="Helvetica Neue"/>
              </a:rPr>
              <a:t>tinggi</a:t>
            </a:r>
            <a:r>
              <a:rPr lang="en-ID" sz="2400" b="0" i="0" dirty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ID" sz="2400" b="0" i="0" dirty="0" err="1">
                <a:solidFill>
                  <a:srgbClr val="3B3835"/>
                </a:solidFill>
                <a:effectLst/>
                <a:latin typeface="Helvetica Neue"/>
              </a:rPr>
              <a:t>tingkat</a:t>
            </a:r>
            <a:r>
              <a:rPr lang="en-ID" sz="2400" b="0" i="0" dirty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ID" sz="2400" b="0" i="0" dirty="0" err="1">
                <a:solidFill>
                  <a:srgbClr val="3B3835"/>
                </a:solidFill>
                <a:effectLst/>
                <a:latin typeface="Helvetica Neue"/>
              </a:rPr>
              <a:t>kepuasannya</a:t>
            </a:r>
            <a:r>
              <a:rPr lang="en-ID" sz="2400" b="0" i="0" dirty="0">
                <a:solidFill>
                  <a:srgbClr val="3B3835"/>
                </a:solidFill>
                <a:effectLst/>
                <a:latin typeface="Helvetica Neue"/>
              </a:rPr>
              <a:t> IC2 IC1 IC3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910061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A3E1B-470D-4693-9441-E0A3E1856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6353"/>
          </a:xfrm>
        </p:spPr>
        <p:txBody>
          <a:bodyPr/>
          <a:lstStyle/>
          <a:p>
            <a:r>
              <a:rPr lang="en-ID" dirty="0"/>
              <a:t> </a:t>
            </a:r>
            <a:r>
              <a:rPr lang="en-ID" dirty="0" err="1"/>
              <a:t>Garis</a:t>
            </a:r>
            <a:r>
              <a:rPr lang="en-ID" dirty="0"/>
              <a:t> </a:t>
            </a:r>
            <a:r>
              <a:rPr lang="en-ID" dirty="0" err="1"/>
              <a:t>Anggaran</a:t>
            </a:r>
            <a:r>
              <a:rPr lang="en-ID" dirty="0"/>
              <a:t> </a:t>
            </a:r>
            <a:r>
              <a:rPr lang="en-ID" dirty="0" err="1"/>
              <a:t>Pengeluaran</a:t>
            </a:r>
            <a:r>
              <a:rPr lang="en-ID" dirty="0"/>
              <a:t> (Budget Line)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C56E3-39B3-4A13-9747-185C61CD2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/>
              <a:t>Adalah garis yang menunjukkan jumlah barang yang dapat dibeli dengan sejumlah pendapatan atau anggaran tertentu, pada tingkat harga tertentu.</a:t>
            </a:r>
            <a:endParaRPr lang="en-ID" dirty="0"/>
          </a:p>
          <a:p>
            <a:pPr marL="0" indent="0">
              <a:buNone/>
            </a:pPr>
            <a:r>
              <a:rPr lang="id-ID" dirty="0"/>
              <a:t>Konsumen hanya mampu membeli sejumlah barang yang terletak pada atau sebelah kiri garis anggaran.</a:t>
            </a:r>
            <a:endParaRPr lang="en-ID" dirty="0"/>
          </a:p>
          <a:p>
            <a:pPr lvl="0"/>
            <a:r>
              <a:rPr lang="id-ID" dirty="0"/>
              <a:t>Persamaan garis anggaran :	</a:t>
            </a:r>
            <a:endParaRPr lang="en-US" dirty="0"/>
          </a:p>
          <a:p>
            <a:pPr lvl="0"/>
            <a:r>
              <a:rPr lang="id-ID" dirty="0"/>
              <a:t>I =	X . Px	+</a:t>
            </a:r>
            <a:r>
              <a:rPr lang="en-US" dirty="0"/>
              <a:t> </a:t>
            </a:r>
            <a:r>
              <a:rPr lang="id-ID" dirty="0"/>
              <a:t>Y . Py </a:t>
            </a:r>
            <a:endParaRPr lang="en-US" dirty="0"/>
          </a:p>
          <a:p>
            <a:pPr lvl="0"/>
            <a:r>
              <a:rPr lang="id-ID" dirty="0"/>
              <a:t>I = Anggaran</a:t>
            </a:r>
            <a:endParaRPr lang="en-ID" dirty="0"/>
          </a:p>
          <a:p>
            <a:r>
              <a:rPr lang="id-ID" dirty="0"/>
              <a:t>Px = harga barang X </a:t>
            </a:r>
            <a:endParaRPr lang="en-US" dirty="0"/>
          </a:p>
          <a:p>
            <a:r>
              <a:rPr lang="id-ID" dirty="0"/>
              <a:t>Py = harga barang Y</a:t>
            </a: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78056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BA2FE47-DF6E-41DB-A30B-8188FCD2E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62" y="275660"/>
            <a:ext cx="8468138" cy="370541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A9F6D08-ACE5-4BB1-A7A1-4626705B6D2F}"/>
              </a:ext>
            </a:extLst>
          </p:cNvPr>
          <p:cNvSpPr/>
          <p:nvPr/>
        </p:nvSpPr>
        <p:spPr>
          <a:xfrm>
            <a:off x="477078" y="4811744"/>
            <a:ext cx="9621079" cy="151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7710">
              <a:lnSpc>
                <a:spcPts val="3725"/>
              </a:lnSpc>
              <a:spcAft>
                <a:spcPts val="0"/>
              </a:spcAft>
            </a:pPr>
            <a:r>
              <a:rPr lang="id-ID" sz="2800" dirty="0">
                <a:latin typeface="Carlito"/>
                <a:ea typeface="Carlito"/>
                <a:cs typeface="Carlito"/>
              </a:rPr>
              <a:t>Seorang konsumen akan memilih sekelompok</a:t>
            </a:r>
            <a:r>
              <a:rPr lang="en-ID" sz="2800" dirty="0">
                <a:latin typeface="Carlito"/>
                <a:ea typeface="Carlito"/>
                <a:cs typeface="Carlito"/>
              </a:rPr>
              <a:t> </a:t>
            </a:r>
            <a:r>
              <a:rPr lang="id-ID" sz="2800" dirty="0">
                <a:latin typeface="Carlito"/>
                <a:ea typeface="Carlito"/>
                <a:cs typeface="Carlito"/>
              </a:rPr>
              <a:t>barang yang</a:t>
            </a:r>
            <a:r>
              <a:rPr lang="en-US" sz="2800" dirty="0">
                <a:latin typeface="Carlito"/>
                <a:ea typeface="Carlito"/>
                <a:cs typeface="Carlito"/>
              </a:rPr>
              <a:t> </a:t>
            </a:r>
            <a:r>
              <a:rPr lang="id-ID" sz="2800" dirty="0">
                <a:latin typeface="Carlito"/>
                <a:ea typeface="Carlito"/>
                <a:cs typeface="Carlito"/>
              </a:rPr>
              <a:t>memaksimumkan kepuasannya dengan tunduk kepada kendala anggaran yang ada.</a:t>
            </a:r>
            <a:endParaRPr lang="en-ID" sz="2800" dirty="0">
              <a:latin typeface="Carlito"/>
              <a:ea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579139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2. KURVA GARIS ANGGARAN ( BUDGET LINE CURVE / BL) &#10;Kurva yang menunjukan kombinasi konsumsi 2 macam barang &#10;yang membutuhk...">
            <a:extLst>
              <a:ext uri="{FF2B5EF4-FFF2-40B4-BE49-F238E27FC236}">
                <a16:creationId xmlns:a16="http://schemas.microsoft.com/office/drawing/2014/main" id="{C1997A1D-9EA9-4A58-BDA9-985D5D356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182" y="702365"/>
            <a:ext cx="9515061" cy="568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248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23DAAF0-8115-4E39-90CF-2B1AF6A6DB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730" y="2084111"/>
            <a:ext cx="7553739" cy="396868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B401E1C-9492-4CE8-9B81-9CA92DFF3BB9}"/>
              </a:ext>
            </a:extLst>
          </p:cNvPr>
          <p:cNvSpPr/>
          <p:nvPr/>
        </p:nvSpPr>
        <p:spPr>
          <a:xfrm>
            <a:off x="836105" y="540891"/>
            <a:ext cx="74624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sz="4800" dirty="0" err="1"/>
              <a:t>Analisis</a:t>
            </a:r>
            <a:r>
              <a:rPr lang="en-ID" sz="4800" dirty="0"/>
              <a:t> </a:t>
            </a:r>
            <a:r>
              <a:rPr lang="en-ID" sz="4800" dirty="0" err="1"/>
              <a:t>kepuasan</a:t>
            </a:r>
            <a:r>
              <a:rPr lang="en-ID" sz="4800" dirty="0"/>
              <a:t> </a:t>
            </a:r>
            <a:r>
              <a:rPr lang="en-ID" sz="4800" dirty="0" err="1"/>
              <a:t>maksimum</a:t>
            </a:r>
            <a:endParaRPr lang="en-ID" sz="4800" dirty="0"/>
          </a:p>
        </p:txBody>
      </p:sp>
    </p:spTree>
    <p:extLst>
      <p:ext uri="{BB962C8B-B14F-4D97-AF65-F5344CB8AC3E}">
        <p14:creationId xmlns:p14="http://schemas.microsoft.com/office/powerpoint/2010/main" val="3777368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296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Carlito</vt:lpstr>
      <vt:lpstr>Helvetica Neue</vt:lpstr>
      <vt:lpstr>Office Theme</vt:lpstr>
      <vt:lpstr>Analisis Perilaku Konsumen (Pendekatan Ordinal)</vt:lpstr>
      <vt:lpstr>Analisis Perilaku Konsumen  (Pendekatan Ordinal)</vt:lpstr>
      <vt:lpstr>Kurva Kepuasan Sama (kurva Indiferen)</vt:lpstr>
      <vt:lpstr>PowerPoint Presentation</vt:lpstr>
      <vt:lpstr>PowerPoint Presentation</vt:lpstr>
      <vt:lpstr> Garis Anggaran Pengeluaran (Budget Line)</vt:lpstr>
      <vt:lpstr>PowerPoint Presentation</vt:lpstr>
      <vt:lpstr>PowerPoint Presentation</vt:lpstr>
      <vt:lpstr>PowerPoint Presentation</vt:lpstr>
      <vt:lpstr>Pengaruh perubahan harga dan perubahan pendapatan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Perilaku Konsumen (Pendekatan Ordinal)</dc:title>
  <dc:creator>user</dc:creator>
  <cp:lastModifiedBy>user</cp:lastModifiedBy>
  <cp:revision>9</cp:revision>
  <dcterms:created xsi:type="dcterms:W3CDTF">2021-04-14T09:42:33Z</dcterms:created>
  <dcterms:modified xsi:type="dcterms:W3CDTF">2021-04-14T14:37:10Z</dcterms:modified>
</cp:coreProperties>
</file>