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5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WINDOWS\DESKTOP\dea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200400"/>
          </a:xfrm>
        </p:spPr>
        <p:txBody>
          <a:bodyPr/>
          <a:lstStyle>
            <a:lvl1pPr algn="l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5A8879-0972-4FE1-A537-987F58513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0BA80-4824-4D2F-AD3C-CA41F7539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6AA60-9CDD-4552-9D4A-73578B406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63365-B9FD-4AA5-BB21-72249C7AF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DBA36-5FB8-48CA-971F-AD347C19E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6B6DE-2905-4CB2-B03C-487F247B1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25D94-49DD-4158-A599-8562B7848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2BF55-A708-46D6-82A1-84DEC09B6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33CAF-1FFF-4C74-917D-357062D0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4BDA2-FFFB-4A5C-A213-5BDF9E0BD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102CD-42D5-4028-AA38-7C49F41C7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WINDOWS\DESKTOP\death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fld id="{9CE418CD-AFFF-48FA-BF71-DCB9C4208B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FF00"/>
                </a:solidFill>
              </a:rPr>
              <a:t>PERUSAHAAN MULTINASIONAL (MNC)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6400800" cy="6096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FF00"/>
                </a:solidFill>
              </a:rPr>
              <a:t>HERTIANA IKASARI, SE, </a:t>
            </a:r>
            <a:r>
              <a:rPr lang="en-US" sz="2800" b="1" dirty="0" err="1" smtClean="0">
                <a:solidFill>
                  <a:srgbClr val="FFFF00"/>
                </a:solidFill>
              </a:rPr>
              <a:t>MSi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err="1" smtClean="0">
                <a:solidFill>
                  <a:srgbClr val="FFFF00"/>
                </a:solidFill>
              </a:rPr>
              <a:t>Faktor</a:t>
            </a:r>
            <a:r>
              <a:rPr lang="en-US" sz="3200" dirty="0" smtClean="0">
                <a:solidFill>
                  <a:srgbClr val="FFFF00"/>
                </a:solidFill>
              </a:rPr>
              <a:t> yang </a:t>
            </a:r>
            <a:r>
              <a:rPr lang="en-US" sz="3200" dirty="0" err="1" smtClean="0">
                <a:solidFill>
                  <a:srgbClr val="FFFF00"/>
                </a:solidFill>
              </a:rPr>
              <a:t>mempengaruhi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keputusan</a:t>
            </a:r>
            <a:r>
              <a:rPr lang="en-US" sz="3200" dirty="0" smtClean="0">
                <a:solidFill>
                  <a:srgbClr val="FFFF00"/>
                </a:solidFill>
              </a:rPr>
              <a:t> MNC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</a:t>
            </a:r>
            <a:r>
              <a:rPr lang="en-US" sz="3200" dirty="0" err="1" smtClean="0">
                <a:solidFill>
                  <a:srgbClr val="FFFF00"/>
                </a:solidFill>
              </a:rPr>
              <a:t>Faktor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ekonomi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sz="2400" dirty="0" smtClean="0"/>
              <a:t>A.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penjualan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maksimum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84213" eaLnBrk="1" hangingPunct="1"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Manfaat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pPr marL="684213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a. </a:t>
            </a:r>
            <a:r>
              <a:rPr lang="en-US" sz="2400" dirty="0" err="1" smtClean="0">
                <a:solidFill>
                  <a:srgbClr val="FFFF00"/>
                </a:solidFill>
              </a:rPr>
              <a:t>Mengetahui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kebutuhan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selera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konsumen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84213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b. </a:t>
            </a:r>
            <a:r>
              <a:rPr lang="en-US" sz="2400" dirty="0" err="1" smtClean="0">
                <a:solidFill>
                  <a:srgbClr val="FFFF00"/>
                </a:solidFill>
              </a:rPr>
              <a:t>Pelayanan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konsumen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84213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c. </a:t>
            </a:r>
            <a:r>
              <a:rPr lang="en-US" sz="2400" dirty="0" err="1" smtClean="0">
                <a:solidFill>
                  <a:srgbClr val="FFFF00"/>
                </a:solidFill>
              </a:rPr>
              <a:t>Masalah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hambatan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tarif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diatasi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84213" eaLnBrk="1" hangingPunct="1">
              <a:buFontTx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B. </a:t>
            </a:r>
            <a:r>
              <a:rPr lang="en-US" sz="2400" dirty="0" err="1" smtClean="0">
                <a:solidFill>
                  <a:srgbClr val="FFFF00"/>
                </a:solidFill>
              </a:rPr>
              <a:t>Keuntungan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maksimum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</a:rPr>
              <a:t>Pertimbangan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efisiensi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biaya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	 </a:t>
            </a:r>
            <a:r>
              <a:rPr lang="en-US" sz="2400" dirty="0" err="1" smtClean="0">
                <a:solidFill>
                  <a:srgbClr val="FFFF00"/>
                </a:solidFill>
              </a:rPr>
              <a:t>Contoh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</a:rPr>
              <a:t>upah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buruh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rendah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kerajinan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sering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pemogokan</a:t>
            </a:r>
            <a:r>
              <a:rPr lang="en-US" sz="2400" dirty="0" smtClean="0">
                <a:solidFill>
                  <a:srgbClr val="FFFF00"/>
                </a:solidFill>
              </a:rPr>
              <a:t>,  </a:t>
            </a:r>
            <a:r>
              <a:rPr lang="en-US" sz="2400" dirty="0" err="1" smtClean="0">
                <a:solidFill>
                  <a:srgbClr val="FFFF00"/>
                </a:solidFill>
              </a:rPr>
              <a:t>biaya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transpor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pajak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rendah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684213" eaLnBrk="1" hangingPunct="1">
              <a:defRPr/>
            </a:pPr>
            <a:endParaRPr lang="en-US" sz="2000" dirty="0" smtClean="0"/>
          </a:p>
          <a:p>
            <a:pPr marL="684213"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Faktor</a:t>
            </a:r>
            <a:r>
              <a:rPr lang="en-US" sz="3600" dirty="0" smtClean="0">
                <a:solidFill>
                  <a:srgbClr val="FFFF00"/>
                </a:solidFill>
              </a:rPr>
              <a:t> Non </a:t>
            </a:r>
            <a:r>
              <a:rPr lang="en-US" sz="3600" dirty="0" err="1" smtClean="0">
                <a:solidFill>
                  <a:srgbClr val="FFFF00"/>
                </a:solidFill>
              </a:rPr>
              <a:t>Ekonomi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Faktor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Sosial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Budaya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Sikap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pemerintah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terhadap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perusahaan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asing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Kestabilan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politik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negara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penerima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Kekuatan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Bersaing</a:t>
            </a:r>
            <a:r>
              <a:rPr lang="en-US" sz="3600" dirty="0" smtClean="0">
                <a:solidFill>
                  <a:srgbClr val="FFFF00"/>
                </a:solidFill>
              </a:rPr>
              <a:t> MNC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934200" cy="51054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dipandang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superior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Dipandang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kekuatan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monopoli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diperoleh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karena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penggunaan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melalu</a:t>
            </a:r>
            <a:r>
              <a:rPr lang="en-US" sz="2400" dirty="0" smtClean="0">
                <a:solidFill>
                  <a:srgbClr val="FFFF00"/>
                </a:solidFill>
              </a:rPr>
              <a:t> R &amp; D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disebut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informasi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menikmati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skala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ekonomis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memperoleh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manfaat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besarnya</a:t>
            </a:r>
            <a:r>
              <a:rPr lang="en-US" sz="2400" dirty="0" smtClean="0">
                <a:solidFill>
                  <a:srgbClr val="FFFF00"/>
                </a:solidFill>
              </a:rPr>
              <a:t>/ </a:t>
            </a:r>
            <a:r>
              <a:rPr lang="en-US" sz="2400" dirty="0" err="1" smtClean="0">
                <a:solidFill>
                  <a:srgbClr val="FFFF00"/>
                </a:solidFill>
              </a:rPr>
              <a:t>luasnya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jaringan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keuangan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internasional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sering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punya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monopoli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pemasaran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11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sering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menghindar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kebijakan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tarif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quota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Efek</a:t>
            </a:r>
            <a:r>
              <a:rPr lang="en-US" sz="3600" dirty="0" smtClean="0">
                <a:solidFill>
                  <a:srgbClr val="FFFF00"/>
                </a:solidFill>
              </a:rPr>
              <a:t> Global MNC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457200" indent="-4572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200" b="1" dirty="0" smtClean="0">
                <a:solidFill>
                  <a:srgbClr val="FFFF00"/>
                </a:solidFill>
              </a:rPr>
              <a:t>MNC </a:t>
            </a:r>
            <a:r>
              <a:rPr lang="en-US" sz="2200" b="1" dirty="0" err="1" smtClean="0">
                <a:solidFill>
                  <a:srgbClr val="FFFF00"/>
                </a:solidFill>
              </a:rPr>
              <a:t>akan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mempengaruhi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alokasi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investasi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antar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negara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914400" indent="-457200" algn="just" eaLnBrk="1" hangingPunct="1">
              <a:lnSpc>
                <a:spcPct val="90000"/>
              </a:lnSpc>
            </a:pPr>
            <a:r>
              <a:rPr lang="en-US" sz="2200" dirty="0" err="1" smtClean="0">
                <a:solidFill>
                  <a:srgbClr val="FFFF00"/>
                </a:solidFill>
              </a:rPr>
              <a:t>Jumlah</a:t>
            </a:r>
            <a:r>
              <a:rPr lang="en-US" sz="2200" dirty="0" smtClean="0">
                <a:solidFill>
                  <a:srgbClr val="FFFF00"/>
                </a:solidFill>
              </a:rPr>
              <a:t> total investor </a:t>
            </a:r>
            <a:r>
              <a:rPr lang="en-US" sz="2200" dirty="0" err="1" smtClean="0">
                <a:solidFill>
                  <a:srgbClr val="FFFF00"/>
                </a:solidFill>
              </a:rPr>
              <a:t>dunia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mungkin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dapat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naik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dengan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munculnya</a:t>
            </a:r>
            <a:r>
              <a:rPr lang="en-US" sz="2200" dirty="0" smtClean="0">
                <a:solidFill>
                  <a:srgbClr val="FFFF00"/>
                </a:solidFill>
              </a:rPr>
              <a:t> MNC</a:t>
            </a:r>
          </a:p>
          <a:p>
            <a:pPr marL="914400" indent="-457200" algn="just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FFFF00"/>
                </a:solidFill>
              </a:rPr>
              <a:t>MNC </a:t>
            </a:r>
            <a:r>
              <a:rPr lang="en-US" sz="2200" dirty="0" err="1" smtClean="0">
                <a:solidFill>
                  <a:srgbClr val="FFFF00"/>
                </a:solidFill>
              </a:rPr>
              <a:t>punya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ekses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sumber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internasional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lebih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luas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kemudian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menanamkan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negara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menjanjikan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pendapatan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tinggi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serta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resiko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rendah</a:t>
            </a:r>
            <a:endParaRPr lang="en-US" sz="2200" dirty="0" smtClean="0">
              <a:solidFill>
                <a:srgbClr val="FFFF00"/>
              </a:solidFill>
            </a:endParaRPr>
          </a:p>
          <a:p>
            <a:pPr marL="914400" indent="-457200" algn="just" eaLnBrk="1" hangingPunct="1">
              <a:lnSpc>
                <a:spcPct val="90000"/>
              </a:lnSpc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b.</a:t>
            </a:r>
            <a:r>
              <a:rPr lang="en-US" sz="2200" b="1" dirty="0" smtClean="0">
                <a:solidFill>
                  <a:srgbClr val="FFFF00"/>
                </a:solidFill>
              </a:rPr>
              <a:t> MNC </a:t>
            </a:r>
            <a:r>
              <a:rPr lang="en-US" sz="2200" b="1" dirty="0" err="1" smtClean="0">
                <a:solidFill>
                  <a:srgbClr val="FFFF00"/>
                </a:solidFill>
              </a:rPr>
              <a:t>dapat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menimbulkan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alokasi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efisiensi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produksi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antar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negara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914400" indent="-457200" algn="just" eaLnBrk="1" hangingPunct="1">
              <a:lnSpc>
                <a:spcPct val="90000"/>
              </a:lnSpc>
            </a:pPr>
            <a:r>
              <a:rPr lang="en-US" sz="2200" dirty="0" err="1" smtClean="0">
                <a:solidFill>
                  <a:srgbClr val="FFFF00"/>
                </a:solidFill>
              </a:rPr>
              <a:t>Efisiensi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alokasi</a:t>
            </a:r>
            <a:r>
              <a:rPr lang="en-US" sz="2200" dirty="0" smtClean="0">
                <a:solidFill>
                  <a:srgbClr val="FFFF00"/>
                </a:solidFill>
              </a:rPr>
              <a:t>: </a:t>
            </a:r>
            <a:r>
              <a:rPr lang="en-US" sz="2200" dirty="0" err="1" smtClean="0">
                <a:solidFill>
                  <a:srgbClr val="FFFF00"/>
                </a:solidFill>
              </a:rPr>
              <a:t>proses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produksi</a:t>
            </a:r>
            <a:r>
              <a:rPr lang="en-US" sz="2200" dirty="0" smtClean="0">
                <a:solidFill>
                  <a:srgbClr val="FFFF00"/>
                </a:solidFill>
              </a:rPr>
              <a:t> MNC </a:t>
            </a:r>
            <a:r>
              <a:rPr lang="en-US" sz="2200" dirty="0" err="1" smtClean="0">
                <a:solidFill>
                  <a:srgbClr val="FFFF00"/>
                </a:solidFill>
              </a:rPr>
              <a:t>dipecah-pecah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menjadi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proses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relatif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kecil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diletakkan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beberapa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negara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Dampak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negatif</a:t>
            </a:r>
            <a:r>
              <a:rPr lang="en-US" sz="3600" dirty="0" smtClean="0">
                <a:solidFill>
                  <a:srgbClr val="FFFF00"/>
                </a:solidFill>
              </a:rPr>
              <a:t> MNC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justru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menimbulkan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monopoli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sehingga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alokasi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kurang</a:t>
            </a:r>
            <a:r>
              <a:rPr lang="en-US" sz="2400" dirty="0" smtClean="0">
                <a:solidFill>
                  <a:srgbClr val="FFFF00"/>
                </a:solidFill>
              </a:rPr>
              <a:t> optimal</a:t>
            </a:r>
          </a:p>
          <a:p>
            <a:pPr algn="just" eaLnBrk="1" hangingPunct="1"/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menghambat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pesaingnya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mempunyai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keunggulan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mempengaruhi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kebijakan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pemerintah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induknya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ataupun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tempat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alokasi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baru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400" dirty="0" smtClean="0">
                <a:solidFill>
                  <a:srgbClr val="FFFF00"/>
                </a:solidFill>
              </a:rPr>
              <a:t>MNC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feksibel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mereka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sering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menimbulkan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biaya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eksternal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perekonomian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err="1" smtClean="0">
                <a:solidFill>
                  <a:srgbClr val="FFFF00"/>
                </a:solidFill>
              </a:rPr>
              <a:t>Manfaat</a:t>
            </a:r>
            <a:r>
              <a:rPr lang="en-US" sz="3200" dirty="0" smtClean="0">
                <a:solidFill>
                  <a:srgbClr val="FFFF00"/>
                </a:solidFill>
              </a:rPr>
              <a:t> MNC </a:t>
            </a:r>
            <a:r>
              <a:rPr lang="en-US" sz="3200" dirty="0" err="1" smtClean="0">
                <a:solidFill>
                  <a:srgbClr val="FFFF00"/>
                </a:solidFill>
              </a:rPr>
              <a:t>Bagi</a:t>
            </a:r>
            <a:r>
              <a:rPr lang="en-US" sz="3200" dirty="0" smtClean="0">
                <a:solidFill>
                  <a:srgbClr val="FFFF00"/>
                </a:solidFill>
              </a:rPr>
              <a:t> Negara </a:t>
            </a:r>
            <a:r>
              <a:rPr lang="en-US" sz="3200" dirty="0" err="1" smtClean="0">
                <a:solidFill>
                  <a:srgbClr val="FFFF00"/>
                </a:solidFill>
              </a:rPr>
              <a:t>Induk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err="1" smtClean="0">
                <a:solidFill>
                  <a:srgbClr val="FFFF00"/>
                </a:solidFill>
              </a:rPr>
              <a:t>Kenaikan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pendapatan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ataupun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resiko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lebih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kecil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daripemilik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faktor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produksi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800" dirty="0" err="1" smtClean="0">
                <a:solidFill>
                  <a:srgbClr val="FFFF00"/>
                </a:solidFill>
              </a:rPr>
              <a:t>Diperolehnya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produk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harga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lebih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murah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dihasilkan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negara</a:t>
            </a:r>
            <a:r>
              <a:rPr lang="en-US" sz="2800" dirty="0" smtClean="0">
                <a:solidFill>
                  <a:srgbClr val="FFFF00"/>
                </a:solidFill>
              </a:rPr>
              <a:t> lain yang </a:t>
            </a:r>
            <a:r>
              <a:rPr lang="en-US" sz="2800" dirty="0" err="1" smtClean="0">
                <a:solidFill>
                  <a:srgbClr val="FFFF00"/>
                </a:solidFill>
              </a:rPr>
              <a:t>biaya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produksinya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rendah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91400" cy="1143000"/>
          </a:xfrm>
        </p:spPr>
        <p:txBody>
          <a:bodyPr/>
          <a:lstStyle/>
          <a:p>
            <a:pPr algn="l" eaLnBrk="1" hangingPunct="1"/>
            <a:r>
              <a:rPr lang="en-US" sz="3200" dirty="0" err="1" smtClean="0">
                <a:solidFill>
                  <a:srgbClr val="FFFF00"/>
                </a:solidFill>
              </a:rPr>
              <a:t>Konflik</a:t>
            </a:r>
            <a:r>
              <a:rPr lang="en-US" sz="3200" dirty="0" smtClean="0">
                <a:solidFill>
                  <a:srgbClr val="FFFF00"/>
                </a:solidFill>
              </a:rPr>
              <a:t> Yang </a:t>
            </a:r>
            <a:r>
              <a:rPr lang="en-US" sz="3200" dirty="0" err="1" smtClean="0">
                <a:solidFill>
                  <a:srgbClr val="FFFF00"/>
                </a:solidFill>
              </a:rPr>
              <a:t>Muncul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di</a:t>
            </a:r>
            <a:r>
              <a:rPr lang="en-US" sz="3200" dirty="0" smtClean="0">
                <a:solidFill>
                  <a:srgbClr val="FFFF00"/>
                </a:solidFill>
              </a:rPr>
              <a:t> Negara </a:t>
            </a:r>
            <a:r>
              <a:rPr lang="en-US" sz="3200" dirty="0" err="1" smtClean="0">
                <a:solidFill>
                  <a:srgbClr val="FFFF00"/>
                </a:solidFill>
              </a:rPr>
              <a:t>Induk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Pergeseran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tenaga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kerja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Berkurangnya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keunggulan</a:t>
            </a:r>
            <a:r>
              <a:rPr lang="en-US" sz="2800" dirty="0" smtClean="0">
                <a:solidFill>
                  <a:srgbClr val="FFFF00"/>
                </a:solidFill>
              </a:rPr>
              <a:t> modal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teknologi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Penghindaran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pajak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Merongrong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kebijakan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ekonomi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negara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induk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Manfaat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Bagi</a:t>
            </a:r>
            <a:r>
              <a:rPr lang="en-US" sz="3600" dirty="0" smtClean="0">
                <a:solidFill>
                  <a:srgbClr val="FFFF00"/>
                </a:solidFill>
              </a:rPr>
              <a:t> Negara </a:t>
            </a:r>
            <a:r>
              <a:rPr lang="en-US" sz="3600" dirty="0" err="1" smtClean="0">
                <a:solidFill>
                  <a:srgbClr val="FFFF00"/>
                </a:solidFill>
              </a:rPr>
              <a:t>Penerima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Basis </a:t>
            </a:r>
            <a:r>
              <a:rPr lang="en-US" sz="2800" dirty="0" err="1" smtClean="0">
                <a:solidFill>
                  <a:srgbClr val="FFFF00"/>
                </a:solidFill>
              </a:rPr>
              <a:t>pajak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lebih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besar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Meningkatnya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jumlah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tempat</a:t>
            </a:r>
            <a:r>
              <a:rPr lang="en-US" sz="2800" dirty="0" smtClean="0">
                <a:solidFill>
                  <a:srgbClr val="FFFF00"/>
                </a:solidFill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</a:rPr>
              <a:t>kesempatan</a:t>
            </a:r>
            <a:r>
              <a:rPr lang="en-US" sz="2800" dirty="0" smtClean="0">
                <a:solidFill>
                  <a:srgbClr val="FFFF00"/>
                </a:solidFill>
              </a:rPr>
              <a:t>) </a:t>
            </a:r>
            <a:r>
              <a:rPr lang="en-US" sz="2800" dirty="0" err="1" smtClean="0">
                <a:solidFill>
                  <a:srgbClr val="FFFF00"/>
                </a:solidFill>
              </a:rPr>
              <a:t>kerja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Alih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teknologi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Ekspansi</a:t>
            </a:r>
            <a:r>
              <a:rPr lang="en-US" sz="2800" dirty="0" smtClean="0">
                <a:solidFill>
                  <a:srgbClr val="FFFF00"/>
                </a:solidFill>
              </a:rPr>
              <a:t> modal</a:t>
            </a: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Diperkenalkannya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jenis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industri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khusus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Pengembangan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sumber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daya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lokal</a:t>
            </a:r>
            <a:endParaRPr lang="id-ID" sz="2800" dirty="0" smtClean="0">
              <a:solidFill>
                <a:srgbClr val="FFFF00"/>
              </a:solidFill>
            </a:endParaRP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 err="1" smtClean="0">
                <a:solidFill>
                  <a:srgbClr val="FFFF00"/>
                </a:solidFill>
              </a:rPr>
              <a:t>Kerugian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negara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penerima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Mencari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laba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berlebihan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Mendominasi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perekonomian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setempat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Hanya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mempekerjakan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tenaga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lokal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sangat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berbakat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Gagal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maju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intervensi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terhadap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pemerintah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Kurang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membantu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perkembangan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domestik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Kurang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menghormati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adat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hukum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kebutuhan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setempat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err="1" smtClean="0">
                <a:solidFill>
                  <a:srgbClr val="FFFF00"/>
                </a:solidFill>
              </a:rPr>
              <a:t>Pengaturan</a:t>
            </a:r>
            <a:r>
              <a:rPr lang="en-US" sz="3600" dirty="0" smtClean="0">
                <a:solidFill>
                  <a:srgbClr val="FFFF00"/>
                </a:solidFill>
              </a:rPr>
              <a:t> MNC </a:t>
            </a:r>
            <a:r>
              <a:rPr lang="en-US" sz="3600" dirty="0" err="1" smtClean="0">
                <a:solidFill>
                  <a:srgbClr val="FFFF00"/>
                </a:solidFill>
              </a:rPr>
              <a:t>Oleh</a:t>
            </a:r>
            <a:r>
              <a:rPr lang="en-US" sz="3600" dirty="0" smtClean="0">
                <a:solidFill>
                  <a:srgbClr val="FFFF00"/>
                </a:solidFill>
              </a:rPr>
              <a:t> Negara </a:t>
            </a:r>
            <a:r>
              <a:rPr lang="en-US" sz="3600" dirty="0" err="1" smtClean="0">
                <a:solidFill>
                  <a:srgbClr val="FFFF00"/>
                </a:solidFill>
              </a:rPr>
              <a:t>Penerima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Pengaturan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tentang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masuknya</a:t>
            </a:r>
            <a:r>
              <a:rPr lang="en-US" sz="2400" dirty="0" smtClean="0">
                <a:solidFill>
                  <a:srgbClr val="FFFF00"/>
                </a:solidFill>
              </a:rPr>
              <a:t> MNC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Penentuan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sektor-sektor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tertentu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sudah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tertutup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investasi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asing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Negara </a:t>
            </a:r>
            <a:r>
              <a:rPr lang="en-US" sz="2400" dirty="0" err="1" smtClean="0">
                <a:solidFill>
                  <a:srgbClr val="FFFF00"/>
                </a:solidFill>
              </a:rPr>
              <a:t>penerima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mengatur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kegiatan</a:t>
            </a:r>
            <a:r>
              <a:rPr lang="en-US" sz="2400" dirty="0" smtClean="0">
                <a:solidFill>
                  <a:srgbClr val="FFFF00"/>
                </a:solidFill>
              </a:rPr>
              <a:t> MNC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Negara </a:t>
            </a:r>
            <a:r>
              <a:rPr lang="en-US" sz="2400" dirty="0" err="1" smtClean="0">
                <a:solidFill>
                  <a:srgbClr val="FFFF00"/>
                </a:solidFill>
              </a:rPr>
              <a:t>penerima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pengaturan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keuntungan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dikirim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induk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400" dirty="0" smtClean="0">
                <a:solidFill>
                  <a:srgbClr val="FFFF00"/>
                </a:solidFill>
              </a:rPr>
              <a:t>Negara </a:t>
            </a:r>
            <a:r>
              <a:rPr lang="en-US" sz="2400" dirty="0" err="1" smtClean="0">
                <a:solidFill>
                  <a:srgbClr val="FFFF00"/>
                </a:solidFill>
              </a:rPr>
              <a:t>penerima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tindakan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nasionalisasi</a:t>
            </a:r>
            <a:r>
              <a:rPr lang="en-US" sz="2400" dirty="0" smtClean="0">
                <a:solidFill>
                  <a:srgbClr val="FFFF00"/>
                </a:solidFill>
              </a:rPr>
              <a:t> MNC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1E2F4D-9021-49AB-A071-181117A0079B}" type="datetime1">
              <a:rPr lang="en-US" smtClean="0"/>
              <a:pPr/>
              <a:t>12/17/2009</a:t>
            </a:fld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6C114E-7FBB-4354-B5EA-C233571825D0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4101" name="Picture 2" descr="http://imamul.files.wordpress.com/2009/04/perusaha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66800"/>
            <a:ext cx="71913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998B36-F59F-4BBC-94DD-844AFC2429E3}" type="datetime1">
              <a:rPr lang="en-US" smtClean="0"/>
              <a:pPr/>
              <a:t>12/17/2009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E9D211-40F3-4DE6-AAAB-71CFA0D11A8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Century Gothic" pitchFamily="34" charset="0"/>
              </a:rPr>
              <a:t>Soal-soal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just" eaLnBrk="1" hangingPunct="1">
              <a:buFontTx/>
              <a:buAutoNum type="arabicPeriod"/>
            </a:pP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Sebutkan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beberapa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latin typeface="Century Gothic" pitchFamily="34" charset="0"/>
              </a:rPr>
              <a:t>Multinational Company 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(MNC)</a:t>
            </a:r>
          </a:p>
          <a:p>
            <a:pPr marL="514350" indent="-514350" algn="just" eaLnBrk="1" hangingPunct="1">
              <a:buFontTx/>
              <a:buAutoNum type="arabicPeriod"/>
            </a:pPr>
            <a:endParaRPr lang="en-US" sz="2000" b="1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Apakah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masalah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pokok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yang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dihadapi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menjadi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pertimbangan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bagi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suatu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perusahaan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internasional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dalam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melakukan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latin typeface="Century Gothic" pitchFamily="34" charset="0"/>
              </a:rPr>
              <a:t>foreign investment</a:t>
            </a:r>
            <a:r>
              <a:rPr lang="en-US" sz="2000" b="1" i="1" dirty="0" smtClean="0">
                <a:solidFill>
                  <a:srgbClr val="FFFF00"/>
                </a:solidFill>
                <a:latin typeface="Century Gothic" pitchFamily="34" charset="0"/>
              </a:rPr>
              <a:t>?</a:t>
            </a:r>
          </a:p>
          <a:p>
            <a:pPr marL="514350" indent="-514350" algn="just" eaLnBrk="1" hangingPunct="1">
              <a:buFontTx/>
              <a:buAutoNum type="arabicPeriod"/>
            </a:pPr>
            <a:endParaRPr lang="en-US" sz="2000" b="1" i="1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marL="514350" indent="-514350" algn="just" eaLnBrk="1" hangingPunct="1">
              <a:buFontTx/>
              <a:buAutoNum type="arabicPeriod"/>
            </a:pP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Carilah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suatu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artikel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mengenai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Perusahaan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Multinasional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dan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beri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kesimpulan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dari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artikel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entury Gothic" pitchFamily="34" charset="0"/>
              </a:rPr>
              <a:t>Anda</a:t>
            </a:r>
            <a:r>
              <a:rPr lang="en-US" sz="2000" b="1" dirty="0" smtClean="0">
                <a:solidFill>
                  <a:srgbClr val="FFFF00"/>
                </a:solidFill>
                <a:latin typeface="Century Gothic" pitchFamily="34" charset="0"/>
              </a:rPr>
              <a:t>! (MNC)</a:t>
            </a:r>
            <a:endParaRPr lang="en-US" sz="2000" b="1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marL="514350" indent="-514350" algn="just" eaLnBrk="1" hangingPunct="1">
              <a:buFontTx/>
              <a:buAutoNum type="arabicPeriod"/>
            </a:pPr>
            <a:endParaRPr lang="en-US" sz="2000" dirty="0" smtClean="0">
              <a:latin typeface="Century Gothic" pitchFamily="34" charset="0"/>
            </a:endParaRPr>
          </a:p>
          <a:p>
            <a:pPr marL="514350" indent="-514350" algn="just" eaLnBrk="1" hangingPunct="1">
              <a:buFontTx/>
              <a:buNone/>
            </a:pPr>
            <a:r>
              <a:rPr lang="en-US" sz="2000" dirty="0" smtClean="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Quote of The Day</a:t>
            </a:r>
          </a:p>
        </p:txBody>
      </p:sp>
      <p:sp>
        <p:nvSpPr>
          <p:cNvPr id="20483" name="Subtitle 6"/>
          <p:cNvSpPr>
            <a:spLocks noGrp="1"/>
          </p:cNvSpPr>
          <p:nvPr>
            <p:ph type="subTitle" idx="1"/>
          </p:nvPr>
        </p:nvSpPr>
        <p:spPr>
          <a:xfrm>
            <a:off x="1828800" y="2743200"/>
            <a:ext cx="6629400" cy="1752600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Kita hanya dekat dengan mereka yang kita</a:t>
            </a:r>
            <a:br>
              <a:rPr lang="en-US" sz="2000" smtClean="0"/>
            </a:br>
            <a:r>
              <a:rPr lang="en-US" sz="2000" smtClean="0"/>
              <a:t>sukai. Dan seringkali kita menghindari orang</a:t>
            </a:r>
            <a:br>
              <a:rPr lang="en-US" sz="2000" smtClean="0"/>
            </a:br>
            <a:r>
              <a:rPr lang="en-US" sz="2000" smtClean="0"/>
              <a:t>yang tidak tidak kita sukai, padahal dari dialah</a:t>
            </a:r>
            <a:br>
              <a:rPr lang="en-US" sz="2000" smtClean="0"/>
            </a:br>
            <a:r>
              <a:rPr lang="en-US" sz="2000" smtClean="0"/>
              <a:t>kita akan mengenal sudut pandang yang baru</a:t>
            </a:r>
            <a:br>
              <a:rPr lang="en-US" sz="2000" smtClean="0"/>
            </a:br>
            <a:r>
              <a:rPr lang="en-US" sz="2000" smtClean="0"/>
              <a:t>(Mario Teguh)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447800" y="6381750"/>
            <a:ext cx="1219200" cy="476250"/>
          </a:xfrm>
          <a:prstGeom prst="rect">
            <a:avLst/>
          </a:prstGeom>
          <a:noFill/>
        </p:spPr>
        <p:txBody>
          <a:bodyPr/>
          <a:lstStyle/>
          <a:p>
            <a:fld id="{1BCD87E7-BD1D-438D-B290-C247C83FC387}" type="datetime1">
              <a:rPr lang="en-US" smtClean="0"/>
              <a:pPr/>
              <a:t>12/17/2009</a:t>
            </a:fld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819400" y="6381750"/>
            <a:ext cx="39624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EB90120A-5549-4951-8C0B-E76931A2E3C7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Pendahuluan</a:t>
            </a:r>
            <a:r>
              <a:rPr lang="en-US" dirty="0" smtClean="0">
                <a:solidFill>
                  <a:srgbClr val="FFFF00"/>
                </a:solidFill>
              </a:rPr>
              <a:t> (1)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200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Pasca</a:t>
            </a:r>
            <a:r>
              <a:rPr lang="en-US" sz="2400" dirty="0" smtClean="0">
                <a:solidFill>
                  <a:srgbClr val="FFFF00"/>
                </a:solidFill>
              </a:rPr>
              <a:t> PD-II </a:t>
            </a:r>
            <a:r>
              <a:rPr lang="en-US" sz="2400" dirty="0" err="1" smtClean="0">
                <a:solidFill>
                  <a:srgbClr val="FFFF00"/>
                </a:solidFill>
              </a:rPr>
              <a:t>fenomena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ekonomi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politik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internasional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ditandai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munculnya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aktor-aktor</a:t>
            </a:r>
            <a:r>
              <a:rPr lang="en-US" sz="2400" dirty="0" smtClean="0">
                <a:solidFill>
                  <a:srgbClr val="FFFF00"/>
                </a:solidFill>
              </a:rPr>
              <a:t> non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ikut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memainkan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penting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hubungan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ekonomi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lintas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Salah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aktor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menonjol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Perusahaan Multi </a:t>
            </a:r>
            <a:r>
              <a:rPr lang="en-US" sz="2400" dirty="0" err="1" smtClean="0">
                <a:solidFill>
                  <a:srgbClr val="FFFF00"/>
                </a:solidFill>
              </a:rPr>
              <a:t>Nasional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Multi National Corporation (MNC)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kekuatan</a:t>
            </a:r>
            <a:r>
              <a:rPr lang="en-US" sz="2400" dirty="0" smtClean="0">
                <a:solidFill>
                  <a:srgbClr val="FFFF00"/>
                </a:solidFill>
              </a:rPr>
              <a:t> modal,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manajemen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, MNC’s </a:t>
            </a:r>
            <a:r>
              <a:rPr lang="en-US" sz="2400" dirty="0" err="1" smtClean="0">
                <a:solidFill>
                  <a:srgbClr val="FFFF00"/>
                </a:solidFill>
              </a:rPr>
              <a:t>mengontrol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aliran</a:t>
            </a:r>
            <a:r>
              <a:rPr lang="en-US" sz="2400" dirty="0" smtClean="0">
                <a:solidFill>
                  <a:srgbClr val="FFFF00"/>
                </a:solidFill>
              </a:rPr>
              <a:t> modal,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bahkan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distribusi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melintasi</a:t>
            </a:r>
            <a:r>
              <a:rPr lang="en-US" sz="2400" dirty="0" smtClean="0">
                <a:solidFill>
                  <a:srgbClr val="FFFF00"/>
                </a:solidFill>
              </a:rPr>
              <a:t> batas2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Pendahuluan</a:t>
            </a:r>
            <a:r>
              <a:rPr lang="en-US" dirty="0" smtClean="0">
                <a:solidFill>
                  <a:srgbClr val="FFFF00"/>
                </a:solidFill>
              </a:rPr>
              <a:t> (2)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AS </a:t>
            </a:r>
            <a:r>
              <a:rPr lang="en-US" sz="2400" dirty="0" err="1" smtClean="0">
                <a:solidFill>
                  <a:srgbClr val="FFFF00"/>
                </a:solidFill>
              </a:rPr>
              <a:t>merupakan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yang paling </a:t>
            </a:r>
            <a:r>
              <a:rPr lang="en-US" sz="2400" dirty="0" err="1" smtClean="0">
                <a:solidFill>
                  <a:srgbClr val="FFFF00"/>
                </a:solidFill>
              </a:rPr>
              <a:t>banyak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</a:rPr>
              <a:t> MNC yang </a:t>
            </a:r>
            <a:r>
              <a:rPr lang="en-US" sz="2400" dirty="0" err="1" smtClean="0">
                <a:solidFill>
                  <a:srgbClr val="FFFF00"/>
                </a:solidFill>
              </a:rPr>
              <a:t>menguasai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perekonomian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Dekade</a:t>
            </a:r>
            <a:r>
              <a:rPr lang="en-US" sz="2400" dirty="0" smtClean="0">
                <a:solidFill>
                  <a:srgbClr val="FFFF00"/>
                </a:solidFill>
              </a:rPr>
              <a:t> 60-an: 40% total </a:t>
            </a:r>
            <a:r>
              <a:rPr lang="en-US" sz="2400" dirty="0" err="1" smtClean="0">
                <a:solidFill>
                  <a:srgbClr val="FFFF00"/>
                </a:solidFill>
              </a:rPr>
              <a:t>investasi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asing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 USA’s MNC’s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Setidaknya</a:t>
            </a:r>
            <a:r>
              <a:rPr lang="en-US" sz="2400" dirty="0" smtClean="0">
                <a:solidFill>
                  <a:srgbClr val="FFFF00"/>
                </a:solidFill>
              </a:rPr>
              <a:t> 60% total </a:t>
            </a:r>
            <a:r>
              <a:rPr lang="en-US" sz="2400" dirty="0" err="1" smtClean="0">
                <a:solidFill>
                  <a:srgbClr val="FFFF00"/>
                </a:solidFill>
              </a:rPr>
              <a:t>produksi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manufaktur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dikuasai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 USA’s MNC’s, </a:t>
            </a:r>
            <a:r>
              <a:rPr lang="en-US" sz="2400" dirty="0" err="1" smtClean="0">
                <a:solidFill>
                  <a:srgbClr val="FFFF00"/>
                </a:solidFill>
              </a:rPr>
              <a:t>yg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meliputi</a:t>
            </a:r>
            <a:r>
              <a:rPr lang="en-US" sz="2400" dirty="0" smtClean="0">
                <a:solidFill>
                  <a:srgbClr val="FFFF00"/>
                </a:solidFill>
              </a:rPr>
              <a:t> 4 </a:t>
            </a:r>
            <a:r>
              <a:rPr lang="en-US" sz="2400" dirty="0" err="1" smtClean="0">
                <a:solidFill>
                  <a:srgbClr val="FFFF00"/>
                </a:solidFill>
              </a:rPr>
              <a:t>komoditas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utama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</a:rPr>
              <a:t>bahan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kimia</a:t>
            </a:r>
            <a:r>
              <a:rPr lang="en-US" sz="2400" dirty="0" smtClean="0">
                <a:solidFill>
                  <a:srgbClr val="FFFF00"/>
                </a:solidFill>
              </a:rPr>
              <a:t> &amp; obat2an, mesin2, alat2 </a:t>
            </a:r>
            <a:r>
              <a:rPr lang="en-US" sz="2400" dirty="0" err="1" smtClean="0">
                <a:solidFill>
                  <a:srgbClr val="FFFF00"/>
                </a:solidFill>
              </a:rPr>
              <a:t>elektronik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alat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transportasi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FFFF00"/>
                </a:solidFill>
              </a:rPr>
              <a:t>Pendahuluan</a:t>
            </a:r>
            <a:r>
              <a:rPr lang="en-US" dirty="0" smtClean="0">
                <a:solidFill>
                  <a:srgbClr val="FFFF00"/>
                </a:solidFill>
              </a:rPr>
              <a:t> (3)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>
                <a:solidFill>
                  <a:srgbClr val="FFFF00"/>
                </a:solidFill>
              </a:rPr>
              <a:t>Eksistensi</a:t>
            </a:r>
            <a:r>
              <a:rPr lang="en-US" sz="2800" dirty="0" smtClean="0">
                <a:solidFill>
                  <a:srgbClr val="FFFF00"/>
                </a:solidFill>
              </a:rPr>
              <a:t> MNC’s </a:t>
            </a:r>
            <a:r>
              <a:rPr lang="en-US" sz="2800" dirty="0" err="1" smtClean="0">
                <a:solidFill>
                  <a:srgbClr val="FFFF00"/>
                </a:solidFill>
              </a:rPr>
              <a:t>ternyata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sanggup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mengubah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secara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signifikan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struktur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perekonomian</a:t>
            </a:r>
            <a:r>
              <a:rPr lang="en-US" sz="2800" dirty="0" smtClean="0">
                <a:solidFill>
                  <a:srgbClr val="FFFF00"/>
                </a:solidFill>
              </a:rPr>
              <a:t> global </a:t>
            </a:r>
            <a:r>
              <a:rPr lang="en-US" sz="2800" dirty="0" err="1" smtClean="0">
                <a:solidFill>
                  <a:srgbClr val="FFFF00"/>
                </a:solidFill>
              </a:rPr>
              <a:t>dimana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setiap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negara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negara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berkembang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makin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terlibat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dalam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transaksi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bisnis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internasional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B5E71-0445-4DF7-86A3-235A4A85CC0F}" type="datetime1">
              <a:rPr lang="en-US" smtClean="0"/>
              <a:pPr>
                <a:defRPr/>
              </a:pPr>
              <a:t>12/17/2009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0A858-33B3-4341-B824-E852FFCC9F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FFFF00"/>
                </a:solidFill>
              </a:rPr>
              <a:t>DEFINISI (1)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smtClean="0">
                <a:solidFill>
                  <a:srgbClr val="FFFF00"/>
                </a:solidFill>
              </a:rPr>
              <a:t>Perusahaan yang </a:t>
            </a:r>
            <a:r>
              <a:rPr lang="en-US" sz="2400" dirty="0" err="1" smtClean="0">
                <a:solidFill>
                  <a:srgbClr val="FFFF00"/>
                </a:solidFill>
              </a:rPr>
              <a:t>kegiatan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bisnisnya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bersifat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internasional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lokasi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produksinya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terletak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beberapa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Cabang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dimiliki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induk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tetapi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juga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operasi</a:t>
            </a:r>
            <a:r>
              <a:rPr lang="en-US" sz="2400" dirty="0" smtClean="0">
                <a:solidFill>
                  <a:srgbClr val="FFFF00"/>
                </a:solidFill>
              </a:rPr>
              <a:t>/ </a:t>
            </a:r>
            <a:r>
              <a:rPr lang="en-US" sz="2400" dirty="0" err="1" smtClean="0">
                <a:solidFill>
                  <a:srgbClr val="FFFF00"/>
                </a:solidFill>
              </a:rPr>
              <a:t>kegiatan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cabag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dikontrol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diawasi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oleh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induk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algn="just" eaLnBrk="1" hangingPunct="1"/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400" dirty="0" err="1" smtClean="0">
                <a:solidFill>
                  <a:srgbClr val="FFFF00"/>
                </a:solidFill>
              </a:rPr>
              <a:t>Suatu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mengontrol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fasilitas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pelayanan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tempat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kedudukan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home base-</a:t>
            </a:r>
            <a:r>
              <a:rPr lang="en-US" sz="2400" dirty="0" err="1" smtClean="0">
                <a:solidFill>
                  <a:srgbClr val="FFFF00"/>
                </a:solidFill>
              </a:rPr>
              <a:t>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(United nation)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239000" cy="1189038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err="1" smtClean="0">
                <a:solidFill>
                  <a:srgbClr val="FFFF00"/>
                </a:solidFill>
              </a:rPr>
              <a:t>Definisi</a:t>
            </a:r>
            <a:r>
              <a:rPr lang="en-US" sz="3200" dirty="0" smtClean="0">
                <a:solidFill>
                  <a:srgbClr val="FFFF00"/>
                </a:solidFill>
              </a:rPr>
              <a:t> (2)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err="1" smtClean="0">
                <a:solidFill>
                  <a:srgbClr val="FFFF00"/>
                </a:solidFill>
              </a:rPr>
              <a:t>Berdasarkan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ukuran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kuantitatif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err="1" smtClean="0">
                <a:solidFill>
                  <a:srgbClr val="FFFF00"/>
                </a:solidFill>
              </a:rPr>
              <a:t>dan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kualitatif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err="1" smtClean="0">
                <a:solidFill>
                  <a:srgbClr val="FFFF00"/>
                </a:solidFill>
              </a:rPr>
              <a:t>Berdasarkan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ukuran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kuantitatif</a:t>
            </a:r>
            <a:r>
              <a:rPr lang="en-US" sz="2000" dirty="0" smtClean="0">
                <a:solidFill>
                  <a:srgbClr val="FFFF00"/>
                </a:solidFill>
              </a:rPr>
              <a:t>:</a:t>
            </a:r>
          </a:p>
          <a:p>
            <a:pPr marL="625475" eaLnBrk="1" hangingPunct="1">
              <a:buFontTx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Beroperasi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dua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negara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atau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lebih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25475" eaLnBrk="1" hangingPunct="1">
              <a:buFontTx/>
              <a:buAutoNum type="arabicPeriod"/>
            </a:pPr>
            <a:r>
              <a:rPr lang="en-US" sz="2000" i="1" dirty="0" smtClean="0">
                <a:solidFill>
                  <a:srgbClr val="FFFF00"/>
                </a:solidFill>
              </a:rPr>
              <a:t>Revenue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foreign operation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mencapai</a:t>
            </a:r>
            <a:r>
              <a:rPr lang="en-US" sz="2000" dirty="0" smtClean="0">
                <a:solidFill>
                  <a:srgbClr val="FFFF00"/>
                </a:solidFill>
              </a:rPr>
              <a:t> 25 -  30 % </a:t>
            </a:r>
            <a:r>
              <a:rPr lang="en-US" sz="2000" i="1" dirty="0" smtClean="0">
                <a:solidFill>
                  <a:srgbClr val="FFFF00"/>
                </a:solidFill>
              </a:rPr>
              <a:t>revenue</a:t>
            </a:r>
            <a:r>
              <a:rPr lang="en-US" sz="2000" dirty="0" smtClean="0">
                <a:solidFill>
                  <a:srgbClr val="FFFF00"/>
                </a:solidFill>
              </a:rPr>
              <a:t> total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dirty="0" err="1" smtClean="0">
                <a:solidFill>
                  <a:srgbClr val="FFFF00"/>
                </a:solidFill>
              </a:rPr>
              <a:t>Berdasarkan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ukuran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kualitatif</a:t>
            </a:r>
            <a:endParaRPr lang="en-US" sz="2000" dirty="0" smtClean="0">
              <a:solidFill>
                <a:srgbClr val="FFFF00"/>
              </a:solidFill>
            </a:endParaRPr>
          </a:p>
          <a:p>
            <a:pPr marL="625475" eaLnBrk="1" hangingPunct="1">
              <a:buFontTx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Berorientasi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pada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home-market (Ethnocentric)</a:t>
            </a:r>
          </a:p>
          <a:p>
            <a:pPr marL="625475" eaLnBrk="1" hangingPunct="1">
              <a:buFontTx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Berorientasi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pada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beberapa</a:t>
            </a:r>
            <a:r>
              <a:rPr lang="en-US" sz="2000" dirty="0" smtClean="0">
                <a:solidFill>
                  <a:srgbClr val="FFFF00"/>
                </a:solidFill>
              </a:rPr>
              <a:t> individual f</a:t>
            </a:r>
            <a:r>
              <a:rPr lang="en-US" sz="2000" i="1" dirty="0" smtClean="0">
                <a:solidFill>
                  <a:srgbClr val="FFFF00"/>
                </a:solidFill>
              </a:rPr>
              <a:t>oreign markets (Polycentric)</a:t>
            </a:r>
          </a:p>
          <a:p>
            <a:pPr marL="625475" eaLnBrk="1" hangingPunct="1">
              <a:buFontTx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Berorientasi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pada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wilayah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(</a:t>
            </a:r>
            <a:r>
              <a:rPr lang="en-US" sz="2000" i="1" dirty="0" err="1" smtClean="0">
                <a:solidFill>
                  <a:srgbClr val="FFFF00"/>
                </a:solidFill>
              </a:rPr>
              <a:t>Regiocentric</a:t>
            </a:r>
            <a:r>
              <a:rPr lang="en-US" sz="2000" i="1" dirty="0" smtClean="0">
                <a:solidFill>
                  <a:srgbClr val="FFFF00"/>
                </a:solidFill>
              </a:rPr>
              <a:t>)</a:t>
            </a:r>
          </a:p>
          <a:p>
            <a:pPr marL="625475" eaLnBrk="1" hangingPunct="1">
              <a:buFontTx/>
              <a:buAutoNum type="arabicPeriod"/>
            </a:pPr>
            <a:r>
              <a:rPr lang="en-US" sz="2000" dirty="0" err="1" smtClean="0">
                <a:solidFill>
                  <a:srgbClr val="FFFF00"/>
                </a:solidFill>
              </a:rPr>
              <a:t>Berorientasi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i="1" dirty="0" smtClean="0">
                <a:solidFill>
                  <a:srgbClr val="FFFF00"/>
                </a:solidFill>
              </a:rPr>
              <a:t>global market (Geocentric)</a:t>
            </a:r>
          </a:p>
          <a:p>
            <a:pPr eaLnBrk="1" hangingPunct="1">
              <a:buFontTx/>
              <a:buAutoNum type="arabicPeriod"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73D094D-8677-417F-B230-86D06DC1DE5E}" type="datetime1">
              <a:rPr lang="en-US" smtClean="0"/>
              <a:pPr/>
              <a:t>12/17/2009</a:t>
            </a:fld>
            <a:endParaRPr 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14D45-62E8-4482-8CE4-33080715D4D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solidFill>
                  <a:srgbClr val="FFFF00"/>
                </a:solidFill>
              </a:rPr>
              <a:t>Sifat</a:t>
            </a:r>
            <a:r>
              <a:rPr lang="en-US" dirty="0" smtClean="0">
                <a:solidFill>
                  <a:srgbClr val="FFFF00"/>
                </a:solidFill>
              </a:rPr>
              <a:t> MNC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dirty="0" err="1" smtClean="0">
                <a:solidFill>
                  <a:srgbClr val="FFFF00"/>
                </a:solidFill>
              </a:rPr>
              <a:t>Karakter</a:t>
            </a:r>
            <a:r>
              <a:rPr lang="en-US" sz="2400" dirty="0" smtClean="0">
                <a:solidFill>
                  <a:srgbClr val="FFFF00"/>
                </a:solidFill>
              </a:rPr>
              <a:t> MNC </a:t>
            </a:r>
            <a:r>
              <a:rPr lang="en-US" sz="2400" dirty="0" err="1" smtClean="0">
                <a:solidFill>
                  <a:srgbClr val="FFFF00"/>
                </a:solidFill>
              </a:rPr>
              <a:t>sangat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bervariasi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tergantung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pendirian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cabang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pola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pemilikan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operasi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400" dirty="0" err="1" smtClean="0">
                <a:solidFill>
                  <a:srgbClr val="FFFF00"/>
                </a:solidFill>
              </a:rPr>
              <a:t>Pendirian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cabang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investasi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langsung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mendirikan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baru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ekspansi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membeli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luar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just" eaLnBrk="1" hangingPunct="1"/>
            <a:r>
              <a:rPr lang="en-US" sz="2400" dirty="0" err="1" smtClean="0">
                <a:solidFill>
                  <a:srgbClr val="FFFF00"/>
                </a:solidFill>
              </a:rPr>
              <a:t>Pengaturan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pemilikan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cabang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negeri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banyak</a:t>
            </a:r>
            <a:r>
              <a:rPr lang="en-US" sz="2400" dirty="0" smtClean="0">
                <a:solidFill>
                  <a:srgbClr val="FFFF00"/>
                </a:solidFill>
              </a:rPr>
              <a:t> JOINT VENTURES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motif MNC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dirty="0" err="1" smtClean="0">
                <a:solidFill>
                  <a:srgbClr val="FFFF00"/>
                </a:solidFill>
              </a:rPr>
              <a:t>Ekspansi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secara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vertikal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Perusahaan </a:t>
            </a:r>
            <a:r>
              <a:rPr lang="en-US" sz="2000" dirty="0" err="1" smtClean="0">
                <a:solidFill>
                  <a:srgbClr val="FFFF00"/>
                </a:solidFill>
              </a:rPr>
              <a:t>induk</a:t>
            </a:r>
            <a:r>
              <a:rPr lang="en-US" sz="2000" dirty="0" smtClean="0">
                <a:solidFill>
                  <a:srgbClr val="FFFF00"/>
                </a:solidFill>
              </a:rPr>
              <a:t> (yang </a:t>
            </a:r>
            <a:r>
              <a:rPr lang="en-US" sz="2000" dirty="0" err="1" smtClean="0">
                <a:solidFill>
                  <a:srgbClr val="FFFF00"/>
                </a:solidFill>
              </a:rPr>
              <a:t>memproses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lebih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lanjut</a:t>
            </a:r>
            <a:r>
              <a:rPr lang="en-US" sz="2000" dirty="0" smtClean="0">
                <a:solidFill>
                  <a:srgbClr val="FFFF00"/>
                </a:solidFill>
              </a:rPr>
              <a:t>) </a:t>
            </a:r>
            <a:r>
              <a:rPr lang="en-US" sz="2000" dirty="0" err="1" smtClean="0">
                <a:solidFill>
                  <a:srgbClr val="FFFF00"/>
                </a:solidFill>
              </a:rPr>
              <a:t>mendirikan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cabang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luar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negeri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untuk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menghasilkan</a:t>
            </a:r>
            <a:r>
              <a:rPr lang="en-US" sz="2000" dirty="0" smtClean="0">
                <a:solidFill>
                  <a:srgbClr val="FFFF00"/>
                </a:solidFill>
              </a:rPr>
              <a:t> input </a:t>
            </a:r>
            <a:r>
              <a:rPr lang="en-US" sz="2000" dirty="0" err="1" smtClean="0">
                <a:solidFill>
                  <a:srgbClr val="FFFF00"/>
                </a:solidFill>
              </a:rPr>
              <a:t>untuk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diproses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lebih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lanjut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oleh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perusahaan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induk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</a:t>
            </a:r>
            <a:r>
              <a:rPr lang="en-US" sz="2000" b="1" dirty="0" err="1" smtClean="0">
                <a:solidFill>
                  <a:srgbClr val="FFFF00"/>
                </a:solidFill>
              </a:rPr>
              <a:t>Contoh</a:t>
            </a:r>
            <a:r>
              <a:rPr lang="en-US" sz="2000" b="1" dirty="0" smtClean="0">
                <a:solidFill>
                  <a:srgbClr val="FFFF00"/>
                </a:solidFill>
              </a:rPr>
              <a:t>: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perusahaan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minyak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mendirikan</a:t>
            </a:r>
            <a:r>
              <a:rPr lang="en-US" sz="2000" dirty="0" smtClean="0">
                <a:solidFill>
                  <a:srgbClr val="FFFF00"/>
                </a:solidFill>
              </a:rPr>
              <a:t>  </a:t>
            </a:r>
            <a:r>
              <a:rPr lang="en-US" sz="2000" dirty="0" err="1" smtClean="0">
                <a:solidFill>
                  <a:srgbClr val="FFFF00"/>
                </a:solidFill>
              </a:rPr>
              <a:t>cabang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luar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negeri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mana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terdapat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sumber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minyak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kemudian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dapat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diproses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lebih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lanjut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oleh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perusahaan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induk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000" b="1" dirty="0" err="1" smtClean="0">
                <a:solidFill>
                  <a:srgbClr val="FFFF00"/>
                </a:solidFill>
              </a:rPr>
              <a:t>Ekspansi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horisontal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</a:t>
            </a:r>
            <a:r>
              <a:rPr lang="en-US" sz="2000" dirty="0" err="1" smtClean="0">
                <a:solidFill>
                  <a:srgbClr val="FFFF00"/>
                </a:solidFill>
              </a:rPr>
              <a:t>mendirikan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cabang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luar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negeri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melakukan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kegiatan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hampir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sama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perusahaan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induk</a:t>
            </a:r>
            <a:r>
              <a:rPr lang="en-US" sz="2000" dirty="0" smtClean="0">
                <a:solidFill>
                  <a:srgbClr val="FFFF00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endParaRPr lang="en-US" sz="2000" dirty="0" smtClean="0"/>
          </a:p>
          <a:p>
            <a:pPr algn="just" eaLnBrk="1" hangingPunct="1">
              <a:buFontTx/>
              <a:buNone/>
            </a:pPr>
            <a:endParaRPr lang="en-US" sz="2000" dirty="0" smtClean="0"/>
          </a:p>
          <a:p>
            <a:pPr algn="just" eaLnBrk="1" hangingPunct="1">
              <a:buFontTx/>
              <a:buNone/>
            </a:pPr>
            <a:endParaRPr lang="en-US" sz="2000" dirty="0" smtClean="0"/>
          </a:p>
          <a:p>
            <a:pPr algn="just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bula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Nebula</Template>
  <TotalTime>31</TotalTime>
  <Words>767</Words>
  <Application>Microsoft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Nebula</vt:lpstr>
      <vt:lpstr> PERUSAHAAN MULTINASIONAL (MNC)</vt:lpstr>
      <vt:lpstr>Slide 2</vt:lpstr>
      <vt:lpstr>Pendahuluan (1)</vt:lpstr>
      <vt:lpstr>Pendahuluan (2)</vt:lpstr>
      <vt:lpstr>Pendahuluan (3)</vt:lpstr>
      <vt:lpstr>DEFINISI (1)</vt:lpstr>
      <vt:lpstr> Definisi (2)  Berdasarkan ukuran kuantitatif  dan kualitatif </vt:lpstr>
      <vt:lpstr>Sifat MNC</vt:lpstr>
      <vt:lpstr>Tujuan dan motif MNC</vt:lpstr>
      <vt:lpstr>Faktor yang mempengaruhi keputusan MNC  (Faktor ekonomi)</vt:lpstr>
      <vt:lpstr>Faktor Non Ekonomi</vt:lpstr>
      <vt:lpstr>Kekuatan Bersaing MNC </vt:lpstr>
      <vt:lpstr>Efek Global MNC</vt:lpstr>
      <vt:lpstr>Dampak negatif MNC</vt:lpstr>
      <vt:lpstr>Manfaat MNC Bagi Negara Induk</vt:lpstr>
      <vt:lpstr>Konflik Yang Muncul di Negara Induk</vt:lpstr>
      <vt:lpstr>Manfaat Bagi Negara Penerima</vt:lpstr>
      <vt:lpstr>Kerugian negara penerima</vt:lpstr>
      <vt:lpstr>Pengaturan MNC Oleh Negara Penerima</vt:lpstr>
      <vt:lpstr>Soal-soal</vt:lpstr>
      <vt:lpstr>Quote of The Day</vt:lpstr>
      <vt:lpstr>Slide 22</vt:lpstr>
    </vt:vector>
  </TitlesOfParts>
  <Company>PRINT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PERUSAHAAN MULTINASIONAL (MNC)</dc:title>
  <dc:creator>Hertiana Ikasari</dc:creator>
  <cp:lastModifiedBy>Hertiana Ikasari</cp:lastModifiedBy>
  <cp:revision>4</cp:revision>
  <dcterms:created xsi:type="dcterms:W3CDTF">2009-12-17T01:07:02Z</dcterms:created>
  <dcterms:modified xsi:type="dcterms:W3CDTF">2009-12-17T01:39:10Z</dcterms:modified>
</cp:coreProperties>
</file>