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sldIdLst>
    <p:sldId id="257" r:id="rId2"/>
    <p:sldId id="258" r:id="rId3"/>
    <p:sldId id="262" r:id="rId4"/>
    <p:sldId id="327" r:id="rId5"/>
    <p:sldId id="330" r:id="rId6"/>
    <p:sldId id="331" r:id="rId7"/>
    <p:sldId id="259" r:id="rId8"/>
    <p:sldId id="336" r:id="rId9"/>
    <p:sldId id="260" r:id="rId10"/>
    <p:sldId id="333" r:id="rId11"/>
    <p:sldId id="261" r:id="rId12"/>
    <p:sldId id="332" r:id="rId13"/>
    <p:sldId id="337" r:id="rId14"/>
    <p:sldId id="334" r:id="rId15"/>
    <p:sldId id="265" r:id="rId16"/>
    <p:sldId id="264" r:id="rId17"/>
    <p:sldId id="266" r:id="rId18"/>
    <p:sldId id="335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" initials="w" lastIdx="1" clrIdx="0">
    <p:extLst>
      <p:ext uri="{19B8F6BF-5375-455C-9EA6-DF929625EA0E}">
        <p15:presenceInfo xmlns:p15="http://schemas.microsoft.com/office/powerpoint/2012/main" xmlns="" userId="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70BA"/>
    <a:srgbClr val="016DB8"/>
    <a:srgbClr val="FFFFFF"/>
    <a:srgbClr val="FFCC99"/>
    <a:srgbClr val="F3F2F2"/>
    <a:srgbClr val="55609D"/>
    <a:srgbClr val="6C6DB1"/>
    <a:srgbClr val="CC0000"/>
    <a:srgbClr val="FFF6F4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59" autoAdjust="0"/>
    <p:restoredTop sz="95326" autoAdjust="0"/>
  </p:normalViewPr>
  <p:slideViewPr>
    <p:cSldViewPr snapToGrid="0">
      <p:cViewPr varScale="1">
        <p:scale>
          <a:sx n="70" d="100"/>
          <a:sy n="70" d="100"/>
        </p:scale>
        <p:origin x="-14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D933B-8FBE-4595-87A4-9EECC3EBC272}" type="datetimeFigureOut">
              <a:rPr lang="en-ID" smtClean="0"/>
              <a:pPr/>
              <a:t>5/6/2021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221B0-A3AB-4C74-8324-47966F7928FE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20361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EED2B6-D836-4838-BD67-255DF7693B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1218" y="1837765"/>
            <a:ext cx="4430806" cy="2364628"/>
          </a:xfrm>
        </p:spPr>
        <p:txBody>
          <a:bodyPr anchor="b"/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1218" y="4338919"/>
            <a:ext cx="3583642" cy="699248"/>
          </a:xfrm>
        </p:spPr>
        <p:txBody>
          <a:bodyPr>
            <a:normAutofit/>
          </a:bodyPr>
          <a:lstStyle>
            <a:lvl1pPr marL="0" indent="0" algn="l">
              <a:buNone/>
              <a:defRPr sz="1500" i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8983" y="398277"/>
            <a:ext cx="2228850" cy="453370"/>
          </a:xfrm>
          <a:prstGeom prst="rect">
            <a:avLst/>
          </a:prstGeom>
        </p:spPr>
        <p:txBody>
          <a:bodyPr/>
          <a:lstStyle>
            <a:lvl1pPr>
              <a:defRPr sz="1050" b="1" spc="225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37008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75" y="2483224"/>
            <a:ext cx="1761563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2001" y="1185657"/>
            <a:ext cx="4825893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2001" y="2088777"/>
            <a:ext cx="482589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64292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1454598"/>
            <a:ext cx="3009168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2357718"/>
            <a:ext cx="3009168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6" y="1454598"/>
            <a:ext cx="3023987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6" y="2357718"/>
            <a:ext cx="3023987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436318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481" y="995968"/>
            <a:ext cx="3636169" cy="1260000"/>
          </a:xfrm>
        </p:spPr>
        <p:txBody>
          <a:bodyPr anchor="ctr" anchorCtr="0">
            <a:normAutofit/>
          </a:bodyPr>
          <a:lstStyle>
            <a:lvl1pPr algn="l">
              <a:defRPr sz="225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545681" y="914401"/>
            <a:ext cx="4312069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93481" y="2255969"/>
            <a:ext cx="3636169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pPr/>
              <a:t>5/6/2021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720389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pPr/>
              <a:t>5/6/2021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358075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874308"/>
            <a:ext cx="2860676" cy="1260000"/>
          </a:xfrm>
        </p:spPr>
        <p:txBody>
          <a:bodyPr anchor="ctr" anchorCtr="0">
            <a:noAutofit/>
          </a:bodyPr>
          <a:lstStyle>
            <a:lvl1pPr algn="r">
              <a:defRPr sz="225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150" y="0"/>
            <a:ext cx="565785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4338" y="3134308"/>
            <a:ext cx="2860676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pPr/>
              <a:t>5/6/2021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212953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D385A-4175-4395-92CA-F0E08496F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BFA83EC-209A-411A-9F85-DA2ECE0180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6D5210D-CDE6-480B-8411-F20DA707C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69FD23-4091-4468-82B2-2668614A0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005F-BEF1-4CBF-94A5-56800ABE0E16}" type="datetimeFigureOut">
              <a:rPr lang="id-ID" smtClean="0"/>
              <a:pPr/>
              <a:t>06/05/2021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D1EF85-692D-4A88-9285-0E45D7E96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24E5F6-E9C3-4C23-87A3-2121CF11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4E49-4EE0-46EE-B08B-C50BBFD44E62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2953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E3EE1DE-2E3F-4FC2-898D-A515B119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1037483"/>
            <a:ext cx="7308478" cy="80925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6" y="2034709"/>
            <a:ext cx="7308478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85739"/>
            <a:ext cx="2057400" cy="495299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409314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9016D3-0923-4643-AD2F-8B0493B0B8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1454598"/>
            <a:ext cx="3009168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2357718"/>
            <a:ext cx="3009168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6" y="1454598"/>
            <a:ext cx="3023987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6" y="2357718"/>
            <a:ext cx="3023987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8229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B3501F-31BE-47A9-9E1E-F5FABD537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6" y="1243671"/>
            <a:ext cx="7308478" cy="80925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6" y="2240902"/>
            <a:ext cx="7308478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350"/>
            </a:lvl1pPr>
            <a:lvl2pPr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lnSpc>
                <a:spcPct val="100000"/>
              </a:lnSpc>
              <a:spcBef>
                <a:spcPts val="0"/>
              </a:spcBef>
              <a:defRPr sz="1050"/>
            </a:lvl3pPr>
            <a:lvl4pPr>
              <a:lnSpc>
                <a:spcPct val="100000"/>
              </a:lnSpc>
              <a:spcBef>
                <a:spcPts val="0"/>
              </a:spcBef>
              <a:defRPr sz="900"/>
            </a:lvl4pPr>
            <a:lvl5pPr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85739"/>
            <a:ext cx="2057400" cy="495299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631995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7ED413E-A34E-48E0-B735-82B326ABD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1454598"/>
            <a:ext cx="3009168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2357718"/>
            <a:ext cx="3009168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6" y="1454598"/>
            <a:ext cx="3023987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6" y="2357718"/>
            <a:ext cx="3023987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30262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46A5B86-0336-447F-83DA-6B00B17B8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2755" y="1709739"/>
            <a:ext cx="3617258" cy="2145086"/>
          </a:xfrm>
        </p:spPr>
        <p:txBody>
          <a:bodyPr anchor="b">
            <a:normAutofit/>
          </a:bodyPr>
          <a:lstStyle>
            <a:lvl1pPr>
              <a:defRPr sz="3600" b="0" i="1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2755" y="3979864"/>
            <a:ext cx="3232616" cy="103140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01791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DB9294-B302-467F-8B93-6360B22AD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6789" y="4518212"/>
            <a:ext cx="3009168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6789" y="5047130"/>
            <a:ext cx="3009168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97186" y="4518212"/>
            <a:ext cx="3023987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15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97186" y="5047130"/>
            <a:ext cx="3023987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35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05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9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6"/>
            <a:ext cx="9144000" cy="4258233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75588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BA0156-8B96-4128-9124-96BACAFEA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9" y="1243671"/>
            <a:ext cx="2669243" cy="809251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9" y="2240902"/>
            <a:ext cx="2669243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7CD9FC-0393-4FC8-BABF-3679431B7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61362" y="185739"/>
            <a:ext cx="2057400" cy="495299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514850" y="761724"/>
            <a:ext cx="4629150" cy="6096281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2920355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BE0685-8840-4B76-837F-7546BCD78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375" y="2483224"/>
            <a:ext cx="1761563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02001" y="1185657"/>
            <a:ext cx="4825893" cy="750720"/>
          </a:xfrm>
        </p:spPr>
        <p:txBody>
          <a:bodyPr anchor="b"/>
          <a:lstStyle>
            <a:lvl1pPr marL="0" indent="0" algn="l">
              <a:buNone/>
              <a:defRPr sz="1800" b="1">
                <a:latin typeface="Signika" panose="02010003020600000004" pitchFamily="2" charset="0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2001" y="2088777"/>
            <a:ext cx="482589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350"/>
            </a:lvl1pPr>
            <a:lvl2pPr>
              <a:lnSpc>
                <a:spcPct val="100000"/>
              </a:lnSpc>
              <a:defRPr sz="1200"/>
            </a:lvl2pPr>
            <a:lvl3pPr>
              <a:lnSpc>
                <a:spcPct val="100000"/>
              </a:lnSpc>
              <a:defRPr sz="105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199E22D-C534-4A7E-8C6C-5498F0C3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818" y="206512"/>
            <a:ext cx="1590115" cy="365125"/>
          </a:xfrm>
          <a:prstGeom prst="rect">
            <a:avLst/>
          </a:prstGeom>
        </p:spPr>
        <p:txBody>
          <a:bodyPr/>
          <a:lstStyle>
            <a:lvl1pPr algn="r">
              <a:defRPr sz="900" i="1">
                <a:solidFill>
                  <a:schemeClr val="bg1"/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xmlns="" val="172026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xmlns="" val="130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8" r:id="rId3"/>
    <p:sldLayoutId id="2147483695" r:id="rId4"/>
    <p:sldLayoutId id="2147483696" r:id="rId5"/>
    <p:sldLayoutId id="2147483686" r:id="rId6"/>
    <p:sldLayoutId id="2147483697" r:id="rId7"/>
    <p:sldLayoutId id="2147483699" r:id="rId8"/>
    <p:sldLayoutId id="2147483700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01F5CEC-401E-4E00-A99A-912964B59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543" y="2609704"/>
            <a:ext cx="5241851" cy="1622054"/>
          </a:xfrm>
        </p:spPr>
        <p:txBody>
          <a:bodyPr>
            <a:normAutofit/>
          </a:bodyPr>
          <a:lstStyle/>
          <a:p>
            <a:pPr algn="l">
              <a:lnSpc>
                <a:spcPct val="75000"/>
              </a:lnSpc>
            </a:pPr>
            <a:r>
              <a:rPr lang="en-US" sz="1875" b="1" dirty="0">
                <a:solidFill>
                  <a:srgbClr val="2E75B6"/>
                </a:solidFill>
              </a:rPr>
              <a:t>PERTEMUAN #6</a:t>
            </a:r>
            <a:r>
              <a:rPr lang="en-US" b="1" dirty="0">
                <a:solidFill>
                  <a:srgbClr val="2E75B6"/>
                </a:solidFill>
              </a:rPr>
              <a:t/>
            </a:r>
            <a:br>
              <a:rPr lang="en-US" b="1" dirty="0">
                <a:solidFill>
                  <a:srgbClr val="2E75B6"/>
                </a:solidFill>
              </a:rPr>
            </a:br>
            <a:r>
              <a:rPr lang="en-US" sz="3750" b="1" dirty="0">
                <a:solidFill>
                  <a:srgbClr val="2E75B6"/>
                </a:solidFill>
              </a:rPr>
              <a:t>RENAISANS SENI-DESAIN GRAFIS …</a:t>
            </a:r>
            <a:r>
              <a:rPr lang="en-US" sz="3750" b="1" dirty="0" err="1">
                <a:solidFill>
                  <a:srgbClr val="2E75B6"/>
                </a:solidFill>
              </a:rPr>
              <a:t>lanjutan</a:t>
            </a:r>
            <a:r>
              <a:rPr lang="en-US" b="1" dirty="0">
                <a:solidFill>
                  <a:srgbClr val="2E75B6"/>
                </a:solidFill>
              </a:rPr>
              <a:t/>
            </a:r>
            <a:br>
              <a:rPr lang="en-US" b="1" dirty="0">
                <a:solidFill>
                  <a:srgbClr val="2E75B6"/>
                </a:solidFill>
              </a:rPr>
            </a:br>
            <a:r>
              <a:rPr lang="en-US" sz="1875" dirty="0">
                <a:solidFill>
                  <a:srgbClr val="2E75B6"/>
                </a:solidFill>
              </a:rPr>
              <a:t>PENEMUAN-PENEMUAN PENTING, GAYA-GAYA GRAFIS HINGGA MODERNISME AWAL</a:t>
            </a:r>
            <a:endParaRPr lang="en-ID" sz="1875" b="1" dirty="0">
              <a:solidFill>
                <a:srgbClr val="2E75B6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C0FC20F-AFC7-44B2-9D9C-E682CAB2A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543" y="4231758"/>
            <a:ext cx="5241851" cy="40403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ID" sz="1050" b="1" dirty="0"/>
              <a:t>TIM PENGAMPU MATA KULIAH SEJARAH DESAIN KOMUNIKASI VISUAL</a:t>
            </a:r>
          </a:p>
          <a:p>
            <a:pPr algn="l">
              <a:spcBef>
                <a:spcPts val="0"/>
              </a:spcBef>
            </a:pPr>
            <a:r>
              <a:rPr lang="en-ID" sz="1200" b="1" dirty="0"/>
              <a:t>2020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2569559" y="1349640"/>
            <a:ext cx="2899065" cy="4325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900" dirty="0"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900" dirty="0"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900" dirty="0">
                <a:solidFill>
                  <a:srgbClr val="FF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DESAIN KOMUNIKASI VISUAL</a:t>
            </a:r>
            <a:endParaRPr lang="en-ID" sz="900" dirty="0">
              <a:solidFill>
                <a:srgbClr val="FF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xmlns="" id="{6255887C-233F-4CCB-8162-74F2F25F242F}"/>
              </a:ext>
            </a:extLst>
          </p:cNvPr>
          <p:cNvSpPr txBox="1">
            <a:spLocks/>
          </p:cNvSpPr>
          <p:nvPr/>
        </p:nvSpPr>
        <p:spPr>
          <a:xfrm>
            <a:off x="5964865" y="348631"/>
            <a:ext cx="2750511" cy="50851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rgbClr val="2E75B6"/>
                </a:solidFill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</a:rPr>
              <a:t>SEJARAH DESAIN KOMUNIKASI VISUAL</a:t>
            </a:r>
            <a:endParaRPr lang="en-ID" sz="9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09D0F1-4C39-4CF0-A193-F7DA28A44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02065" y="348631"/>
            <a:ext cx="1167494" cy="11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54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8F6495C-1BB5-4639-A4D0-5B685226BDF8}"/>
              </a:ext>
            </a:extLst>
          </p:cNvPr>
          <p:cNvSpPr txBox="1"/>
          <p:nvPr/>
        </p:nvSpPr>
        <p:spPr>
          <a:xfrm>
            <a:off x="4755920" y="2459504"/>
            <a:ext cx="39434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marR="0" lvl="0" indent="-214313" algn="just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MESKI DEMIKIAN, AKIBAT SKISMA KRISTEN KE II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(APOSTOLIK ROMA-NUM vs PROTESTAN)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SENSORSIP PADA 1500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MENJADI BUKTI PERSAINGAN KEPENTINGAN 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TARA KAUM HUMANIS DAN KOLA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BORASI BANGSAWAN-GEREJA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8FA6A1E-00E5-4859-ADCB-498393482A82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8" name="Subtitle 4">
              <a:extLst>
                <a:ext uri="{FF2B5EF4-FFF2-40B4-BE49-F238E27FC236}">
                  <a16:creationId xmlns:a16="http://schemas.microsoft.com/office/drawing/2014/main" xmlns="" id="{AF0C3446-CEED-4835-B740-1F1F139B938A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Subtitle 4">
              <a:extLst>
                <a:ext uri="{FF2B5EF4-FFF2-40B4-BE49-F238E27FC236}">
                  <a16:creationId xmlns:a16="http://schemas.microsoft.com/office/drawing/2014/main" xmlns="" id="{A4375188-ECB6-4617-A334-91AD47E6E749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BFD8A8B-4E27-42A1-AE39-FC8ECD8F2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69" y="1459809"/>
            <a:ext cx="3943411" cy="39383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63C0ACC-4F33-4B15-AFE1-7290E0FED1FB}"/>
              </a:ext>
            </a:extLst>
          </p:cNvPr>
          <p:cNvSpPr/>
          <p:nvPr/>
        </p:nvSpPr>
        <p:spPr>
          <a:xfrm>
            <a:off x="651094" y="5491042"/>
            <a:ext cx="3530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1600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Ilustrasi</a:t>
            </a:r>
            <a:r>
              <a:rPr lang="en-US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figure Martin Luther – Pastor Ordo Santo </a:t>
            </a:r>
            <a:r>
              <a:rPr lang="en-US" sz="1600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Agustinus</a:t>
            </a:r>
            <a:r>
              <a:rPr lang="en-US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1600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dengan</a:t>
            </a:r>
            <a:r>
              <a:rPr lang="en-US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95 </a:t>
            </a:r>
            <a:r>
              <a:rPr lang="en-US" sz="1600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Tesisnya</a:t>
            </a:r>
            <a:r>
              <a:rPr lang="en-US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di </a:t>
            </a:r>
            <a:r>
              <a:rPr lang="en-US" sz="1600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Kapel</a:t>
            </a:r>
            <a:r>
              <a:rPr lang="en-US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Universitas Wittenberg - </a:t>
            </a:r>
            <a:r>
              <a:rPr lang="en-US" sz="1600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Jerman</a:t>
            </a:r>
            <a:endParaRPr lang="id-ID" sz="1600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9EC6975D-B8D4-4326-ACD6-8C2F56CA4775}"/>
              </a:ext>
            </a:extLst>
          </p:cNvPr>
          <p:cNvSpPr txBox="1">
            <a:spLocks/>
          </p:cNvSpPr>
          <p:nvPr/>
        </p:nvSpPr>
        <p:spPr>
          <a:xfrm>
            <a:off x="4755920" y="849275"/>
            <a:ext cx="4101001" cy="10051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id-ID" sz="3000" kern="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RENAISANS GRAFIS DI </a:t>
            </a:r>
            <a:r>
              <a:rPr lang="en-US" sz="3000" kern="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PERANCIS</a:t>
            </a:r>
          </a:p>
        </p:txBody>
      </p:sp>
    </p:spTree>
    <p:extLst>
      <p:ext uri="{BB962C8B-B14F-4D97-AF65-F5344CB8AC3E}">
        <p14:creationId xmlns:p14="http://schemas.microsoft.com/office/powerpoint/2010/main" xmlns="" val="63980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BA23FD-BC5C-4460-9EAF-ABE8DA1898A3}"/>
              </a:ext>
            </a:extLst>
          </p:cNvPr>
          <p:cNvSpPr txBox="1"/>
          <p:nvPr/>
        </p:nvSpPr>
        <p:spPr>
          <a:xfrm>
            <a:off x="4755920" y="1854443"/>
            <a:ext cx="394341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d-ID" sz="1800" b="1" dirty="0">
                <a:solidFill>
                  <a:srgbClr val="0070C0"/>
                </a:solidFill>
              </a:rPr>
              <a:t>BEBERAPA TOKOH YANG BERPE</a:t>
            </a:r>
            <a:r>
              <a:rPr lang="en-US" sz="1800" b="1" dirty="0">
                <a:solidFill>
                  <a:srgbClr val="0070C0"/>
                </a:solidFill>
              </a:rPr>
              <a:t>-</a:t>
            </a:r>
            <a:r>
              <a:rPr lang="id-ID" sz="1800" b="1" dirty="0">
                <a:solidFill>
                  <a:srgbClr val="0070C0"/>
                </a:solidFill>
              </a:rPr>
              <a:t>NGARUH DALAM DUNIA CETAK: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</a:rPr>
              <a:t>HENRI ESTIENNE </a:t>
            </a:r>
            <a:r>
              <a:rPr lang="id-ID" sz="1800" dirty="0">
                <a:solidFill>
                  <a:srgbClr val="0070C0"/>
                </a:solidFill>
              </a:rPr>
              <a:t>(</a:t>
            </a:r>
            <a:r>
              <a:rPr lang="en-US" sz="1800" dirty="0">
                <a:solidFill>
                  <a:srgbClr val="0070C0"/>
                </a:solidFill>
              </a:rPr>
              <a:t>PARIS 1460</a:t>
            </a:r>
            <a:r>
              <a:rPr lang="id-ID" sz="1800" dirty="0">
                <a:solidFill>
                  <a:srgbClr val="0070C0"/>
                </a:solidFill>
              </a:rPr>
              <a:t>-1520) MEWARISI </a:t>
            </a:r>
            <a:r>
              <a:rPr lang="en-US" sz="1800" i="1" dirty="0">
                <a:solidFill>
                  <a:srgbClr val="0070C0"/>
                </a:solidFill>
              </a:rPr>
              <a:t>HIGMAN </a:t>
            </a:r>
            <a:r>
              <a:rPr lang="id-ID" sz="1800" i="1" dirty="0">
                <a:solidFill>
                  <a:srgbClr val="0070C0"/>
                </a:solidFill>
              </a:rPr>
              <a:t>P</a:t>
            </a:r>
            <a:r>
              <a:rPr lang="en-US" sz="1800" i="1" dirty="0">
                <a:solidFill>
                  <a:srgbClr val="0070C0"/>
                </a:solidFill>
              </a:rPr>
              <a:t>RESS </a:t>
            </a:r>
            <a:r>
              <a:rPr lang="id-ID" sz="1800" dirty="0">
                <a:solidFill>
                  <a:srgbClr val="0070C0"/>
                </a:solidFill>
              </a:rPr>
              <a:t>PADA </a:t>
            </a:r>
            <a:r>
              <a:rPr lang="en-US" sz="1800" dirty="0">
                <a:solidFill>
                  <a:srgbClr val="0070C0"/>
                </a:solidFill>
              </a:rPr>
              <a:t>1502</a:t>
            </a:r>
            <a:r>
              <a:rPr lang="id-ID" sz="1800" dirty="0">
                <a:solidFill>
                  <a:srgbClr val="0070C0"/>
                </a:solidFill>
              </a:rPr>
              <a:t> DARI ALMARHUM MANTAN SUAMI ISTRINYA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d-ID" sz="1800" dirty="0">
                <a:solidFill>
                  <a:srgbClr val="0070C0"/>
                </a:solidFill>
              </a:rPr>
              <a:t>ROBERT ESTIENNE (1503-1559) ADALAH ANAK DARI HENRI YANG MEWARISI PERUSAHAAN AYAH</a:t>
            </a:r>
            <a:r>
              <a:rPr lang="en-US" sz="1800" dirty="0">
                <a:solidFill>
                  <a:srgbClr val="0070C0"/>
                </a:solidFill>
              </a:rPr>
              <a:t>-</a:t>
            </a:r>
            <a:r>
              <a:rPr lang="id-ID" sz="1800" dirty="0">
                <a:solidFill>
                  <a:srgbClr val="0070C0"/>
                </a:solidFill>
              </a:rPr>
              <a:t>NYA. DIA DIDIDIK DALAM BIDANG PERCETAKAN OLEH SIMON DE COLINES (1480 – 1546), AYAH TIRINYA</a:t>
            </a:r>
            <a:endParaRPr lang="id-ID" sz="1800" i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6945EF-24E9-4757-AFD9-DC342D143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62" y="849275"/>
            <a:ext cx="4005419" cy="5834378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B7FA6C0E-793D-415D-B1F2-9F9FA70EEB5C}"/>
              </a:ext>
            </a:extLst>
          </p:cNvPr>
          <p:cNvSpPr/>
          <p:nvPr/>
        </p:nvSpPr>
        <p:spPr>
          <a:xfrm rot="16200000">
            <a:off x="4074692" y="5425171"/>
            <a:ext cx="626780" cy="54032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094A9906-E62B-4F4D-B265-CD4DD4074483}"/>
              </a:ext>
            </a:extLst>
          </p:cNvPr>
          <p:cNvSpPr/>
          <p:nvPr/>
        </p:nvSpPr>
        <p:spPr>
          <a:xfrm rot="16200000">
            <a:off x="4074691" y="2877406"/>
            <a:ext cx="626780" cy="54032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FA67C034-8DF9-4AC2-A706-A14D0B37BEAA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17" name="Subtitle 4">
              <a:extLst>
                <a:ext uri="{FF2B5EF4-FFF2-40B4-BE49-F238E27FC236}">
                  <a16:creationId xmlns:a16="http://schemas.microsoft.com/office/drawing/2014/main" xmlns="" id="{44839857-49F0-40F9-B080-C09652AEDA38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19" name="Subtitle 4">
              <a:extLst>
                <a:ext uri="{FF2B5EF4-FFF2-40B4-BE49-F238E27FC236}">
                  <a16:creationId xmlns:a16="http://schemas.microsoft.com/office/drawing/2014/main" xmlns="" id="{820D0C81-0896-46F7-906B-703F9F2DF8A8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DD187870-030F-4DBB-BD64-A723B98E0418}"/>
              </a:ext>
            </a:extLst>
          </p:cNvPr>
          <p:cNvSpPr txBox="1">
            <a:spLocks/>
          </p:cNvSpPr>
          <p:nvPr/>
        </p:nvSpPr>
        <p:spPr>
          <a:xfrm>
            <a:off x="4755920" y="849275"/>
            <a:ext cx="4101001" cy="10051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id-ID" sz="3000" kern="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RENAISANS GRAFIS DI </a:t>
            </a:r>
            <a:r>
              <a:rPr lang="en-US" sz="3000" kern="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PERANCIS</a:t>
            </a:r>
          </a:p>
        </p:txBody>
      </p:sp>
    </p:spTree>
    <p:extLst>
      <p:ext uri="{BB962C8B-B14F-4D97-AF65-F5344CB8AC3E}">
        <p14:creationId xmlns:p14="http://schemas.microsoft.com/office/powerpoint/2010/main" xmlns="" val="116677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B7FA6C0E-793D-415D-B1F2-9F9FA70EEB5C}"/>
              </a:ext>
            </a:extLst>
          </p:cNvPr>
          <p:cNvSpPr/>
          <p:nvPr/>
        </p:nvSpPr>
        <p:spPr>
          <a:xfrm>
            <a:off x="2673279" y="5529474"/>
            <a:ext cx="626780" cy="54032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094A9906-E62B-4F4D-B265-CD4DD4074483}"/>
              </a:ext>
            </a:extLst>
          </p:cNvPr>
          <p:cNvSpPr/>
          <p:nvPr/>
        </p:nvSpPr>
        <p:spPr>
          <a:xfrm>
            <a:off x="2673279" y="3152521"/>
            <a:ext cx="626780" cy="54032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5176C4D-F168-4816-8528-BFD17E25BC47}"/>
              </a:ext>
            </a:extLst>
          </p:cNvPr>
          <p:cNvGrpSpPr/>
          <p:nvPr/>
        </p:nvGrpSpPr>
        <p:grpSpPr>
          <a:xfrm>
            <a:off x="519545" y="1419380"/>
            <a:ext cx="3969327" cy="4019241"/>
            <a:chOff x="692727" y="845414"/>
            <a:chExt cx="5292436" cy="5358988"/>
          </a:xfrm>
        </p:grpSpPr>
        <p:pic>
          <p:nvPicPr>
            <p:cNvPr id="10" name="Slide">
              <a:extLst>
                <a:ext uri="{FF2B5EF4-FFF2-40B4-BE49-F238E27FC236}">
                  <a16:creationId xmlns:a16="http://schemas.microsoft.com/office/drawing/2014/main" xmlns="" id="{4084A690-01AD-4E46-884C-3891A92410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92727" y="845414"/>
              <a:ext cx="5292436" cy="2222254"/>
            </a:xfrm>
            <a:prstGeom prst="rect">
              <a:avLst/>
            </a:prstGeom>
            <a:ln w="38100">
              <a:solidFill>
                <a:srgbClr val="251302"/>
              </a:solidFill>
            </a:ln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878C7CD9-4D43-4DD9-8199-419CB0DA8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727" y="3997842"/>
              <a:ext cx="5292436" cy="2206560"/>
            </a:xfrm>
            <a:prstGeom prst="rect">
              <a:avLst/>
            </a:prstGeom>
            <a:noFill/>
            <a:ln w="38100">
              <a:solidFill>
                <a:srgbClr val="251302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77AA8356-AB47-4143-B10B-C7EB82485477}"/>
              </a:ext>
            </a:extLst>
          </p:cNvPr>
          <p:cNvSpPr txBox="1">
            <a:spLocks/>
          </p:cNvSpPr>
          <p:nvPr/>
        </p:nvSpPr>
        <p:spPr>
          <a:xfrm>
            <a:off x="4755920" y="849275"/>
            <a:ext cx="4101001" cy="10051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id-ID" sz="3000" kern="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RENAISANS GRAFIS DI </a:t>
            </a:r>
            <a:r>
              <a:rPr lang="en-US" sz="3000" kern="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PERANCIS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3C3E4E1-E18E-4F31-BBF0-1B416DD89C1E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13" name="Subtitle 4">
              <a:extLst>
                <a:ext uri="{FF2B5EF4-FFF2-40B4-BE49-F238E27FC236}">
                  <a16:creationId xmlns:a16="http://schemas.microsoft.com/office/drawing/2014/main" xmlns="" id="{1F100931-3D9F-48C8-AFC8-A81C021414E4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14" name="Subtitle 4">
              <a:extLst>
                <a:ext uri="{FF2B5EF4-FFF2-40B4-BE49-F238E27FC236}">
                  <a16:creationId xmlns:a16="http://schemas.microsoft.com/office/drawing/2014/main" xmlns="" id="{7288FBD4-F856-4588-A1D8-3308D1C7C7C4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8BE0665-547D-48C8-BED3-6B03F810C5EC}"/>
              </a:ext>
            </a:extLst>
          </p:cNvPr>
          <p:cNvSpPr txBox="1"/>
          <p:nvPr/>
        </p:nvSpPr>
        <p:spPr>
          <a:xfrm>
            <a:off x="4755921" y="1854443"/>
            <a:ext cx="3943410" cy="472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BEBERAPA TOKOH YANG 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PENGARUH DALAM DUNIA CETAK:</a:t>
            </a:r>
          </a:p>
          <a:p>
            <a:pPr marL="214313" marR="0" lvl="0" indent="-214313" algn="just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GEOFFROY TORY (1480-1533) SEORANG </a:t>
            </a:r>
            <a: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POLYMATH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PADA MA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 RENAISANS PERANCIS; PENG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ARUHNYA SANGAT BESAR 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NGEMBANGKAN GAYA DESAIN GRAFIS PERANCIS</a:t>
            </a:r>
          </a:p>
          <a:p>
            <a:pPr marL="214313" marR="0" lvl="0" indent="-214313" algn="just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LAUDE GARAMOND (1510–1561) DIKENAL SEBAGAI </a:t>
            </a:r>
            <a: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PUNCH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CUTTER. 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PADA 1530, MENDIRI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 PERUSAHAAN PEMBUAT TYPE SENDIRI; INDEPENDEN 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 PERUSAHAAN CETAK. TYPE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FACE NAMANYA DIGUNAKAN HINGGA KINI</a:t>
            </a:r>
            <a:endParaRPr kumimoji="0" lang="id-ID" sz="2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92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1D504C-840F-45FC-94E3-521EE55DF80E}"/>
              </a:ext>
            </a:extLst>
          </p:cNvPr>
          <p:cNvSpPr txBox="1"/>
          <p:nvPr/>
        </p:nvSpPr>
        <p:spPr>
          <a:xfrm>
            <a:off x="4272960" y="3429000"/>
            <a:ext cx="299040" cy="380873"/>
          </a:xfrm>
          <a:prstGeom prst="rect">
            <a:avLst/>
          </a:prstGeom>
          <a:solidFill>
            <a:srgbClr val="FFCC99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srgbClr val="56B7C0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3</a:t>
            </a:r>
            <a:endParaRPr kumimoji="0" lang="en-ID" sz="1875" b="0" i="0" u="none" strike="noStrike" kern="1200" cap="none" spc="0" normalizeH="0" baseline="0" noProof="0" dirty="0">
              <a:ln>
                <a:noFill/>
              </a:ln>
              <a:solidFill>
                <a:srgbClr val="56B7C0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06DF7A-64E4-4580-ABBC-8A2483A4A284}"/>
              </a:ext>
            </a:extLst>
          </p:cNvPr>
          <p:cNvSpPr txBox="1"/>
          <p:nvPr/>
        </p:nvSpPr>
        <p:spPr>
          <a:xfrm>
            <a:off x="4572000" y="3429000"/>
            <a:ext cx="4572000" cy="941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i="1" dirty="0">
                <a:solidFill>
                  <a:srgbClr val="FFCC99"/>
                </a:solidFill>
                <a:latin typeface="Signika" panose="02010003020600000004" pitchFamily="2" charset="0"/>
                <a:ea typeface="+mj-ea"/>
                <a:cs typeface="+mj-cs"/>
              </a:rPr>
              <a:t>RENAISANS DI INGGRIS DAN AMERIKA UTARA</a:t>
            </a:r>
            <a:endParaRPr lang="en-ID" sz="3600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222D6F5C-3B1D-45E8-89C0-DE77BDB22E35}"/>
              </a:ext>
            </a:extLst>
          </p:cNvPr>
          <p:cNvSpPr txBox="1">
            <a:spLocks/>
          </p:cNvSpPr>
          <p:nvPr/>
        </p:nvSpPr>
        <p:spPr>
          <a:xfrm>
            <a:off x="5847907" y="170215"/>
            <a:ext cx="3081749" cy="616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DB8F0"/>
                </a:solidFill>
              </a:rPr>
              <a:t>MATA KULIAH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1DB8F0"/>
                </a:solidFill>
              </a:rPr>
              <a:t>SEJARAH DESAIN KOMUNIKASI VISUAL</a:t>
            </a:r>
            <a:endParaRPr lang="en-ID" sz="1200" b="1" dirty="0">
              <a:solidFill>
                <a:srgbClr val="1DB8F0"/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D7EA25AC-3084-4D7E-B884-A0A3F62C5A88}"/>
              </a:ext>
            </a:extLst>
          </p:cNvPr>
          <p:cNvSpPr txBox="1">
            <a:spLocks/>
          </p:cNvSpPr>
          <p:nvPr/>
        </p:nvSpPr>
        <p:spPr>
          <a:xfrm>
            <a:off x="214343" y="170215"/>
            <a:ext cx="2284307" cy="616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solidFill>
                  <a:srgbClr val="FFCC99"/>
                </a:solidFill>
              </a:rPr>
              <a:t>PROGRAM STUDI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FFCC99"/>
                </a:solidFill>
              </a:rPr>
              <a:t>DESAIN KOMUNIKASI VISUAL</a:t>
            </a:r>
            <a:endParaRPr lang="en-ID" sz="1200" b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28BAE-DF75-484D-B2A0-2BEEC79C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61" y="867363"/>
            <a:ext cx="7308478" cy="809251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75000"/>
              </a:lnSpc>
            </a:pPr>
            <a:r>
              <a:rPr lang="id-ID" sz="3000" dirty="0">
                <a:solidFill>
                  <a:srgbClr val="0070C0"/>
                </a:solidFill>
                <a:ea typeface="Adobe Gothic Std B" panose="020B0800000000000000"/>
              </a:rPr>
              <a:t>RENAISANS GRAFIS </a:t>
            </a:r>
            <a:r>
              <a:rPr lang="en-US" sz="3000" dirty="0">
                <a:solidFill>
                  <a:srgbClr val="0070C0"/>
                </a:solidFill>
                <a:ea typeface="Adobe Gothic Std B" panose="020B0800000000000000"/>
              </a:rPr>
              <a:t/>
            </a:r>
            <a:br>
              <a:rPr lang="en-US" sz="3000" dirty="0">
                <a:solidFill>
                  <a:srgbClr val="0070C0"/>
                </a:solidFill>
                <a:ea typeface="Adobe Gothic Std B" panose="020B0800000000000000"/>
              </a:rPr>
            </a:br>
            <a:r>
              <a:rPr lang="id-ID" sz="3000" dirty="0">
                <a:solidFill>
                  <a:srgbClr val="0070C0"/>
                </a:solidFill>
                <a:ea typeface="Adobe Gothic Std B" panose="020B0800000000000000"/>
              </a:rPr>
              <a:t>DI INGGRIS DAN AMERIKA UTARA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C7078-D718-47A3-B474-B2A6FCEF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61" y="1676614"/>
            <a:ext cx="7308478" cy="4727598"/>
          </a:xfr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SEPANJANG 1500</a:t>
            </a:r>
            <a:r>
              <a:rPr lang="en-US" sz="2000" dirty="0">
                <a:solidFill>
                  <a:srgbClr val="0070C0"/>
                </a:solidFill>
              </a:rPr>
              <a:t>-</a:t>
            </a:r>
            <a:r>
              <a:rPr lang="id-ID" sz="2000" dirty="0">
                <a:solidFill>
                  <a:srgbClr val="0070C0"/>
                </a:solidFill>
              </a:rPr>
              <a:t>AN BASEL (DI SWISS) DAN LYON (DI PERANCIS, 300 KM BARAT DAYA BASEL) MENJADI DUA PUSAT INOVASI DESAIN GRAFIS SELAIN NUREMBERG-VENESIA-PARIS.</a:t>
            </a:r>
          </a:p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HANS HOLBEI MUDA (1497 - 1543) ADALAH ILUSTRATOR TERKEMUKA DI BASEL; BANYAK MENDESAIN </a:t>
            </a:r>
            <a:r>
              <a:rPr lang="id-ID" sz="2000" i="1" dirty="0">
                <a:solidFill>
                  <a:srgbClr val="0070C0"/>
                </a:solidFill>
              </a:rPr>
              <a:t>BORDER</a:t>
            </a:r>
            <a:r>
              <a:rPr lang="id-ID" sz="2000" dirty="0">
                <a:solidFill>
                  <a:srgbClr val="0070C0"/>
                </a:solidFill>
              </a:rPr>
              <a:t> HALAMAN CETAK DENGAN TEKNIK </a:t>
            </a:r>
            <a:r>
              <a:rPr lang="id-ID" sz="2000" i="1" dirty="0">
                <a:solidFill>
                  <a:srgbClr val="0070C0"/>
                </a:solidFill>
              </a:rPr>
              <a:t>WOODCUT</a:t>
            </a:r>
            <a:r>
              <a:rPr lang="id-ID" sz="2000" dirty="0">
                <a:solidFill>
                  <a:srgbClr val="0070C0"/>
                </a:solidFill>
              </a:rPr>
              <a:t> DAN BERAGAM ILUSTRASI UNTUK PERCETAKAN BAIK DI BASEL MAUPUN LYON. DIA PINDAH KE INGGRIS PADA 1526</a:t>
            </a:r>
            <a:endParaRPr lang="en-US" sz="2000" dirty="0">
              <a:solidFill>
                <a:srgbClr val="0070C0"/>
              </a:solidFill>
            </a:endParaRPr>
          </a:p>
          <a:p>
            <a:pPr algn="just">
              <a:spcBef>
                <a:spcPts val="1200"/>
              </a:spcBef>
            </a:pPr>
            <a:endParaRPr lang="en-US" sz="2000" dirty="0">
              <a:solidFill>
                <a:srgbClr val="0070C0"/>
              </a:solidFill>
            </a:endParaRPr>
          </a:p>
          <a:p>
            <a:pPr algn="just">
              <a:spcBef>
                <a:spcPts val="1200"/>
              </a:spcBef>
            </a:pPr>
            <a:endParaRPr lang="id-ID" sz="20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E8664A0-92A5-4C30-8A38-2B2A01124210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5" name="Subtitle 4">
              <a:extLst>
                <a:ext uri="{FF2B5EF4-FFF2-40B4-BE49-F238E27FC236}">
                  <a16:creationId xmlns:a16="http://schemas.microsoft.com/office/drawing/2014/main" xmlns="" id="{C495596B-0C7F-495D-ACBF-C9FDFA03E76D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Subtitle 4">
              <a:extLst>
                <a:ext uri="{FF2B5EF4-FFF2-40B4-BE49-F238E27FC236}">
                  <a16:creationId xmlns:a16="http://schemas.microsoft.com/office/drawing/2014/main" xmlns="" id="{63FE6D38-346D-4EA4-BD38-0B46C0D3687B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03961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5B3C6ED-DEAC-435F-B19F-C5A8096DBAC8}"/>
              </a:ext>
            </a:extLst>
          </p:cNvPr>
          <p:cNvSpPr/>
          <p:nvPr/>
        </p:nvSpPr>
        <p:spPr>
          <a:xfrm>
            <a:off x="1533235" y="5667616"/>
            <a:ext cx="6077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kern="0" dirty="0">
                <a:solidFill>
                  <a:srgbClr val="0070C0"/>
                </a:solidFill>
                <a:latin typeface="Arial Narrow" panose="020B0606020202030204" pitchFamily="34" charset="0"/>
              </a:rPr>
              <a:t>Kota-kota poros inovasi desain grafis di Eropa </a:t>
            </a:r>
          </a:p>
          <a:p>
            <a:pPr algn="ctr"/>
            <a:r>
              <a:rPr lang="id-ID" kern="0" dirty="0">
                <a:solidFill>
                  <a:srgbClr val="0070C0"/>
                </a:solidFill>
                <a:latin typeface="Arial Narrow" panose="020B0606020202030204" pitchFamily="34" charset="0"/>
              </a:rPr>
              <a:t>pada masa renaisans, sampai dengan abad ke 17.</a:t>
            </a:r>
          </a:p>
          <a:p>
            <a:pPr algn="ctr"/>
            <a:r>
              <a:rPr lang="id-ID" kern="0" dirty="0">
                <a:solidFill>
                  <a:srgbClr val="0070C0"/>
                </a:solidFill>
                <a:latin typeface="Arial Narrow" panose="020B0606020202030204" pitchFamily="34" charset="0"/>
              </a:rPr>
              <a:t>Segitiga Nuremberg-Venesia-Paris dan jalur Basel-Lyon</a:t>
            </a:r>
            <a:endParaRPr lang="id-ID" dirty="0">
              <a:solidFill>
                <a:srgbClr val="0070C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A5704E13-DB20-4FEC-899A-95A39E76EA0D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15" name="Subtitle 4">
              <a:extLst>
                <a:ext uri="{FF2B5EF4-FFF2-40B4-BE49-F238E27FC236}">
                  <a16:creationId xmlns:a16="http://schemas.microsoft.com/office/drawing/2014/main" xmlns="" id="{5644D4C9-1090-4D1C-A962-EE47A7921015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16" name="Subtitle 4">
              <a:extLst>
                <a:ext uri="{FF2B5EF4-FFF2-40B4-BE49-F238E27FC236}">
                  <a16:creationId xmlns:a16="http://schemas.microsoft.com/office/drawing/2014/main" xmlns="" id="{E8499673-BE0C-4DCE-85A7-69D60701EF53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6A511246-66D3-4CAA-9298-F15151E859E7}"/>
              </a:ext>
            </a:extLst>
          </p:cNvPr>
          <p:cNvGrpSpPr/>
          <p:nvPr/>
        </p:nvGrpSpPr>
        <p:grpSpPr>
          <a:xfrm>
            <a:off x="1446027" y="781169"/>
            <a:ext cx="6251944" cy="4886446"/>
            <a:chOff x="1446027" y="781169"/>
            <a:chExt cx="6251944" cy="488644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003A02F1-8290-4B63-872E-0E7B74FD51B0}"/>
                </a:ext>
              </a:extLst>
            </p:cNvPr>
            <p:cNvGrpSpPr/>
            <p:nvPr/>
          </p:nvGrpSpPr>
          <p:grpSpPr>
            <a:xfrm>
              <a:off x="1446027" y="781169"/>
              <a:ext cx="6251944" cy="4886446"/>
              <a:chOff x="1446027" y="781169"/>
              <a:chExt cx="6251944" cy="4886446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FCBBE85E-94F0-422B-A702-C2D2577024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446027" y="781169"/>
                <a:ext cx="6251944" cy="4886446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xmlns="" id="{DA997F50-32CB-4EA5-B3FD-9A361824FA87}"/>
                  </a:ext>
                </a:extLst>
              </p:cNvPr>
              <p:cNvSpPr/>
              <p:nvPr/>
            </p:nvSpPr>
            <p:spPr>
              <a:xfrm>
                <a:off x="2753833" y="2477386"/>
                <a:ext cx="212650" cy="2126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EF1342E0-BE5A-419D-AC35-2E10C2560E16}"/>
                  </a:ext>
                </a:extLst>
              </p:cNvPr>
              <p:cNvSpPr/>
              <p:nvPr/>
            </p:nvSpPr>
            <p:spPr>
              <a:xfrm>
                <a:off x="5447414" y="2193852"/>
                <a:ext cx="212650" cy="2126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CC869BF-177C-4157-AB7A-4FBEE6C04BC2}"/>
                  </a:ext>
                </a:extLst>
              </p:cNvPr>
              <p:cNvSpPr/>
              <p:nvPr/>
            </p:nvSpPr>
            <p:spPr>
              <a:xfrm>
                <a:off x="3508746" y="3870252"/>
                <a:ext cx="212650" cy="2126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2390A7A2-4EFE-43C7-8411-954371B1364E}"/>
                  </a:ext>
                </a:extLst>
              </p:cNvPr>
              <p:cNvSpPr/>
              <p:nvPr/>
            </p:nvSpPr>
            <p:spPr>
              <a:xfrm>
                <a:off x="5821227" y="3997843"/>
                <a:ext cx="212650" cy="2126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E0FEF774-24C4-45D0-8B3C-985A2C657715}"/>
                  </a:ext>
                </a:extLst>
              </p:cNvPr>
              <p:cNvSpPr/>
              <p:nvPr/>
            </p:nvSpPr>
            <p:spPr>
              <a:xfrm>
                <a:off x="4359349" y="3048956"/>
                <a:ext cx="212650" cy="21265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CD9E6528-445D-4A63-B418-5E4F7CDC1EED}"/>
                </a:ext>
              </a:extLst>
            </p:cNvPr>
            <p:cNvCxnSpPr>
              <a:stCxn id="17" idx="6"/>
              <a:endCxn id="18" idx="2"/>
            </p:cNvCxnSpPr>
            <p:nvPr/>
          </p:nvCxnSpPr>
          <p:spPr>
            <a:xfrm flipV="1">
              <a:off x="2966483" y="2300177"/>
              <a:ext cx="2480931" cy="2835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CB7A8CE-9B91-4B03-84A3-5CFE4721980E}"/>
                </a:ext>
              </a:extLst>
            </p:cNvPr>
            <p:cNvCxnSpPr>
              <a:stCxn id="18" idx="1"/>
              <a:endCxn id="20" idx="0"/>
            </p:cNvCxnSpPr>
            <p:nvPr/>
          </p:nvCxnSpPr>
          <p:spPr>
            <a:xfrm>
              <a:off x="5478556" y="2224994"/>
              <a:ext cx="448996" cy="17728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C0CECB5D-1E83-4E85-B741-31E735BA94F1}"/>
                </a:ext>
              </a:extLst>
            </p:cNvPr>
            <p:cNvCxnSpPr>
              <a:stCxn id="17" idx="5"/>
              <a:endCxn id="20" idx="2"/>
            </p:cNvCxnSpPr>
            <p:nvPr/>
          </p:nvCxnSpPr>
          <p:spPr>
            <a:xfrm>
              <a:off x="2935341" y="2658894"/>
              <a:ext cx="2885886" cy="144527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A8A43520-FCB9-4615-BB9B-81F486942318}"/>
                </a:ext>
              </a:extLst>
            </p:cNvPr>
            <p:cNvCxnSpPr>
              <a:cxnSpLocks/>
              <a:stCxn id="19" idx="7"/>
              <a:endCxn id="21" idx="3"/>
            </p:cNvCxnSpPr>
            <p:nvPr/>
          </p:nvCxnSpPr>
          <p:spPr>
            <a:xfrm flipV="1">
              <a:off x="3690254" y="3230464"/>
              <a:ext cx="700237" cy="6709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62552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28BAE-DF75-484D-B2A0-2BEEC79C3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61" y="867363"/>
            <a:ext cx="7308478" cy="809251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75000"/>
              </a:lnSpc>
            </a:pPr>
            <a:r>
              <a:rPr lang="id-ID" sz="3000" dirty="0">
                <a:solidFill>
                  <a:srgbClr val="0070C0"/>
                </a:solidFill>
                <a:ea typeface="Adobe Gothic Std B" panose="020B0800000000000000"/>
              </a:rPr>
              <a:t>RENAISANS GRAFIS </a:t>
            </a:r>
            <a:r>
              <a:rPr lang="en-US" sz="3000" dirty="0">
                <a:solidFill>
                  <a:srgbClr val="0070C0"/>
                </a:solidFill>
                <a:ea typeface="Adobe Gothic Std B" panose="020B0800000000000000"/>
              </a:rPr>
              <a:t/>
            </a:r>
            <a:br>
              <a:rPr lang="en-US" sz="3000" dirty="0">
                <a:solidFill>
                  <a:srgbClr val="0070C0"/>
                </a:solidFill>
                <a:ea typeface="Adobe Gothic Std B" panose="020B0800000000000000"/>
              </a:rPr>
            </a:br>
            <a:r>
              <a:rPr lang="id-ID" sz="3000" dirty="0">
                <a:solidFill>
                  <a:srgbClr val="0070C0"/>
                </a:solidFill>
                <a:ea typeface="Adobe Gothic Std B" panose="020B0800000000000000"/>
              </a:rPr>
              <a:t>DI INGGRIS DAN AMERIKA UTARA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C7078-D718-47A3-B474-B2A6FCEF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61" y="1676614"/>
            <a:ext cx="7308478" cy="4727598"/>
          </a:xfr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REFORMASI </a:t>
            </a:r>
            <a:r>
              <a:rPr lang="en-US" sz="2000" dirty="0">
                <a:solidFill>
                  <a:srgbClr val="0070C0"/>
                </a:solidFill>
              </a:rPr>
              <a:t>PROTESTAN</a:t>
            </a:r>
            <a:r>
              <a:rPr lang="id-ID" sz="2000" dirty="0">
                <a:solidFill>
                  <a:srgbClr val="0070C0"/>
                </a:solidFill>
              </a:rPr>
              <a:t> DIMULAI SAAT </a:t>
            </a:r>
            <a:r>
              <a:rPr lang="en-US" sz="2000" dirty="0">
                <a:solidFill>
                  <a:srgbClr val="0070C0"/>
                </a:solidFill>
              </a:rPr>
              <a:t> MARTIN LUTHER </a:t>
            </a:r>
            <a:r>
              <a:rPr lang="id-ID" sz="2000" dirty="0">
                <a:solidFill>
                  <a:srgbClr val="0070C0"/>
                </a:solidFill>
              </a:rPr>
              <a:t>PADA </a:t>
            </a:r>
            <a:r>
              <a:rPr lang="en-US" sz="2000" dirty="0">
                <a:solidFill>
                  <a:srgbClr val="0070C0"/>
                </a:solidFill>
              </a:rPr>
              <a:t>1517</a:t>
            </a:r>
            <a:r>
              <a:rPr lang="id-ID" sz="2000" dirty="0">
                <a:solidFill>
                  <a:srgbClr val="0070C0"/>
                </a:solidFill>
              </a:rPr>
              <a:t> MENEMPELKAN POSTER 95 TESIS MENGKRITIK PRAKTIK BURUK KEKRISTENAN DI WITTENBERG, SAXONY-ANHALT, JERMAN.</a:t>
            </a:r>
            <a:endParaRPr lang="en-US" sz="2000" dirty="0">
              <a:solidFill>
                <a:srgbClr val="0070C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BUNTUTNYA TERJADI PERANG SAUDARA DALAM KEKRISTENAN DI PERANCIS YANG BERAKHIR 1 MARET 1562; SEKALIGUS MEMUKUL INOVASI TIPOGRAFI DAN DUNIA CETAK DI PERANCIS</a:t>
            </a:r>
          </a:p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AMSTERDAM (BELANDA) DAN ANTWERP (BELGIA) MENJADI DUA WILAYAH YANG KEBAGIAN PELARIAN KAUM HUGUENOT (ORANG PROTESTAN PERANCIS).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id-ID" sz="20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id-ID" sz="2000" i="1" dirty="0">
                <a:solidFill>
                  <a:srgbClr val="0070C0"/>
                </a:solidFill>
                <a:sym typeface="Wingdings" panose="05000000000000000000" pitchFamily="2" charset="2"/>
              </a:rPr>
              <a:t>LIHAT MEGGS, 2005 </a:t>
            </a:r>
            <a:r>
              <a:rPr lang="id-ID" sz="2000" dirty="0">
                <a:solidFill>
                  <a:srgbClr val="0070C0"/>
                </a:solidFill>
                <a:sym typeface="Wingdings" panose="05000000000000000000" pitchFamily="2" charset="2"/>
              </a:rPr>
              <a:t>SAMPAI DENGAN HL. 109</a:t>
            </a:r>
            <a:endParaRPr lang="id-ID" sz="2000" dirty="0">
              <a:solidFill>
                <a:srgbClr val="0070C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542023D-ABBD-4EBD-AF07-881DF966712E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5" name="Subtitle 4">
              <a:extLst>
                <a:ext uri="{FF2B5EF4-FFF2-40B4-BE49-F238E27FC236}">
                  <a16:creationId xmlns:a16="http://schemas.microsoft.com/office/drawing/2014/main" xmlns="" id="{0EF04090-4220-4451-A378-D77759E7E083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6" name="Subtitle 4">
              <a:extLst>
                <a:ext uri="{FF2B5EF4-FFF2-40B4-BE49-F238E27FC236}">
                  <a16:creationId xmlns:a16="http://schemas.microsoft.com/office/drawing/2014/main" xmlns="" id="{D83C4E24-AD13-4DAB-95FE-11FDA3CCD7EC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244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C7078-D718-47A3-B474-B2A6FCEF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61" y="2034708"/>
            <a:ext cx="7308478" cy="4281031"/>
          </a:xfr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SEPANJANG ABAD KE-17 (TAHUN 1601 - 1700) ADALAH PERIODE YANG TENANG; DARI SISI SOSIAL PASCA REFORMASI, MAUPUN DA</a:t>
            </a:r>
            <a:r>
              <a:rPr lang="en-US" sz="2000" dirty="0">
                <a:solidFill>
                  <a:srgbClr val="0070C0"/>
                </a:solidFill>
              </a:rPr>
              <a:t>-</a:t>
            </a:r>
            <a:r>
              <a:rPr lang="id-ID" sz="2000" dirty="0">
                <a:solidFill>
                  <a:srgbClr val="0070C0"/>
                </a:solidFill>
              </a:rPr>
              <a:t>LAM DESAIN GRAFIS. ADA BANYAK PERSEDIAAN DESAIN ILUSTRASI, ORNAMEN, BIJI CETAK DAN MATRIKS DARI ABAD KE-16 YANG MEMBUAT NYARIS TIDAK ADA INOVASI.</a:t>
            </a:r>
          </a:p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PUJANGGA INGGRIS WILLIAM SHAKESPEARE (1564-1616) DAN PE</a:t>
            </a:r>
            <a:r>
              <a:rPr lang="en-US" sz="2000" dirty="0">
                <a:solidFill>
                  <a:srgbClr val="0070C0"/>
                </a:solidFill>
              </a:rPr>
              <a:t>-</a:t>
            </a:r>
            <a:r>
              <a:rPr lang="id-ID" sz="2000" dirty="0">
                <a:solidFill>
                  <a:srgbClr val="0070C0"/>
                </a:solidFill>
              </a:rPr>
              <a:t>NULIS, SASTRAWAN SPANYOL, MIGUEL DE CERVANTES SAAVEDRA (1547-1616) YANG MENIKMATI PERKEMBANGAN PERCETAKAN SAAT ITU</a:t>
            </a:r>
          </a:p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DI PERANCIS, PM. KARDINAL RICHELIEU PADA 1640 MEME</a:t>
            </a:r>
            <a:r>
              <a:rPr lang="en-US" sz="2000" dirty="0">
                <a:solidFill>
                  <a:srgbClr val="0070C0"/>
                </a:solidFill>
              </a:rPr>
              <a:t>-</a:t>
            </a:r>
            <a:r>
              <a:rPr lang="id-ID" sz="2000" dirty="0">
                <a:solidFill>
                  <a:srgbClr val="0070C0"/>
                </a:solidFill>
              </a:rPr>
              <a:t>RINTAHKAN DIDIRIKANNYA PERCETAKAN KERAJAAN DI LOUVRE, PARIS.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F8648FD-0EC2-4887-BA9B-A41794A4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61" y="867363"/>
            <a:ext cx="7308478" cy="809251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75000"/>
              </a:lnSpc>
            </a:pPr>
            <a:r>
              <a:rPr lang="id-ID" sz="3000" dirty="0">
                <a:solidFill>
                  <a:srgbClr val="0070C0"/>
                </a:solidFill>
                <a:ea typeface="Adobe Gothic Std B" panose="020B0800000000000000"/>
              </a:rPr>
              <a:t>RENAISANS GRAFIS </a:t>
            </a:r>
            <a:r>
              <a:rPr lang="en-US" sz="3000" dirty="0">
                <a:solidFill>
                  <a:srgbClr val="0070C0"/>
                </a:solidFill>
                <a:ea typeface="Adobe Gothic Std B" panose="020B0800000000000000"/>
              </a:rPr>
              <a:t/>
            </a:r>
            <a:br>
              <a:rPr lang="en-US" sz="3000" dirty="0">
                <a:solidFill>
                  <a:srgbClr val="0070C0"/>
                </a:solidFill>
                <a:ea typeface="Adobe Gothic Std B" panose="020B0800000000000000"/>
              </a:rPr>
            </a:br>
            <a:r>
              <a:rPr lang="id-ID" sz="3000" dirty="0">
                <a:solidFill>
                  <a:srgbClr val="0070C0"/>
                </a:solidFill>
                <a:ea typeface="Adobe Gothic Std B" panose="020B0800000000000000"/>
              </a:rPr>
              <a:t>DI INGGRIS DAN AMERIKA UTARA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53CB66B-89F5-44D2-9E98-E88E2F58B744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8" name="Subtitle 4">
              <a:extLst>
                <a:ext uri="{FF2B5EF4-FFF2-40B4-BE49-F238E27FC236}">
                  <a16:creationId xmlns:a16="http://schemas.microsoft.com/office/drawing/2014/main" xmlns="" id="{A0A01FF3-D7F4-4D92-81DD-4157947A5F3F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9" name="Subtitle 4">
              <a:extLst>
                <a:ext uri="{FF2B5EF4-FFF2-40B4-BE49-F238E27FC236}">
                  <a16:creationId xmlns:a16="http://schemas.microsoft.com/office/drawing/2014/main" xmlns="" id="{99A3A255-9EFA-4DE1-846A-E83301185E84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5894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C7078-D718-47A3-B474-B2A6FCEF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61" y="2034709"/>
            <a:ext cx="7308478" cy="4249133"/>
          </a:xfrm>
          <a:noFill/>
        </p:spPr>
        <p:txBody>
          <a:bodyPr vert="horz" lIns="68580" tIns="34290" rIns="68580" bIns="34290" rtlCol="0" anchor="ctr">
            <a:noAutofit/>
          </a:bodyPr>
          <a:lstStyle/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DI STRASBOURG, JERMAN, 1605, JOHANN CAROLUS (1575−1634) MENERBITKAN SURAT KABAR PERTAMA DI DUNIA; </a:t>
            </a:r>
            <a:r>
              <a:rPr lang="de-DE" sz="2000" dirty="0">
                <a:solidFill>
                  <a:srgbClr val="0070C0"/>
                </a:solidFill>
              </a:rPr>
              <a:t>RELATION ALLER FÜRNEMMEN UND GEDENCKWÜRDIGEN HISTORIEN</a:t>
            </a:r>
            <a:r>
              <a:rPr lang="id-ID" sz="2000" dirty="0">
                <a:solidFill>
                  <a:srgbClr val="0070C0"/>
                </a:solidFill>
              </a:rPr>
              <a:t>. </a:t>
            </a:r>
            <a:r>
              <a:rPr lang="id-ID" sz="2000" dirty="0">
                <a:solidFill>
                  <a:srgbClr val="0070C0"/>
                </a:solidFill>
                <a:sym typeface="Wingdings" panose="05000000000000000000" pitchFamily="2" charset="2"/>
              </a:rPr>
              <a:t> MEGGS, 2005, HLM. 112 MENYEBUT BAHWA SURAT KABAR PERTAMA ADALAH AVISA RELATION ODER ZEITUNG, YANG TERBIT DI AUGSBURG TAHUN 1609</a:t>
            </a:r>
            <a:endParaRPr lang="id-ID" sz="2000" dirty="0">
              <a:solidFill>
                <a:srgbClr val="0070C0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id-ID" sz="2000" dirty="0">
                <a:solidFill>
                  <a:srgbClr val="0070C0"/>
                </a:solidFill>
              </a:rPr>
              <a:t>PERCETAKAN HADIR DI KOLONI AMERIKA UTARA SAAT STEPHEN DYE (1594-1668) MENDARAT DI CAMBRIDGE, MASSACHUSETT, DIKONTRAK OLEH PENDETA JESSE GLOVER UNTUK MENDIRIKAN PERUSAHAAN CETAK. BUKU PERTAMA SELESAI DIBUAT TAHUN 1639; KESELURUHAN MAZMUR (THE BAY PSALM BOOK)</a:t>
            </a:r>
            <a:endParaRPr lang="en-US" sz="2000" dirty="0">
              <a:solidFill>
                <a:srgbClr val="0070C0"/>
              </a:solidFill>
            </a:endParaRPr>
          </a:p>
          <a:p>
            <a:pPr algn="just">
              <a:spcBef>
                <a:spcPts val="1200"/>
              </a:spcBef>
            </a:pPr>
            <a:endParaRPr lang="id-ID" sz="2000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F8648FD-0EC2-4887-BA9B-A41794A40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61" y="867363"/>
            <a:ext cx="7308478" cy="809251"/>
          </a:xfrm>
          <a:noFill/>
        </p:spPr>
        <p:txBody>
          <a:bodyPr vert="horz" lIns="68580" tIns="34290" rIns="68580" bIns="34290" rtlCol="0" anchor="ctr">
            <a:normAutofit/>
          </a:bodyPr>
          <a:lstStyle/>
          <a:p>
            <a:pPr algn="ctr">
              <a:lnSpc>
                <a:spcPct val="75000"/>
              </a:lnSpc>
            </a:pPr>
            <a:r>
              <a:rPr lang="id-ID" sz="3000" dirty="0">
                <a:solidFill>
                  <a:srgbClr val="0070C0"/>
                </a:solidFill>
                <a:ea typeface="Adobe Gothic Std B" panose="020B0800000000000000"/>
              </a:rPr>
              <a:t>RENAISANS GRAFIS </a:t>
            </a:r>
            <a:r>
              <a:rPr lang="en-US" sz="3000" dirty="0">
                <a:solidFill>
                  <a:srgbClr val="0070C0"/>
                </a:solidFill>
                <a:ea typeface="Adobe Gothic Std B" panose="020B0800000000000000"/>
              </a:rPr>
              <a:t/>
            </a:r>
            <a:br>
              <a:rPr lang="en-US" sz="3000" dirty="0">
                <a:solidFill>
                  <a:srgbClr val="0070C0"/>
                </a:solidFill>
                <a:ea typeface="Adobe Gothic Std B" panose="020B0800000000000000"/>
              </a:rPr>
            </a:br>
            <a:r>
              <a:rPr lang="id-ID" sz="3000" dirty="0">
                <a:solidFill>
                  <a:srgbClr val="0070C0"/>
                </a:solidFill>
                <a:ea typeface="Adobe Gothic Std B" panose="020B0800000000000000"/>
              </a:rPr>
              <a:t>DI INGGRIS DAN AMERIKA UTARA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E2A8D5-D5FF-428B-AD88-153085E12B6B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5" name="Subtitle 4">
              <a:extLst>
                <a:ext uri="{FF2B5EF4-FFF2-40B4-BE49-F238E27FC236}">
                  <a16:creationId xmlns:a16="http://schemas.microsoft.com/office/drawing/2014/main" xmlns="" id="{5F1FC451-7074-4A63-A275-82BDA3CB32EC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7" name="Subtitle 4">
              <a:extLst>
                <a:ext uri="{FF2B5EF4-FFF2-40B4-BE49-F238E27FC236}">
                  <a16:creationId xmlns:a16="http://schemas.microsoft.com/office/drawing/2014/main" xmlns="" id="{AAA074DA-11D6-413B-988C-A15579C34708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081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E2F2CD6-2C01-4AC9-9130-69C04E3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7415" y="2654739"/>
            <a:ext cx="5108391" cy="10790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CC99"/>
                </a:solidFill>
              </a:rPr>
              <a:t>MATUR NUWUN</a:t>
            </a:r>
            <a:endParaRPr lang="en-ID" dirty="0">
              <a:solidFill>
                <a:srgbClr val="FFCC99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1AF7990F-2737-4CCA-ADFB-79165273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71717" y="3664381"/>
            <a:ext cx="3232616" cy="773556"/>
          </a:xfrm>
        </p:spPr>
        <p:txBody>
          <a:bodyPr>
            <a:normAutofit/>
          </a:bodyPr>
          <a:lstStyle/>
          <a:p>
            <a:r>
              <a:rPr lang="en-US" sz="1875" dirty="0"/>
              <a:t>ADA PERTANYAAN ?</a:t>
            </a:r>
            <a:endParaRPr lang="en-ID" sz="187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5EEB012-EE7B-4786-A65B-FDDC0C576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5827" y="2764634"/>
            <a:ext cx="1041590" cy="107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632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464ADB-73AF-4426-A52A-3B25F46F5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0768"/>
            <a:ext cx="9144000" cy="6047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7A9892-66A7-4059-BFE8-B1162248C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370" y="1780107"/>
            <a:ext cx="5095494" cy="508514"/>
          </a:xfrm>
          <a:solidFill>
            <a:srgbClr val="FFF6F4">
              <a:alpha val="75000"/>
            </a:srgbClr>
          </a:solidFill>
        </p:spPr>
        <p:txBody>
          <a:bodyPr>
            <a:noAutofit/>
          </a:bodyPr>
          <a:lstStyle/>
          <a:p>
            <a:r>
              <a:rPr lang="en-ID" sz="2625" baseline="1207" dirty="0">
                <a:cs typeface="Times New Roman"/>
              </a:rPr>
              <a:t>CA</a:t>
            </a:r>
            <a:r>
              <a:rPr lang="en-ID" sz="2625" spc="-22" baseline="1207" dirty="0">
                <a:cs typeface="Times New Roman"/>
              </a:rPr>
              <a:t>P</a:t>
            </a:r>
            <a:r>
              <a:rPr lang="en-ID" sz="2625" spc="-26" baseline="1207" dirty="0">
                <a:cs typeface="Times New Roman"/>
              </a:rPr>
              <a:t>A</a:t>
            </a:r>
            <a:r>
              <a:rPr lang="en-ID" sz="2625" spc="-7" baseline="1207" dirty="0">
                <a:cs typeface="Times New Roman"/>
              </a:rPr>
              <a:t>I</a:t>
            </a:r>
            <a:r>
              <a:rPr lang="en-ID" sz="2625" spc="-26" baseline="1207" dirty="0">
                <a:cs typeface="Times New Roman"/>
              </a:rPr>
              <a:t>A</a:t>
            </a:r>
            <a:r>
              <a:rPr lang="en-ID" sz="2625" baseline="1207" dirty="0">
                <a:cs typeface="Times New Roman"/>
              </a:rPr>
              <a:t>N</a:t>
            </a:r>
            <a:r>
              <a:rPr lang="en-ID" sz="2625" spc="11" baseline="1207" dirty="0">
                <a:cs typeface="Times New Roman"/>
              </a:rPr>
              <a:t> </a:t>
            </a:r>
            <a:r>
              <a:rPr lang="en-ID" sz="2625" spc="-7" baseline="1207" dirty="0">
                <a:cs typeface="Times New Roman"/>
              </a:rPr>
              <a:t>P</a:t>
            </a:r>
            <a:r>
              <a:rPr lang="en-ID" sz="2625" baseline="1207" dirty="0">
                <a:cs typeface="Times New Roman"/>
              </a:rPr>
              <a:t>E</a:t>
            </a:r>
            <a:r>
              <a:rPr lang="en-ID" sz="2625" spc="-14" baseline="1207" dirty="0">
                <a:cs typeface="Times New Roman"/>
              </a:rPr>
              <a:t>M</a:t>
            </a:r>
            <a:r>
              <a:rPr lang="en-ID" sz="2625" spc="-22" baseline="1207" dirty="0">
                <a:cs typeface="Times New Roman"/>
              </a:rPr>
              <a:t>B</a:t>
            </a:r>
            <a:r>
              <a:rPr lang="en-ID" sz="2625" spc="-11" baseline="1207" dirty="0">
                <a:cs typeface="Times New Roman"/>
              </a:rPr>
              <a:t>E</a:t>
            </a:r>
            <a:r>
              <a:rPr lang="en-ID" sz="2625" spc="-22" baseline="1207" dirty="0">
                <a:cs typeface="Times New Roman"/>
              </a:rPr>
              <a:t>L</a:t>
            </a:r>
            <a:r>
              <a:rPr lang="en-ID" sz="2625" spc="-14" baseline="1207" dirty="0">
                <a:cs typeface="Times New Roman"/>
              </a:rPr>
              <a:t>A</a:t>
            </a:r>
            <a:r>
              <a:rPr lang="en-ID" sz="2625" spc="-22" baseline="1207" dirty="0">
                <a:cs typeface="Times New Roman"/>
              </a:rPr>
              <a:t>J</a:t>
            </a:r>
            <a:r>
              <a:rPr lang="en-ID" sz="2625" spc="-14" baseline="1207" dirty="0">
                <a:cs typeface="Times New Roman"/>
              </a:rPr>
              <a:t>A</a:t>
            </a:r>
            <a:r>
              <a:rPr lang="en-ID" sz="2625" spc="-19" baseline="1207" dirty="0">
                <a:cs typeface="Times New Roman"/>
              </a:rPr>
              <a:t>R</a:t>
            </a:r>
            <a:r>
              <a:rPr lang="en-ID" sz="2625" spc="-26" baseline="1207" dirty="0">
                <a:cs typeface="Times New Roman"/>
              </a:rPr>
              <a:t>A</a:t>
            </a:r>
            <a:r>
              <a:rPr lang="en-ID" sz="2625" baseline="1207" dirty="0">
                <a:cs typeface="Times New Roman"/>
              </a:rPr>
              <a:t>N</a:t>
            </a:r>
            <a:endParaRPr lang="en-ID" sz="2625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2C16DE-9637-4540-AC44-136E2A9F7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369" y="2387046"/>
            <a:ext cx="5095495" cy="1210234"/>
          </a:xfrm>
          <a:solidFill>
            <a:srgbClr val="FFF6F4">
              <a:alpha val="7500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mahasiswa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akan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dapat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memahami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ruang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lingkup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atau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konteks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perkembangan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dan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ciri-ciri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desain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komunikasi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visual pada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setiap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sejarah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perkem-bangan</a:t>
            </a:r>
            <a:r>
              <a:rPr lang="en-ID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ID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sosial-budaya</a:t>
            </a:r>
            <a:endParaRPr lang="en-ID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xmlns="" id="{B539B913-656A-4855-BB9F-7EDD901C5AFB}"/>
              </a:ext>
            </a:extLst>
          </p:cNvPr>
          <p:cNvSpPr txBox="1">
            <a:spLocks/>
          </p:cNvSpPr>
          <p:nvPr/>
        </p:nvSpPr>
        <p:spPr>
          <a:xfrm>
            <a:off x="869370" y="3642066"/>
            <a:ext cx="5095494" cy="562151"/>
          </a:xfrm>
          <a:prstGeom prst="rect">
            <a:avLst/>
          </a:prstGeom>
          <a:solidFill>
            <a:srgbClr val="FFF6F4">
              <a:alpha val="75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defTabSz="685783">
              <a:lnSpc>
                <a:spcPct val="90000"/>
              </a:lnSpc>
              <a:spcBef>
                <a:spcPct val="0"/>
              </a:spcBef>
              <a:buNone/>
              <a:defRPr sz="2625" b="1" baseline="1207">
                <a:latin typeface="Signika" panose="02010003020600000004" pitchFamily="2" charset="0"/>
                <a:ea typeface="+mj-ea"/>
                <a:cs typeface="Times New Roman"/>
              </a:defRPr>
            </a:lvl1pPr>
          </a:lstStyle>
          <a:p>
            <a:r>
              <a:rPr lang="en-ID" dirty="0"/>
              <a:t>KEMAMPUAN AKHIR YANG DIHARAPKAN</a:t>
            </a: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xmlns="" id="{FB3AE7A1-F012-4542-A649-7AB7CDD493BB}"/>
              </a:ext>
            </a:extLst>
          </p:cNvPr>
          <p:cNvSpPr txBox="1">
            <a:spLocks/>
          </p:cNvSpPr>
          <p:nvPr/>
        </p:nvSpPr>
        <p:spPr>
          <a:xfrm>
            <a:off x="869369" y="4249004"/>
            <a:ext cx="5095496" cy="1210234"/>
          </a:xfrm>
          <a:prstGeom prst="rect">
            <a:avLst/>
          </a:prstGeom>
          <a:solidFill>
            <a:srgbClr val="FFF6F4"/>
          </a:solidFill>
        </p:spPr>
        <p:txBody>
          <a:bodyPr vert="horz" lIns="91440" tIns="45720" rIns="91440" bIns="45720" rtlCol="0">
            <a:noAutofit/>
          </a:bodyPr>
          <a:lstStyle>
            <a:lvl1pPr indent="0" algn="just" defTabSz="6857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  <a:lvl2pPr marL="514337" indent="-171446" defTabSz="6857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/>
            </a:lvl2pPr>
            <a:lvl3pPr marL="857228" indent="-171446" defTabSz="6857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050"/>
            </a:lvl3pPr>
            <a:lvl4pPr marL="1200120" indent="-171446" defTabSz="6857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/>
            </a:lvl4pPr>
            <a:lvl5pPr marL="1543012" indent="-171446" defTabSz="68578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/>
            </a:lvl5pPr>
            <a:lvl6pPr marL="1885903" indent="-171446" defTabSz="68578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795" indent="-171446" defTabSz="68578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686" indent="-171446" defTabSz="68578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577" indent="-171446" defTabSz="68578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D" dirty="0" err="1"/>
              <a:t>Mahasiswa</a:t>
            </a:r>
            <a:r>
              <a:rPr lang="en-ID" dirty="0"/>
              <a:t> </a:t>
            </a:r>
            <a:r>
              <a:rPr lang="en-ID" dirty="0" err="1"/>
              <a:t>memahami</a:t>
            </a:r>
            <a:r>
              <a:rPr lang="en-ID" dirty="0"/>
              <a:t> &amp; </a:t>
            </a:r>
            <a:r>
              <a:rPr lang="en-ID" dirty="0" err="1"/>
              <a:t>mampu</a:t>
            </a:r>
            <a:r>
              <a:rPr lang="en-ID" dirty="0"/>
              <a:t> </a:t>
            </a:r>
            <a:r>
              <a:rPr lang="en-ID" dirty="0" err="1"/>
              <a:t>menjelaskan</a:t>
            </a:r>
            <a:r>
              <a:rPr lang="en-ID" dirty="0"/>
              <a:t> </a:t>
            </a:r>
            <a:r>
              <a:rPr lang="en-ID" dirty="0" err="1"/>
              <a:t>fase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teknologi</a:t>
            </a:r>
            <a:r>
              <a:rPr lang="en-ID" dirty="0"/>
              <a:t> </a:t>
            </a:r>
            <a:r>
              <a:rPr lang="en-ID" dirty="0" err="1"/>
              <a:t>cetak</a:t>
            </a:r>
            <a:r>
              <a:rPr lang="en-ID" dirty="0"/>
              <a:t>,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gaya</a:t>
            </a:r>
            <a:r>
              <a:rPr lang="en-ID" dirty="0"/>
              <a:t> dan </a:t>
            </a:r>
            <a:r>
              <a:rPr lang="en-ID" dirty="0" err="1"/>
              <a:t>aliran</a:t>
            </a:r>
            <a:r>
              <a:rPr lang="en-ID" dirty="0"/>
              <a:t> </a:t>
            </a:r>
            <a:r>
              <a:rPr lang="en-ID" dirty="0" err="1"/>
              <a:t>seni-desain</a:t>
            </a:r>
            <a:r>
              <a:rPr lang="en-ID" dirty="0"/>
              <a:t> </a:t>
            </a:r>
            <a:r>
              <a:rPr lang="en-ID" dirty="0" err="1"/>
              <a:t>serta</a:t>
            </a:r>
            <a:r>
              <a:rPr lang="en-ID" dirty="0"/>
              <a:t> </a:t>
            </a:r>
            <a:r>
              <a:rPr lang="en-ID" dirty="0" err="1"/>
              <a:t>perkembangan</a:t>
            </a:r>
            <a:r>
              <a:rPr lang="en-ID" dirty="0"/>
              <a:t> </a:t>
            </a:r>
            <a:r>
              <a:rPr lang="en-ID" dirty="0" err="1"/>
              <a:t>tipografi</a:t>
            </a:r>
            <a:r>
              <a:rPr lang="en-ID" dirty="0"/>
              <a:t> dan </a:t>
            </a:r>
            <a:r>
              <a:rPr lang="en-ID" dirty="0" err="1"/>
              <a:t>awal</a:t>
            </a:r>
            <a:r>
              <a:rPr lang="en-ID" dirty="0"/>
              <a:t> </a:t>
            </a:r>
            <a:r>
              <a:rPr lang="en-ID" dirty="0" err="1"/>
              <a:t>mula</a:t>
            </a:r>
            <a:r>
              <a:rPr lang="en-ID" dirty="0"/>
              <a:t> </a:t>
            </a:r>
            <a:r>
              <a:rPr lang="en-ID" dirty="0" err="1"/>
              <a:t>fotografi</a:t>
            </a:r>
            <a:r>
              <a:rPr lang="en-ID" dirty="0"/>
              <a:t> di masa early-modernism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FC669D6-E1E7-4808-83B3-5644B7BBFF0A}"/>
              </a:ext>
            </a:extLst>
          </p:cNvPr>
          <p:cNvGrpSpPr/>
          <p:nvPr/>
        </p:nvGrpSpPr>
        <p:grpSpPr>
          <a:xfrm>
            <a:off x="3796777" y="302252"/>
            <a:ext cx="4918599" cy="508516"/>
            <a:chOff x="3796777" y="348630"/>
            <a:chExt cx="4918599" cy="508516"/>
          </a:xfrm>
        </p:grpSpPr>
        <p:sp>
          <p:nvSpPr>
            <p:cNvPr id="85" name="Subtitle 4">
              <a:extLst>
                <a:ext uri="{FF2B5EF4-FFF2-40B4-BE49-F238E27FC236}">
                  <a16:creationId xmlns:a16="http://schemas.microsoft.com/office/drawing/2014/main" xmlns="" id="{48B88F2C-5F81-41B6-9D81-4F88841AF1C9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10" name="Subtitle 4">
              <a:extLst>
                <a:ext uri="{FF2B5EF4-FFF2-40B4-BE49-F238E27FC236}">
                  <a16:creationId xmlns:a16="http://schemas.microsoft.com/office/drawing/2014/main" xmlns="" id="{9E1BCD50-21D2-4529-A629-F1C4BE40436C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313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A9DEBF07-D72E-4852-B307-9B1BD353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2756" y="1683002"/>
            <a:ext cx="3617258" cy="773556"/>
          </a:xfrm>
        </p:spPr>
        <p:txBody>
          <a:bodyPr anchor="b">
            <a:normAutofit/>
          </a:bodyPr>
          <a:lstStyle/>
          <a:p>
            <a:r>
              <a:rPr lang="en-US" sz="1875" dirty="0"/>
              <a:t>BAHASAN PERTEMUAN #6</a:t>
            </a:r>
            <a:endParaRPr lang="en-ID" sz="1875" dirty="0"/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xmlns="" id="{EE2A9DA1-08A6-415E-ADA4-4DDE244A7135}"/>
              </a:ext>
            </a:extLst>
          </p:cNvPr>
          <p:cNvSpPr txBox="1">
            <a:spLocks/>
          </p:cNvSpPr>
          <p:nvPr/>
        </p:nvSpPr>
        <p:spPr>
          <a:xfrm>
            <a:off x="5847907" y="170215"/>
            <a:ext cx="3081749" cy="616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DB8F0"/>
                </a:solidFill>
              </a:rPr>
              <a:t>MATA KULIAH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1DB8F0"/>
                </a:solidFill>
              </a:rPr>
              <a:t>SEJARAH DESAIN KOMUNIKASI VISUAL</a:t>
            </a:r>
            <a:endParaRPr lang="en-ID" sz="1200" b="1" dirty="0">
              <a:solidFill>
                <a:srgbClr val="1DB8F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83ED4ABB-5172-487E-ACA6-784200659AB8}"/>
              </a:ext>
            </a:extLst>
          </p:cNvPr>
          <p:cNvSpPr txBox="1">
            <a:spLocks/>
          </p:cNvSpPr>
          <p:nvPr/>
        </p:nvSpPr>
        <p:spPr>
          <a:xfrm>
            <a:off x="214343" y="170215"/>
            <a:ext cx="2284307" cy="616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solidFill>
                  <a:srgbClr val="FFCC99"/>
                </a:solidFill>
              </a:rPr>
              <a:t>PROGRAM STUDI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FFCC99"/>
                </a:solidFill>
              </a:rPr>
              <a:t>DESAIN KOMUNIKASI VISUAL</a:t>
            </a:r>
            <a:endParaRPr lang="en-ID" sz="1200" b="1" dirty="0">
              <a:solidFill>
                <a:srgbClr val="FFCC9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314705-8B84-41A3-8351-6AB931A371A0}"/>
              </a:ext>
            </a:extLst>
          </p:cNvPr>
          <p:cNvSpPr txBox="1"/>
          <p:nvPr/>
        </p:nvSpPr>
        <p:spPr>
          <a:xfrm>
            <a:off x="3573717" y="2624350"/>
            <a:ext cx="299040" cy="380873"/>
          </a:xfrm>
          <a:prstGeom prst="rect">
            <a:avLst/>
          </a:prstGeom>
          <a:solidFill>
            <a:srgbClr val="FFCC99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875" dirty="0">
                <a:solidFill>
                  <a:srgbClr val="56B7C0"/>
                </a:solidFill>
                <a:latin typeface="Bauhaus 93" panose="04030905020B02020C02" pitchFamily="82" charset="0"/>
              </a:rPr>
              <a:t>1</a:t>
            </a:r>
            <a:endParaRPr lang="en-ID" sz="1875" dirty="0">
              <a:solidFill>
                <a:srgbClr val="56B7C0"/>
              </a:solidFill>
              <a:latin typeface="Bauhaus 93" panose="04030905020B02020C02" pitchFamily="8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8C4D2D-7083-4B9C-AFAB-ED1FC6F073FC}"/>
              </a:ext>
            </a:extLst>
          </p:cNvPr>
          <p:cNvSpPr txBox="1"/>
          <p:nvPr/>
        </p:nvSpPr>
        <p:spPr>
          <a:xfrm>
            <a:off x="3573716" y="3565698"/>
            <a:ext cx="299040" cy="380873"/>
          </a:xfrm>
          <a:prstGeom prst="rect">
            <a:avLst/>
          </a:prstGeom>
          <a:solidFill>
            <a:srgbClr val="FFCC99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srgbClr val="56B7C0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2</a:t>
            </a:r>
            <a:endParaRPr kumimoji="0" lang="en-ID" sz="1875" b="0" i="0" u="none" strike="noStrike" kern="1200" cap="none" spc="0" normalizeH="0" baseline="0" noProof="0" dirty="0">
              <a:ln>
                <a:noFill/>
              </a:ln>
              <a:solidFill>
                <a:srgbClr val="56B7C0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CC5E45-B485-4D78-9782-5C349F84CFAB}"/>
              </a:ext>
            </a:extLst>
          </p:cNvPr>
          <p:cNvSpPr txBox="1"/>
          <p:nvPr/>
        </p:nvSpPr>
        <p:spPr>
          <a:xfrm>
            <a:off x="3872756" y="2624350"/>
            <a:ext cx="4572000" cy="52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i="1" dirty="0">
                <a:solidFill>
                  <a:srgbClr val="FFCC99"/>
                </a:solidFill>
                <a:latin typeface="Signika" panose="02010003020600000004" pitchFamily="2" charset="0"/>
                <a:ea typeface="+mj-ea"/>
                <a:cs typeface="+mj-cs"/>
              </a:rPr>
              <a:t>RENAISANS DI ITALIA</a:t>
            </a:r>
            <a:endParaRPr lang="en-ID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2662DBD-58DA-4F75-B9AA-8E5B4CB5860D}"/>
              </a:ext>
            </a:extLst>
          </p:cNvPr>
          <p:cNvSpPr txBox="1"/>
          <p:nvPr/>
        </p:nvSpPr>
        <p:spPr>
          <a:xfrm>
            <a:off x="3872756" y="3565698"/>
            <a:ext cx="4973532" cy="52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RENAISANS DI PERANCIS</a:t>
            </a: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0A312ED-DEDA-4DBB-A21C-ECD72C4A67F7}"/>
              </a:ext>
            </a:extLst>
          </p:cNvPr>
          <p:cNvSpPr txBox="1"/>
          <p:nvPr/>
        </p:nvSpPr>
        <p:spPr>
          <a:xfrm>
            <a:off x="3573716" y="4507046"/>
            <a:ext cx="299040" cy="380873"/>
          </a:xfrm>
          <a:prstGeom prst="rect">
            <a:avLst/>
          </a:prstGeom>
          <a:solidFill>
            <a:srgbClr val="FFCC99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srgbClr val="56B7C0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3</a:t>
            </a:r>
            <a:endParaRPr kumimoji="0" lang="en-ID" sz="1875" b="0" i="0" u="none" strike="noStrike" kern="1200" cap="none" spc="0" normalizeH="0" baseline="0" noProof="0" dirty="0">
              <a:ln>
                <a:noFill/>
              </a:ln>
              <a:solidFill>
                <a:srgbClr val="56B7C0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ECB6E0E-3F97-494F-8BCD-53B070FC0C93}"/>
              </a:ext>
            </a:extLst>
          </p:cNvPr>
          <p:cNvSpPr txBox="1"/>
          <p:nvPr/>
        </p:nvSpPr>
        <p:spPr>
          <a:xfrm>
            <a:off x="3872756" y="4507046"/>
            <a:ext cx="4973532" cy="941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Signika" panose="02010003020600000004" pitchFamily="2" charset="0"/>
                <a:ea typeface="+mn-ea"/>
                <a:cs typeface="+mn-cs"/>
              </a:rPr>
              <a:t>RENAISANS DI INGGRIS DAN AMERIKA UTARA</a:t>
            </a:r>
          </a:p>
        </p:txBody>
      </p:sp>
    </p:spTree>
    <p:extLst>
      <p:ext uri="{BB962C8B-B14F-4D97-AF65-F5344CB8AC3E}">
        <p14:creationId xmlns:p14="http://schemas.microsoft.com/office/powerpoint/2010/main" xmlns="" val="46425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1D504C-840F-45FC-94E3-521EE55DF80E}"/>
              </a:ext>
            </a:extLst>
          </p:cNvPr>
          <p:cNvSpPr txBox="1"/>
          <p:nvPr/>
        </p:nvSpPr>
        <p:spPr>
          <a:xfrm>
            <a:off x="4272960" y="3429000"/>
            <a:ext cx="299040" cy="380873"/>
          </a:xfrm>
          <a:prstGeom prst="rect">
            <a:avLst/>
          </a:prstGeom>
          <a:solidFill>
            <a:srgbClr val="FFCC99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srgbClr val="56B7C0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1</a:t>
            </a:r>
            <a:endParaRPr kumimoji="0" lang="en-ID" sz="1875" b="0" i="0" u="none" strike="noStrike" kern="1200" cap="none" spc="0" normalizeH="0" baseline="0" noProof="0" dirty="0">
              <a:ln>
                <a:noFill/>
              </a:ln>
              <a:solidFill>
                <a:srgbClr val="56B7C0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06DF7A-64E4-4580-ABBC-8A2483A4A284}"/>
              </a:ext>
            </a:extLst>
          </p:cNvPr>
          <p:cNvSpPr txBox="1"/>
          <p:nvPr/>
        </p:nvSpPr>
        <p:spPr>
          <a:xfrm>
            <a:off x="4572000" y="3429000"/>
            <a:ext cx="4572000" cy="525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i="1" dirty="0">
                <a:solidFill>
                  <a:srgbClr val="FFCC99"/>
                </a:solidFill>
                <a:latin typeface="Signika" panose="02010003020600000004" pitchFamily="2" charset="0"/>
                <a:ea typeface="+mj-ea"/>
                <a:cs typeface="+mj-cs"/>
              </a:rPr>
              <a:t>RENAISANS DI ITALIA</a:t>
            </a:r>
            <a:endParaRPr lang="en-ID" sz="3600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222D6F5C-3B1D-45E8-89C0-DE77BDB22E35}"/>
              </a:ext>
            </a:extLst>
          </p:cNvPr>
          <p:cNvSpPr txBox="1">
            <a:spLocks/>
          </p:cNvSpPr>
          <p:nvPr/>
        </p:nvSpPr>
        <p:spPr>
          <a:xfrm>
            <a:off x="5847907" y="170215"/>
            <a:ext cx="3081749" cy="616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DB8F0"/>
                </a:solidFill>
              </a:rPr>
              <a:t>MATA KULIAH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1DB8F0"/>
                </a:solidFill>
              </a:rPr>
              <a:t>SEJARAH DESAIN KOMUNIKASI VISUAL</a:t>
            </a:r>
            <a:endParaRPr lang="en-ID" sz="1200" b="1" dirty="0">
              <a:solidFill>
                <a:srgbClr val="1DB8F0"/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D7EA25AC-3084-4D7E-B884-A0A3F62C5A88}"/>
              </a:ext>
            </a:extLst>
          </p:cNvPr>
          <p:cNvSpPr txBox="1">
            <a:spLocks/>
          </p:cNvSpPr>
          <p:nvPr/>
        </p:nvSpPr>
        <p:spPr>
          <a:xfrm>
            <a:off x="214343" y="170215"/>
            <a:ext cx="2284307" cy="616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solidFill>
                  <a:srgbClr val="FFCC99"/>
                </a:solidFill>
              </a:rPr>
              <a:t>PROGRAM STUDI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FFCC99"/>
                </a:solidFill>
              </a:rPr>
              <a:t>DESAIN KOMUNIKASI VISUAL</a:t>
            </a:r>
            <a:endParaRPr lang="en-ID" sz="1200" b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804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F49E16-C5F8-4407-A370-E4144621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5921" y="1854443"/>
            <a:ext cx="3757454" cy="4228167"/>
          </a:xfrm>
        </p:spPr>
        <p:txBody>
          <a:bodyPr anchor="ctr">
            <a:noAutofit/>
          </a:bodyPr>
          <a:lstStyle/>
          <a:p>
            <a:pPr algn="just"/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BEBERAPA TOKOH YANG BERPE</a:t>
            </a:r>
            <a:r>
              <a:rPr lang="en-US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NGARUH DALAM DUNIA CETAK: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NICOLAS JENSON (1420-1480) MENCIPTAKAN FONT ROMAN YANG KETERBACAANNYA SEM</a:t>
            </a:r>
            <a:r>
              <a:rPr lang="en-US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PURNA 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OLEH ADOBE KEMU</a:t>
            </a:r>
            <a:r>
              <a:rPr lang="en-US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DIAN DIKEMBANGKAN MENJADI FONT ADOBE JENSON</a:t>
            </a:r>
            <a:endParaRPr lang="en-US" sz="2000" b="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FRANCESCO DA BOLOGNA, NAMA PANGGILANNYA GRIFFO (1450-1518) MENCIPTAKAN FONT BEMBO YANG MASIH ADA HINGGA KINI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xmlns="" id="{F40FD54E-090D-432A-B98E-7660FC72ED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/>
        </p:blipFill>
        <p:spPr>
          <a:xfrm>
            <a:off x="627461" y="1594884"/>
            <a:ext cx="3757454" cy="422816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7857B6-44FD-4B01-A9AB-EAC648342CA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55920" y="849275"/>
            <a:ext cx="3943411" cy="1005168"/>
          </a:xfrm>
        </p:spPr>
        <p:txBody>
          <a:bodyPr>
            <a:normAutofit/>
          </a:bodyPr>
          <a:lstStyle/>
          <a:p>
            <a:pPr>
              <a:lnSpc>
                <a:spcPct val="75000"/>
              </a:lnSpc>
            </a:pPr>
            <a:r>
              <a:rPr lang="id-ID" sz="300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RENAISANS GRAFIS DI ITALIA</a:t>
            </a:r>
            <a:endParaRPr lang="en-US" sz="3000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B7FA6C0E-793D-415D-B1F2-9F9FA70EEB5C}"/>
              </a:ext>
            </a:extLst>
          </p:cNvPr>
          <p:cNvSpPr/>
          <p:nvPr/>
        </p:nvSpPr>
        <p:spPr>
          <a:xfrm rot="16200000">
            <a:off x="4265625" y="3438803"/>
            <a:ext cx="626780" cy="540327"/>
          </a:xfrm>
          <a:prstGeom prst="triangle">
            <a:avLst/>
          </a:prstGeom>
          <a:solidFill>
            <a:srgbClr val="05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2E767B2-DC66-496E-A2E4-E02B2FB4FF08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11" name="Subtitle 4">
              <a:extLst>
                <a:ext uri="{FF2B5EF4-FFF2-40B4-BE49-F238E27FC236}">
                  <a16:creationId xmlns:a16="http://schemas.microsoft.com/office/drawing/2014/main" xmlns="" id="{82CA6391-8070-4742-98BD-532480E5222D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12" name="Subtitle 4">
              <a:extLst>
                <a:ext uri="{FF2B5EF4-FFF2-40B4-BE49-F238E27FC236}">
                  <a16:creationId xmlns:a16="http://schemas.microsoft.com/office/drawing/2014/main" xmlns="" id="{2F3024FC-D1D5-4272-A7CC-745079BA8DC7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915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54EBE0F-EF3B-4411-ABC0-256301B396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5920" y="1988386"/>
            <a:ext cx="3918410" cy="3693458"/>
          </a:xfrm>
        </p:spPr>
        <p:txBody>
          <a:bodyPr anchor="ctr">
            <a:norm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ALDUS MANUTIUS (1450-1515) ADALAH PENGUSAHA PERCETAK</a:t>
            </a:r>
            <a:r>
              <a:rPr lang="en-US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DI VENESIA DAN ADALAH </a:t>
            </a:r>
            <a:r>
              <a:rPr lang="id-ID" sz="2000" b="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GODFTHER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BAGI GRIFFO. DI</a:t>
            </a:r>
            <a:r>
              <a:rPr lang="en-US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ANGGAP SEBAGAI PENEMU FONT  STYLE ITALIC;  MESKI SEBENAR</a:t>
            </a:r>
            <a:r>
              <a:rPr lang="en-US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NYA KREDIT ITU HARUSNYA DIBE</a:t>
            </a:r>
            <a:r>
              <a:rPr lang="en-US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id-ID" sz="2000" b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RIKAN KE GRIFFO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B7FA6C0E-793D-415D-B1F2-9F9FA70EEB5C}"/>
              </a:ext>
            </a:extLst>
          </p:cNvPr>
          <p:cNvSpPr/>
          <p:nvPr/>
        </p:nvSpPr>
        <p:spPr>
          <a:xfrm rot="16200000">
            <a:off x="4528774" y="1922449"/>
            <a:ext cx="626780" cy="540327"/>
          </a:xfrm>
          <a:prstGeom prst="triangle">
            <a:avLst/>
          </a:prstGeom>
          <a:solidFill>
            <a:srgbClr val="05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96B5A96-566E-442A-AE7F-FC25C7932314}"/>
              </a:ext>
            </a:extLst>
          </p:cNvPr>
          <p:cNvSpPr/>
          <p:nvPr/>
        </p:nvSpPr>
        <p:spPr>
          <a:xfrm>
            <a:off x="2535170" y="4206219"/>
            <a:ext cx="18815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Gaya </a:t>
            </a:r>
            <a:r>
              <a:rPr lang="id-ID" sz="1600" i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italic</a:t>
            </a: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yang dibuat Griffo untuk Aldine Press, perusahaan milik Aldus Manutius</a:t>
            </a:r>
            <a:r>
              <a:rPr lang="en-US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yang memiliki hak cipta atas gaya </a:t>
            </a:r>
            <a:r>
              <a:rPr lang="id-ID" sz="1600" i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italic</a:t>
            </a: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ini</a:t>
            </a:r>
            <a:endParaRPr lang="id-ID" sz="2000" dirty="0">
              <a:solidFill>
                <a:srgbClr val="0070C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37CD631-2902-4E53-BD3B-9F1ACCCB6B0A}"/>
              </a:ext>
            </a:extLst>
          </p:cNvPr>
          <p:cNvSpPr/>
          <p:nvPr/>
        </p:nvSpPr>
        <p:spPr>
          <a:xfrm>
            <a:off x="469670" y="4206219"/>
            <a:ext cx="1881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Typeface Bembo yang dibuat oleh Griffo</a:t>
            </a:r>
            <a:r>
              <a:rPr lang="en-US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pada 1495 untuk buku karya Kardinal Pietro Bembo; </a:t>
            </a:r>
            <a:r>
              <a:rPr lang="id-ID" sz="1600" i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de Aetna.</a:t>
            </a:r>
            <a:endParaRPr lang="id-ID" sz="1600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107525-F3AD-477D-8B69-5226E2B0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70" y="2157365"/>
            <a:ext cx="3964107" cy="193682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FAF57C46-BDF0-44D2-835C-DDD29F217610}"/>
              </a:ext>
            </a:extLst>
          </p:cNvPr>
          <p:cNvSpPr txBox="1">
            <a:spLocks/>
          </p:cNvSpPr>
          <p:nvPr/>
        </p:nvSpPr>
        <p:spPr>
          <a:xfrm>
            <a:off x="4755920" y="849275"/>
            <a:ext cx="3943411" cy="1005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id-ID" sz="300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RENAISANS GRAFIS DI ITALIA</a:t>
            </a:r>
            <a:endParaRPr lang="en-US" sz="3000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30ADE05-B577-49CF-B03B-ADB5916EEF54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23" name="Subtitle 4">
              <a:extLst>
                <a:ext uri="{FF2B5EF4-FFF2-40B4-BE49-F238E27FC236}">
                  <a16:creationId xmlns:a16="http://schemas.microsoft.com/office/drawing/2014/main" xmlns="" id="{C8D8A033-BDF5-42CD-972E-43ACD64DFD2D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24" name="Subtitle 4">
              <a:extLst>
                <a:ext uri="{FF2B5EF4-FFF2-40B4-BE49-F238E27FC236}">
                  <a16:creationId xmlns:a16="http://schemas.microsoft.com/office/drawing/2014/main" xmlns="" id="{9864C8C1-AB79-4992-851C-13F53FCF3FA9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47288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300F4A-2B1C-4F92-87CA-65B6B05CBD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9319" y="1279719"/>
            <a:ext cx="3530559" cy="367178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853E21A8-079F-4B93-A387-64B5FAEC4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34124" y="1854443"/>
            <a:ext cx="3943411" cy="4196733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id-ID" sz="2000" b="1" dirty="0">
                <a:solidFill>
                  <a:srgbClr val="0070C0"/>
                </a:solidFill>
              </a:rPr>
              <a:t>GAYA GRAFIS; ILUSTRASI DAN DEKORASI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rgbClr val="0070C0"/>
                </a:solidFill>
              </a:rPr>
              <a:t>RENAISANS SANGAT MENYUKAI DEKORASI TUMBUHAN (</a:t>
            </a:r>
            <a:r>
              <a:rPr lang="id-ID" sz="2000" i="1" dirty="0">
                <a:solidFill>
                  <a:srgbClr val="0070C0"/>
                </a:solidFill>
              </a:rPr>
              <a:t>FLORAL</a:t>
            </a:r>
            <a:r>
              <a:rPr lang="id-ID" sz="2000" dirty="0">
                <a:solidFill>
                  <a:srgbClr val="0070C0"/>
                </a:solidFill>
              </a:rPr>
              <a:t>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rgbClr val="0070C0"/>
                </a:solidFill>
              </a:rPr>
              <a:t>PERDU BUNGA LIAR DAN SULUR POHON ANGGUR DIAPLIKASIKAN PADA MEBEL, ARSITEKTUR DAN MANUSKRIP.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id-ID" sz="2000" dirty="0">
                <a:solidFill>
                  <a:srgbClr val="0070C0"/>
                </a:solidFill>
              </a:rPr>
              <a:t>PADA PERIODE </a:t>
            </a:r>
            <a:r>
              <a:rPr lang="id-ID" sz="2000" i="1" dirty="0">
                <a:solidFill>
                  <a:srgbClr val="0070C0"/>
                </a:solidFill>
              </a:rPr>
              <a:t>INCUNABULA</a:t>
            </a:r>
            <a:r>
              <a:rPr lang="id-ID" sz="2000" dirty="0">
                <a:solidFill>
                  <a:srgbClr val="0070C0"/>
                </a:solidFill>
              </a:rPr>
              <a:t> PA</a:t>
            </a:r>
            <a:r>
              <a:rPr lang="en-US" sz="2000" dirty="0">
                <a:solidFill>
                  <a:srgbClr val="0070C0"/>
                </a:solidFill>
              </a:rPr>
              <a:t>-</a:t>
            </a:r>
            <a:r>
              <a:rPr lang="id-ID" sz="2000" dirty="0">
                <a:solidFill>
                  <a:srgbClr val="0070C0"/>
                </a:solidFill>
              </a:rPr>
              <a:t>RA ILUSTRATOR MASIH MELAN</a:t>
            </a:r>
            <a:r>
              <a:rPr lang="en-US" sz="2000" dirty="0">
                <a:solidFill>
                  <a:srgbClr val="0070C0"/>
                </a:solidFill>
              </a:rPr>
              <a:t>-</a:t>
            </a:r>
            <a:r>
              <a:rPr lang="id-ID" sz="2000" dirty="0">
                <a:solidFill>
                  <a:srgbClr val="0070C0"/>
                </a:solidFill>
              </a:rPr>
              <a:t>JUTKAN GAYA INI </a:t>
            </a:r>
            <a:r>
              <a:rPr lang="id-ID" sz="2000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id-ID" sz="2000" i="1" dirty="0">
                <a:solidFill>
                  <a:srgbClr val="0070C0"/>
                </a:solidFill>
                <a:sym typeface="Wingdings" panose="05000000000000000000" pitchFamily="2" charset="2"/>
              </a:rPr>
              <a:t>LIHAT MEGGS, 2005 HLM. 91</a:t>
            </a:r>
            <a:endParaRPr lang="en-ID" sz="2000" dirty="0">
              <a:solidFill>
                <a:srgbClr val="0070C0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B7FA6C0E-793D-415D-B1F2-9F9FA70EEB5C}"/>
              </a:ext>
            </a:extLst>
          </p:cNvPr>
          <p:cNvSpPr/>
          <p:nvPr/>
        </p:nvSpPr>
        <p:spPr>
          <a:xfrm rot="16200000">
            <a:off x="4172367" y="2532055"/>
            <a:ext cx="626780" cy="540327"/>
          </a:xfrm>
          <a:prstGeom prst="triangle">
            <a:avLst/>
          </a:prstGeom>
          <a:solidFill>
            <a:srgbClr val="05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3DBFB4-BFEA-49BE-8567-47134298E0E9}"/>
              </a:ext>
            </a:extLst>
          </p:cNvPr>
          <p:cNvSpPr/>
          <p:nvPr/>
        </p:nvSpPr>
        <p:spPr>
          <a:xfrm>
            <a:off x="779319" y="5214596"/>
            <a:ext cx="35305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Halaman Judul </a:t>
            </a:r>
            <a:r>
              <a:rPr lang="id-ID" sz="1600" i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Calendarium </a:t>
            </a: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penulis Regiomontanus, 1476, mencatatkan trio pencetaknya: </a:t>
            </a:r>
            <a:r>
              <a:rPr lang="id-ID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Erhard Ratdolt</a:t>
            </a: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id-ID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Peter Loeslein </a:t>
            </a: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dan </a:t>
            </a:r>
            <a:r>
              <a:rPr lang="id-ID" sz="1600" b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Bernhard Maler</a:t>
            </a:r>
            <a:endParaRPr lang="id-ID" sz="2000" b="1" kern="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A2F0BCC-F068-4940-9156-D00504FEA841}"/>
              </a:ext>
            </a:extLst>
          </p:cNvPr>
          <p:cNvSpPr txBox="1">
            <a:spLocks/>
          </p:cNvSpPr>
          <p:nvPr/>
        </p:nvSpPr>
        <p:spPr>
          <a:xfrm>
            <a:off x="4755920" y="849275"/>
            <a:ext cx="3943411" cy="1005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</a:pPr>
            <a:r>
              <a:rPr lang="id-ID" sz="300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RENAISANS GRAFIS DI ITALIA</a:t>
            </a:r>
            <a:endParaRPr lang="en-US" sz="3000" dirty="0">
              <a:solidFill>
                <a:srgbClr val="0070C0"/>
              </a:solidFill>
              <a:latin typeface="Adobe Gothic Std B" panose="020B0800000000000000" pitchFamily="34" charset="-128"/>
              <a:ea typeface="Adobe Gothic Std B" panose="020B080000000000000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72FAE1-B5D2-4384-BB9B-A1E45E9E98EA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12" name="Subtitle 4">
              <a:extLst>
                <a:ext uri="{FF2B5EF4-FFF2-40B4-BE49-F238E27FC236}">
                  <a16:creationId xmlns:a16="http://schemas.microsoft.com/office/drawing/2014/main" xmlns="" id="{E1788869-E987-42BD-81A0-D3AF0B1C1FF5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13" name="Subtitle 4">
              <a:extLst>
                <a:ext uri="{FF2B5EF4-FFF2-40B4-BE49-F238E27FC236}">
                  <a16:creationId xmlns:a16="http://schemas.microsoft.com/office/drawing/2014/main" xmlns="" id="{DF8A4154-6584-49FB-9CC7-BF8B96793741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8893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1D504C-840F-45FC-94E3-521EE55DF80E}"/>
              </a:ext>
            </a:extLst>
          </p:cNvPr>
          <p:cNvSpPr txBox="1"/>
          <p:nvPr/>
        </p:nvSpPr>
        <p:spPr>
          <a:xfrm>
            <a:off x="4272960" y="3429000"/>
            <a:ext cx="299040" cy="380873"/>
          </a:xfrm>
          <a:prstGeom prst="rect">
            <a:avLst/>
          </a:prstGeom>
          <a:solidFill>
            <a:srgbClr val="FFCC99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75" b="0" i="0" u="none" strike="noStrike" kern="1200" cap="none" spc="0" normalizeH="0" baseline="0" noProof="0" dirty="0">
                <a:ln>
                  <a:noFill/>
                </a:ln>
                <a:solidFill>
                  <a:srgbClr val="56B7C0"/>
                </a:solidFill>
                <a:effectLst/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2</a:t>
            </a:r>
            <a:endParaRPr kumimoji="0" lang="en-ID" sz="1875" b="0" i="0" u="none" strike="noStrike" kern="1200" cap="none" spc="0" normalizeH="0" baseline="0" noProof="0" dirty="0">
              <a:ln>
                <a:noFill/>
              </a:ln>
              <a:solidFill>
                <a:srgbClr val="56B7C0"/>
              </a:solidFill>
              <a:effectLst/>
              <a:uLnTx/>
              <a:uFillTx/>
              <a:latin typeface="Bauhaus 93" panose="04030905020B02020C02" pitchFamily="8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06DF7A-64E4-4580-ABBC-8A2483A4A284}"/>
              </a:ext>
            </a:extLst>
          </p:cNvPr>
          <p:cNvSpPr txBox="1"/>
          <p:nvPr/>
        </p:nvSpPr>
        <p:spPr>
          <a:xfrm>
            <a:off x="4572000" y="3429000"/>
            <a:ext cx="4572000" cy="941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75000"/>
              </a:lnSpc>
            </a:pPr>
            <a:r>
              <a:rPr lang="en-US" sz="3600" i="1" dirty="0">
                <a:solidFill>
                  <a:srgbClr val="FFCC99"/>
                </a:solidFill>
                <a:latin typeface="Signika" panose="02010003020600000004" pitchFamily="2" charset="0"/>
                <a:ea typeface="+mj-ea"/>
                <a:cs typeface="+mj-cs"/>
              </a:rPr>
              <a:t>RENAISANS DI PERANCIS</a:t>
            </a:r>
            <a:endParaRPr lang="en-ID" sz="3600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xmlns="" id="{222D6F5C-3B1D-45E8-89C0-DE77BDB22E35}"/>
              </a:ext>
            </a:extLst>
          </p:cNvPr>
          <p:cNvSpPr txBox="1">
            <a:spLocks/>
          </p:cNvSpPr>
          <p:nvPr/>
        </p:nvSpPr>
        <p:spPr>
          <a:xfrm>
            <a:off x="5847907" y="170215"/>
            <a:ext cx="3081749" cy="616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solidFill>
                  <a:srgbClr val="1DB8F0"/>
                </a:solidFill>
              </a:rPr>
              <a:t>MATA KULIAH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1DB8F0"/>
                </a:solidFill>
              </a:rPr>
              <a:t>SEJARAH DESAIN KOMUNIKASI VISUAL</a:t>
            </a:r>
            <a:endParaRPr lang="en-ID" sz="1200" b="1" dirty="0">
              <a:solidFill>
                <a:srgbClr val="1DB8F0"/>
              </a:solidFill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xmlns="" id="{D7EA25AC-3084-4D7E-B884-A0A3F62C5A88}"/>
              </a:ext>
            </a:extLst>
          </p:cNvPr>
          <p:cNvSpPr txBox="1">
            <a:spLocks/>
          </p:cNvSpPr>
          <p:nvPr/>
        </p:nvSpPr>
        <p:spPr>
          <a:xfrm>
            <a:off x="214343" y="170215"/>
            <a:ext cx="2284307" cy="6165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000" dirty="0">
                <a:solidFill>
                  <a:srgbClr val="FFCC99"/>
                </a:solidFill>
              </a:rPr>
              <a:t>PROGRAM STUDI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200" b="1" dirty="0">
                <a:solidFill>
                  <a:srgbClr val="FFCC99"/>
                </a:solidFill>
              </a:rPr>
              <a:t>DESAIN KOMUNIKASI VISUAL</a:t>
            </a:r>
            <a:endParaRPr lang="en-ID" sz="1200" b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087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B7FA6C0E-793D-415D-B1F2-9F9FA70EEB5C}"/>
              </a:ext>
            </a:extLst>
          </p:cNvPr>
          <p:cNvSpPr/>
          <p:nvPr/>
        </p:nvSpPr>
        <p:spPr>
          <a:xfrm rot="16200000">
            <a:off x="4172367" y="4504116"/>
            <a:ext cx="626780" cy="540327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C3DBFB4-BFEA-49BE-8567-47134298E0E9}"/>
              </a:ext>
            </a:extLst>
          </p:cNvPr>
          <p:cNvSpPr/>
          <p:nvPr/>
        </p:nvSpPr>
        <p:spPr>
          <a:xfrm>
            <a:off x="779319" y="5214596"/>
            <a:ext cx="35305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Lukisan wajah Raja Francis I dari Perancis</a:t>
            </a:r>
          </a:p>
          <a:p>
            <a:pPr lvl="0" algn="ctr"/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Karya anonim </a:t>
            </a:r>
            <a:r>
              <a:rPr lang="en-US" sz="1600" i="1" kern="0" dirty="0">
                <a:solidFill>
                  <a:srgbClr val="0070C0"/>
                </a:solidFill>
                <a:latin typeface="Arial Narrow" panose="020B0606020202030204" pitchFamily="34" charset="0"/>
              </a:rPr>
              <a:t>Ecole </a:t>
            </a:r>
            <a:r>
              <a:rPr lang="en-US" sz="1600" i="1" kern="0" dirty="0" err="1">
                <a:solidFill>
                  <a:srgbClr val="0070C0"/>
                </a:solidFill>
                <a:latin typeface="Arial Narrow" panose="020B0606020202030204" pitchFamily="34" charset="0"/>
              </a:rPr>
              <a:t>Française</a:t>
            </a:r>
            <a:r>
              <a:rPr lang="en-US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(French School)</a:t>
            </a:r>
            <a:r>
              <a:rPr lang="id-ID" sz="1600" kern="0" dirty="0">
                <a:solidFill>
                  <a:srgbClr val="0070C0"/>
                </a:solidFill>
                <a:latin typeface="Arial Narrow" panose="020B0606020202030204" pitchFamily="34" charset="0"/>
              </a:rPr>
              <a:t> tahun 1530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42EDF3-7C49-45B7-9BEF-BEA6A5D745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63"/>
          <a:stretch/>
        </p:blipFill>
        <p:spPr>
          <a:xfrm>
            <a:off x="779320" y="1430187"/>
            <a:ext cx="3530558" cy="3530558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36922E-B5CB-4DE6-A6C2-784199C3E56C}"/>
              </a:ext>
            </a:extLst>
          </p:cNvPr>
          <p:cNvSpPr txBox="1"/>
          <p:nvPr/>
        </p:nvSpPr>
        <p:spPr>
          <a:xfrm>
            <a:off x="4834123" y="1854443"/>
            <a:ext cx="38652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marR="0" lvl="0" indent="-257175" algn="just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1494 PERANCIS MENYERBU KE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RAJAAN NAPLES, ITALIA; MESKI GAGAL, VITALITAS KEBUDAYAAN RENAISANS ITALIA DIBAWA KE PERANCIS</a:t>
            </a:r>
          </a:p>
          <a:p>
            <a:pPr marL="214313" marR="0" lvl="0" indent="-214313" algn="just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ADALAH RAJA FRANCIS I (1494 - 1547) MERUPAKAN PAT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UTAMA RENAISANS PERANCIS; MENDUKUNG KAUM </a:t>
            </a:r>
            <a:r>
              <a:rPr kumimoji="0" lang="id-ID" sz="2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HUMANIS</a:t>
            </a: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PENULIS DAN SENIMAN VISUAL.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CACFA57-7014-4644-AD0A-32E472640579}"/>
              </a:ext>
            </a:extLst>
          </p:cNvPr>
          <p:cNvGrpSpPr/>
          <p:nvPr/>
        </p:nvGrpSpPr>
        <p:grpSpPr>
          <a:xfrm>
            <a:off x="3780732" y="266874"/>
            <a:ext cx="4918599" cy="508516"/>
            <a:chOff x="3796777" y="348630"/>
            <a:chExt cx="4918599" cy="508516"/>
          </a:xfrm>
        </p:grpSpPr>
        <p:sp>
          <p:nvSpPr>
            <p:cNvPr id="15" name="Subtitle 4">
              <a:extLst>
                <a:ext uri="{FF2B5EF4-FFF2-40B4-BE49-F238E27FC236}">
                  <a16:creationId xmlns:a16="http://schemas.microsoft.com/office/drawing/2014/main" xmlns="" id="{6EF9F08C-C0A4-47C6-9559-1ECCF516EFDA}"/>
                </a:ext>
              </a:extLst>
            </p:cNvPr>
            <p:cNvSpPr txBox="1">
              <a:spLocks/>
            </p:cNvSpPr>
            <p:nvPr/>
          </p:nvSpPr>
          <p:spPr>
            <a:xfrm>
              <a:off x="3796777" y="348630"/>
              <a:ext cx="2058353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100" dirty="0">
                  <a:solidFill>
                    <a:srgbClr val="FF6600"/>
                  </a:solidFill>
                </a:rPr>
                <a:t>PROGRAM STUDI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300" b="1" dirty="0">
                  <a:solidFill>
                    <a:srgbClr val="FF6600"/>
                  </a:solidFill>
                </a:rPr>
                <a:t>DESAIN KOMUNIKASI VISUAL</a:t>
              </a:r>
              <a:endParaRPr lang="en-ID" sz="1300" b="1" dirty="0">
                <a:solidFill>
                  <a:srgbClr val="FF6600"/>
                </a:solidFill>
              </a:endParaRPr>
            </a:p>
          </p:txBody>
        </p:sp>
        <p:sp>
          <p:nvSpPr>
            <p:cNvPr id="16" name="Subtitle 4">
              <a:extLst>
                <a:ext uri="{FF2B5EF4-FFF2-40B4-BE49-F238E27FC236}">
                  <a16:creationId xmlns:a16="http://schemas.microsoft.com/office/drawing/2014/main" xmlns="" id="{BAD0D6ED-4CF5-493A-9846-CCE7929D6C71}"/>
                </a:ext>
              </a:extLst>
            </p:cNvPr>
            <p:cNvSpPr txBox="1">
              <a:spLocks/>
            </p:cNvSpPr>
            <p:nvPr/>
          </p:nvSpPr>
          <p:spPr>
            <a:xfrm>
              <a:off x="5964865" y="348631"/>
              <a:ext cx="2750511" cy="508515"/>
            </a:xfrm>
            <a:prstGeom prst="rect">
              <a:avLst/>
            </a:prstGeom>
          </p:spPr>
          <p:txBody>
            <a:bodyPr vert="horz" lIns="68580" tIns="34290" rIns="68580" bIns="3429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000" i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000" dirty="0">
                  <a:solidFill>
                    <a:srgbClr val="2E75B6"/>
                  </a:solidFill>
                </a:rPr>
                <a:t>MATA KULIAH</a:t>
              </a:r>
            </a:p>
            <a:p>
              <a:pPr algn="r">
                <a:lnSpc>
                  <a:spcPct val="100000"/>
                </a:lnSpc>
                <a:spcBef>
                  <a:spcPts val="0"/>
                </a:spcBef>
              </a:pPr>
              <a:r>
                <a:rPr lang="en-US" sz="1200" b="1" dirty="0">
                  <a:solidFill>
                    <a:schemeClr val="accent5">
                      <a:lumMod val="75000"/>
                    </a:schemeClr>
                  </a:solidFill>
                </a:rPr>
                <a:t>SEJARAH DESAIN KOMUNIKASI VISUAL</a:t>
              </a:r>
              <a:endParaRPr lang="en-ID" sz="9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DB267184-82C8-4CDF-96D6-E6D2933D716A}"/>
              </a:ext>
            </a:extLst>
          </p:cNvPr>
          <p:cNvSpPr txBox="1">
            <a:spLocks/>
          </p:cNvSpPr>
          <p:nvPr/>
        </p:nvSpPr>
        <p:spPr>
          <a:xfrm>
            <a:off x="4755920" y="849275"/>
            <a:ext cx="4101001" cy="100516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spcBef>
                <a:spcPts val="600"/>
              </a:spcBef>
            </a:pPr>
            <a:r>
              <a:rPr lang="id-ID" sz="3000" kern="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RENAISANS GRAFIS DI </a:t>
            </a:r>
            <a:r>
              <a:rPr lang="en-US" sz="3000" kern="0" dirty="0">
                <a:solidFill>
                  <a:srgbClr val="0070C0"/>
                </a:solidFill>
                <a:latin typeface="Adobe Gothic Std B" panose="020B0800000000000000" pitchFamily="34" charset="-128"/>
                <a:ea typeface="Adobe Gothic Std B" panose="020B0800000000000000"/>
              </a:rPr>
              <a:t>PERANCIS</a:t>
            </a:r>
          </a:p>
        </p:txBody>
      </p:sp>
    </p:spTree>
    <p:extLst>
      <p:ext uri="{BB962C8B-B14F-4D97-AF65-F5344CB8AC3E}">
        <p14:creationId xmlns:p14="http://schemas.microsoft.com/office/powerpoint/2010/main" xmlns="" val="268858161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4748</TotalTime>
  <Words>1142</Words>
  <Application>Microsoft Office PowerPoint</Application>
  <PresentationFormat>On-screen Show (4:3)</PresentationFormat>
  <Paragraphs>141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1_Custom Design</vt:lpstr>
      <vt:lpstr>PERTEMUAN #6 RENAISANS SENI-DESAIN GRAFIS …lanjutan PENEMUAN-PENEMUAN PENTING, GAYA-GAYA GRAFIS HINGGA MODERNISME AWAL</vt:lpstr>
      <vt:lpstr>CAPAIAN PEMBELAJARAN</vt:lpstr>
      <vt:lpstr>Slide 3</vt:lpstr>
      <vt:lpstr>Slide 4</vt:lpstr>
      <vt:lpstr>RENAISANS GRAFIS DI ITALIA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RENAISANS GRAFIS  DI INGGRIS DAN AMERIKA UTARA</vt:lpstr>
      <vt:lpstr>Slide 15</vt:lpstr>
      <vt:lpstr>RENAISANS GRAFIS  DI INGGRIS DAN AMERIKA UTARA</vt:lpstr>
      <vt:lpstr>RENAISANS GRAFIS  DI INGGRIS DAN AMERIKA UTARA</vt:lpstr>
      <vt:lpstr>RENAISANS GRAFIS  DI INGGRIS DAN AMERIKA UTARA</vt:lpstr>
      <vt:lpstr>MATUR NUWUN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dhanu banyu</dc:creator>
  <cp:lastModifiedBy>Lenovo</cp:lastModifiedBy>
  <cp:revision>304</cp:revision>
  <dcterms:created xsi:type="dcterms:W3CDTF">2020-07-23T01:18:59Z</dcterms:created>
  <dcterms:modified xsi:type="dcterms:W3CDTF">2021-05-06T02:46:21Z</dcterms:modified>
</cp:coreProperties>
</file>