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84" r:id="rId3"/>
    <p:sldId id="285" r:id="rId4"/>
    <p:sldId id="287" r:id="rId5"/>
    <p:sldId id="297" r:id="rId6"/>
    <p:sldId id="298" r:id="rId7"/>
    <p:sldId id="299" r:id="rId8"/>
    <p:sldId id="301" r:id="rId9"/>
    <p:sldId id="302" r:id="rId10"/>
    <p:sldId id="303" r:id="rId11"/>
    <p:sldId id="300" r:id="rId12"/>
    <p:sldId id="307" r:id="rId13"/>
    <p:sldId id="309" r:id="rId14"/>
    <p:sldId id="305" r:id="rId15"/>
    <p:sldId id="312" r:id="rId16"/>
    <p:sldId id="313" r:id="rId17"/>
    <p:sldId id="314" r:id="rId18"/>
    <p:sldId id="261" r:id="rId19"/>
    <p:sldId id="263" r:id="rId20"/>
    <p:sldId id="264" r:id="rId21"/>
    <p:sldId id="262" r:id="rId22"/>
    <p:sldId id="265" r:id="rId23"/>
    <p:sldId id="315" r:id="rId24"/>
    <p:sldId id="318" r:id="rId25"/>
    <p:sldId id="319" r:id="rId26"/>
    <p:sldId id="316" r:id="rId27"/>
    <p:sldId id="268" r:id="rId28"/>
    <p:sldId id="286" r:id="rId29"/>
    <p:sldId id="291" r:id="rId30"/>
    <p:sldId id="269" r:id="rId31"/>
    <p:sldId id="320" r:id="rId32"/>
    <p:sldId id="321" r:id="rId33"/>
    <p:sldId id="270" r:id="rId34"/>
    <p:sldId id="271" r:id="rId35"/>
    <p:sldId id="272" r:id="rId36"/>
    <p:sldId id="273" r:id="rId37"/>
    <p:sldId id="274" r:id="rId38"/>
    <p:sldId id="276" r:id="rId39"/>
    <p:sldId id="322" r:id="rId40"/>
    <p:sldId id="323" r:id="rId41"/>
    <p:sldId id="324" r:id="rId42"/>
    <p:sldId id="296" r:id="rId43"/>
    <p:sldId id="325" r:id="rId44"/>
    <p:sldId id="326" r:id="rId4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4" autoAdjust="0"/>
    <p:restoredTop sz="94615" autoAdjust="0"/>
  </p:normalViewPr>
  <p:slideViewPr>
    <p:cSldViewPr>
      <p:cViewPr varScale="1">
        <p:scale>
          <a:sx n="75" d="100"/>
          <a:sy n="75" d="100"/>
        </p:scale>
        <p:origin x="15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2C0D840C-4FC4-43DB-CC19-A9B9ED9C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9B1B-D68D-4E71-A5AC-439EF2B95DD3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9FFD1F79-1AEB-B2C1-817D-6101231DB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6E0D805-1FC1-67EB-F360-0E103920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43455-A7B0-4329-B787-82E1C34795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929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92344-2CA7-4A50-9E0A-9EC9F4EA0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DE8A3-AA41-410C-883A-8B0925942FB6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BD4D5-1E2A-2983-5E83-DD0B7D55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EC49-09AC-48E3-5E99-D0AA2631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6F998-45C1-4A68-AFBF-43366BC14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6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AE59A-D8A8-D8E1-90AC-F49AC84F6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D9909-6776-4B38-8F2D-CB171FD38901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13025-9C7F-2E67-758B-D78ABC0B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8AF50-0910-8CDE-7E07-52998A5E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8B36C-E1BC-4E36-BF52-032DC587C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61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A31E7-3BBF-63B6-50BB-48C1F5AB1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F3038-D8CE-440B-882F-74475DFBEADB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8281E-3CC1-7AAE-DBED-63F93137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6E955-714F-092C-01DB-488D19E51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F1F2A-3484-4CC4-8B86-9B2BC590A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FD18EE82-B220-2640-C8F6-74472A56A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8B8E-5261-4A94-B188-2F1B2AE79237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A2DB9FD5-2A22-EA22-93D9-F76CFBAA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D614D720-1393-585E-14A4-1875C513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24407-21CC-4B34-9462-7309ED466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313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E796B4-367A-25CA-367F-7E00F44B4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47BD2-B556-4792-A5BF-2FB038345BD7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3CD216-6183-C6EA-6A6E-6E8309590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F92E72-A25D-7112-7C47-F5A051F9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84CDF-1807-4DAB-AC58-84E2346615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49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B533E25-073C-9335-843C-9F212352B2E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06DBA-A97B-4FCC-9697-950FABF72DD2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C64BBB-0CB9-BBDB-706B-4D0CC71C1F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A5685B-DF55-2709-A77C-6DEB5F325C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5BFA162-213B-4401-8B41-232AA8AE6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30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73183D2-C5D3-8615-69F2-3C6B6817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E0744-3C86-4E94-BEF8-832F6D2E1B49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93F409-14B1-F55D-B897-49D5435E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520129-9DF1-063E-8150-C4F83DFC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6B353-D3B6-4750-ADFE-9CCC5CCD6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5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206DE3C-CAB2-A516-5BAC-A9654E01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CFFDA-7421-4C78-B713-FDB3C073023F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72C6A93-3449-C331-1778-E74B9C7B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93355D-F153-2AFE-D826-81E2A902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A5672-FF3C-4905-AFFA-5F128E4A97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72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1908ED-C6D3-839D-D37B-F5BBD8995586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EADCAB55-E0FB-07B7-77E6-005A01C5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79E89-0390-4A99-980E-4F4ABC91558E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9040CD26-185E-CA0B-76FD-D7B0A1CFD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350" y="6235700"/>
            <a:ext cx="3805238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73F6384B-C4D1-F017-4B66-98993371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54B28-8E33-41FB-ABC8-AECAD151D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90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DC4E45-AEE1-E07C-4CC6-ED0F950110C5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A085874E-1AE4-099E-96B5-307B43E6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4640995F-7260-483C-A3BE-FFE98748541E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DE5A1A3C-B3A1-E203-1BBE-0285069B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763" y="6235700"/>
            <a:ext cx="3803650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F205E73-48A1-A9A9-10E0-6E69404F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96D8C-C776-40B4-8127-17D54C1FD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05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A071C9-62DB-4E19-80BE-32B83FF36F14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C4484A-8A1D-C25C-CC1F-14F8FBD2E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25B68-7943-4C60-A541-44E89A3C0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EB0B6E-7140-4B1A-9D5C-60DD5DEB0DB7}" type="datetimeFigureOut">
              <a:rPr lang="en-US"/>
              <a:pPr>
                <a:defRPr/>
              </a:pPr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B8F83-DDAD-4A9D-ADB1-4990FF889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F1460-6597-4F21-A55F-6149C66AC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wrap="square" lIns="18288" tIns="45720" rIns="18288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100">
                <a:solidFill>
                  <a:srgbClr val="FFFFFF"/>
                </a:solidFill>
              </a:defRPr>
            </a:lvl1pPr>
          </a:lstStyle>
          <a:p>
            <a:fld id="{64E7C5B9-852B-437A-8FAA-15D6DD522E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29" r:id="rId2"/>
    <p:sldLayoutId id="2147483837" r:id="rId3"/>
    <p:sldLayoutId id="2147483830" r:id="rId4"/>
    <p:sldLayoutId id="2147483831" r:id="rId5"/>
    <p:sldLayoutId id="2147483832" r:id="rId6"/>
    <p:sldLayoutId id="2147483833" r:id="rId7"/>
    <p:sldLayoutId id="2147483838" r:id="rId8"/>
    <p:sldLayoutId id="2147483839" r:id="rId9"/>
    <p:sldLayoutId id="2147483834" r:id="rId10"/>
    <p:sldLayoutId id="2147483835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6858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9144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331460E-8D68-4AE7-A461-F3DF81951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386013"/>
            <a:ext cx="7848600" cy="1646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dirty="0"/>
              <a:t>DISTRIBUSI PROBABILITAS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4C3E5-844A-417E-A3D2-78EA73466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0888" y="4352925"/>
            <a:ext cx="5102225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b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Universitas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 Dian </a:t>
            </a:r>
            <a:r>
              <a:rPr lang="en-US" dirty="0" err="1">
                <a:solidFill>
                  <a:schemeClr val="bg1"/>
                </a:solidFill>
                <a:latin typeface="Agency FB" panose="020B0503020202020204" pitchFamily="34" charset="0"/>
              </a:rPr>
              <a:t>Nuswantoro</a:t>
            </a:r>
            <a:endParaRPr lang="en-U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1909BA37-478C-CD09-0FB2-BDB77F5CAA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300" y="4724400"/>
            <a:ext cx="8153400" cy="170021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ID" altLang="en-US" sz="3200" dirty="0" err="1">
                <a:solidFill>
                  <a:srgbClr val="C00000"/>
                </a:solidFill>
              </a:rPr>
              <a:t>N</a:t>
            </a:r>
            <a:r>
              <a:rPr lang="en-ID" altLang="en-US" sz="2400" dirty="0" err="1"/>
              <a:t>b</a:t>
            </a:r>
            <a:r>
              <a:rPr lang="en-ID" altLang="en-US" sz="2400" dirty="0"/>
              <a:t> :  </a:t>
            </a:r>
            <a:r>
              <a:rPr lang="en-ID" altLang="en-US" sz="2400" dirty="0" err="1"/>
              <a:t>ukuran-ukuran</a:t>
            </a:r>
            <a:r>
              <a:rPr lang="en-ID" altLang="en-US" sz="2400" dirty="0"/>
              <a:t> statistic </a:t>
            </a:r>
            <a:r>
              <a:rPr lang="en-ID" altLang="en-US" sz="2400" dirty="0" err="1"/>
              <a:t>deskriptif</a:t>
            </a:r>
            <a:r>
              <a:rPr lang="en-ID" altLang="en-US" sz="2400" dirty="0"/>
              <a:t> </a:t>
            </a:r>
            <a:r>
              <a:rPr lang="en-ID" altLang="en-US" sz="2400" dirty="0" err="1"/>
              <a:t>untuk</a:t>
            </a:r>
            <a:r>
              <a:rPr lang="en-ID" altLang="en-US" sz="2400" dirty="0"/>
              <a:t> </a:t>
            </a:r>
            <a:r>
              <a:rPr lang="en-ID" altLang="en-US" sz="2400" dirty="0" err="1"/>
              <a:t>suatu</a:t>
            </a:r>
            <a:r>
              <a:rPr lang="en-ID" altLang="en-US" sz="2400" dirty="0"/>
              <a:t> </a:t>
            </a:r>
            <a:r>
              <a:rPr lang="en-ID" altLang="en-US" sz="2400" dirty="0" err="1"/>
              <a:t>distribusi</a:t>
            </a:r>
            <a:r>
              <a:rPr lang="en-ID" altLang="en-US" sz="2400" dirty="0"/>
              <a:t> </a:t>
            </a:r>
            <a:r>
              <a:rPr lang="en-ID" altLang="en-US" sz="2400" dirty="0" err="1"/>
              <a:t>probabilitas</a:t>
            </a:r>
            <a:r>
              <a:rPr lang="en-ID" altLang="en-US" sz="2400" dirty="0"/>
              <a:t> </a:t>
            </a:r>
            <a:r>
              <a:rPr lang="en-ID" altLang="en-US" sz="2400" dirty="0" err="1"/>
              <a:t>diskrit</a:t>
            </a:r>
            <a:r>
              <a:rPr lang="en-ID" altLang="en-US" sz="2400" dirty="0"/>
              <a:t> </a:t>
            </a:r>
            <a:r>
              <a:rPr lang="en-ID" altLang="en-US" sz="2400" dirty="0" err="1"/>
              <a:t>dapat</a:t>
            </a:r>
            <a:r>
              <a:rPr lang="en-ID" altLang="en-US" sz="2400" dirty="0"/>
              <a:t> </a:t>
            </a:r>
            <a:r>
              <a:rPr lang="en-ID" altLang="en-US" sz="2400" dirty="0" err="1"/>
              <a:t>ditentukan</a:t>
            </a:r>
            <a:r>
              <a:rPr lang="en-ID" altLang="en-US" sz="2400" dirty="0"/>
              <a:t> </a:t>
            </a:r>
            <a:r>
              <a:rPr lang="en-ID" altLang="en-US" sz="2400" dirty="0" err="1"/>
              <a:t>dengan</a:t>
            </a:r>
            <a:r>
              <a:rPr lang="en-ID" altLang="en-US" sz="2400" dirty="0"/>
              <a:t> </a:t>
            </a:r>
            <a:r>
              <a:rPr lang="en-ID" altLang="en-US" sz="2400" dirty="0" err="1"/>
              <a:t>dua</a:t>
            </a:r>
            <a:r>
              <a:rPr lang="en-ID" altLang="en-US" sz="2400" dirty="0"/>
              <a:t> </a:t>
            </a:r>
            <a:r>
              <a:rPr lang="en-ID" altLang="en-US" sz="2400" dirty="0" err="1"/>
              <a:t>ukuran</a:t>
            </a:r>
            <a:r>
              <a:rPr lang="en-ID" altLang="en-US" sz="2400" dirty="0"/>
              <a:t> </a:t>
            </a:r>
            <a:r>
              <a:rPr lang="en-ID" altLang="en-US" sz="2400" dirty="0" err="1"/>
              <a:t>penting</a:t>
            </a:r>
            <a:r>
              <a:rPr lang="en-ID" altLang="en-US" sz="2400" dirty="0"/>
              <a:t> yang </a:t>
            </a:r>
            <a:r>
              <a:rPr lang="en-ID" altLang="en-US" sz="2400" dirty="0" err="1"/>
              <a:t>mewakili</a:t>
            </a:r>
            <a:r>
              <a:rPr lang="en-ID" altLang="en-US" sz="2400" dirty="0"/>
              <a:t>, </a:t>
            </a:r>
            <a:r>
              <a:rPr lang="en-ID" altLang="en-US" sz="2400" dirty="0" err="1">
                <a:solidFill>
                  <a:srgbClr val="002060"/>
                </a:solidFill>
              </a:rPr>
              <a:t>ukuran</a:t>
            </a:r>
            <a:r>
              <a:rPr lang="en-ID" altLang="en-US" sz="2400" dirty="0">
                <a:solidFill>
                  <a:srgbClr val="002060"/>
                </a:solidFill>
              </a:rPr>
              <a:t> </a:t>
            </a:r>
            <a:r>
              <a:rPr lang="en-ID" altLang="en-US" sz="2400" dirty="0" err="1">
                <a:solidFill>
                  <a:srgbClr val="002060"/>
                </a:solidFill>
              </a:rPr>
              <a:t>pemusatan</a:t>
            </a:r>
            <a:r>
              <a:rPr lang="en-ID" altLang="en-US" sz="2400" dirty="0">
                <a:solidFill>
                  <a:srgbClr val="002060"/>
                </a:solidFill>
              </a:rPr>
              <a:t> (Mean) </a:t>
            </a:r>
            <a:r>
              <a:rPr lang="en-ID" altLang="en-US" sz="2400" dirty="0" err="1"/>
              <a:t>dan</a:t>
            </a:r>
            <a:r>
              <a:rPr lang="en-ID" altLang="en-US" sz="2400" dirty="0"/>
              <a:t> </a:t>
            </a:r>
            <a:r>
              <a:rPr lang="en-ID" altLang="en-US" sz="2400" dirty="0" err="1">
                <a:solidFill>
                  <a:srgbClr val="002060"/>
                </a:solidFill>
              </a:rPr>
              <a:t>ukuran</a:t>
            </a:r>
            <a:r>
              <a:rPr lang="en-ID" altLang="en-US" sz="2400" dirty="0">
                <a:solidFill>
                  <a:srgbClr val="002060"/>
                </a:solidFill>
              </a:rPr>
              <a:t> </a:t>
            </a:r>
            <a:r>
              <a:rPr lang="en-ID" altLang="en-US" sz="2400" dirty="0" err="1">
                <a:solidFill>
                  <a:srgbClr val="002060"/>
                </a:solidFill>
              </a:rPr>
              <a:t>penyebaran</a:t>
            </a:r>
            <a:r>
              <a:rPr lang="en-ID" altLang="en-US" sz="2400" dirty="0">
                <a:solidFill>
                  <a:srgbClr val="002060"/>
                </a:solidFill>
              </a:rPr>
              <a:t> (</a:t>
            </a:r>
            <a:r>
              <a:rPr lang="en-ID" altLang="en-US" sz="2400" dirty="0" err="1">
                <a:solidFill>
                  <a:srgbClr val="002060"/>
                </a:solidFill>
              </a:rPr>
              <a:t>Varians</a:t>
            </a:r>
            <a:r>
              <a:rPr lang="en-ID" altLang="en-US" sz="2400" dirty="0">
                <a:solidFill>
                  <a:srgbClr val="002060"/>
                </a:solidFill>
              </a:rPr>
              <a:t>) </a:t>
            </a:r>
            <a:r>
              <a:rPr lang="en-ID" altLang="en-US" sz="2400" dirty="0"/>
              <a:t>yang </a:t>
            </a:r>
            <a:r>
              <a:rPr lang="en-ID" altLang="en-US" sz="2400" dirty="0" err="1"/>
              <a:t>sering</a:t>
            </a:r>
            <a:r>
              <a:rPr lang="en-ID" altLang="en-US" sz="2400" dirty="0"/>
              <a:t> </a:t>
            </a:r>
            <a:r>
              <a:rPr lang="en-ID" altLang="en-US" sz="2400" dirty="0" err="1"/>
              <a:t>digunakan</a:t>
            </a:r>
            <a:r>
              <a:rPr lang="en-ID" altLang="en-US" sz="2400" dirty="0"/>
              <a:t>.</a:t>
            </a:r>
            <a:endParaRPr lang="en-US" altLang="en-US" sz="2400" dirty="0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FD373265-9380-CEB6-E288-21B3B8A60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8175"/>
            <a:ext cx="25908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2F712CB-D715-4C20-82C4-16F4B5D7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12800"/>
            <a:ext cx="8610600" cy="635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soal-fungsi</a:t>
            </a:r>
            <a:r>
              <a:rPr lang="en-ID" dirty="0"/>
              <a:t> </a:t>
            </a:r>
            <a:r>
              <a:rPr lang="en-ID" dirty="0" err="1"/>
              <a:t>distribusi</a:t>
            </a:r>
            <a:r>
              <a:rPr lang="en-ID" dirty="0"/>
              <a:t> </a:t>
            </a:r>
            <a:r>
              <a:rPr lang="en-ID" dirty="0" err="1"/>
              <a:t>kumulatif</a:t>
            </a:r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A2B7229-0BA7-4982-B859-450CDEAAAE48}"/>
              </a:ext>
            </a:extLst>
          </p:cNvPr>
          <p:cNvSpPr/>
          <p:nvPr/>
        </p:nvSpPr>
        <p:spPr>
          <a:xfrm>
            <a:off x="2667000" y="3048000"/>
            <a:ext cx="381000" cy="635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B8228A91-A3AD-5143-DCA5-EE56E0EE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908176"/>
            <a:ext cx="59182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5CA6624-010F-41B5-8526-B996447524FE}"/>
              </a:ext>
            </a:extLst>
          </p:cNvPr>
          <p:cNvGrpSpPr/>
          <p:nvPr/>
        </p:nvGrpSpPr>
        <p:grpSpPr>
          <a:xfrm>
            <a:off x="609600" y="1295400"/>
            <a:ext cx="8224837" cy="3896215"/>
            <a:chOff x="538163" y="1862138"/>
            <a:chExt cx="8224837" cy="3395662"/>
          </a:xfrm>
        </p:grpSpPr>
        <p:pic>
          <p:nvPicPr>
            <p:cNvPr id="14340" name="Picture 3">
              <a:extLst>
                <a:ext uri="{FF2B5EF4-FFF2-40B4-BE49-F238E27FC236}">
                  <a16:creationId xmlns:a16="http://schemas.microsoft.com/office/drawing/2014/main" id="{B4B50D5E-C234-461E-AF5D-C35018B6D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63" y="1862138"/>
              <a:ext cx="8224837" cy="33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6915CA3-C406-4AC1-8D96-E08CC76773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66" t="10163" r="1266" b="3906"/>
            <a:stretch/>
          </p:blipFill>
          <p:spPr>
            <a:xfrm>
              <a:off x="914400" y="3217069"/>
              <a:ext cx="4953000" cy="685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5207D78-2002-40CA-920A-F98BA9D7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  <p:pic>
        <p:nvPicPr>
          <p:cNvPr id="13315" name="Picture 2" descr="Related image">
            <a:extLst>
              <a:ext uri="{FF2B5EF4-FFF2-40B4-BE49-F238E27FC236}">
                <a16:creationId xmlns:a16="http://schemas.microsoft.com/office/drawing/2014/main" id="{A8F8EB91-CF69-FC83-0667-3607BC136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333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1A11E11-3980-484A-9303-F1CA352EE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  <p:pic>
        <p:nvPicPr>
          <p:cNvPr id="19459" name="Picture 2" descr="Related image">
            <a:extLst>
              <a:ext uri="{FF2B5EF4-FFF2-40B4-BE49-F238E27FC236}">
                <a16:creationId xmlns:a16="http://schemas.microsoft.com/office/drawing/2014/main" id="{5606885A-C98A-53EA-0D70-30D05F6C0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5486" r="3498" b="90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0D5E8A2-C68B-412F-8814-B41105EB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  <p:pic>
        <p:nvPicPr>
          <p:cNvPr id="20483" name="Picture 2" descr="Related image">
            <a:extLst>
              <a:ext uri="{FF2B5EF4-FFF2-40B4-BE49-F238E27FC236}">
                <a16:creationId xmlns:a16="http://schemas.microsoft.com/office/drawing/2014/main" id="{F06AA151-679F-0DEA-DCB2-60DF13E33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609600"/>
            <a:ext cx="7786687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27B9-2D97-45CB-8005-198FD6FE1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074988"/>
            <a:ext cx="7308850" cy="1187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dirty="0"/>
              <a:t>DISTRIBUSI PROBABILITAS KONTINUE</a:t>
            </a:r>
            <a:endParaRPr lang="en-US" dirty="0"/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9B6A360A-58FF-4660-99AF-F2A64E8E9C52}"/>
              </a:ext>
            </a:extLst>
          </p:cNvPr>
          <p:cNvSpPr/>
          <p:nvPr/>
        </p:nvSpPr>
        <p:spPr>
          <a:xfrm rot="2886219">
            <a:off x="3406775" y="930275"/>
            <a:ext cx="2362200" cy="1524000"/>
          </a:xfrm>
          <a:prstGeom prst="curvedDownArrow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4824-1A96-44B6-A3EB-B3DB6EF0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7086600" cy="11890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dirty="0"/>
              <a:t>DISTRIBUSI PROBABILITAS KONTINUE</a:t>
            </a:r>
            <a:endParaRPr lang="en-US" dirty="0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2852EBE2-0CA3-5A91-3281-663469BA01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2301875"/>
            <a:ext cx="5937250" cy="1704975"/>
          </a:xfrm>
        </p:spPr>
        <p:txBody>
          <a:bodyPr/>
          <a:lstStyle/>
          <a:p>
            <a:pPr eaLnBrk="1" hangingPunct="1"/>
            <a:r>
              <a:rPr lang="en-ID" altLang="en-US" sz="2400"/>
              <a:t>Fungsi Kepadatan Probabilitas</a:t>
            </a:r>
          </a:p>
          <a:p>
            <a:pPr eaLnBrk="1" hangingPunct="1"/>
            <a:r>
              <a:rPr lang="en-ID" altLang="en-US" sz="2400"/>
              <a:t>Fungsi Distribusi Kumulatif</a:t>
            </a:r>
          </a:p>
          <a:p>
            <a:pPr eaLnBrk="1" hangingPunct="1"/>
            <a:r>
              <a:rPr lang="en-ID" altLang="en-US" sz="2400"/>
              <a:t>Histogam Distribusi Probabilitas </a:t>
            </a:r>
            <a:endParaRPr lang="en-US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F1FC2-B83E-4833-8CCF-25C47ADE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70104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kepadatan</a:t>
            </a:r>
            <a:r>
              <a:rPr lang="en-ID" dirty="0"/>
              <a:t> </a:t>
            </a:r>
            <a:r>
              <a:rPr lang="en-ID" dirty="0" err="1"/>
              <a:t>probabilitas</a:t>
            </a:r>
            <a:endParaRPr lang="en-US" dirty="0"/>
          </a:p>
        </p:txBody>
      </p:sp>
      <p:pic>
        <p:nvPicPr>
          <p:cNvPr id="23555" name="Picture 5">
            <a:extLst>
              <a:ext uri="{FF2B5EF4-FFF2-40B4-BE49-F238E27FC236}">
                <a16:creationId xmlns:a16="http://schemas.microsoft.com/office/drawing/2014/main" id="{3B840AE0-C606-B3D9-A14E-292EBE3F0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08100"/>
            <a:ext cx="81502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>
            <a:extLst>
              <a:ext uri="{FF2B5EF4-FFF2-40B4-BE49-F238E27FC236}">
                <a16:creationId xmlns:a16="http://schemas.microsoft.com/office/drawing/2014/main" id="{905D35D9-2959-7FA8-929E-33D77E770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75100"/>
            <a:ext cx="6172200" cy="76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B7ACDE-2AE1-4475-88AC-6BB132FE70D3}"/>
              </a:ext>
            </a:extLst>
          </p:cNvPr>
          <p:cNvSpPr/>
          <p:nvPr/>
        </p:nvSpPr>
        <p:spPr>
          <a:xfrm>
            <a:off x="460375" y="4993520"/>
            <a:ext cx="8223250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ID" sz="2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D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alam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teori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probabilitas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, </a:t>
            </a:r>
            <a:r>
              <a:rPr lang="en-ID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Fungsi</a:t>
            </a:r>
            <a:r>
              <a:rPr lang="en-ID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kepadatan</a:t>
            </a:r>
            <a:r>
              <a:rPr lang="en-ID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probabilitas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atau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r>
              <a:rPr lang="en-ID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fkp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 (</a:t>
            </a:r>
            <a:r>
              <a:rPr lang="en-ID" sz="1600" b="1" i="1" dirty="0">
                <a:solidFill>
                  <a:srgbClr val="002060"/>
                </a:solidFill>
                <a:latin typeface="Arial" panose="020B0604020202020204" pitchFamily="34" charset="0"/>
              </a:rPr>
              <a:t>probability density function/</a:t>
            </a:r>
            <a:r>
              <a:rPr lang="en-ID" sz="1600" b="1" i="1" dirty="0">
                <a:solidFill>
                  <a:srgbClr val="C00000"/>
                </a:solidFill>
                <a:latin typeface="Arial" panose="020B0604020202020204" pitchFamily="34" charset="0"/>
              </a:rPr>
              <a:t>pdf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)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merupakan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segolongan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fungsi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yang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sering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digunakan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dalam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teori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statistika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untuk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menjelaskan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perilaku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suatu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distribusi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probabilitas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teoretis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Suatu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fungsi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memenuhi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kriteria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sebagai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fkp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apabila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nilainya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selalu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positif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untuk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setiap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titik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absis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dan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fungsi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primitifnya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merupakan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distribusi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probabilitas</a:t>
            </a:r>
            <a:r>
              <a:rPr lang="en-ID" sz="1600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en-ID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7DC79E15-EB36-5E42-0B2E-922421E659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382000" cy="485776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Gambaran</a:t>
            </a:r>
            <a:r>
              <a:rPr lang="en-US" alt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permasalahan</a:t>
            </a:r>
            <a:r>
              <a:rPr lang="en-US" alt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fungsi</a:t>
            </a:r>
            <a:r>
              <a:rPr lang="en-US" alt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distribusi</a:t>
            </a:r>
            <a:r>
              <a:rPr lang="en-US" alt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 data </a:t>
            </a:r>
            <a:r>
              <a:rPr lang="en-US" alt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dalam</a:t>
            </a:r>
            <a:r>
              <a:rPr lang="en-US" alt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statistik</a:t>
            </a:r>
            <a:endParaRPr lang="en-US" altLang="en-US" sz="2400" b="1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1C298980-F8D9-973A-D32D-D687F0A6D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696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>
            <a:extLst>
              <a:ext uri="{FF2B5EF4-FFF2-40B4-BE49-F238E27FC236}">
                <a16:creationId xmlns:a16="http://schemas.microsoft.com/office/drawing/2014/main" id="{F6642A77-4A26-1D0D-59BC-5A4068563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352800"/>
            <a:ext cx="335280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>
            <a:extLst>
              <a:ext uri="{FF2B5EF4-FFF2-40B4-BE49-F238E27FC236}">
                <a16:creationId xmlns:a16="http://schemas.microsoft.com/office/drawing/2014/main" id="{E91A49D7-A833-1CEB-F95E-3C431BF45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09999"/>
            <a:ext cx="3657601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6A6992D-2796-8222-EEE3-B8CF55B339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76200"/>
            <a:ext cx="6705600" cy="533400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Gambaran</a:t>
            </a:r>
            <a:r>
              <a:rPr lang="en-US" alt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permasalahan</a:t>
            </a:r>
            <a:r>
              <a:rPr lang="en-US" alt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fungsi</a:t>
            </a:r>
            <a:r>
              <a:rPr lang="en-US" alt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distribusi</a:t>
            </a:r>
            <a:r>
              <a:rPr lang="en-US" alt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 data </a:t>
            </a:r>
            <a:r>
              <a:rPr lang="en-US" alt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dalam</a:t>
            </a:r>
            <a:r>
              <a:rPr lang="en-US" alt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statistik</a:t>
            </a:r>
            <a:endParaRPr lang="en-US" altLang="en-US" sz="24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400" dirty="0">
              <a:solidFill>
                <a:srgbClr val="002060"/>
              </a:solidFill>
            </a:endParaRP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18D05FC0-8F09-57C2-B4BB-4E4FE0D06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AD27606A-A3FA-4476-AD65-5F780017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28613"/>
            <a:ext cx="5181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Distribusi Probabilitas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E3DEF33F-6950-E3E2-154E-04FDD2D69E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209800"/>
          </a:xfrm>
        </p:spPr>
        <p:txBody>
          <a:bodyPr/>
          <a:lstStyle/>
          <a:p>
            <a:pPr eaLnBrk="1" hangingPunct="1"/>
            <a:r>
              <a:rPr lang="en-US" altLang="en-US" sz="2000"/>
              <a:t>Variabel Acak</a:t>
            </a:r>
          </a:p>
          <a:p>
            <a:pPr eaLnBrk="1" hangingPunct="1"/>
            <a:r>
              <a:rPr lang="en-US" altLang="en-US" sz="2000"/>
              <a:t>Distribusi Probabilitas Diskrit</a:t>
            </a:r>
          </a:p>
          <a:p>
            <a:pPr eaLnBrk="1" hangingPunct="1"/>
            <a:r>
              <a:rPr lang="en-US" altLang="en-US" sz="2000"/>
              <a:t>Distribusi Probbilitas Kontinyu</a:t>
            </a:r>
          </a:p>
          <a:p>
            <a:pPr eaLnBrk="1" hangingPunct="1"/>
            <a:r>
              <a:rPr lang="en-US" altLang="en-US" sz="2000"/>
              <a:t>Distribusi Probabilitas dengan Parameter</a:t>
            </a:r>
          </a:p>
          <a:p>
            <a:pPr eaLnBrk="1" hangingPunct="1"/>
            <a:r>
              <a:rPr lang="en-US" altLang="en-US" sz="2000"/>
              <a:t>Nilai harapan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8A274859-7E9E-A4FD-9E4A-E0DFE3809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9624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3AF402C4-3D2E-8DD1-E54B-659CF60B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35363"/>
            <a:ext cx="421005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CE7E502C-E52E-4F74-54FC-5825EBF4DC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304800"/>
            <a:ext cx="6705600" cy="533400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Gambaran</a:t>
            </a:r>
            <a:r>
              <a:rPr lang="en-US" alt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permasalahan</a:t>
            </a:r>
            <a:r>
              <a:rPr lang="en-US" alt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fungsi</a:t>
            </a:r>
            <a:r>
              <a:rPr lang="en-US" alt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distribusi</a:t>
            </a:r>
            <a:r>
              <a:rPr lang="en-US" alt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 data </a:t>
            </a:r>
            <a:r>
              <a:rPr lang="en-US" alt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dalam</a:t>
            </a:r>
            <a:r>
              <a:rPr lang="en-US" alt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statistik</a:t>
            </a:r>
            <a:endParaRPr lang="en-US" altLang="en-US" sz="24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400" dirty="0">
              <a:solidFill>
                <a:srgbClr val="002060"/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400" dirty="0">
              <a:solidFill>
                <a:srgbClr val="002060"/>
              </a:solidFill>
            </a:endParaRP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53E01B61-AE49-64E1-552E-58C760B12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60039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>
            <a:extLst>
              <a:ext uri="{FF2B5EF4-FFF2-40B4-BE49-F238E27FC236}">
                <a16:creationId xmlns:a16="http://schemas.microsoft.com/office/drawing/2014/main" id="{A2CEFF0F-D6AB-60CD-D4BD-B9EB8B7B0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2362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A6CFAEB5-DF81-9C19-917F-10A0E7200A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3900" y="266699"/>
            <a:ext cx="7696200" cy="593725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Gambaran</a:t>
            </a:r>
            <a:r>
              <a:rPr lang="en-US" altLang="en-US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permasalahan</a:t>
            </a:r>
            <a:r>
              <a:rPr lang="en-US" altLang="en-US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fungsi</a:t>
            </a:r>
            <a:r>
              <a:rPr lang="en-US" altLang="en-US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distribusi</a:t>
            </a:r>
            <a:r>
              <a:rPr lang="en-US" altLang="en-US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 data </a:t>
            </a:r>
            <a:r>
              <a:rPr lang="en-US" altLang="en-US" sz="28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dalam</a:t>
            </a:r>
            <a:r>
              <a:rPr lang="en-US" altLang="en-US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statistik</a:t>
            </a:r>
            <a:endParaRPr lang="en-US" altLang="en-US" sz="28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800" dirty="0">
              <a:solidFill>
                <a:srgbClr val="002060"/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800" dirty="0">
              <a:solidFill>
                <a:srgbClr val="002060"/>
              </a:solidFill>
            </a:endParaRP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F12F79A6-B129-D132-A4B0-A36EAC9CA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399"/>
            <a:ext cx="2362200" cy="529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>
            <a:extLst>
              <a:ext uri="{FF2B5EF4-FFF2-40B4-BE49-F238E27FC236}">
                <a16:creationId xmlns:a16="http://schemas.microsoft.com/office/drawing/2014/main" id="{B5FF29BA-0A2C-C388-9BE6-43B04070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58900"/>
            <a:ext cx="61722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CE4D5-28A8-4134-9BD0-1C5576173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248025"/>
            <a:ext cx="8534400" cy="20859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latin typeface="+mn-lt"/>
              </a:rPr>
              <a:t>Fungsi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Kepadatan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Probabilitas</a:t>
            </a:r>
            <a:r>
              <a:rPr lang="en-US" sz="3600" dirty="0">
                <a:latin typeface="+mn-lt"/>
              </a:rPr>
              <a:t>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(</a:t>
            </a:r>
            <a:r>
              <a:rPr lang="en-US" sz="3600" i="1" dirty="0">
                <a:latin typeface="+mn-lt"/>
              </a:rPr>
              <a:t>probability density function/ </a:t>
            </a:r>
            <a:r>
              <a:rPr lang="en-US" sz="3600" i="1" dirty="0" err="1">
                <a:latin typeface="+mn-lt"/>
              </a:rPr>
              <a:t>pdf</a:t>
            </a:r>
            <a:r>
              <a:rPr lang="en-US" sz="3600" dirty="0">
                <a:latin typeface="+mn-lt"/>
              </a:rPr>
              <a:t>)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BEADF58F-22E6-A55C-24C2-F35FFE5F96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4663" y="962025"/>
            <a:ext cx="8229600" cy="1371600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en-US" altLang="en-US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Bagaimana</a:t>
            </a:r>
            <a:r>
              <a:rPr lang="en-US" alt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cara</a:t>
            </a:r>
            <a:r>
              <a:rPr lang="en-US" alt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menunjukkan</a:t>
            </a:r>
            <a:r>
              <a:rPr lang="en-US" alt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distribusi</a:t>
            </a:r>
            <a:r>
              <a:rPr lang="en-US" alt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data agar </a:t>
            </a:r>
            <a:r>
              <a:rPr lang="en-US" altLang="en-US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kesimpulan</a:t>
            </a:r>
            <a:r>
              <a:rPr lang="en-US" alt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altLang="en-US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dapat</a:t>
            </a:r>
            <a:r>
              <a:rPr lang="en-US" alt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diambil</a:t>
            </a:r>
            <a:r>
              <a:rPr lang="en-US" alt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dapat</a:t>
            </a:r>
            <a:r>
              <a:rPr lang="en-US" alt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menunjukkan</a:t>
            </a:r>
            <a:r>
              <a:rPr lang="en-US" alt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keadaan</a:t>
            </a:r>
            <a:r>
              <a:rPr lang="en-US" alt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sesungguhnya</a:t>
            </a:r>
            <a:r>
              <a:rPr lang="en-US" alt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????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dirty="0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1C9FF127-5FBA-40DA-BA33-216F516F3841}"/>
              </a:ext>
            </a:extLst>
          </p:cNvPr>
          <p:cNvSpPr/>
          <p:nvPr/>
        </p:nvSpPr>
        <p:spPr>
          <a:xfrm>
            <a:off x="3903663" y="1876425"/>
            <a:ext cx="6858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26F7-CCCC-4028-8695-B9E2BF53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52400"/>
            <a:ext cx="5937250" cy="482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kepadatan</a:t>
            </a:r>
            <a:r>
              <a:rPr lang="en-ID" dirty="0"/>
              <a:t> </a:t>
            </a:r>
            <a:r>
              <a:rPr lang="en-ID" dirty="0" err="1"/>
              <a:t>probabilitas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A6BDE-504E-4086-8AA0-1BF487570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85800"/>
            <a:ext cx="9144001" cy="6172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sz="2000" dirty="0" err="1">
                <a:solidFill>
                  <a:srgbClr val="C00000"/>
                </a:solidFill>
              </a:rPr>
              <a:t>D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engan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demikian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secara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umum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probabilitas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sebuah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variable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acak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kontinue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X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mengambil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nilai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pada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suatu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interval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antara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x dan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x+dx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dapat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dinyatakan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dalam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suatu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notasi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matematika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D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D" sz="2000" dirty="0">
                <a:solidFill>
                  <a:srgbClr val="C00000"/>
                </a:solidFill>
              </a:rPr>
              <a:t>A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gar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sebuah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f(x)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dapat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menjadi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sebuah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pdf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dari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suatu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variable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acak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kontinue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harus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dipenuhi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syfungsiarat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D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ID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ID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ID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Gambar .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Fungsi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Kepadatan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Probabilitas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74AAD09D-AD44-11AD-0DC7-A20F17EF7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 t="13505" r="4391" b="17529"/>
          <a:stretch/>
        </p:blipFill>
        <p:spPr bwMode="auto">
          <a:xfrm>
            <a:off x="1676399" y="1384301"/>
            <a:ext cx="44958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>
            <a:extLst>
              <a:ext uri="{FF2B5EF4-FFF2-40B4-BE49-F238E27FC236}">
                <a16:creationId xmlns:a16="http://schemas.microsoft.com/office/drawing/2014/main" id="{77BC2D81-3840-5545-51E7-78E543578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7" b="8867"/>
          <a:stretch/>
        </p:blipFill>
        <p:spPr bwMode="auto">
          <a:xfrm>
            <a:off x="1676399" y="2374900"/>
            <a:ext cx="6858001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>
            <a:extLst>
              <a:ext uri="{FF2B5EF4-FFF2-40B4-BE49-F238E27FC236}">
                <a16:creationId xmlns:a16="http://schemas.microsoft.com/office/drawing/2014/main" id="{7F337864-8D4F-5E46-8758-7982D9093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32200"/>
            <a:ext cx="8064499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674F-FF64-4C9E-BBE8-F7EF4AE4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7800"/>
            <a:ext cx="8382000" cy="660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soal</a:t>
            </a:r>
            <a:r>
              <a:rPr lang="en-ID" dirty="0"/>
              <a:t>-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kepadatan</a:t>
            </a:r>
            <a:r>
              <a:rPr lang="en-ID" dirty="0"/>
              <a:t> </a:t>
            </a:r>
            <a:r>
              <a:rPr lang="en-ID" dirty="0" err="1"/>
              <a:t>probailitas</a:t>
            </a:r>
            <a:r>
              <a:rPr lang="en-ID" dirty="0"/>
              <a:t> </a:t>
            </a:r>
            <a:endParaRPr lang="en-US" dirty="0"/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570FD073-841E-13F3-DBAA-C69EF17BA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168400"/>
            <a:ext cx="76962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>
            <a:extLst>
              <a:ext uri="{FF2B5EF4-FFF2-40B4-BE49-F238E27FC236}">
                <a16:creationId xmlns:a16="http://schemas.microsoft.com/office/drawing/2014/main" id="{065B7A45-FF12-E98C-599F-AE9BAA1D0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82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820347A-8FE1-4B07-B005-DC0539607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60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soal</a:t>
            </a:r>
            <a:r>
              <a:rPr lang="en-ID" dirty="0"/>
              <a:t>-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kepadatan</a:t>
            </a:r>
            <a:r>
              <a:rPr lang="en-ID" dirty="0"/>
              <a:t> </a:t>
            </a:r>
            <a:r>
              <a:rPr lang="en-ID" dirty="0" err="1"/>
              <a:t>probailitas</a:t>
            </a:r>
            <a:r>
              <a:rPr lang="en-ID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E9A79788-A63D-4DF4-8018-12EB47490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  <p:pic>
        <p:nvPicPr>
          <p:cNvPr id="32771" name="Picture 2" descr="Related image">
            <a:extLst>
              <a:ext uri="{FF2B5EF4-FFF2-40B4-BE49-F238E27FC236}">
                <a16:creationId xmlns:a16="http://schemas.microsoft.com/office/drawing/2014/main" id="{8327D0C2-AE87-BD5A-D8CF-74C5FBD7E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381" r="3333" b="20238"/>
          <a:stretch/>
        </p:blipFill>
        <p:spPr bwMode="auto">
          <a:xfrm>
            <a:off x="228600" y="304800"/>
            <a:ext cx="8763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F5C9C-2FC5-46AC-9A9D-4CABCA44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58763"/>
            <a:ext cx="7162800" cy="11890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Kepadatan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probability density function/ </a:t>
            </a:r>
            <a:r>
              <a:rPr lang="en-US" i="1" dirty="0" err="1"/>
              <a:t>pdf</a:t>
            </a:r>
            <a:r>
              <a:rPr lang="en-US" dirty="0"/>
              <a:t>)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75CFFFD1-DC13-1B06-97F2-2847DEA76B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382000" cy="1189037"/>
          </a:xfrm>
        </p:spPr>
        <p:txBody>
          <a:bodyPr/>
          <a:lstStyle/>
          <a:p>
            <a:pPr algn="just" eaLnBrk="1" hangingPunct="1"/>
            <a:r>
              <a:rPr lang="en-US" altLang="en-US" sz="2400" dirty="0" err="1">
                <a:solidFill>
                  <a:srgbClr val="C00000"/>
                </a:solidFill>
              </a:rPr>
              <a:t>S</a:t>
            </a:r>
            <a:r>
              <a:rPr lang="en-US" altLang="en-US" sz="2000" dirty="0" err="1"/>
              <a:t>ecara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imajinatif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dibayangkan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bahwa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fungsi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kepadatan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probabilitas</a:t>
            </a:r>
            <a:r>
              <a:rPr lang="en-US" altLang="en-US" sz="2000" dirty="0"/>
              <a:t> (</a:t>
            </a:r>
            <a:r>
              <a:rPr lang="en-US" altLang="en-US" sz="2000" i="1" dirty="0"/>
              <a:t>pdf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menggambarkan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besarnya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probabilitas</a:t>
            </a:r>
            <a:r>
              <a:rPr lang="en-US" altLang="en-US" sz="2000" dirty="0"/>
              <a:t> per unit interval </a:t>
            </a:r>
            <a:r>
              <a:rPr lang="en-US" altLang="en-US" sz="2000" dirty="0" err="1"/>
              <a:t>nilai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variabel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acaknya</a:t>
            </a:r>
            <a:r>
              <a:rPr lang="en-US" altLang="en-US" sz="2000" dirty="0"/>
              <a:t>. Luas </a:t>
            </a:r>
            <a:r>
              <a:rPr lang="en-US" altLang="en-US" sz="2000" dirty="0" err="1"/>
              <a:t>daerah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dibawah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grafik</a:t>
            </a:r>
            <a:r>
              <a:rPr lang="en-US" altLang="en-US" sz="2000" dirty="0"/>
              <a:t> </a:t>
            </a:r>
            <a:r>
              <a:rPr lang="en-US" altLang="en-US" sz="2000" i="1" dirty="0"/>
              <a:t>p(x) </a:t>
            </a:r>
            <a:r>
              <a:rPr lang="en-US" altLang="en-US" sz="2000" dirty="0"/>
              <a:t>yang </a:t>
            </a:r>
            <a:r>
              <a:rPr lang="en-US" altLang="en-US" sz="2000" dirty="0" err="1"/>
              <a:t>dibatasi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oleh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sumbu</a:t>
            </a:r>
            <a:r>
              <a:rPr lang="en-US" altLang="en-US" sz="2000" dirty="0"/>
              <a:t> –x.</a:t>
            </a:r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43AADA1F-BACC-D4B9-47A8-F76FEFF8A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98837"/>
            <a:ext cx="6934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EBE06FD-95C5-4617-B910-10F5DAD4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375" y="258763"/>
            <a:ext cx="5937250" cy="11890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Kepadatan</a:t>
            </a:r>
            <a:r>
              <a:rPr lang="en-US" altLang="en-US" dirty="0"/>
              <a:t> </a:t>
            </a:r>
            <a:r>
              <a:rPr lang="en-US" altLang="en-US" dirty="0" err="1"/>
              <a:t>Probabilitas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altLang="en-US" i="1" dirty="0"/>
              <a:t>probability density function/ pdf</a:t>
            </a:r>
            <a:r>
              <a:rPr lang="en-US" altLang="en-US" dirty="0"/>
              <a:t>)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605C0FEF-3448-A14C-0396-BDE597E4A3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181600"/>
            <a:ext cx="8229600" cy="9747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D5310136-EFE1-0A28-5989-CD34EE323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6713"/>
            <a:ext cx="8458200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DE94ADF-64B6-4BB7-9A88-D6E21FE1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Contoh Fungsi Kepadatan Probabilitas</a:t>
            </a:r>
          </a:p>
        </p:txBody>
      </p:sp>
      <p:pic>
        <p:nvPicPr>
          <p:cNvPr id="35843" name="Picture 2" descr="Related image">
            <a:extLst>
              <a:ext uri="{FF2B5EF4-FFF2-40B4-BE49-F238E27FC236}">
                <a16:creationId xmlns:a16="http://schemas.microsoft.com/office/drawing/2014/main" id="{B9039B12-AC83-B1C9-9A86-680A9F641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t="4054" r="7339"/>
          <a:stretch/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B13558E-7DC6-4718-96B6-5A1D9AB2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560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Variabel Acak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9667E48D-F053-5E6C-BEFF-2E16531766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6550" y="1752600"/>
            <a:ext cx="5937250" cy="3987800"/>
          </a:xfrm>
        </p:spPr>
        <p:txBody>
          <a:bodyPr/>
          <a:lstStyle/>
          <a:p>
            <a:pPr eaLnBrk="1" hangingPunct="1"/>
            <a:r>
              <a:rPr lang="en-US" altLang="en-US"/>
              <a:t>Keluaran eksperimen probabilitas </a:t>
            </a:r>
            <a:r>
              <a:rPr lang="en-US" altLang="en-US">
                <a:sym typeface="Wingdings" panose="05000000000000000000" pitchFamily="2" charset="2"/>
              </a:rPr>
              <a:t> outcome</a:t>
            </a:r>
          </a:p>
          <a:p>
            <a:pPr eaLnBrk="1" hangingPunct="1"/>
            <a:r>
              <a:rPr lang="en-US" altLang="en-US">
                <a:sym typeface="Wingdings" panose="05000000000000000000" pitchFamily="2" charset="2"/>
              </a:rPr>
              <a:t>Outcome berupa nilai numerik (angka/bilangan), suatu cacahan/ hitungan, suatu hasil pengukuran</a:t>
            </a:r>
          </a:p>
          <a:p>
            <a:pPr eaLnBrk="1" hangingPunct="1"/>
            <a:r>
              <a:rPr lang="en-US" altLang="en-US">
                <a:sym typeface="Wingdings" panose="05000000000000000000" pitchFamily="2" charset="2"/>
              </a:rPr>
              <a:t>Variabel acak  X</a:t>
            </a:r>
          </a:p>
          <a:p>
            <a:pPr eaLnBrk="1" hangingPunct="1"/>
            <a:r>
              <a:rPr lang="en-US" altLang="en-US">
                <a:sym typeface="Wingdings" panose="05000000000000000000" pitchFamily="2" charset="2"/>
              </a:rPr>
              <a:t>Nilai tertentu dari X dalam sebuah eksperimen adalah suatu kemungkinan keluaran yang acak</a:t>
            </a:r>
          </a:p>
          <a:p>
            <a:pPr eaLnBrk="1" hangingPunct="1"/>
            <a:r>
              <a:rPr lang="en-US" altLang="en-US">
                <a:sym typeface="Wingdings" panose="05000000000000000000" pitchFamily="2" charset="2"/>
              </a:rPr>
              <a:t>Variabel acak diskrit  yang memiliki nilai yang dapat dicacah/hitung (</a:t>
            </a:r>
            <a:r>
              <a:rPr lang="en-US" altLang="en-US" i="1">
                <a:sym typeface="Wingdings" panose="05000000000000000000" pitchFamily="2" charset="2"/>
              </a:rPr>
              <a:t>countable</a:t>
            </a:r>
            <a:r>
              <a:rPr lang="en-US" altLang="en-US">
                <a:sym typeface="Wingdings" panose="05000000000000000000" pitchFamily="2" charset="2"/>
              </a:rPr>
              <a:t>)</a:t>
            </a:r>
          </a:p>
          <a:p>
            <a:pPr eaLnBrk="1" hangingPunct="1"/>
            <a:r>
              <a:rPr lang="en-US" altLang="en-US">
                <a:sym typeface="Wingdings" panose="05000000000000000000" pitchFamily="2" charset="2"/>
              </a:rPr>
              <a:t>Variabel acak kontinyu memiliki nilai tak terhingga, banyaknya sepanjang sebuah interval yang tak terputus  haisl pengukuran</a:t>
            </a:r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87A5-F6F8-429F-A0B3-6FD040B7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914400"/>
            <a:ext cx="6623050" cy="1189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Kepadatan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Komulatif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distribusi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kumulatif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cdf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E3B110E2-80E9-E874-A0E4-76670B71A1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2590800"/>
            <a:ext cx="7239000" cy="2422525"/>
          </a:xfrm>
        </p:spPr>
        <p:txBody>
          <a:bodyPr/>
          <a:lstStyle/>
          <a:p>
            <a:pPr algn="just" eaLnBrk="1" hangingPunct="1"/>
            <a:r>
              <a:rPr lang="en-US" altLang="en-US" sz="3200" dirty="0" err="1">
                <a:solidFill>
                  <a:srgbClr val="C00000"/>
                </a:solidFill>
              </a:rPr>
              <a:t>F</a:t>
            </a:r>
            <a:r>
              <a:rPr lang="en-US" altLang="en-US" sz="2800" dirty="0" err="1"/>
              <a:t>ungsi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distribusi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kumulatif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didefenisikan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sebagai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fungsi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tidak</a:t>
            </a:r>
            <a:r>
              <a:rPr lang="en-US" altLang="en-US" sz="2800" dirty="0"/>
              <a:t> lain  </a:t>
            </a:r>
            <a:r>
              <a:rPr lang="en-US" altLang="en-US" sz="2800" dirty="0" err="1"/>
              <a:t>menyatakan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probabilitas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bahwa</a:t>
            </a:r>
            <a:r>
              <a:rPr lang="en-US" altLang="en-US" sz="2800" dirty="0"/>
              <a:t> x </a:t>
            </a:r>
            <a:r>
              <a:rPr lang="en-US" altLang="en-US" sz="2800" dirty="0" err="1"/>
              <a:t>kurang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sebuah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nilai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tertentu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5FAA7-688E-4F99-9737-589EADF22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81000"/>
            <a:ext cx="5937250" cy="635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distribusi</a:t>
            </a:r>
            <a:r>
              <a:rPr lang="en-ID" dirty="0"/>
              <a:t> </a:t>
            </a:r>
            <a:r>
              <a:rPr lang="en-ID" dirty="0" err="1"/>
              <a:t>kumulatif</a:t>
            </a:r>
            <a:endParaRPr lang="en-US" dirty="0"/>
          </a:p>
        </p:txBody>
      </p:sp>
      <p:pic>
        <p:nvPicPr>
          <p:cNvPr id="37892" name="Picture 3">
            <a:extLst>
              <a:ext uri="{FF2B5EF4-FFF2-40B4-BE49-F238E27FC236}">
                <a16:creationId xmlns:a16="http://schemas.microsoft.com/office/drawing/2014/main" id="{BBC0CC5C-D624-4AEB-9D7A-801DA5CF2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" y="1343818"/>
            <a:ext cx="7789863" cy="467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8F0EA2-D91B-417F-A38A-63E53785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950" y="533400"/>
            <a:ext cx="5937250" cy="635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distribusi</a:t>
            </a:r>
            <a:r>
              <a:rPr lang="en-ID" dirty="0"/>
              <a:t> </a:t>
            </a:r>
            <a:r>
              <a:rPr lang="en-ID" dirty="0" err="1"/>
              <a:t>kumulatif</a:t>
            </a:r>
            <a:endParaRPr lang="en-US" dirty="0"/>
          </a:p>
        </p:txBody>
      </p:sp>
      <p:pic>
        <p:nvPicPr>
          <p:cNvPr id="38915" name="Picture 5">
            <a:extLst>
              <a:ext uri="{FF2B5EF4-FFF2-40B4-BE49-F238E27FC236}">
                <a16:creationId xmlns:a16="http://schemas.microsoft.com/office/drawing/2014/main" id="{6A9D9F8A-79EE-3999-5688-F7D83DCFD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89913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Content Placeholder 7">
            <a:extLst>
              <a:ext uri="{FF2B5EF4-FFF2-40B4-BE49-F238E27FC236}">
                <a16:creationId xmlns:a16="http://schemas.microsoft.com/office/drawing/2014/main" id="{9A8E0FC3-C2D2-89F8-82EC-17DF04C434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3375" y="5665788"/>
            <a:ext cx="5937250" cy="4064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ID" altLang="en-US"/>
              <a:t>Hubungan grafik</a:t>
            </a:r>
            <a:r>
              <a:rPr lang="en-ID" altLang="en-US" i="1"/>
              <a:t> pdf</a:t>
            </a:r>
            <a:r>
              <a:rPr lang="en-ID" altLang="en-US"/>
              <a:t> dengan </a:t>
            </a:r>
            <a:r>
              <a:rPr lang="en-ID" altLang="en-US" i="1"/>
              <a:t>cdf</a:t>
            </a:r>
            <a:endParaRPr lang="en-US" altLang="en-US" i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B1A5F-D7BA-4A7E-A64C-B272F865A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550" y="258763"/>
            <a:ext cx="5937250" cy="11890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Kepadatan</a:t>
            </a:r>
            <a:r>
              <a:rPr lang="en-US" dirty="0"/>
              <a:t> </a:t>
            </a:r>
            <a:r>
              <a:rPr lang="en-US" dirty="0" err="1"/>
              <a:t>Komulatif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 err="1"/>
              <a:t>fungsi</a:t>
            </a:r>
            <a:r>
              <a:rPr lang="en-US" i="1" dirty="0"/>
              <a:t> </a:t>
            </a:r>
            <a:r>
              <a:rPr lang="en-US" i="1" dirty="0" err="1"/>
              <a:t>distribusi</a:t>
            </a:r>
            <a:r>
              <a:rPr lang="en-US" i="1" dirty="0"/>
              <a:t> </a:t>
            </a:r>
            <a:r>
              <a:rPr lang="en-US" i="1" dirty="0" err="1"/>
              <a:t>kumulatif</a:t>
            </a:r>
            <a:r>
              <a:rPr lang="en-US" i="1" dirty="0"/>
              <a:t>/</a:t>
            </a:r>
            <a:r>
              <a:rPr lang="en-US" i="1" dirty="0" err="1"/>
              <a:t>cdf</a:t>
            </a:r>
            <a:r>
              <a:rPr lang="en-US" dirty="0"/>
              <a:t>)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F6DA1012-45A4-78A5-EF88-AFC36431FE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632" y="1600199"/>
            <a:ext cx="3303368" cy="1828800"/>
          </a:xfrm>
        </p:spPr>
        <p:txBody>
          <a:bodyPr/>
          <a:lstStyle/>
          <a:p>
            <a:pPr marL="273050" indent="-273050" algn="just" eaLnBrk="1" hangingPunct="1">
              <a:buFont typeface="Wingdings 3" panose="05040102010807070707" pitchFamily="18" charset="2"/>
              <a:buNone/>
            </a:pPr>
            <a:r>
              <a:rPr lang="en-US" altLang="en-US" dirty="0"/>
              <a:t>1. </a:t>
            </a:r>
            <a:r>
              <a:rPr lang="en-US" altLang="en-US" dirty="0" err="1"/>
              <a:t>Diketahui</a:t>
            </a:r>
            <a:r>
              <a:rPr lang="en-US" altLang="en-US" dirty="0"/>
              <a:t> </a:t>
            </a:r>
            <a:r>
              <a:rPr lang="en-US" altLang="en-US" dirty="0" err="1"/>
              <a:t>frekuensi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pelanggan</a:t>
            </a:r>
            <a:r>
              <a:rPr lang="en-US" altLang="en-US" dirty="0"/>
              <a:t> yang </a:t>
            </a:r>
            <a:r>
              <a:rPr lang="en-US" altLang="en-US" dirty="0" err="1"/>
              <a:t>melaui</a:t>
            </a:r>
            <a:r>
              <a:rPr lang="en-US" altLang="en-US" dirty="0"/>
              <a:t> </a:t>
            </a:r>
            <a:r>
              <a:rPr lang="en-US" altLang="en-US" dirty="0" err="1"/>
              <a:t>pintu</a:t>
            </a:r>
            <a:r>
              <a:rPr lang="en-US" altLang="en-US" dirty="0"/>
              <a:t> </a:t>
            </a:r>
            <a:r>
              <a:rPr lang="en-US" altLang="en-US" dirty="0" err="1"/>
              <a:t>kasir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5 </a:t>
            </a:r>
            <a:r>
              <a:rPr lang="en-US" altLang="en-US" dirty="0" err="1"/>
              <a:t>menit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supermarket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berikut</a:t>
            </a:r>
            <a:r>
              <a:rPr lang="en-US" altLang="en-US" dirty="0"/>
              <a:t> :</a:t>
            </a:r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FBAD1861-BAF7-EAF4-C8B7-CAFB858A8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8999"/>
            <a:ext cx="2895600" cy="317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>
            <a:extLst>
              <a:ext uri="{FF2B5EF4-FFF2-40B4-BE49-F238E27FC236}">
                <a16:creationId xmlns:a16="http://schemas.microsoft.com/office/drawing/2014/main" id="{7CF10954-7E85-2ECB-AC74-A88C4866C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600199"/>
            <a:ext cx="56769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BBF9-60B6-469B-B97E-518E8AA0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550" y="228600"/>
            <a:ext cx="593725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Kepadatan</a:t>
            </a:r>
            <a:r>
              <a:rPr lang="en-US" dirty="0"/>
              <a:t> </a:t>
            </a:r>
            <a:r>
              <a:rPr lang="en-US" dirty="0" err="1"/>
              <a:t>Komulatif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 err="1"/>
              <a:t>fungsi</a:t>
            </a:r>
            <a:r>
              <a:rPr lang="en-US" i="1" dirty="0"/>
              <a:t> </a:t>
            </a:r>
            <a:r>
              <a:rPr lang="en-US" i="1" dirty="0" err="1"/>
              <a:t>distribusi</a:t>
            </a:r>
            <a:r>
              <a:rPr lang="en-US" i="1" dirty="0"/>
              <a:t> </a:t>
            </a:r>
            <a:r>
              <a:rPr lang="en-US" i="1" dirty="0" err="1"/>
              <a:t>kumulatif</a:t>
            </a:r>
            <a:r>
              <a:rPr lang="en-US" i="1" dirty="0"/>
              <a:t>/</a:t>
            </a:r>
            <a:r>
              <a:rPr lang="en-US" i="1" dirty="0" err="1"/>
              <a:t>cdf</a:t>
            </a:r>
            <a:r>
              <a:rPr lang="en-US" dirty="0"/>
              <a:t>)</a:t>
            </a:r>
          </a:p>
        </p:txBody>
      </p:sp>
      <p:pic>
        <p:nvPicPr>
          <p:cNvPr id="40963" name="Picture 2">
            <a:extLst>
              <a:ext uri="{FF2B5EF4-FFF2-40B4-BE49-F238E27FC236}">
                <a16:creationId xmlns:a16="http://schemas.microsoft.com/office/drawing/2014/main" id="{785325D3-B1CD-5BF7-00C3-89B436932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1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8A2D7-7128-4BAF-AE7F-8FAAC6C8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550" y="152400"/>
            <a:ext cx="593725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Kepadatan</a:t>
            </a:r>
            <a:r>
              <a:rPr lang="en-US" dirty="0"/>
              <a:t> </a:t>
            </a:r>
            <a:r>
              <a:rPr lang="en-US" dirty="0" err="1"/>
              <a:t>Komulatif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 err="1"/>
              <a:t>fungsi</a:t>
            </a:r>
            <a:r>
              <a:rPr lang="en-US" i="1" dirty="0"/>
              <a:t> </a:t>
            </a:r>
            <a:r>
              <a:rPr lang="en-US" i="1" dirty="0" err="1"/>
              <a:t>distribusi</a:t>
            </a:r>
            <a:r>
              <a:rPr lang="en-US" i="1" dirty="0"/>
              <a:t> </a:t>
            </a:r>
            <a:r>
              <a:rPr lang="en-US" i="1" dirty="0" err="1"/>
              <a:t>kumulatif</a:t>
            </a:r>
            <a:r>
              <a:rPr lang="en-US" i="1" dirty="0"/>
              <a:t>/</a:t>
            </a:r>
            <a:r>
              <a:rPr lang="en-US" i="1" dirty="0" err="1"/>
              <a:t>cdf</a:t>
            </a:r>
            <a:r>
              <a:rPr lang="en-US" dirty="0"/>
              <a:t>)</a:t>
            </a:r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12CDBCA2-F73E-07C4-CFAE-2E8FA08C4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1"/>
            <a:ext cx="868679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DB4222E9-85AD-457D-BAB6-5032F227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0104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Histogram Distribusi Probabilitas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96A7ACE8-4A39-95BD-AE5B-371B76F531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8700"/>
            <a:ext cx="8763000" cy="2590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solidFill>
                  <a:srgbClr val="C00000"/>
                </a:solidFill>
              </a:rPr>
              <a:t>P</a:t>
            </a:r>
            <a:r>
              <a:rPr lang="en-US" altLang="en-US" sz="2000" dirty="0" err="1">
                <a:solidFill>
                  <a:srgbClr val="002060"/>
                </a:solidFill>
              </a:rPr>
              <a:t>enggunaan</a:t>
            </a:r>
            <a:r>
              <a:rPr lang="en-US" altLang="en-US" sz="2000" dirty="0">
                <a:solidFill>
                  <a:srgbClr val="002060"/>
                </a:solidFill>
              </a:rPr>
              <a:t> Histogram </a:t>
            </a:r>
            <a:r>
              <a:rPr lang="en-US" altLang="en-US" sz="2000" dirty="0" err="1">
                <a:solidFill>
                  <a:srgbClr val="002060"/>
                </a:solidFill>
              </a:rPr>
              <a:t>untuk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menyajikan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suatu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distribusi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probabilitas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dari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sebuah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variabel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acak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kontinyu</a:t>
            </a:r>
            <a:r>
              <a:rPr lang="en-US" altLang="en-US" sz="20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solidFill>
                  <a:srgbClr val="C00000"/>
                </a:solidFill>
              </a:rPr>
              <a:t>D</a:t>
            </a:r>
            <a:r>
              <a:rPr lang="en-US" altLang="en-US" sz="2000" dirty="0" err="1">
                <a:solidFill>
                  <a:srgbClr val="002060"/>
                </a:solidFill>
              </a:rPr>
              <a:t>alam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membuat</a:t>
            </a:r>
            <a:r>
              <a:rPr lang="en-US" altLang="en-US" sz="2000" dirty="0">
                <a:solidFill>
                  <a:srgbClr val="002060"/>
                </a:solidFill>
              </a:rPr>
              <a:t> histogram </a:t>
            </a:r>
            <a:r>
              <a:rPr lang="en-US" altLang="en-US" sz="2000" dirty="0" err="1">
                <a:solidFill>
                  <a:srgbClr val="002060"/>
                </a:solidFill>
              </a:rPr>
              <a:t>probabilitas</a:t>
            </a: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</a:rPr>
              <a:t>diperhatikan</a:t>
            </a:r>
            <a:r>
              <a:rPr lang="en-US" altLang="en-US" sz="2000" dirty="0">
                <a:solidFill>
                  <a:srgbClr val="002060"/>
                </a:solidFill>
              </a:rPr>
              <a:t> :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   “ </a:t>
            </a:r>
            <a:r>
              <a:rPr lang="en-US" altLang="en-US" sz="2000" i="1" dirty="0" err="1">
                <a:solidFill>
                  <a:srgbClr val="C00000"/>
                </a:solidFill>
              </a:rPr>
              <a:t>ketinggian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sebuah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batang</a:t>
            </a:r>
            <a:r>
              <a:rPr lang="en-US" altLang="en-US" sz="2000" i="1" dirty="0">
                <a:solidFill>
                  <a:srgbClr val="C00000"/>
                </a:solidFill>
              </a:rPr>
              <a:t> histogram </a:t>
            </a:r>
            <a:r>
              <a:rPr lang="en-US" altLang="en-US" sz="2000" i="1" dirty="0" err="1">
                <a:solidFill>
                  <a:srgbClr val="C00000"/>
                </a:solidFill>
              </a:rPr>
              <a:t>merupakan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nilai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fungsi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kepadatan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probabilitas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untuk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seluruh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nilai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variabel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acak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sepanjang</a:t>
            </a:r>
            <a:r>
              <a:rPr lang="en-US" altLang="en-US" sz="2000" i="1" dirty="0">
                <a:solidFill>
                  <a:srgbClr val="C00000"/>
                </a:solidFill>
              </a:rPr>
              <a:t> interval yang </a:t>
            </a:r>
            <a:r>
              <a:rPr lang="en-US" altLang="en-US" sz="2000" i="1" dirty="0" err="1">
                <a:solidFill>
                  <a:srgbClr val="C00000"/>
                </a:solidFill>
              </a:rPr>
              <a:t>diwakili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batang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tersebut</a:t>
            </a:r>
            <a:r>
              <a:rPr lang="en-US" altLang="en-US" sz="2000" i="1" dirty="0">
                <a:solidFill>
                  <a:srgbClr val="C00000"/>
                </a:solidFill>
              </a:rPr>
              <a:t>, </a:t>
            </a:r>
            <a:r>
              <a:rPr lang="en-US" altLang="en-US" sz="2000" i="1" dirty="0" err="1">
                <a:solidFill>
                  <a:srgbClr val="C00000"/>
                </a:solidFill>
              </a:rPr>
              <a:t>d</a:t>
            </a:r>
            <a:r>
              <a:rPr lang="en-US" altLang="en-US" sz="2000" dirty="0" err="1">
                <a:solidFill>
                  <a:srgbClr val="C00000"/>
                </a:solidFill>
              </a:rPr>
              <a:t>engan</a:t>
            </a:r>
            <a:r>
              <a:rPr lang="en-US" altLang="en-US" sz="2000" dirty="0">
                <a:solidFill>
                  <a:srgbClr val="C00000"/>
                </a:solidFill>
              </a:rPr>
              <a:t> kata lain </a:t>
            </a:r>
            <a:r>
              <a:rPr lang="en-US" altLang="en-US" sz="2000" i="1" dirty="0" err="1">
                <a:solidFill>
                  <a:srgbClr val="C00000"/>
                </a:solidFill>
              </a:rPr>
              <a:t>luas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dari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sebuah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batang</a:t>
            </a:r>
            <a:r>
              <a:rPr lang="en-US" altLang="en-US" sz="2000" i="1" dirty="0">
                <a:solidFill>
                  <a:srgbClr val="C00000"/>
                </a:solidFill>
              </a:rPr>
              <a:t> histogram </a:t>
            </a:r>
            <a:r>
              <a:rPr lang="en-US" altLang="en-US" sz="2000" i="1" dirty="0" err="1">
                <a:solidFill>
                  <a:srgbClr val="C00000"/>
                </a:solidFill>
              </a:rPr>
              <a:t>merupakan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nilai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fungsi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probabilitas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dari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variabel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acak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antara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batas-batas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i="1" dirty="0" err="1">
                <a:solidFill>
                  <a:srgbClr val="C00000"/>
                </a:solidFill>
              </a:rPr>
              <a:t>kelasnya</a:t>
            </a:r>
            <a:r>
              <a:rPr lang="en-US" altLang="en-US" sz="2000" i="1" dirty="0">
                <a:solidFill>
                  <a:srgbClr val="C00000"/>
                </a:solidFill>
              </a:rPr>
              <a:t> </a:t>
            </a:r>
            <a:r>
              <a:rPr lang="en-US" altLang="en-US" sz="2000" dirty="0">
                <a:solidFill>
                  <a:srgbClr val="C00000"/>
                </a:solidFill>
              </a:rPr>
              <a:t>“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endParaRPr lang="en-US" altLang="en-US" sz="2000" dirty="0">
              <a:solidFill>
                <a:srgbClr val="002060"/>
              </a:solidFill>
            </a:endParaRPr>
          </a:p>
        </p:txBody>
      </p:sp>
      <p:pic>
        <p:nvPicPr>
          <p:cNvPr id="43012" name="Picture 1">
            <a:extLst>
              <a:ext uri="{FF2B5EF4-FFF2-40B4-BE49-F238E27FC236}">
                <a16:creationId xmlns:a16="http://schemas.microsoft.com/office/drawing/2014/main" id="{B45E66D3-CE5E-F64D-298E-7F57E6B1E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886200"/>
            <a:ext cx="830580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7B4A3BE3-7B4B-4615-B87C-6B0C3B79A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57200"/>
            <a:ext cx="72390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Histogram Distribusi Probabilitas</a:t>
            </a: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FF31EACD-A147-3B37-681B-D96898AF6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56" y="1676400"/>
            <a:ext cx="69066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0DDCEE96-CDC5-4A72-9006-6DB7C4CB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Histogram Distribusi Probabilitas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85AAC96B-ECC9-730F-1C53-D192EB5052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7999" y="1066800"/>
            <a:ext cx="5943601" cy="1981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273050" indent="-273050" algn="just" eaLnBrk="1" hangingPunct="1">
              <a:buFont typeface="Wingdings 3" panose="05040102010807070707" pitchFamily="18" charset="2"/>
              <a:buChar char=""/>
            </a:pPr>
            <a:r>
              <a:rPr lang="en-US" altLang="en-US" sz="2000" dirty="0" err="1">
                <a:solidFill>
                  <a:srgbClr val="C00000"/>
                </a:solidFill>
              </a:rPr>
              <a:t>Berdasarkan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nilai</a:t>
            </a:r>
            <a:r>
              <a:rPr lang="en-US" altLang="en-US" sz="2000" dirty="0">
                <a:solidFill>
                  <a:srgbClr val="C00000"/>
                </a:solidFill>
              </a:rPr>
              <a:t> yang </a:t>
            </a:r>
            <a:r>
              <a:rPr lang="en-US" altLang="en-US" sz="2000" dirty="0" err="1">
                <a:solidFill>
                  <a:srgbClr val="C00000"/>
                </a:solidFill>
              </a:rPr>
              <a:t>diperoleh</a:t>
            </a:r>
            <a:r>
              <a:rPr lang="en-US" altLang="en-US" sz="2000" dirty="0">
                <a:solidFill>
                  <a:srgbClr val="C00000"/>
                </a:solidFill>
              </a:rPr>
              <a:t>  </a:t>
            </a:r>
            <a:r>
              <a:rPr lang="en-US" altLang="en-US" sz="2000" dirty="0" err="1">
                <a:solidFill>
                  <a:srgbClr val="C00000"/>
                </a:solidFill>
              </a:rPr>
              <a:t>dapat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dinyatakan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bahwa</a:t>
            </a:r>
            <a:r>
              <a:rPr lang="en-US" altLang="en-US" sz="2000" dirty="0">
                <a:solidFill>
                  <a:srgbClr val="C00000"/>
                </a:solidFill>
              </a:rPr>
              <a:t> yang </a:t>
            </a:r>
            <a:r>
              <a:rPr lang="en-US" altLang="en-US" sz="2000" dirty="0" err="1">
                <a:solidFill>
                  <a:srgbClr val="C00000"/>
                </a:solidFill>
              </a:rPr>
              <a:t>mendapat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nilai</a:t>
            </a:r>
            <a:r>
              <a:rPr lang="en-US" altLang="en-US" sz="2000" dirty="0">
                <a:solidFill>
                  <a:srgbClr val="C00000"/>
                </a:solidFill>
              </a:rPr>
              <a:t> C </a:t>
            </a:r>
            <a:r>
              <a:rPr lang="en-US" altLang="en-US" sz="2000" dirty="0" err="1">
                <a:solidFill>
                  <a:srgbClr val="C00000"/>
                </a:solidFill>
              </a:rPr>
              <a:t>sebanyak</a:t>
            </a:r>
            <a:r>
              <a:rPr lang="en-US" altLang="en-US" sz="2000" dirty="0">
                <a:solidFill>
                  <a:srgbClr val="C00000"/>
                </a:solidFill>
              </a:rPr>
              <a:t> 3 orang, yang </a:t>
            </a:r>
            <a:r>
              <a:rPr lang="en-US" altLang="en-US" sz="2000" dirty="0" err="1">
                <a:solidFill>
                  <a:srgbClr val="C00000"/>
                </a:solidFill>
              </a:rPr>
              <a:t>mendapat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nilai</a:t>
            </a:r>
            <a:r>
              <a:rPr lang="en-US" altLang="en-US" sz="2000" dirty="0">
                <a:solidFill>
                  <a:srgbClr val="C00000"/>
                </a:solidFill>
              </a:rPr>
              <a:t> B </a:t>
            </a:r>
            <a:r>
              <a:rPr lang="en-US" altLang="en-US" sz="2000" dirty="0" err="1">
                <a:solidFill>
                  <a:srgbClr val="C00000"/>
                </a:solidFill>
              </a:rPr>
              <a:t>sebanyak</a:t>
            </a:r>
            <a:r>
              <a:rPr lang="en-US" altLang="en-US" sz="2000" dirty="0">
                <a:solidFill>
                  <a:srgbClr val="C00000"/>
                </a:solidFill>
              </a:rPr>
              <a:t> 5 orang </a:t>
            </a:r>
            <a:r>
              <a:rPr lang="en-US" altLang="en-US" sz="2000" dirty="0" err="1">
                <a:solidFill>
                  <a:srgbClr val="C00000"/>
                </a:solidFill>
              </a:rPr>
              <a:t>dan</a:t>
            </a:r>
            <a:r>
              <a:rPr lang="en-US" altLang="en-US" sz="2000" dirty="0">
                <a:solidFill>
                  <a:srgbClr val="C00000"/>
                </a:solidFill>
              </a:rPr>
              <a:t> yang </a:t>
            </a:r>
            <a:r>
              <a:rPr lang="en-US" altLang="en-US" sz="2000" dirty="0" err="1">
                <a:solidFill>
                  <a:srgbClr val="C00000"/>
                </a:solidFill>
              </a:rPr>
              <a:t>mendapat</a:t>
            </a:r>
            <a:r>
              <a:rPr lang="en-US" altLang="en-US" sz="2000" dirty="0">
                <a:solidFill>
                  <a:srgbClr val="C00000"/>
                </a:solidFill>
              </a:rPr>
              <a:t>  </a:t>
            </a:r>
            <a:r>
              <a:rPr lang="en-US" altLang="en-US" sz="2000" dirty="0" err="1">
                <a:solidFill>
                  <a:srgbClr val="C00000"/>
                </a:solidFill>
              </a:rPr>
              <a:t>nilai</a:t>
            </a:r>
            <a:r>
              <a:rPr lang="en-US" altLang="en-US" sz="2000" dirty="0">
                <a:solidFill>
                  <a:srgbClr val="C00000"/>
                </a:solidFill>
              </a:rPr>
              <a:t> A </a:t>
            </a:r>
            <a:r>
              <a:rPr lang="en-US" altLang="en-US" sz="2000" dirty="0" err="1">
                <a:solidFill>
                  <a:srgbClr val="C00000"/>
                </a:solidFill>
              </a:rPr>
              <a:t>sebanyak</a:t>
            </a:r>
            <a:r>
              <a:rPr lang="en-US" altLang="en-US" sz="2000" dirty="0">
                <a:solidFill>
                  <a:srgbClr val="C00000"/>
                </a:solidFill>
              </a:rPr>
              <a:t> 2 orang. Nilai-</a:t>
            </a:r>
            <a:r>
              <a:rPr lang="en-US" altLang="en-US" sz="2000" dirty="0" err="1">
                <a:solidFill>
                  <a:srgbClr val="C00000"/>
                </a:solidFill>
              </a:rPr>
              <a:t>nilai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kemunculan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ini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disebut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dengan</a:t>
            </a:r>
            <a:r>
              <a:rPr lang="en-US" altLang="en-US" sz="2000" dirty="0">
                <a:solidFill>
                  <a:srgbClr val="C00000"/>
                </a:solidFill>
              </a:rPr>
              <a:t> histogram </a:t>
            </a:r>
            <a:r>
              <a:rPr lang="en-US" altLang="en-US" sz="2000" dirty="0" err="1">
                <a:solidFill>
                  <a:srgbClr val="C00000"/>
                </a:solidFill>
              </a:rPr>
              <a:t>dari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nilai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</a:rPr>
              <a:t>ujian</a:t>
            </a:r>
            <a:r>
              <a:rPr lang="en-US" altLang="en-US" sz="20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45060" name="Picture 2">
            <a:extLst>
              <a:ext uri="{FF2B5EF4-FFF2-40B4-BE49-F238E27FC236}">
                <a16:creationId xmlns:a16="http://schemas.microsoft.com/office/drawing/2014/main" id="{A2B53C11-5444-74D4-AEDB-184B606B2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438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3">
            <a:extLst>
              <a:ext uri="{FF2B5EF4-FFF2-40B4-BE49-F238E27FC236}">
                <a16:creationId xmlns:a16="http://schemas.microsoft.com/office/drawing/2014/main" id="{AE05A4C2-0A93-7348-4117-A7BC93501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200400"/>
            <a:ext cx="594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E426E-2487-4482-AC12-F31CAB88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52438"/>
            <a:ext cx="7543800" cy="654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soal</a:t>
            </a:r>
            <a:r>
              <a:rPr lang="en-ID" dirty="0"/>
              <a:t>-histogram </a:t>
            </a:r>
            <a:r>
              <a:rPr lang="en-ID" dirty="0" err="1"/>
              <a:t>probabilitas</a:t>
            </a:r>
            <a:r>
              <a:rPr lang="en-ID" dirty="0"/>
              <a:t> </a:t>
            </a:r>
            <a:endParaRPr lang="en-US" dirty="0"/>
          </a:p>
        </p:txBody>
      </p:sp>
      <p:pic>
        <p:nvPicPr>
          <p:cNvPr id="46084" name="Picture 3">
            <a:extLst>
              <a:ext uri="{FF2B5EF4-FFF2-40B4-BE49-F238E27FC236}">
                <a16:creationId xmlns:a16="http://schemas.microsoft.com/office/drawing/2014/main" id="{A6BA61FF-DDA0-5F4A-86BB-EAD24891E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73"/>
          <a:stretch/>
        </p:blipFill>
        <p:spPr bwMode="auto">
          <a:xfrm>
            <a:off x="185737" y="1766888"/>
            <a:ext cx="8772525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085BDBF-14BD-42C6-87F9-37B767D21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  <p:pic>
        <p:nvPicPr>
          <p:cNvPr id="9219" name="Picture 2" descr="Related image">
            <a:extLst>
              <a:ext uri="{FF2B5EF4-FFF2-40B4-BE49-F238E27FC236}">
                <a16:creationId xmlns:a16="http://schemas.microsoft.com/office/drawing/2014/main" id="{B163E944-C04A-98D8-9F4D-DCF8F1BFB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199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14847-DE51-42D6-8856-3F6736152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550" y="5410200"/>
            <a:ext cx="5937250" cy="330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F9B3BE5B-B198-A46B-8C3E-963437613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3709" r="5695" b="4791"/>
          <a:stretch/>
        </p:blipFill>
        <p:spPr bwMode="auto">
          <a:xfrm>
            <a:off x="381000" y="533400"/>
            <a:ext cx="8077200" cy="579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F0F52-D591-43B0-A5B2-87FDF03B5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550" y="5486400"/>
            <a:ext cx="5937250" cy="2540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36B59F6D-DD96-FB34-42B1-73D3DE745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1" y="381000"/>
            <a:ext cx="8153629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age result for menentukan fungsi distribusi kumulatif">
            <a:extLst>
              <a:ext uri="{FF2B5EF4-FFF2-40B4-BE49-F238E27FC236}">
                <a16:creationId xmlns:a16="http://schemas.microsoft.com/office/drawing/2014/main" id="{494DC2E8-1133-D5CE-96D6-8846FD16D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C724C-671C-42FA-9837-0D5B4B65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609600"/>
            <a:ext cx="18288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b="1" dirty="0" err="1"/>
              <a:t>tugas</a:t>
            </a:r>
            <a:endParaRPr lang="en-US" b="1" dirty="0"/>
          </a:p>
        </p:txBody>
      </p:sp>
      <p:pic>
        <p:nvPicPr>
          <p:cNvPr id="50179" name="Picture 4">
            <a:extLst>
              <a:ext uri="{FF2B5EF4-FFF2-40B4-BE49-F238E27FC236}">
                <a16:creationId xmlns:a16="http://schemas.microsoft.com/office/drawing/2014/main" id="{65B010F6-BB5D-2C7D-BEBC-3D28D648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438275"/>
            <a:ext cx="509587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>
            <a:extLst>
              <a:ext uri="{FF2B5EF4-FFF2-40B4-BE49-F238E27FC236}">
                <a16:creationId xmlns:a16="http://schemas.microsoft.com/office/drawing/2014/main" id="{5CE6D580-E361-5A6F-EE3B-34E500417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676400"/>
            <a:ext cx="53435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9CC87EE-9647-4E18-8D10-A4D5AF97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609600"/>
            <a:ext cx="18288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b="1" dirty="0" err="1"/>
              <a:t>tugas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5F6DB-C2C5-4BC3-9B02-4AFD759D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1000"/>
            <a:ext cx="7391400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dirty="0"/>
              <a:t>DISTRIBUSI PROBABILITAS DISKRIT</a:t>
            </a:r>
            <a:endParaRPr 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571FD682-2A44-FC17-3642-576A049123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391400" cy="457200"/>
          </a:xfrm>
        </p:spPr>
        <p:txBody>
          <a:bodyPr/>
          <a:lstStyle/>
          <a:p>
            <a:pPr eaLnBrk="1" hangingPunct="1"/>
            <a:r>
              <a:rPr lang="en-ID" altLang="en-US"/>
              <a:t>Fungsi Probabilitas</a:t>
            </a: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59210C03-2F55-30CF-4EEC-696F069F4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80930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DEA6F-DE54-4A0D-B591-343DD364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299" y="152400"/>
            <a:ext cx="7391400" cy="635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soal</a:t>
            </a:r>
            <a:r>
              <a:rPr lang="en-ID" dirty="0"/>
              <a:t> –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probabilitas</a:t>
            </a:r>
            <a:endParaRPr lang="en-US" dirty="0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BA680702-26E0-4EB6-1A5E-69294AE87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077200" cy="255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3D9CBB-E93A-4541-9C38-E1FD1A0CB8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646"/>
          <a:stretch/>
        </p:blipFill>
        <p:spPr>
          <a:xfrm>
            <a:off x="533400" y="3745244"/>
            <a:ext cx="8077200" cy="27317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F9C36C5C-07FF-3DB8-EAAF-04F6476EBA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0" y="6299200"/>
            <a:ext cx="3276600" cy="4826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ID" altLang="en-US"/>
              <a:t>Grafik Batang Fungsi Probabilitas</a:t>
            </a:r>
            <a:endParaRPr lang="en-US" altLang="en-US"/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EE11F798-9620-17FE-F456-E38D15FA4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"/>
            <a:ext cx="7467600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238A5-72AC-4D1D-873E-B153C004A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2863"/>
            <a:ext cx="8610600" cy="635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soal-fungsi</a:t>
            </a:r>
            <a:r>
              <a:rPr lang="en-ID" dirty="0"/>
              <a:t> </a:t>
            </a:r>
            <a:r>
              <a:rPr lang="en-ID" dirty="0" err="1"/>
              <a:t>distribusi</a:t>
            </a:r>
            <a:r>
              <a:rPr lang="en-ID" dirty="0"/>
              <a:t> </a:t>
            </a:r>
            <a:r>
              <a:rPr lang="en-ID" dirty="0" err="1"/>
              <a:t>kumulatif</a:t>
            </a:r>
            <a:endParaRPr lang="en-US" dirty="0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5D381850-811A-BA55-458C-924F63D71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785813"/>
            <a:ext cx="732472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70090E2A-5E10-BD67-4F99-D14839C76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4350"/>
            <a:ext cx="91440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6979E6C7-9569-4AF2-9571-72C8F626C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3375" y="5716588"/>
            <a:ext cx="5937250" cy="4064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ID" altLang="en-US"/>
              <a:t>Grafik tangga fungsi probabilitas kumulatif</a:t>
            </a:r>
            <a:endParaRPr lang="en-US" alt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3AD95C-0686-44C4-A3EC-72E3B101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12800"/>
            <a:ext cx="8610600" cy="635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soal-fungsi</a:t>
            </a:r>
            <a:r>
              <a:rPr lang="en-ID" dirty="0"/>
              <a:t> </a:t>
            </a:r>
            <a:r>
              <a:rPr lang="en-ID" dirty="0" err="1"/>
              <a:t>distribusi</a:t>
            </a:r>
            <a:r>
              <a:rPr lang="en-ID" dirty="0"/>
              <a:t> </a:t>
            </a:r>
            <a:r>
              <a:rPr lang="en-ID" dirty="0" err="1"/>
              <a:t>kumulatif</a:t>
            </a:r>
            <a:endParaRPr lang="en-US" dirty="0"/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B38A22C6-BD0A-82B1-20C4-9F60B1153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0388"/>
            <a:ext cx="7707313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976</TotalTime>
  <Words>518</Words>
  <Application>Microsoft Office PowerPoint</Application>
  <PresentationFormat>On-screen Show (4:3)</PresentationFormat>
  <Paragraphs>76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Agency FB</vt:lpstr>
      <vt:lpstr>Aharoni</vt:lpstr>
      <vt:lpstr>Arial</vt:lpstr>
      <vt:lpstr>Gill Sans MT</vt:lpstr>
      <vt:lpstr>Wingdings</vt:lpstr>
      <vt:lpstr>Wingdings 3</vt:lpstr>
      <vt:lpstr>Parcel</vt:lpstr>
      <vt:lpstr>DISTRIBUSI PROBABILITAS</vt:lpstr>
      <vt:lpstr>Distribusi Probabilitas</vt:lpstr>
      <vt:lpstr>Variabel Acak</vt:lpstr>
      <vt:lpstr>PowerPoint Presentation</vt:lpstr>
      <vt:lpstr>DISTRIBUSI PROBABILITAS DISKRIT</vt:lpstr>
      <vt:lpstr>Contoh soal – fungsi probabilitas</vt:lpstr>
      <vt:lpstr>PowerPoint Presentation</vt:lpstr>
      <vt:lpstr>Contoh soal-fungsi distribusi kumulatif</vt:lpstr>
      <vt:lpstr>Contoh soal-fungsi distribusi kumulatif</vt:lpstr>
      <vt:lpstr>Contoh soal-fungsi distribusi kumulatif</vt:lpstr>
      <vt:lpstr>PowerPoint Presentation</vt:lpstr>
      <vt:lpstr>PowerPoint Presentation</vt:lpstr>
      <vt:lpstr>PowerPoint Presentation</vt:lpstr>
      <vt:lpstr>PowerPoint Presentation</vt:lpstr>
      <vt:lpstr>DISTRIBUSI PROBABILITAS KONTINUE</vt:lpstr>
      <vt:lpstr>DISTRIBUSI PROBABILITAS KONTINUE</vt:lpstr>
      <vt:lpstr>Fungsi kepadatan probabilitas</vt:lpstr>
      <vt:lpstr>PowerPoint Presentation</vt:lpstr>
      <vt:lpstr>PowerPoint Presentation</vt:lpstr>
      <vt:lpstr>PowerPoint Presentation</vt:lpstr>
      <vt:lpstr>PowerPoint Presentation</vt:lpstr>
      <vt:lpstr>Fungsi Kepadatan Probabilitas  (probability density function/ pdf)</vt:lpstr>
      <vt:lpstr>Fungsi kepadatan probabilitas</vt:lpstr>
      <vt:lpstr>Contoh soal- fungsi kepadatan probailitas </vt:lpstr>
      <vt:lpstr>Contoh soal- fungsi kepadatan probailitas </vt:lpstr>
      <vt:lpstr>PowerPoint Presentation</vt:lpstr>
      <vt:lpstr>Fungsi Kepadatan Probabilitas  (probability density function/ pdf)</vt:lpstr>
      <vt:lpstr>Fungsi Kepadatan Probabilitas  (probability density function/ pdf)</vt:lpstr>
      <vt:lpstr>Contoh Fungsi Kepadatan Probabilitas</vt:lpstr>
      <vt:lpstr>Fungsi Kepadatan Komulatif (fungsi distribusi kumulatif/cdf)</vt:lpstr>
      <vt:lpstr>Fungsi distribusi kumulatif</vt:lpstr>
      <vt:lpstr>Fungsi distribusi kumulatif</vt:lpstr>
      <vt:lpstr>Fungsi Kepadatan Komulatif (fungsi distribusi kumulatif/cdf)</vt:lpstr>
      <vt:lpstr>Fungsi Kepadatan Komulatif (fungsi distribusi kumulatif/cdf)</vt:lpstr>
      <vt:lpstr>Fungsi Kepadatan Komulatif (fungsi distribusi kumulatif/cdf)</vt:lpstr>
      <vt:lpstr>Histogram Distribusi Probabilitas</vt:lpstr>
      <vt:lpstr>Histogram Distribusi Probabilitas</vt:lpstr>
      <vt:lpstr>Histogram Distribusi Probabilitas</vt:lpstr>
      <vt:lpstr>Contoh soal-histogram probabilitas </vt:lpstr>
      <vt:lpstr>PowerPoint Presentation</vt:lpstr>
      <vt:lpstr>PowerPoint Presentation</vt:lpstr>
      <vt:lpstr>PowerPoint Presentation</vt:lpstr>
      <vt:lpstr>tugas</vt:lpstr>
      <vt:lpstr>tugas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 PROBABILITAS</dc:title>
  <dc:creator>WEARNES</dc:creator>
  <cp:lastModifiedBy>user</cp:lastModifiedBy>
  <cp:revision>55</cp:revision>
  <dcterms:created xsi:type="dcterms:W3CDTF">2018-03-23T05:00:02Z</dcterms:created>
  <dcterms:modified xsi:type="dcterms:W3CDTF">2022-05-18T02:26:50Z</dcterms:modified>
</cp:coreProperties>
</file>