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71" r:id="rId5"/>
    <p:sldId id="261" r:id="rId6"/>
    <p:sldId id="262" r:id="rId7"/>
    <p:sldId id="260" r:id="rId8"/>
    <p:sldId id="259" r:id="rId9"/>
    <p:sldId id="263" r:id="rId10"/>
    <p:sldId id="264" r:id="rId11"/>
    <p:sldId id="273" r:id="rId12"/>
    <p:sldId id="269" r:id="rId13"/>
    <p:sldId id="267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6" r:id="rId26"/>
    <p:sldId id="287" r:id="rId27"/>
    <p:sldId id="288" r:id="rId28"/>
    <p:sldId id="284" r:id="rId29"/>
    <p:sldId id="285" r:id="rId30"/>
    <p:sldId id="290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50" d="100"/>
          <a:sy n="50" d="100"/>
        </p:scale>
        <p:origin x="6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E7D36-884D-4368-B053-7544AD3E7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C15B2-9CDD-4D02-9845-862E0F6D3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81F16-C54A-4E15-BB58-F550C1EB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3906B-018D-48C2-B5E1-9F0E53A5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C7CFD-7266-4E89-BEDA-9B19C668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341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C56B-3B02-4AE7-8069-09EEF82A6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3863F1-B92F-4AFA-ABED-5FC09ECC4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32059-FE5A-40F0-904C-3369F148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E72E3-DCB8-494A-8D25-4D27D0354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C2F91-3F80-4F1D-BF62-EBD43D9B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70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65A382-D91A-4428-96BB-7A6E67E4A0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468D-879A-444F-82C3-B010A6014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00CF1-584E-46E3-B132-112AA26D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328EE-016E-4132-85E1-C5524D24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73C3-6DA6-4724-A303-AB1FC6A96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12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015B-8A09-4430-A74B-34748E00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41D01-A500-4CF2-A95F-C7F2768D1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E8D74-D2BA-4482-854E-DD2862492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984D3-CC3B-4487-829F-DA0F91DE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5AB88-66E5-4FE0-88B0-2BA5FDEF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064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4709-D888-4AD2-B2DC-53404D59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7F4A7-B190-412F-827E-C4489645C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059D-22FE-4431-ACD3-ED2F07C0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77374-DBED-47DB-980A-F10FE66DF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5C2DB-A8D8-420E-B087-1A8D3B5D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844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9F70-A258-4893-83F9-B226E703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106E-DFDA-4F79-B9B6-B1666E3B3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5D672-36D5-429D-8854-86DAE9CAE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34BC0-58E9-486E-B588-07F868DBE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17AF8-BD4B-4C21-B8C9-9BBBF706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79A04-54DE-4498-BE47-A9C7EE02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127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B499E-B5CC-4A68-9CCA-8719BAD0F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8013DE-9374-4C34-8371-621B2E3C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8EF8D-6AA2-4B19-924C-665A478C7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9D76B-2392-4CA4-B663-B70F8EDB6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2D031-4F7B-4C32-A81A-AF59F66F2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8174E-83D8-4D8E-B638-A7FDC8A27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43EF7A-A7A8-4E76-8C93-F537EAA0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23D7C-03F9-4D71-9A52-14348091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4208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44D3E-E430-42E3-A292-9B852842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BF319-FC65-41FB-8722-CF8AC90C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C8796-009F-483B-8918-6FCD8590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B9DBC-CC89-4055-B7ED-345AF9225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0000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55E218-503A-4DDD-A8DF-C187DEBA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400BF-00BB-4276-85BE-704F91B0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641C0-E9D9-420D-8E80-3341FBEA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57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8EE9-6689-4844-9D81-C43EF51C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5D810-51F5-4FF8-9805-6E73DA9F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999D4-058E-4987-BDBF-C1A719E2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2E449-ED16-48A5-A492-2CBA93DE5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A1A1-5F56-4D32-8260-17274883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1DD13-EDE3-4505-A31F-6EB129F3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532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715B-9A68-4E55-AD68-33856B49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82610-DCFB-4802-A1A6-C9DE2E846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D3AE0-4791-426E-B46A-17528FFF7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C5666-60AB-44B2-A8CD-0B15D821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93C16-B7F8-4E72-A8B1-43629D6D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12E9C-B6AA-4966-ABD0-0B3AA51B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052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61DDE-F22A-43A9-994E-04AD3520F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9860-E39D-4046-965F-A708C7197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ABA7-B55F-4859-9EE0-563F7B048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0408-8F3A-4621-B998-8D39F1FE8A13}" type="datetimeFigureOut">
              <a:rPr lang="en-ID" smtClean="0"/>
              <a:t>14/09/2021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0F27A-F0E5-43FE-B8C7-D6A720117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EB116F-02DF-42E2-9845-A8955ACB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EF936-3B6B-4D6F-A349-57E17134D8A7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429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89B3-E42A-4519-A772-2C55C2FB8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39" y="2446020"/>
            <a:ext cx="9144000" cy="1348740"/>
          </a:xfrm>
        </p:spPr>
        <p:txBody>
          <a:bodyPr>
            <a:normAutofit/>
          </a:bodyPr>
          <a:lstStyle/>
          <a:p>
            <a:r>
              <a:rPr lang="en-ID" sz="6600" b="1" dirty="0" err="1"/>
              <a:t>Optimisasi</a:t>
            </a:r>
            <a:r>
              <a:rPr lang="en-ID" sz="6600" b="1" dirty="0"/>
              <a:t> </a:t>
            </a:r>
            <a:r>
              <a:rPr lang="en-ID" sz="6600" b="1" dirty="0" err="1"/>
              <a:t>Ekonomi</a:t>
            </a:r>
            <a:endParaRPr lang="en-ID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1DCA0-BCA7-40EC-AB4B-CC856AB42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7670"/>
            <a:ext cx="9144000" cy="1040130"/>
          </a:xfrm>
        </p:spPr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2</a:t>
            </a:r>
          </a:p>
          <a:p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Manajerial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722C9-41FE-4958-A7F7-AEEB45EB7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27" y="436245"/>
            <a:ext cx="18002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3F594-AB61-4591-8BE8-8D277228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358" y="890534"/>
            <a:ext cx="9021396" cy="56702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analisis</a:t>
            </a:r>
            <a:r>
              <a:rPr lang="en-ID" sz="2200" dirty="0"/>
              <a:t> </a:t>
            </a:r>
            <a:r>
              <a:rPr lang="en-ID" sz="2200" dirty="0" err="1"/>
              <a:t>optimasi</a:t>
            </a:r>
            <a:r>
              <a:rPr lang="en-ID" sz="2200" dirty="0"/>
              <a:t>, </a:t>
            </a:r>
            <a:r>
              <a:rPr lang="en-ID" sz="2200" dirty="0" err="1"/>
              <a:t>hubungan</a:t>
            </a:r>
            <a:r>
              <a:rPr lang="en-ID" sz="2200" dirty="0"/>
              <a:t> </a:t>
            </a:r>
            <a:r>
              <a:rPr lang="en-ID" sz="2200" dirty="0" err="1"/>
              <a:t>nilai</a:t>
            </a:r>
            <a:r>
              <a:rPr lang="en-ID" sz="2200" dirty="0"/>
              <a:t> total, </a:t>
            </a:r>
            <a:r>
              <a:rPr lang="en-ID" sz="2200" dirty="0" err="1"/>
              <a:t>nilai</a:t>
            </a:r>
            <a:r>
              <a:rPr lang="en-ID" sz="2200" dirty="0"/>
              <a:t> average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nilai</a:t>
            </a:r>
            <a:r>
              <a:rPr lang="en-ID" sz="2200" dirty="0"/>
              <a:t>   marginal </a:t>
            </a:r>
            <a:r>
              <a:rPr lang="en-ID" sz="2200" dirty="0" err="1"/>
              <a:t>sangat</a:t>
            </a:r>
            <a:r>
              <a:rPr lang="en-ID" sz="2200" dirty="0"/>
              <a:t> </a:t>
            </a:r>
            <a:r>
              <a:rPr lang="en-ID" sz="2200" dirty="0" err="1"/>
              <a:t>penting</a:t>
            </a:r>
            <a:r>
              <a:rPr lang="en-ID" sz="2200" dirty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200" dirty="0"/>
              <a:t> TOTAL Cost (TC), </a:t>
            </a:r>
            <a:r>
              <a:rPr lang="en-ID" sz="2200" dirty="0" err="1"/>
              <a:t>adalah</a:t>
            </a:r>
            <a:r>
              <a:rPr lang="en-ID" sz="2200" dirty="0"/>
              <a:t> </a:t>
            </a:r>
            <a:r>
              <a:rPr lang="en-ID" sz="2200" dirty="0" err="1"/>
              <a:t>seluruh</a:t>
            </a:r>
            <a:r>
              <a:rPr lang="en-ID" sz="2200" dirty="0"/>
              <a:t> </a:t>
            </a:r>
            <a:r>
              <a:rPr lang="en-ID" sz="2200" dirty="0" err="1"/>
              <a:t>biaya</a:t>
            </a:r>
            <a:r>
              <a:rPr lang="en-ID" sz="2200" dirty="0"/>
              <a:t> yang </a:t>
            </a:r>
            <a:r>
              <a:rPr lang="en-ID" sz="2200" dirty="0" err="1"/>
              <a:t>dikeluarkan</a:t>
            </a:r>
            <a:r>
              <a:rPr lang="en-ID" sz="2200" dirty="0"/>
              <a:t> </a:t>
            </a:r>
            <a:r>
              <a:rPr lang="en-ID" sz="2200" dirty="0" err="1"/>
              <a:t>perusahaan</a:t>
            </a:r>
            <a:r>
              <a:rPr lang="en-ID" sz="2200" dirty="0"/>
              <a:t> </a:t>
            </a:r>
            <a:r>
              <a:rPr lang="en-ID" sz="2200" dirty="0" err="1"/>
              <a:t>dalam</a:t>
            </a:r>
            <a:r>
              <a:rPr lang="en-ID" sz="2200" dirty="0"/>
              <a:t> </a:t>
            </a:r>
            <a:r>
              <a:rPr lang="en-ID" sz="2200" dirty="0" err="1"/>
              <a:t>memproduksi</a:t>
            </a:r>
            <a:r>
              <a:rPr lang="en-ID" sz="2200" dirty="0"/>
              <a:t>   </a:t>
            </a:r>
            <a:r>
              <a:rPr lang="en-ID" sz="2200" dirty="0" err="1"/>
              <a:t>sejumlah</a:t>
            </a:r>
            <a:r>
              <a:rPr lang="en-ID" sz="2200" dirty="0"/>
              <a:t> output. </a:t>
            </a:r>
            <a:r>
              <a:rPr lang="en-ID" sz="2200" dirty="0" err="1"/>
              <a:t>Terdiri</a:t>
            </a:r>
            <a:r>
              <a:rPr lang="en-ID" sz="2200" dirty="0"/>
              <a:t> </a:t>
            </a:r>
            <a:r>
              <a:rPr lang="en-ID" sz="2200" dirty="0" err="1"/>
              <a:t>dari</a:t>
            </a:r>
            <a:r>
              <a:rPr lang="en-ID" sz="2200" dirty="0"/>
              <a:t> </a:t>
            </a:r>
            <a:r>
              <a:rPr lang="en-ID" sz="2200" dirty="0" err="1"/>
              <a:t>biaya</a:t>
            </a:r>
            <a:r>
              <a:rPr lang="en-ID" sz="2200" dirty="0"/>
              <a:t> </a:t>
            </a:r>
            <a:r>
              <a:rPr lang="en-ID" sz="2200" dirty="0" err="1"/>
              <a:t>tetap</a:t>
            </a:r>
            <a:r>
              <a:rPr lang="en-ID" sz="2200" dirty="0"/>
              <a:t> total </a:t>
            </a:r>
            <a:r>
              <a:rPr lang="en-ID" sz="2200" dirty="0" err="1"/>
              <a:t>dan</a:t>
            </a:r>
            <a:r>
              <a:rPr lang="en-ID" sz="2200" dirty="0"/>
              <a:t> </a:t>
            </a:r>
            <a:r>
              <a:rPr lang="en-ID" sz="2200" dirty="0" err="1"/>
              <a:t>biaya</a:t>
            </a:r>
            <a:r>
              <a:rPr lang="en-ID" sz="2200" dirty="0"/>
              <a:t> variable total.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TC= AC x Q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TC= TFC + TVC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BIAYA RATA-RATA (AC),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jumlah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yang </a:t>
            </a:r>
            <a:r>
              <a:rPr lang="en-US" sz="2200" dirty="0" err="1"/>
              <a:t>dikeluarkan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menghasilkan</a:t>
            </a:r>
            <a:r>
              <a:rPr lang="en-US" sz="2200" dirty="0"/>
              <a:t> 1 (</a:t>
            </a:r>
            <a:r>
              <a:rPr lang="en-US" sz="2200" dirty="0" err="1"/>
              <a:t>satu</a:t>
            </a:r>
            <a:r>
              <a:rPr lang="en-US" sz="2200" dirty="0"/>
              <a:t>) output.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AC  =  TC/Q, </a:t>
            </a:r>
          </a:p>
          <a:p>
            <a:pPr marL="0" indent="0">
              <a:buNone/>
            </a:pPr>
            <a:r>
              <a:rPr lang="en-US" sz="2200" b="1" dirty="0"/>
              <a:t>	AFC =  TFC/Q</a:t>
            </a:r>
            <a:r>
              <a:rPr lang="en-US" sz="2200" dirty="0"/>
              <a:t> DAN </a:t>
            </a:r>
            <a:r>
              <a:rPr lang="en-US" sz="2200" b="1" dirty="0"/>
              <a:t>TVC/Q 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b="1" dirty="0"/>
              <a:t>	AC  = AFC + AVC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MARGINAL COST (MC),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tambahan</a:t>
            </a:r>
            <a:r>
              <a:rPr lang="en-US" sz="2200" dirty="0"/>
              <a:t> </a:t>
            </a:r>
            <a:r>
              <a:rPr lang="en-US" sz="2200" dirty="0" err="1"/>
              <a:t>biaya</a:t>
            </a:r>
            <a:r>
              <a:rPr lang="en-US" sz="2200" dirty="0"/>
              <a:t> </a:t>
            </a:r>
            <a:r>
              <a:rPr lang="en-US" sz="2200" dirty="0" err="1"/>
              <a:t>dikeluarkan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perusahaan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penambahan</a:t>
            </a:r>
            <a:r>
              <a:rPr lang="en-US" sz="2200" dirty="0"/>
              <a:t> 1 (</a:t>
            </a:r>
            <a:r>
              <a:rPr lang="en-US" sz="2200" dirty="0" err="1"/>
              <a:t>satu</a:t>
            </a:r>
            <a:r>
              <a:rPr lang="en-US" sz="2200" dirty="0"/>
              <a:t>) output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/>
              <a:t>MC = </a:t>
            </a:r>
            <a:r>
              <a:rPr lang="el-GR" sz="2200" b="1" dirty="0"/>
              <a:t>Δ</a:t>
            </a:r>
            <a:r>
              <a:rPr lang="en-US" sz="2200" b="1" dirty="0"/>
              <a:t>TC/</a:t>
            </a:r>
            <a:r>
              <a:rPr lang="el-GR" sz="2200" b="1" dirty="0"/>
              <a:t>Δ</a:t>
            </a:r>
            <a:r>
              <a:rPr lang="en-US" sz="2200" b="1" dirty="0"/>
              <a:t>Q</a:t>
            </a:r>
          </a:p>
          <a:p>
            <a:pPr marL="0" indent="0">
              <a:buNone/>
            </a:pPr>
            <a:endParaRPr lang="en-ID" sz="2200" dirty="0"/>
          </a:p>
          <a:p>
            <a:pPr marL="0" indent="0">
              <a:buNone/>
            </a:pPr>
            <a:endParaRPr lang="en-ID" sz="2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810CC6-0C48-44D4-A1E5-825C3B47DA15}"/>
              </a:ext>
            </a:extLst>
          </p:cNvPr>
          <p:cNvSpPr txBox="1">
            <a:spLocks/>
          </p:cNvSpPr>
          <p:nvPr/>
        </p:nvSpPr>
        <p:spPr>
          <a:xfrm>
            <a:off x="1144368" y="98391"/>
            <a:ext cx="9437370" cy="6693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3400" b="1" dirty="0" err="1">
                <a:solidFill>
                  <a:schemeClr val="accent2">
                    <a:lumMod val="50000"/>
                  </a:schemeClr>
                </a:solidFill>
              </a:rPr>
              <a:t>Hubungan</a:t>
            </a:r>
            <a:r>
              <a:rPr lang="en-ID" sz="3400" b="1" dirty="0">
                <a:solidFill>
                  <a:schemeClr val="accent2">
                    <a:lumMod val="50000"/>
                  </a:schemeClr>
                </a:solidFill>
              </a:rPr>
              <a:t> Nilai Total, Average </a:t>
            </a:r>
            <a:r>
              <a:rPr lang="en-ID" sz="3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ID" sz="3400" b="1" dirty="0">
                <a:solidFill>
                  <a:schemeClr val="accent2">
                    <a:lumMod val="50000"/>
                  </a:schemeClr>
                </a:solidFill>
              </a:rPr>
              <a:t>, Marginal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ID" sz="3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2E9E2D-D4CE-4890-BD65-E2AFAD57E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754" y="4952163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73AF512-F2F5-490E-8E11-91CC93B7BB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155767"/>
              </p:ext>
            </p:extLst>
          </p:nvPr>
        </p:nvGraphicFramePr>
        <p:xfrm>
          <a:off x="838200" y="937711"/>
          <a:ext cx="438530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19">
                  <a:extLst>
                    <a:ext uri="{9D8B030D-6E8A-4147-A177-3AD203B41FA5}">
                      <a16:colId xmlns:a16="http://schemas.microsoft.com/office/drawing/2014/main" val="2020813850"/>
                    </a:ext>
                  </a:extLst>
                </a:gridCol>
                <a:gridCol w="842548">
                  <a:extLst>
                    <a:ext uri="{9D8B030D-6E8A-4147-A177-3AD203B41FA5}">
                      <a16:colId xmlns:a16="http://schemas.microsoft.com/office/drawing/2014/main" val="10975368"/>
                    </a:ext>
                  </a:extLst>
                </a:gridCol>
                <a:gridCol w="1421165">
                  <a:extLst>
                    <a:ext uri="{9D8B030D-6E8A-4147-A177-3AD203B41FA5}">
                      <a16:colId xmlns:a16="http://schemas.microsoft.com/office/drawing/2014/main" val="3975086987"/>
                    </a:ext>
                  </a:extLst>
                </a:gridCol>
                <a:gridCol w="1522677">
                  <a:extLst>
                    <a:ext uri="{9D8B030D-6E8A-4147-A177-3AD203B41FA5}">
                      <a16:colId xmlns:a16="http://schemas.microsoft.com/office/drawing/2014/main" val="561987376"/>
                    </a:ext>
                  </a:extLst>
                </a:gridCol>
              </a:tblGrid>
              <a:tr h="34603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TC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 = TC/Q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MC = 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TC/</a:t>
                      </a:r>
                      <a:r>
                        <a:rPr lang="el-GR" dirty="0"/>
                        <a:t>Δ</a:t>
                      </a:r>
                      <a:r>
                        <a:rPr lang="en-US" dirty="0"/>
                        <a:t>Q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006330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662752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140/1=140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120/1=120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869423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160/2=80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20/1=20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870117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180/3=60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20/1=20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428687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60/1=60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204520"/>
                  </a:ext>
                </a:extLst>
              </a:tr>
              <a:tr h="346036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480/5=96</a:t>
                      </a:r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240/1=240</a:t>
                      </a:r>
                      <a:endParaRPr lang="en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9931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7A047-2357-4506-94A2-FC2C4D8FB5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1150" y="206374"/>
            <a:ext cx="9029700" cy="44640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ID" sz="3400" b="1" dirty="0" err="1">
                <a:solidFill>
                  <a:schemeClr val="accent2">
                    <a:lumMod val="50000"/>
                  </a:schemeClr>
                </a:solidFill>
              </a:rPr>
              <a:t>Hubungan</a:t>
            </a:r>
            <a:r>
              <a:rPr lang="en-ID" sz="3400" b="1" dirty="0">
                <a:solidFill>
                  <a:schemeClr val="accent2">
                    <a:lumMod val="50000"/>
                  </a:schemeClr>
                </a:solidFill>
              </a:rPr>
              <a:t> Nilai Total, Average </a:t>
            </a:r>
            <a:r>
              <a:rPr lang="en-ID" sz="34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ID" sz="3400" b="1" dirty="0">
                <a:solidFill>
                  <a:schemeClr val="accent2">
                    <a:lumMod val="50000"/>
                  </a:schemeClr>
                </a:solidFill>
              </a:rPr>
              <a:t>, Marginal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55025A-EAA7-47D0-AF27-F44740E9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52780"/>
            <a:ext cx="5848350" cy="2776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847E14-2379-4F4E-8F94-B8D02E1C8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498031"/>
            <a:ext cx="5798819" cy="3153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E074F2-B79F-4EB3-B2EE-A0C21F04238E}"/>
              </a:ext>
            </a:extLst>
          </p:cNvPr>
          <p:cNvSpPr txBox="1"/>
          <p:nvPr/>
        </p:nvSpPr>
        <p:spPr>
          <a:xfrm>
            <a:off x="297181" y="4011930"/>
            <a:ext cx="5646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Ket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(MC)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rata2(AC) juga </a:t>
            </a:r>
            <a:r>
              <a:rPr lang="en-US" dirty="0" err="1"/>
              <a:t>turun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rata2 (AC)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besat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5368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B15247-7B0B-4C67-A2AB-8C2BFC468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390" y="440256"/>
            <a:ext cx="4667250" cy="2009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8FFA0F-194A-4E69-9434-3DDAF38AC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437"/>
            <a:ext cx="6511290" cy="7029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F6E426-152F-4A17-9B7D-A0451FA2C9A0}"/>
              </a:ext>
            </a:extLst>
          </p:cNvPr>
          <p:cNvSpPr txBox="1"/>
          <p:nvPr/>
        </p:nvSpPr>
        <p:spPr>
          <a:xfrm>
            <a:off x="6593205" y="2994660"/>
            <a:ext cx="45853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AC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turun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sampai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ke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titik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K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kemudian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naik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Bila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MC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lebih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rendah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dari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AC, AC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Turun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Bila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MC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lebih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besar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dari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AC, AC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akan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naik</a:t>
            </a:r>
            <a:endParaRPr lang="en-US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MC = AC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pada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titik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charset="0"/>
              </a:rPr>
              <a:t>terendah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AC</a:t>
            </a:r>
          </a:p>
        </p:txBody>
      </p:sp>
    </p:spTree>
    <p:extLst>
      <p:ext uri="{BB962C8B-B14F-4D97-AF65-F5344CB8AC3E}">
        <p14:creationId xmlns:p14="http://schemas.microsoft.com/office/powerpoint/2010/main" val="1416186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E78D59-B509-4950-89F3-76FDEDEFA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90" y="1091066"/>
            <a:ext cx="3900753" cy="25931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02948-74AC-424D-A294-F4CC7D01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4214" y="929528"/>
            <a:ext cx="6356098" cy="365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66493B-2657-466C-B13D-9FC72E8F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286" y="4374618"/>
            <a:ext cx="6061955" cy="2483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63F82-F5FA-4C62-8558-C64F77848BC4}"/>
              </a:ext>
            </a:extLst>
          </p:cNvPr>
          <p:cNvSpPr txBox="1"/>
          <p:nvPr/>
        </p:nvSpPr>
        <p:spPr>
          <a:xfrm>
            <a:off x="796290" y="4206240"/>
            <a:ext cx="455250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TR </a:t>
            </a:r>
            <a:r>
              <a:rPr lang="en-US" dirty="0" err="1"/>
              <a:t>diatas</a:t>
            </a:r>
            <a:r>
              <a:rPr lang="en-US" dirty="0"/>
              <a:t> TC </a:t>
            </a:r>
            <a:r>
              <a:rPr lang="en-US" dirty="0" err="1"/>
              <a:t>atau</a:t>
            </a:r>
            <a:r>
              <a:rPr lang="en-US" dirty="0"/>
              <a:t> TR&gt;TC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Dan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sat MC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l-GR" sz="2400" dirty="0"/>
              <a:t>π</a:t>
            </a:r>
            <a:r>
              <a:rPr lang="en-US" dirty="0"/>
              <a:t>=MR=MC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Perusahaan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TC&gt;TR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C026B9-C4B1-474B-B628-1B408F6D9F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373" y="208616"/>
            <a:ext cx="2995718" cy="72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5C5C1-4DF5-4C26-B9D8-E1667593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496569"/>
            <a:ext cx="6819900" cy="8636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Analisis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Optimasi</a:t>
            </a:r>
            <a:endParaRPr lang="en-ID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B2E58-7FEA-4FD0-B023-CF662AF46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570" y="1874521"/>
            <a:ext cx="10210800" cy="86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dirty="0" err="1"/>
              <a:t>Analisis</a:t>
            </a:r>
            <a:r>
              <a:rPr lang="en-ID" dirty="0"/>
              <a:t> </a:t>
            </a:r>
            <a:r>
              <a:rPr lang="en-ID" dirty="0" err="1"/>
              <a:t>optimisasi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dijelaskan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mempelajari</a:t>
            </a:r>
            <a:r>
              <a:rPr lang="en-ID" dirty="0"/>
              <a:t> proses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output yang </a:t>
            </a:r>
            <a:r>
              <a:rPr lang="en-ID" dirty="0" err="1"/>
              <a:t>memaksimumkan</a:t>
            </a:r>
            <a:r>
              <a:rPr lang="en-ID" dirty="0"/>
              <a:t> </a:t>
            </a:r>
            <a:r>
              <a:rPr lang="en-ID" dirty="0" err="1"/>
              <a:t>laba</a:t>
            </a:r>
            <a:r>
              <a:rPr lang="en-ID" dirty="0"/>
              <a:t> total.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DD172-2A59-4E33-B9CA-6F7D1B3670B3}"/>
              </a:ext>
            </a:extLst>
          </p:cNvPr>
          <p:cNvSpPr txBox="1">
            <a:spLocks/>
          </p:cNvSpPr>
          <p:nvPr/>
        </p:nvSpPr>
        <p:spPr>
          <a:xfrm>
            <a:off x="1360170" y="3235962"/>
            <a:ext cx="7829550" cy="3125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B0F0"/>
                </a:solidFill>
              </a:rPr>
              <a:t>Maksimisasi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Laba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dengan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pendekatan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Penerimaan</a:t>
            </a:r>
            <a:r>
              <a:rPr lang="en-US" dirty="0">
                <a:solidFill>
                  <a:srgbClr val="00B0F0"/>
                </a:solidFill>
              </a:rPr>
              <a:t> Total &amp; </a:t>
            </a:r>
            <a:r>
              <a:rPr lang="en-US" dirty="0" err="1">
                <a:solidFill>
                  <a:srgbClr val="00B0F0"/>
                </a:solidFill>
              </a:rPr>
              <a:t>Biaya</a:t>
            </a:r>
            <a:r>
              <a:rPr lang="en-US" dirty="0">
                <a:solidFill>
                  <a:srgbClr val="00B0F0"/>
                </a:solidFill>
              </a:rPr>
              <a:t> Total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00B0F0"/>
                </a:solidFill>
              </a:rPr>
              <a:t>Optimasi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dengan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Analisis</a:t>
            </a:r>
            <a:r>
              <a:rPr lang="en-US" dirty="0">
                <a:solidFill>
                  <a:srgbClr val="00B0F0"/>
                </a:solidFill>
              </a:rPr>
              <a:t> Marginal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Kalkulus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Diferensial</a:t>
            </a:r>
            <a:r>
              <a:rPr lang="en-US" dirty="0"/>
              <a:t> &amp; </a:t>
            </a:r>
            <a:r>
              <a:rPr lang="en-US" dirty="0" err="1"/>
              <a:t>Turunan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4274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940C0E-E7E1-44E5-BE48-FA3F08E2F8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63140" y="217804"/>
            <a:ext cx="7909560" cy="92646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Optimasi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Kalkulus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Diferensial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Konsep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Diferensial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&amp;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Turunan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BD5A7E-052A-4CB7-922A-4BB6D4D41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7005"/>
            <a:ext cx="1023747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d-ID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Kalkulus Diferensial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eknik analisis kalkukulus diferensial bisa digunakan untuk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Optimisasi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menemukan nilai maksimum dan minimum dari suatu fungsi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AAAB61-6698-4976-9E76-377CD159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26" y="2643016"/>
            <a:ext cx="2798264" cy="24170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284974-1988-4B9E-BF98-F295DF65D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429" y="2686517"/>
            <a:ext cx="2500795" cy="2267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D8D991-B896-4504-9C03-7F33E6C7C328}"/>
              </a:ext>
            </a:extLst>
          </p:cNvPr>
          <p:cNvSpPr txBox="1"/>
          <p:nvPr/>
        </p:nvSpPr>
        <p:spPr>
          <a:xfrm>
            <a:off x="1986105" y="5060036"/>
            <a:ext cx="27260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Optimasi</a:t>
            </a:r>
            <a:r>
              <a:rPr lang="en-US" sz="2400" dirty="0"/>
              <a:t> </a:t>
            </a:r>
            <a:r>
              <a:rPr lang="en-US" sz="2400" dirty="0" err="1"/>
              <a:t>Maksimal</a:t>
            </a:r>
            <a:r>
              <a:rPr lang="en-US" sz="2400" dirty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Laba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Penjualan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Pendapatan</a:t>
            </a:r>
            <a:endParaRPr lang="en-ID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2A9464-8D64-4015-A492-EB876809B991}"/>
              </a:ext>
            </a:extLst>
          </p:cNvPr>
          <p:cNvSpPr txBox="1"/>
          <p:nvPr/>
        </p:nvSpPr>
        <p:spPr>
          <a:xfrm>
            <a:off x="7202805" y="4954426"/>
            <a:ext cx="2626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Optimasi</a:t>
            </a:r>
            <a:r>
              <a:rPr lang="en-US" sz="2400" dirty="0"/>
              <a:t> Minimal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Biaya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Risiko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kesalahan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5709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ACCC0-3060-4077-AE26-4CFE5C7F5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8420" y="902493"/>
            <a:ext cx="7642860" cy="551021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/>
              <a:t>ketentuan</a:t>
            </a:r>
            <a:r>
              <a:rPr lang="en-US" sz="3200" b="1" dirty="0"/>
              <a:t> </a:t>
            </a:r>
            <a:r>
              <a:rPr lang="en-US" sz="3200" b="1" dirty="0" err="1"/>
              <a:t>kalkulus</a:t>
            </a:r>
            <a:r>
              <a:rPr lang="en-US" sz="3200" b="1" dirty="0"/>
              <a:t> </a:t>
            </a:r>
            <a:r>
              <a:rPr lang="en-US" sz="3200" b="1" dirty="0" err="1"/>
              <a:t>diferensial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yang </a:t>
            </a:r>
            <a:r>
              <a:rPr lang="en-US" dirty="0" err="1"/>
              <a:t>maks</a:t>
            </a:r>
            <a:r>
              <a:rPr lang="en-US" dirty="0"/>
              <a:t>/min </a:t>
            </a:r>
            <a:r>
              <a:rPr lang="en-US" dirty="0" err="1"/>
              <a:t>maka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turunan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= 0</a:t>
            </a:r>
          </a:p>
          <a:p>
            <a:pPr marL="0" indent="0">
              <a:buNone/>
            </a:pPr>
            <a:r>
              <a:rPr lang="en-US" dirty="0" err="1"/>
              <a:t>Atau</a:t>
            </a:r>
            <a:r>
              <a:rPr lang="en-US" dirty="0"/>
              <a:t> x’ =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optimasi</a:t>
            </a:r>
            <a:r>
              <a:rPr lang="en-US" dirty="0"/>
              <a:t> </a:t>
            </a:r>
            <a:r>
              <a:rPr lang="en-US" dirty="0" err="1"/>
              <a:t>maks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min </a:t>
            </a:r>
            <a:r>
              <a:rPr lang="en-US" dirty="0" err="1"/>
              <a:t>maka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X” &gt; 0 </a:t>
            </a:r>
            <a:r>
              <a:rPr lang="en-US" dirty="0" err="1"/>
              <a:t>maka</a:t>
            </a:r>
            <a:r>
              <a:rPr lang="en-US" dirty="0"/>
              <a:t>, minimal</a:t>
            </a:r>
          </a:p>
          <a:p>
            <a:pPr marL="0" indent="0">
              <a:buNone/>
            </a:pPr>
            <a:r>
              <a:rPr lang="en-US" dirty="0"/>
              <a:t>X” &lt; 0 </a:t>
            </a:r>
            <a:r>
              <a:rPr lang="en-US" dirty="0" err="1"/>
              <a:t>maka</a:t>
            </a:r>
            <a:r>
              <a:rPr lang="en-US" dirty="0"/>
              <a:t> , </a:t>
            </a:r>
            <a:r>
              <a:rPr lang="en-US" dirty="0" err="1"/>
              <a:t>Maksimal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5734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0A26-345D-4A58-B2E0-9B575A5B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568" y="284955"/>
            <a:ext cx="9186863" cy="792163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Aturan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Turunan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/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Fungsi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Diferensial</a:t>
            </a:r>
            <a:endParaRPr lang="en-ID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B9E5FE-49C4-4EB7-969B-E0357B898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8" y="1228725"/>
            <a:ext cx="975836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7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59A08F-B957-4435-99B6-ECCAE72D1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971"/>
            <a:ext cx="494823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>
                <a:latin typeface="Arial Narrow" pitchFamily="34" charset="0"/>
              </a:rPr>
              <a:t>Ka</a:t>
            </a:r>
            <a:r>
              <a:rPr lang="en-US" sz="2800" b="1" dirty="0" err="1">
                <a:latin typeface="Arial Narrow" pitchFamily="34" charset="0"/>
              </a:rPr>
              <a:t>i</a:t>
            </a:r>
            <a:r>
              <a:rPr lang="id-ID" sz="2800" b="1" dirty="0">
                <a:latin typeface="Arial Narrow" pitchFamily="34" charset="0"/>
              </a:rPr>
              <a:t>dah</a:t>
            </a:r>
            <a:r>
              <a:rPr lang="en-US" sz="2800" b="1" dirty="0">
                <a:latin typeface="Arial Narrow" pitchFamily="34" charset="0"/>
              </a:rPr>
              <a:t>-</a:t>
            </a:r>
            <a:r>
              <a:rPr lang="id-ID" sz="2800" b="1" dirty="0">
                <a:latin typeface="Arial Narrow" pitchFamily="34" charset="0"/>
              </a:rPr>
              <a:t>ka</a:t>
            </a:r>
            <a:r>
              <a:rPr lang="en-US" sz="2800" b="1" dirty="0" err="1">
                <a:latin typeface="Arial Narrow" pitchFamily="34" charset="0"/>
              </a:rPr>
              <a:t>i</a:t>
            </a:r>
            <a:r>
              <a:rPr lang="id-ID" sz="2800" b="1" dirty="0">
                <a:latin typeface="Arial Narrow" pitchFamily="34" charset="0"/>
              </a:rPr>
              <a:t>dah Penuruna Fungsi</a:t>
            </a:r>
            <a:endParaRPr lang="en-US" sz="2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EE27A1-FA84-4C1E-A846-9B8BE7A9F9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18315" y="1581150"/>
            <a:ext cx="2733675" cy="99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d-ID" sz="2800" i="1" dirty="0">
                <a:latin typeface="Arial Narrow" pitchFamily="34" charset="0"/>
              </a:rPr>
              <a:t>1. Kaidah Konstata</a:t>
            </a:r>
          </a:p>
          <a:p>
            <a:pPr marL="0" indent="0">
              <a:buNone/>
            </a:pPr>
            <a:r>
              <a:rPr lang="id-ID" sz="2800" i="1" dirty="0">
                <a:latin typeface="Arial Narrow" pitchFamily="34" charset="0"/>
              </a:rPr>
              <a:t>      Y = 2</a:t>
            </a:r>
            <a:endParaRPr lang="en-US" sz="2800" i="1" dirty="0">
              <a:latin typeface="Arial Narrow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00DC89-2D0D-4A28-9D04-AA648443B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86" y="2928888"/>
            <a:ext cx="1141133" cy="1000223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D8A91B90-C06E-42D2-87D5-726F6D0C5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512" y="2224088"/>
            <a:ext cx="57150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Contoh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Tentukan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turunan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pertama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dy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/dx) </a:t>
            </a:r>
            <a:r>
              <a:rPr lang="en-US" sz="28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dari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 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1.Y =  3   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dy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/dx = 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2.Y =  -5  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dy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/dx = 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3.Y = 2/3 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dy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/dx = 0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4.Y =  5³   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maka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 Rounded MT Bold" pitchFamily="34" charset="0"/>
              </a:rPr>
              <a:t>dy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</a:rPr>
              <a:t>/dx = 0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7EBCC4-4657-4ABB-922B-9189F0285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317658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i="1" dirty="0">
                <a:latin typeface="Arial Narrow" pitchFamily="34" charset="0"/>
              </a:rPr>
              <a:t>2. Kaidah Pangkat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6823B0B-BF23-4059-AE3A-0B5CDC4907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098036"/>
              </p:ext>
            </p:extLst>
          </p:nvPr>
        </p:nvGraphicFramePr>
        <p:xfrm>
          <a:off x="1263651" y="1760536"/>
          <a:ext cx="3176589" cy="355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396800" imgH="1523880" progId="Equation.DSMT4">
                  <p:embed/>
                </p:oleObj>
              </mc:Choice>
              <mc:Fallback>
                <p:oleObj name="Equation" r:id="rId3" imgW="1396800" imgH="15238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3651" y="1760536"/>
                        <a:ext cx="3176589" cy="3559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90FBC5C5-62F3-4514-AE86-25A847E25C0B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867275" y="1866900"/>
            <a:ext cx="62055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000000"/>
                </a:solidFill>
              </a:rPr>
              <a:t>Contoh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lainnya</a:t>
            </a:r>
            <a:r>
              <a:rPr lang="en-US" sz="2800" b="1" dirty="0">
                <a:solidFill>
                  <a:srgbClr val="000000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Tx/>
              <a:buAutoNum type="arabicPeriod"/>
            </a:pPr>
            <a:r>
              <a:rPr lang="en-US" sz="2800" b="1" dirty="0">
                <a:solidFill>
                  <a:srgbClr val="000000"/>
                </a:solidFill>
              </a:rPr>
              <a:t>Y = 5x³    </a:t>
            </a:r>
            <a:r>
              <a:rPr lang="en-US" sz="2800" b="1" dirty="0" err="1">
                <a:solidFill>
                  <a:srgbClr val="000000"/>
                </a:solidFill>
              </a:rPr>
              <a:t>maka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dy</a:t>
            </a:r>
            <a:r>
              <a:rPr lang="en-US" sz="2800" b="1" dirty="0">
                <a:solidFill>
                  <a:srgbClr val="000000"/>
                </a:solidFill>
              </a:rPr>
              <a:t>/dx = 5.3x³ˉ¹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sz="2800" b="1" dirty="0">
                <a:solidFill>
                  <a:srgbClr val="000000"/>
                </a:solidFill>
              </a:rPr>
              <a:t>                               </a:t>
            </a:r>
            <a:r>
              <a:rPr lang="en-US" sz="2800" b="1" dirty="0" err="1">
                <a:solidFill>
                  <a:srgbClr val="000000"/>
                </a:solidFill>
              </a:rPr>
              <a:t>dy</a:t>
            </a:r>
            <a:r>
              <a:rPr lang="en-US" sz="2800" b="1" dirty="0">
                <a:solidFill>
                  <a:srgbClr val="000000"/>
                </a:solidFill>
              </a:rPr>
              <a:t>/dx = 15x²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sz="28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2.   Y = 12x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⁸    </a:t>
            </a:r>
            <a:r>
              <a:rPr lang="en-US" sz="2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dy</a:t>
            </a:r>
            <a:r>
              <a:rPr lang="en-US" sz="2800" b="1" dirty="0">
                <a:solidFill>
                  <a:srgbClr val="000000"/>
                </a:solidFill>
              </a:rPr>
              <a:t>/dx = 96x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⁷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  Y = 4x⁶     </a:t>
            </a:r>
            <a:r>
              <a:rPr lang="en-US" sz="2800" b="1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maka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solidFill>
                  <a:srgbClr val="000000"/>
                </a:solidFill>
              </a:rPr>
              <a:t>dy</a:t>
            </a:r>
            <a:r>
              <a:rPr lang="en-US" sz="2800" b="1" dirty="0">
                <a:solidFill>
                  <a:srgbClr val="000000"/>
                </a:solidFill>
              </a:rPr>
              <a:t>/dx = 24x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⁵</a:t>
            </a:r>
          </a:p>
        </p:txBody>
      </p:sp>
    </p:spTree>
    <p:extLst>
      <p:ext uri="{BB962C8B-B14F-4D97-AF65-F5344CB8AC3E}">
        <p14:creationId xmlns:p14="http://schemas.microsoft.com/office/powerpoint/2010/main" val="16134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88C41-796B-4D26-AD3F-DF63A48C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0" y="2040024"/>
            <a:ext cx="7940040" cy="359219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Pertemuan</a:t>
            </a:r>
            <a:endParaRPr lang="en-ID" b="1" dirty="0"/>
          </a:p>
          <a:p>
            <a:pPr marL="0" indent="0">
              <a:buNone/>
            </a:pPr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optimisas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</a:t>
            </a:r>
            <a:r>
              <a:rPr lang="en-ID" dirty="0" err="1"/>
              <a:t>ekonomi</a:t>
            </a:r>
            <a:endParaRPr lang="en-ID" dirty="0"/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US" b="1" dirty="0" err="1"/>
              <a:t>Indikator</a:t>
            </a:r>
            <a:endParaRPr lang="en-US" b="1" dirty="0"/>
          </a:p>
          <a:p>
            <a:pPr marL="0" indent="0">
              <a:buNone/>
            </a:pPr>
            <a:r>
              <a:rPr lang="sv-SE" dirty="0"/>
              <a:t>Ketepatan dalam menjelaskan berbagai teknik optimisasi ekonomi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A403EC-A27C-4545-B7D4-3475DF84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320" y="334443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79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D10432-20F5-47C9-9408-D6A2B1D05A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617696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Arial Narrow" pitchFamily="34" charset="0"/>
              </a:rPr>
              <a:t>3</a:t>
            </a:r>
            <a:r>
              <a:rPr lang="id-ID" sz="2800" b="1" i="1" dirty="0">
                <a:latin typeface="Arial Narrow" pitchFamily="34" charset="0"/>
              </a:rPr>
              <a:t>. Kaidah </a:t>
            </a:r>
            <a:r>
              <a:rPr lang="en-US" sz="2800" b="1" i="1" dirty="0" err="1">
                <a:latin typeface="Arial Narrow" pitchFamily="34" charset="0"/>
              </a:rPr>
              <a:t>Penjumlahan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dan</a:t>
            </a:r>
            <a:r>
              <a:rPr lang="en-US" sz="2800" b="1" i="1" dirty="0">
                <a:latin typeface="Arial Narrow" pitchFamily="34" charset="0"/>
              </a:rPr>
              <a:t> </a:t>
            </a:r>
            <a:r>
              <a:rPr lang="en-US" sz="2800" b="1" i="1" dirty="0" err="1">
                <a:latin typeface="Arial Narrow" pitchFamily="34" charset="0"/>
              </a:rPr>
              <a:t>Pengurangan</a:t>
            </a:r>
            <a:endParaRPr lang="id-ID" sz="2800" b="1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94ACD-594E-4852-AA53-541CD0103FAA}"/>
              </a:ext>
            </a:extLst>
          </p:cNvPr>
          <p:cNvSpPr txBox="1"/>
          <p:nvPr/>
        </p:nvSpPr>
        <p:spPr>
          <a:xfrm>
            <a:off x="1385888" y="1946251"/>
            <a:ext cx="6386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Arial Narrow" pitchFamily="34" charset="0"/>
              </a:rPr>
              <a:t>U = f(X)</a:t>
            </a:r>
          </a:p>
          <a:p>
            <a:r>
              <a:rPr lang="id-ID" sz="2800" dirty="0">
                <a:latin typeface="Arial Narrow" pitchFamily="34" charset="0"/>
              </a:rPr>
              <a:t>V = h(X), oleh karena itu jika Y = U + V, maka 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1CF7A41-FFE8-4446-9D33-5DD589F5E1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356579"/>
              </p:ext>
            </p:extLst>
          </p:nvPr>
        </p:nvGraphicFramePr>
        <p:xfrm>
          <a:off x="1385888" y="3284077"/>
          <a:ext cx="7143750" cy="278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3504960" imgH="1295280" progId="Equation.DSMT4">
                  <p:embed/>
                </p:oleObj>
              </mc:Choice>
              <mc:Fallback>
                <p:oleObj name="Equation" r:id="rId3" imgW="3504960" imgH="12952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3284077"/>
                        <a:ext cx="7143750" cy="27860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7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.08259  L 0.108 0.08259  L 0.072 0.16651  L 0.108 0.2491  L 0.036 0.2491  L 0 0.33302  L -0.036 0.2491  L -0.108 0.2491  L -0.072 0.16651  L -0.108 0.08259  L -0.036 0.08259  L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74DBB15F-39EC-4566-B301-FBB165E751B0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004487" y="1066637"/>
            <a:ext cx="7592143" cy="16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Lucida Console" pitchFamily="49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Y = 2X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3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 + 5X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 – 6X – 8</a:t>
            </a:r>
          </a:p>
          <a:p>
            <a:pPr marL="0" indent="0" eaLnBrk="1" hangingPunct="1">
              <a:buNone/>
            </a:pP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/dx = 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+ 10X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 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0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- 0 </a:t>
            </a:r>
            <a:endParaRPr lang="en-US" sz="3200" baseline="30000" dirty="0">
              <a:solidFill>
                <a:schemeClr val="tx2"/>
              </a:solidFill>
              <a:latin typeface="Lucida Console" pitchFamily="49" charset="0"/>
            </a:endParaRPr>
          </a:p>
          <a:p>
            <a:pPr marL="0" indent="0" eaLnBrk="1" hangingPunct="1">
              <a:buNone/>
            </a:pP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dX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= 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+ 10X - 6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73CA08F0-7FFA-4036-81F0-7CB082DFF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65" y="2799704"/>
            <a:ext cx="72635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arabicPeriod" startAt="2"/>
            </a:pP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Y = 6X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5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 - 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 – 2X + 5</a:t>
            </a: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/dx = 30X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4 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- 2X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1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–2X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0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+ 0 </a:t>
            </a: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dX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= 30X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4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-2X - 2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2B31C079-212B-4861-AA67-F253E89F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365" y="4478682"/>
            <a:ext cx="751038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tx2"/>
                </a:solidFill>
                <a:latin typeface="Lucida Console" pitchFamily="49" charset="0"/>
              </a:rPr>
              <a:t>3. 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Y = -2X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3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 - 5X – 6X</a:t>
            </a:r>
            <a:r>
              <a:rPr lang="en-US" sz="3200" b="1" baseline="30000" dirty="0">
                <a:solidFill>
                  <a:schemeClr val="tx2"/>
                </a:solidFill>
                <a:latin typeface="Lucida Console" pitchFamily="49" charset="0"/>
              </a:rPr>
              <a:t>2 </a:t>
            </a:r>
            <a:r>
              <a:rPr lang="en-US" sz="3200" b="1" dirty="0">
                <a:solidFill>
                  <a:schemeClr val="tx2"/>
                </a:solidFill>
                <a:latin typeface="Lucida Console" pitchFamily="49" charset="0"/>
              </a:rPr>
              <a:t>+ 1</a:t>
            </a: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/dx = -6X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 5X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0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 12X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1 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+ 0</a:t>
            </a: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/dx = -6x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 5 – 12x</a:t>
            </a:r>
          </a:p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 </a:t>
            </a:r>
            <a:r>
              <a:rPr lang="en-US" sz="3200" dirty="0" err="1">
                <a:solidFill>
                  <a:schemeClr val="tx2"/>
                </a:solidFill>
                <a:latin typeface="Lucida Console" pitchFamily="49" charset="0"/>
              </a:rPr>
              <a:t>dy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/dx = -6X</a:t>
            </a:r>
            <a:r>
              <a:rPr lang="en-US" sz="3200" baseline="30000" dirty="0">
                <a:solidFill>
                  <a:schemeClr val="tx2"/>
                </a:solidFill>
                <a:latin typeface="Lucida Console" pitchFamily="49" charset="0"/>
              </a:rPr>
              <a:t>2</a:t>
            </a:r>
            <a:r>
              <a:rPr lang="en-US" sz="3200" dirty="0">
                <a:solidFill>
                  <a:schemeClr val="tx2"/>
                </a:solidFill>
                <a:latin typeface="Lucida Console" pitchFamily="49" charset="0"/>
              </a:rPr>
              <a:t> – 12X - 5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82574-B440-41EB-B8AC-C23D3BD170CA}"/>
              </a:ext>
            </a:extLst>
          </p:cNvPr>
          <p:cNvSpPr txBox="1"/>
          <p:nvPr/>
        </p:nvSpPr>
        <p:spPr>
          <a:xfrm>
            <a:off x="2396245" y="439143"/>
            <a:ext cx="5912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kaidah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pertambahan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pengurangan</a:t>
            </a:r>
            <a:endParaRPr lang="en-ID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53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2468B2-F58B-4837-A628-06EA00134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313372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 Narrow" pitchFamily="34" charset="0"/>
              </a:rPr>
              <a:t>4</a:t>
            </a:r>
            <a:r>
              <a:rPr lang="id-ID" sz="2800" i="1" dirty="0">
                <a:latin typeface="Arial Narrow" pitchFamily="34" charset="0"/>
              </a:rPr>
              <a:t>. Kaidah </a:t>
            </a:r>
            <a:r>
              <a:rPr lang="en-US" sz="2800" i="1" dirty="0" err="1">
                <a:latin typeface="Arial Narrow" pitchFamily="34" charset="0"/>
              </a:rPr>
              <a:t>Perkalian</a:t>
            </a:r>
            <a:endParaRPr lang="id-ID" sz="2800" i="1" dirty="0">
              <a:latin typeface="Arial Narrow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195269-AEFF-48E5-826E-E91A1756ED54}"/>
              </a:ext>
            </a:extLst>
          </p:cNvPr>
          <p:cNvSpPr txBox="1"/>
          <p:nvPr/>
        </p:nvSpPr>
        <p:spPr>
          <a:xfrm>
            <a:off x="1142974" y="116116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 Narrow" pitchFamily="34" charset="0"/>
              </a:rPr>
              <a:t>Turunan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ini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sama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denganyang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di</a:t>
            </a:r>
            <a:r>
              <a:rPr lang="en-US" sz="2800" dirty="0">
                <a:latin typeface="Arial Narrow" pitchFamily="34" charset="0"/>
              </a:rPr>
              <a:t> </a:t>
            </a:r>
            <a:r>
              <a:rPr lang="en-US" sz="2800" dirty="0" err="1">
                <a:latin typeface="Arial Narrow" pitchFamily="34" charset="0"/>
              </a:rPr>
              <a:t>atasnya</a:t>
            </a:r>
            <a:r>
              <a:rPr lang="en-US" sz="2800" dirty="0">
                <a:latin typeface="Arial Narrow" pitchFamily="34" charset="0"/>
              </a:rPr>
              <a:t>, </a:t>
            </a:r>
            <a:r>
              <a:rPr lang="en-US" sz="2800" dirty="0" err="1">
                <a:latin typeface="Arial Narrow" pitchFamily="34" charset="0"/>
              </a:rPr>
              <a:t>maka</a:t>
            </a:r>
            <a:r>
              <a:rPr lang="en-US" sz="2800" dirty="0">
                <a:latin typeface="Arial Narrow" pitchFamily="34" charset="0"/>
              </a:rPr>
              <a:t> 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54F0B89-3D9C-4638-B072-60F41E909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66845"/>
              </p:ext>
            </p:extLst>
          </p:nvPr>
        </p:nvGraphicFramePr>
        <p:xfrm>
          <a:off x="1244601" y="1900228"/>
          <a:ext cx="7827961" cy="3796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3784320" imgH="1803240" progId="Equation.DSMT4">
                  <p:embed/>
                </p:oleObj>
              </mc:Choice>
              <mc:Fallback>
                <p:oleObj name="Equation" r:id="rId3" imgW="3784320" imgH="18032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1" y="1900228"/>
                        <a:ext cx="7827961" cy="37966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53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72147E-1AEA-4282-AE9C-9F410D46E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376237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i="1" dirty="0">
                <a:latin typeface="Arial Narrow" pitchFamily="34" charset="0"/>
              </a:rPr>
              <a:t> </a:t>
            </a:r>
            <a:r>
              <a:rPr lang="en-US" sz="2800" i="1" dirty="0">
                <a:latin typeface="Arial Narrow" pitchFamily="34" charset="0"/>
              </a:rPr>
              <a:t>5. </a:t>
            </a:r>
            <a:r>
              <a:rPr lang="id-ID" sz="2800" i="1" dirty="0">
                <a:latin typeface="Arial Narrow" pitchFamily="34" charset="0"/>
              </a:rPr>
              <a:t>Kaidah Pembagia</a:t>
            </a:r>
            <a:r>
              <a:rPr lang="en-US" sz="2800" i="1" dirty="0">
                <a:latin typeface="Arial Narrow" pitchFamily="34" charset="0"/>
              </a:rPr>
              <a:t>n</a:t>
            </a:r>
            <a:endParaRPr lang="id-ID" sz="2800" i="1" dirty="0">
              <a:latin typeface="Arial Narrow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77796C9-B730-46A3-A679-7EB12350B3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98162"/>
              </p:ext>
            </p:extLst>
          </p:nvPr>
        </p:nvGraphicFramePr>
        <p:xfrm>
          <a:off x="1581146" y="1385873"/>
          <a:ext cx="7505703" cy="500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3047760" imgH="2666880" progId="Equation.DSMT4">
                  <p:embed/>
                </p:oleObj>
              </mc:Choice>
              <mc:Fallback>
                <p:oleObj name="Equation" r:id="rId3" imgW="3047760" imgH="26668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46" y="1385873"/>
                        <a:ext cx="7505703" cy="5000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7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52128D-1EDA-49CA-B036-63AEB040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4"/>
            <a:ext cx="4333875" cy="702608"/>
          </a:xfrm>
          <a:solidFill>
            <a:srgbClr val="FFFF00"/>
          </a:solidFill>
        </p:spPr>
        <p:txBody>
          <a:bodyPr/>
          <a:lstStyle/>
          <a:p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Optimasi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Kalkulus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ED76571-FD34-4F0C-9352-9658C82B87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743075"/>
                <a:ext cx="8605838" cy="4351338"/>
              </a:xfrm>
            </p:spPr>
            <p:txBody>
              <a:bodyPr/>
              <a:lstStyle/>
              <a:p>
                <a:r>
                  <a:rPr lang="en-US" sz="2800" dirty="0"/>
                  <a:t>Menentukan </a:t>
                </a:r>
                <a:r>
                  <a:rPr lang="en-US" sz="2800" dirty="0" err="1"/>
                  <a:t>maksimum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atau</a:t>
                </a:r>
                <a:r>
                  <a:rPr lang="en-US" sz="2800" dirty="0"/>
                  <a:t> minimum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kalkulus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Kita </a:t>
                </a:r>
                <a:r>
                  <a:rPr lang="en-US" sz="2800" dirty="0" err="1"/>
                  <a:t>menggunakan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turunan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pertama</a:t>
                </a:r>
                <a:r>
                  <a:rPr lang="en-US" sz="2800" dirty="0"/>
                  <a:t>:</a:t>
                </a:r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r>
                  <a:rPr lang="en-US" sz="2800" dirty="0" err="1"/>
                  <a:t>Membedakan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antara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maksimum</a:t>
                </a:r>
                <a:r>
                  <a:rPr lang="en-US" sz="2800" dirty="0"/>
                  <a:t> &amp; minimum</a:t>
                </a:r>
              </a:p>
              <a:p>
                <a:pPr marL="0" indent="0">
                  <a:buNone/>
                </a:pPr>
                <a:r>
                  <a:rPr lang="en-US" sz="2800" dirty="0"/>
                  <a:t>Kita </a:t>
                </a:r>
                <a:r>
                  <a:rPr lang="en-US" sz="2800" dirty="0" err="1"/>
                  <a:t>Menggunakan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Turunan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Kedua</a:t>
                </a:r>
                <a:endParaRPr lang="en-US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𝑑𝑥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i="1">
                                <a:latin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den>
                        </m:f>
                      </m:e>
                    </m:func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ED76571-FD34-4F0C-9352-9658C82B87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743075"/>
                <a:ext cx="8605838" cy="4351338"/>
              </a:xfrm>
              <a:blipFill>
                <a:blip r:embed="rId2"/>
                <a:stretch>
                  <a:fillRect l="-1488" t="-2381" r="-14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3750B4-A421-4553-BD76-9C92E55DA0EE}"/>
              </a:ext>
            </a:extLst>
          </p:cNvPr>
          <p:cNvSpPr txBox="1"/>
          <p:nvPr/>
        </p:nvSpPr>
        <p:spPr>
          <a:xfrm>
            <a:off x="7572375" y="4695825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Aturannya</a:t>
            </a:r>
            <a:r>
              <a:rPr lang="en-US" sz="2400" b="1" dirty="0"/>
              <a:t>: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turunan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minimum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2400" dirty="0" err="1"/>
              <a:t>Bila</a:t>
            </a:r>
            <a:r>
              <a:rPr lang="en-US" sz="2400" dirty="0"/>
              <a:t> </a:t>
            </a:r>
            <a:r>
              <a:rPr lang="en-US" sz="2400" dirty="0" err="1"/>
              <a:t>turunan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4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39C3-8C5B-44E9-8D0C-F5C1DBC9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499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B6195-6C1E-4D50-88CA-1B85662F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554" y="1183420"/>
            <a:ext cx="5468815" cy="4938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 = 100Q-10Q²</a:t>
            </a:r>
          </a:p>
          <a:p>
            <a:pPr marL="0" indent="0">
              <a:buNone/>
            </a:pPr>
            <a:r>
              <a:rPr lang="en-US" b="1" dirty="0" err="1"/>
              <a:t>dTR</a:t>
            </a:r>
            <a:r>
              <a:rPr lang="en-US" b="1" dirty="0"/>
              <a:t>/</a:t>
            </a:r>
            <a:r>
              <a:rPr lang="en-US" b="1" dirty="0" err="1"/>
              <a:t>dQ</a:t>
            </a:r>
            <a:r>
              <a:rPr lang="en-US" b="1" dirty="0"/>
              <a:t> = 100-20Q</a:t>
            </a:r>
          </a:p>
          <a:p>
            <a:pPr marL="0" indent="0">
              <a:buNone/>
            </a:pPr>
            <a:r>
              <a:rPr lang="en-US" dirty="0"/>
              <a:t>	100-20Q = 0</a:t>
            </a:r>
          </a:p>
          <a:p>
            <a:pPr marL="0" indent="0">
              <a:buNone/>
            </a:pPr>
            <a:r>
              <a:rPr lang="en-US" dirty="0"/>
              <a:t>		100 = 20Q</a:t>
            </a:r>
          </a:p>
          <a:p>
            <a:pPr marL="0" indent="0">
              <a:buNone/>
            </a:pPr>
            <a:r>
              <a:rPr lang="en-US" dirty="0"/>
              <a:t>		Q = 5 (max/min?)</a:t>
            </a:r>
          </a:p>
          <a:p>
            <a:pPr marL="0" indent="0">
              <a:buNone/>
            </a:pPr>
            <a:r>
              <a:rPr lang="en-US" b="1" dirty="0"/>
              <a:t>d²TR/d²Q = -20</a:t>
            </a:r>
          </a:p>
          <a:p>
            <a:pPr marL="0" indent="0">
              <a:buNone/>
            </a:pPr>
            <a:r>
              <a:rPr lang="en-US" dirty="0" err="1"/>
              <a:t>Maka</a:t>
            </a:r>
            <a:r>
              <a:rPr lang="en-US" dirty="0"/>
              <a:t> TR max </a:t>
            </a:r>
            <a:r>
              <a:rPr lang="en-US" dirty="0" err="1"/>
              <a:t>pada</a:t>
            </a:r>
            <a:r>
              <a:rPr lang="en-US" dirty="0"/>
              <a:t> Q =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dirty="0" err="1"/>
              <a:t>Lihat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 TR Mac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Q = 5”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E26846-925E-44E0-9A40-A88229674AC5}"/>
              </a:ext>
            </a:extLst>
          </p:cNvPr>
          <p:cNvSpPr txBox="1"/>
          <p:nvPr/>
        </p:nvSpPr>
        <p:spPr>
          <a:xfrm>
            <a:off x="6588369" y="1526320"/>
            <a:ext cx="47654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 = 100Q – 10Q²</a:t>
            </a:r>
          </a:p>
          <a:p>
            <a:r>
              <a:rPr lang="en-US" sz="2800" dirty="0"/>
              <a:t>     = 100(5) – 10(5) ²</a:t>
            </a:r>
          </a:p>
          <a:p>
            <a:r>
              <a:rPr lang="en-US" sz="2800" dirty="0"/>
              <a:t>     = 500 – 250</a:t>
            </a:r>
          </a:p>
          <a:p>
            <a:r>
              <a:rPr lang="en-US" sz="2800" dirty="0"/>
              <a:t>     = 250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883817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2CE8-585D-4FD3-96E3-6FBCBBF8A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213610" cy="53784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Contoh</a:t>
            </a:r>
            <a:r>
              <a:rPr lang="en-US" dirty="0"/>
              <a:t> 2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6C20E-AF95-4A46-BE19-F6F34C57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010" y="1062990"/>
            <a:ext cx="4872990" cy="5113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TR = 45Q – 0,5Q²</a:t>
            </a:r>
          </a:p>
          <a:p>
            <a:pPr marL="0" indent="0">
              <a:buNone/>
            </a:pPr>
            <a:r>
              <a:rPr lang="en-US" dirty="0" err="1"/>
              <a:t>Cari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Optimal. </a:t>
            </a:r>
            <a:r>
              <a:rPr lang="en-US" dirty="0" err="1"/>
              <a:t>Syarat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b="1" dirty="0" err="1"/>
              <a:t>dTR</a:t>
            </a:r>
            <a:r>
              <a:rPr lang="en-US" b="1" dirty="0"/>
              <a:t>/</a:t>
            </a:r>
            <a:r>
              <a:rPr lang="en-US" b="1" dirty="0" err="1"/>
              <a:t>dQ</a:t>
            </a:r>
            <a:r>
              <a:rPr lang="en-US" b="1" dirty="0"/>
              <a:t> = 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45 – Q = 0</a:t>
            </a:r>
          </a:p>
          <a:p>
            <a:pPr marL="0" indent="0">
              <a:buNone/>
            </a:pPr>
            <a:r>
              <a:rPr lang="en-US" dirty="0"/>
              <a:t>	-Q = -45</a:t>
            </a:r>
          </a:p>
          <a:p>
            <a:pPr marL="0" indent="0">
              <a:buNone/>
            </a:pPr>
            <a:r>
              <a:rPr lang="en-US" dirty="0"/>
              <a:t>	  Q = 45</a:t>
            </a:r>
          </a:p>
          <a:p>
            <a:pPr marL="0" indent="0">
              <a:buNone/>
            </a:pPr>
            <a:r>
              <a:rPr lang="en-US" dirty="0" err="1"/>
              <a:t>Mengetahui</a:t>
            </a:r>
            <a:r>
              <a:rPr lang="en-US" dirty="0"/>
              <a:t> max </a:t>
            </a:r>
            <a:r>
              <a:rPr lang="en-US" dirty="0" err="1"/>
              <a:t>atau</a:t>
            </a:r>
            <a:r>
              <a:rPr lang="en-US" dirty="0"/>
              <a:t> min ?</a:t>
            </a:r>
          </a:p>
          <a:p>
            <a:pPr marL="0" indent="0">
              <a:buNone/>
            </a:pPr>
            <a:r>
              <a:rPr lang="en-US" dirty="0" err="1"/>
              <a:t>dTR</a:t>
            </a:r>
            <a:r>
              <a:rPr lang="en-US" dirty="0"/>
              <a:t>/</a:t>
            </a:r>
            <a:r>
              <a:rPr lang="en-US" dirty="0" err="1"/>
              <a:t>dQ</a:t>
            </a:r>
            <a:r>
              <a:rPr lang="en-US" dirty="0"/>
              <a:t> = 45 – Q</a:t>
            </a:r>
          </a:p>
          <a:p>
            <a:pPr marL="0" indent="0">
              <a:buNone/>
            </a:pPr>
            <a:r>
              <a:rPr lang="en-US" dirty="0"/>
              <a:t>d²TR/</a:t>
            </a:r>
            <a:r>
              <a:rPr lang="en-US" dirty="0" err="1"/>
              <a:t>dQ</a:t>
            </a:r>
            <a:r>
              <a:rPr lang="en-US" dirty="0"/>
              <a:t> = -1 (negative)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err="1"/>
              <a:t>Maka</a:t>
            </a:r>
            <a:r>
              <a:rPr lang="en-US" i="1" dirty="0"/>
              <a:t>, TR max </a:t>
            </a:r>
            <a:r>
              <a:rPr lang="en-US" i="1" dirty="0" err="1"/>
              <a:t>pada</a:t>
            </a:r>
            <a:r>
              <a:rPr lang="en-US" i="1" dirty="0"/>
              <a:t> </a:t>
            </a:r>
            <a:r>
              <a:rPr lang="en-US" i="1" dirty="0" err="1"/>
              <a:t>saat</a:t>
            </a:r>
            <a:r>
              <a:rPr lang="en-US" i="1" dirty="0"/>
              <a:t> Q = 45</a:t>
            </a:r>
            <a:endParaRPr lang="en-ID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AD6B9-99DD-4327-BD94-04C8E67F0A16}"/>
              </a:ext>
            </a:extLst>
          </p:cNvPr>
          <p:cNvSpPr txBox="1"/>
          <p:nvPr/>
        </p:nvSpPr>
        <p:spPr>
          <a:xfrm>
            <a:off x="6822830" y="1430215"/>
            <a:ext cx="35638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 = 45Q – 0,5Q²</a:t>
            </a:r>
          </a:p>
          <a:p>
            <a:r>
              <a:rPr lang="en-US" sz="2800" dirty="0"/>
              <a:t>      = 45(45) – 0,5(45) ²</a:t>
            </a:r>
          </a:p>
          <a:p>
            <a:r>
              <a:rPr lang="en-US" sz="2800" dirty="0"/>
              <a:t>      = 2025-1012,5</a:t>
            </a:r>
          </a:p>
          <a:p>
            <a:r>
              <a:rPr lang="en-US" sz="2800" dirty="0"/>
              <a:t>      = 1012,5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01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0956D-95F3-4DF4-A436-0C2EB82B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520"/>
          </a:xfrm>
        </p:spPr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Maksimal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B344B-A15C-44B1-8A89-8E992ED8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7" y="1285142"/>
            <a:ext cx="6393473" cy="52395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TR = 45Q – 0,5Q²</a:t>
            </a:r>
          </a:p>
          <a:p>
            <a:pPr marL="0" indent="0">
              <a:buNone/>
            </a:pPr>
            <a:r>
              <a:rPr lang="en-US" dirty="0"/>
              <a:t>TC = Q³-8Q²+57Q+2</a:t>
            </a:r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maksimalnya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en-US" dirty="0"/>
              <a:t> = TR – TC</a:t>
            </a:r>
          </a:p>
          <a:p>
            <a:pPr marL="0" indent="0">
              <a:buNone/>
            </a:pPr>
            <a:r>
              <a:rPr lang="en-US" dirty="0"/>
              <a:t>    = (45Q-0,5Q²) – (Q³-8Q²+57Q+2)</a:t>
            </a:r>
          </a:p>
          <a:p>
            <a:pPr marL="0" indent="0">
              <a:buNone/>
            </a:pPr>
            <a:r>
              <a:rPr lang="en-US" dirty="0"/>
              <a:t>    = 45Q-0,5Q² - Q³+8Q²-57Q-2 </a:t>
            </a:r>
            <a:r>
              <a:rPr lang="en-US" sz="2400" dirty="0" err="1"/>
              <a:t>kelompokan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dirty="0"/>
              <a:t>    = -Q³-0,5Q²+8Q²-45Q+57Q-2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/>
              <a:t>= -Q³+7,5Q²-12Q-2 </a:t>
            </a:r>
            <a:r>
              <a:rPr lang="en-US" dirty="0"/>
              <a:t>(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en-US" dirty="0"/>
              <a:t> max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l-GR" dirty="0"/>
              <a:t>Π</a:t>
            </a:r>
            <a:r>
              <a:rPr lang="en-US" dirty="0"/>
              <a:t>’ = 0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en-US" dirty="0"/>
              <a:t>  = </a:t>
            </a:r>
            <a:r>
              <a:rPr lang="en-US" b="1" dirty="0"/>
              <a:t>-</a:t>
            </a:r>
            <a:r>
              <a:rPr lang="en-US" dirty="0"/>
              <a:t>Q³+7,5Q²-12Q-2 </a:t>
            </a:r>
          </a:p>
          <a:p>
            <a:pPr marL="0" indent="0">
              <a:buNone/>
            </a:pPr>
            <a:r>
              <a:rPr lang="el-GR" dirty="0"/>
              <a:t>Π</a:t>
            </a:r>
            <a:r>
              <a:rPr lang="en-US" dirty="0"/>
              <a:t>’ = -3Q²+15Q-12 (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kuadrat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faktorisasi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= (-3Q+3) (Q – 4)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558E5D-3AC4-4394-8FEB-54A66289E92C}"/>
              </a:ext>
            </a:extLst>
          </p:cNvPr>
          <p:cNvSpPr txBox="1"/>
          <p:nvPr/>
        </p:nvSpPr>
        <p:spPr>
          <a:xfrm>
            <a:off x="6877050" y="1285142"/>
            <a:ext cx="1727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-3Q+3 = 0</a:t>
            </a:r>
          </a:p>
          <a:p>
            <a:r>
              <a:rPr lang="en-US" sz="2800" dirty="0"/>
              <a:t>-3Q1 = -3</a:t>
            </a:r>
          </a:p>
          <a:p>
            <a:r>
              <a:rPr lang="en-US" sz="2800" b="1" dirty="0"/>
              <a:t>    Q1 =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6C1868-959F-4BF1-948D-7C48798BD1F3}"/>
              </a:ext>
            </a:extLst>
          </p:cNvPr>
          <p:cNvSpPr/>
          <p:nvPr/>
        </p:nvSpPr>
        <p:spPr>
          <a:xfrm>
            <a:off x="9042890" y="1285142"/>
            <a:ext cx="1727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Q – 4 = 0</a:t>
            </a:r>
          </a:p>
          <a:p>
            <a:r>
              <a:rPr lang="en-US" sz="2800" dirty="0"/>
              <a:t>       </a:t>
            </a:r>
            <a:r>
              <a:rPr lang="en-US" sz="2800" b="1" dirty="0"/>
              <a:t>Q2 =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EBCD6B-A589-40FE-BC81-E778331D5DC4}"/>
              </a:ext>
            </a:extLst>
          </p:cNvPr>
          <p:cNvSpPr/>
          <p:nvPr/>
        </p:nvSpPr>
        <p:spPr>
          <a:xfrm>
            <a:off x="7020032" y="2896994"/>
            <a:ext cx="4373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/>
              <a:t>Π</a:t>
            </a:r>
            <a:r>
              <a:rPr lang="en-US" sz="2800" dirty="0"/>
              <a:t>’’ = -6Q+15</a:t>
            </a:r>
          </a:p>
          <a:p>
            <a:r>
              <a:rPr lang="en-US" sz="2800" dirty="0"/>
              <a:t>J</a:t>
            </a:r>
            <a:r>
              <a:rPr lang="en-ID" sz="2800" dirty="0" err="1"/>
              <a:t>ika</a:t>
            </a:r>
            <a:r>
              <a:rPr lang="en-ID" sz="2800" dirty="0"/>
              <a:t> Q1=1, </a:t>
            </a:r>
            <a:r>
              <a:rPr lang="en-ID" sz="2800" dirty="0" err="1"/>
              <a:t>maka</a:t>
            </a:r>
            <a:r>
              <a:rPr lang="en-ID" sz="2800" dirty="0"/>
              <a:t> -6(1)+15=9</a:t>
            </a:r>
          </a:p>
          <a:p>
            <a:r>
              <a:rPr lang="en-US" sz="2800" dirty="0"/>
              <a:t>J</a:t>
            </a:r>
            <a:r>
              <a:rPr lang="en-ID" sz="2800" dirty="0" err="1"/>
              <a:t>ika</a:t>
            </a:r>
            <a:r>
              <a:rPr lang="en-ID" sz="2800" dirty="0"/>
              <a:t> Q2=4, </a:t>
            </a:r>
            <a:r>
              <a:rPr lang="en-ID" sz="2800" dirty="0" err="1"/>
              <a:t>maka</a:t>
            </a:r>
            <a:r>
              <a:rPr lang="en-ID" sz="2800" dirty="0"/>
              <a:t> -6(4)+15=-9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868FAE-6422-46A6-9285-163E6800D5CC}"/>
              </a:ext>
            </a:extLst>
          </p:cNvPr>
          <p:cNvSpPr txBox="1"/>
          <p:nvPr/>
        </p:nvSpPr>
        <p:spPr>
          <a:xfrm>
            <a:off x="7020032" y="4549864"/>
            <a:ext cx="3892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Masukan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fungsi</a:t>
            </a:r>
            <a:r>
              <a:rPr lang="en-US" sz="2800" dirty="0"/>
              <a:t> </a:t>
            </a:r>
            <a:r>
              <a:rPr lang="el-GR" sz="2800" dirty="0"/>
              <a:t>Π</a:t>
            </a:r>
            <a:endParaRPr lang="en-US" sz="2800" dirty="0"/>
          </a:p>
          <a:p>
            <a:r>
              <a:rPr lang="el-GR" sz="2800" dirty="0"/>
              <a:t>Π</a:t>
            </a:r>
            <a:r>
              <a:rPr lang="en-US" sz="2800" dirty="0"/>
              <a:t>=</a:t>
            </a:r>
            <a:r>
              <a:rPr lang="en-US" sz="2800" b="1" dirty="0"/>
              <a:t> -(4)³+7,5(4)²-12(4)-2</a:t>
            </a:r>
          </a:p>
          <a:p>
            <a:r>
              <a:rPr lang="en-US" sz="2800" b="1" dirty="0"/>
              <a:t>   = ? 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2380854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5ADB857-B267-4441-885C-3D3695BCC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43" y="366712"/>
            <a:ext cx="10348913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008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9758392-1D3D-4BB0-BE55-095B48446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5259" r="410" b="-104"/>
          <a:stretch/>
        </p:blipFill>
        <p:spPr bwMode="auto">
          <a:xfrm>
            <a:off x="2788087" y="0"/>
            <a:ext cx="910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1EADEA-12C6-4884-B795-089379DDC472}"/>
              </a:ext>
            </a:extLst>
          </p:cNvPr>
          <p:cNvSpPr txBox="1"/>
          <p:nvPr/>
        </p:nvSpPr>
        <p:spPr>
          <a:xfrm>
            <a:off x="887849" y="642937"/>
            <a:ext cx="1900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</a:t>
            </a:r>
            <a:r>
              <a:rPr lang="en-US" sz="2400" b="1" dirty="0" err="1"/>
              <a:t>Soal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155856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BCE0C-7E04-4DC6-A0AA-17E4B9113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00" y="542607"/>
            <a:ext cx="6179820" cy="65055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Optimasi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Ekonomi</a:t>
            </a:r>
            <a:endParaRPr lang="en-ID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15E68-416E-432C-A25D-947A29302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74" y="150769"/>
            <a:ext cx="1804572" cy="1731414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EF2FF69C-4AD7-4326-ADF9-0867B94D4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49376" y="2109056"/>
            <a:ext cx="8129367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Titik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perhatian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pada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ekonomi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manajerial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manajer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dapat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mengambil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keputusan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perusahaan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dengan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yang paling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efisien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bisnis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tujuan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dari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perusahaan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memaksimalkan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laba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meminimumkan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biaya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Optimisasi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ekonomi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cara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metode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mekasimumkan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laba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meminimumkan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biaya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246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0DA4-5BFE-47F6-B344-1FA47930E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err="1"/>
              <a:t>Sekian</a:t>
            </a:r>
            <a:endParaRPr lang="en-ID" sz="6000" dirty="0"/>
          </a:p>
        </p:txBody>
      </p:sp>
    </p:spTree>
    <p:extLst>
      <p:ext uri="{BB962C8B-B14F-4D97-AF65-F5344CB8AC3E}">
        <p14:creationId xmlns:p14="http://schemas.microsoft.com/office/powerpoint/2010/main" val="3029314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5EE6-7E97-4EFB-BFAC-6BC4C37B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710" y="2042795"/>
            <a:ext cx="6926580" cy="20148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err="1"/>
              <a:t>Tugas</a:t>
            </a:r>
            <a:r>
              <a:rPr lang="en-US" sz="4000" dirty="0"/>
              <a:t> :</a:t>
            </a:r>
          </a:p>
          <a:p>
            <a:pPr marL="0" indent="0">
              <a:buNone/>
            </a:pPr>
            <a:r>
              <a:rPr lang="en-US" sz="4000" dirty="0"/>
              <a:t>	Sendiri2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err="1"/>
              <a:t>Buat</a:t>
            </a:r>
            <a:r>
              <a:rPr lang="en-US" sz="4000" dirty="0"/>
              <a:t> </a:t>
            </a:r>
            <a:r>
              <a:rPr lang="en-US" sz="4000" dirty="0" err="1"/>
              <a:t>soal</a:t>
            </a:r>
            <a:r>
              <a:rPr lang="en-US" sz="4000" dirty="0"/>
              <a:t> </a:t>
            </a:r>
            <a:r>
              <a:rPr lang="en-US" sz="4000" dirty="0" err="1"/>
              <a:t>latihan</a:t>
            </a:r>
            <a:r>
              <a:rPr lang="en-US" sz="4000" dirty="0"/>
              <a:t> </a:t>
            </a:r>
            <a:r>
              <a:rPr lang="en-US" sz="4000" dirty="0" err="1"/>
              <a:t>optimasi</a:t>
            </a:r>
            <a:r>
              <a:rPr lang="en-US" sz="4000" dirty="0"/>
              <a:t> !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err="1"/>
              <a:t>Waktu</a:t>
            </a:r>
            <a:r>
              <a:rPr lang="en-US" sz="4000" dirty="0"/>
              <a:t> 1 </a:t>
            </a:r>
            <a:r>
              <a:rPr lang="en-US" sz="4000" dirty="0" err="1"/>
              <a:t>minggu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00036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AC519D-8A14-410C-A844-BDFAE593F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09" y="320755"/>
            <a:ext cx="6181880" cy="1072989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FADFF5AF-1E03-4587-AEA6-149BC7DC15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40866" y="2057801"/>
            <a:ext cx="812936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indent="360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Solusi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Optimum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merupakan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solusi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yang paling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efisien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bagi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perusahaan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untuk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mencapai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tujuan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Tahap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pertama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proses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optimasi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adalah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menjelaskan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hubungan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ekonomi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antar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variabel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Dalam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hal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ini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adalah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penjelasan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hubungan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nilai</a:t>
            </a:r>
            <a:r>
              <a:rPr lang="en-US" altLang="en-US" dirty="0">
                <a:cs typeface="Arial" panose="020B0604020202020204" pitchFamily="34" charset="0"/>
              </a:rPr>
              <a:t> total, rata-rata, </a:t>
            </a:r>
            <a:r>
              <a:rPr lang="en-US" altLang="en-US" dirty="0" err="1">
                <a:cs typeface="Arial" panose="020B0604020202020204" pitchFamily="34" charset="0"/>
              </a:rPr>
              <a:t>dan</a:t>
            </a:r>
            <a:r>
              <a:rPr lang="en-US" altLang="en-US" dirty="0">
                <a:cs typeface="Arial" panose="020B0604020202020204" pitchFamily="34" charset="0"/>
              </a:rPr>
              <a:t> marginal </a:t>
            </a:r>
            <a:r>
              <a:rPr lang="en-US" altLang="en-US" dirty="0" err="1">
                <a:cs typeface="Arial" panose="020B0604020202020204" pitchFamily="34" charset="0"/>
              </a:rPr>
              <a:t>untuk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penerimaan</a:t>
            </a:r>
            <a:r>
              <a:rPr lang="en-US" altLang="en-US" dirty="0">
                <a:cs typeface="Arial" panose="020B0604020202020204" pitchFamily="34" charset="0"/>
              </a:rPr>
              <a:t> (revenue), </a:t>
            </a:r>
            <a:r>
              <a:rPr lang="en-US" altLang="en-US" dirty="0" err="1">
                <a:cs typeface="Arial" panose="020B0604020202020204" pitchFamily="34" charset="0"/>
              </a:rPr>
              <a:t>biaya</a:t>
            </a:r>
            <a:r>
              <a:rPr lang="en-US" altLang="en-US" dirty="0">
                <a:cs typeface="Arial" panose="020B0604020202020204" pitchFamily="34" charset="0"/>
              </a:rPr>
              <a:t> (cost), </a:t>
            </a:r>
            <a:r>
              <a:rPr lang="en-US" altLang="en-US" dirty="0" err="1">
                <a:cs typeface="Arial" panose="020B0604020202020204" pitchFamily="34" charset="0"/>
              </a:rPr>
              <a:t>dan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 err="1">
                <a:cs typeface="Arial" panose="020B0604020202020204" pitchFamily="34" charset="0"/>
              </a:rPr>
              <a:t>laba</a:t>
            </a:r>
            <a:r>
              <a:rPr lang="en-US" altLang="en-US" dirty="0">
                <a:cs typeface="Arial" panose="020B0604020202020204" pitchFamily="34" charset="0"/>
              </a:rPr>
              <a:t> (profit)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B5166-4827-4E3A-88DF-F31C92AA2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904" y="320755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208EA-F333-4627-B0C9-2E715BB0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430" y="456565"/>
            <a:ext cx="7978140" cy="99504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Hubungan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Ekonomi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antar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Variabel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Independen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ID" sz="4000" b="1" dirty="0" err="1">
                <a:solidFill>
                  <a:schemeClr val="accent2">
                    <a:lumMod val="50000"/>
                  </a:schemeClr>
                </a:solidFill>
              </a:rPr>
              <a:t>Dependen</a:t>
            </a:r>
            <a:r>
              <a:rPr lang="en-ID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807FD-35A6-4D94-ABB3-7D005401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430" y="2146300"/>
            <a:ext cx="10081260" cy="4060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400" b="1" dirty="0"/>
              <a:t>1. </a:t>
            </a:r>
            <a:r>
              <a:rPr lang="en-ID" sz="2400" b="1" dirty="0" err="1"/>
              <a:t>Hubungan</a:t>
            </a:r>
            <a:r>
              <a:rPr lang="en-ID" sz="2400" b="1" dirty="0"/>
              <a:t> </a:t>
            </a:r>
            <a:r>
              <a:rPr lang="en-ID" sz="2400" b="1" dirty="0" err="1"/>
              <a:t>Fungsi</a:t>
            </a:r>
            <a:r>
              <a:rPr lang="en-ID" sz="2400" b="1" dirty="0"/>
              <a:t>: </a:t>
            </a:r>
            <a:r>
              <a:rPr lang="en-ID" sz="2400" b="1" dirty="0" err="1"/>
              <a:t>Persamaan</a:t>
            </a:r>
            <a:r>
              <a:rPr lang="en-ID" sz="2400" b="1" dirty="0"/>
              <a:t>.</a:t>
            </a:r>
          </a:p>
          <a:p>
            <a:pPr marL="0" indent="0">
              <a:buNone/>
            </a:pP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kuantitas</a:t>
            </a:r>
            <a:r>
              <a:rPr lang="en-ID" sz="2400" dirty="0"/>
              <a:t> (Q) </a:t>
            </a:r>
            <a:r>
              <a:rPr lang="en-ID" sz="2400" dirty="0" err="1"/>
              <a:t>dan</a:t>
            </a:r>
            <a:r>
              <a:rPr lang="en-ID" sz="2400" dirty="0"/>
              <a:t> total </a:t>
            </a:r>
            <a:r>
              <a:rPr lang="en-ID" sz="2400" dirty="0" err="1"/>
              <a:t>pendapatan</a:t>
            </a:r>
            <a:r>
              <a:rPr lang="en-ID" sz="2400" dirty="0"/>
              <a:t> (TR)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diekspresikan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</a:t>
            </a:r>
          </a:p>
          <a:p>
            <a:pPr marL="0" indent="0">
              <a:buNone/>
            </a:pPr>
            <a:r>
              <a:rPr lang="en-ID" sz="2400" dirty="0"/>
              <a:t>TR = f (Q)</a:t>
            </a:r>
          </a:p>
          <a:p>
            <a:pPr marL="0" indent="0">
              <a:buNone/>
            </a:pPr>
            <a:r>
              <a:rPr lang="en-ID" sz="2400" dirty="0"/>
              <a:t>TR = P x Q</a:t>
            </a:r>
          </a:p>
          <a:p>
            <a:pPr marL="0" indent="0">
              <a:buNone/>
            </a:pPr>
            <a:r>
              <a:rPr lang="en-ID" sz="2400" dirty="0" err="1"/>
              <a:t>Misalnya</a:t>
            </a:r>
            <a:r>
              <a:rPr lang="en-ID" sz="2400" dirty="0"/>
              <a:t> </a:t>
            </a:r>
            <a:r>
              <a:rPr lang="en-ID" sz="2400" dirty="0" err="1"/>
              <a:t>harga</a:t>
            </a:r>
            <a:r>
              <a:rPr lang="en-ID" sz="2400" dirty="0"/>
              <a:t> </a:t>
            </a:r>
            <a:r>
              <a:rPr lang="en-ID" sz="2400" dirty="0" err="1"/>
              <a:t>produk</a:t>
            </a:r>
            <a:r>
              <a:rPr lang="en-ID" sz="2400" dirty="0"/>
              <a:t> yang </a:t>
            </a:r>
            <a:r>
              <a:rPr lang="en-ID" sz="2400" dirty="0" err="1"/>
              <a:t>bersifat</a:t>
            </a:r>
            <a:r>
              <a:rPr lang="en-ID" sz="2400" dirty="0"/>
              <a:t> </a:t>
            </a:r>
            <a:r>
              <a:rPr lang="en-ID" sz="2400" dirty="0" err="1"/>
              <a:t>konstan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Rp</a:t>
            </a:r>
            <a:r>
              <a:rPr lang="en-ID" sz="2400" dirty="0"/>
              <a:t> 1.000,00 per unit, </a:t>
            </a:r>
            <a:r>
              <a:rPr lang="en-ID" sz="2400" dirty="0" err="1"/>
              <a:t>maka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antara</a:t>
            </a:r>
            <a:r>
              <a:rPr lang="en-ID" sz="2400" dirty="0"/>
              <a:t> </a:t>
            </a:r>
            <a:r>
              <a:rPr lang="en-ID" sz="2400" dirty="0" err="1"/>
              <a:t>kuantitas</a:t>
            </a:r>
            <a:r>
              <a:rPr lang="en-ID" sz="2400" dirty="0"/>
              <a:t> yang </a:t>
            </a:r>
            <a:r>
              <a:rPr lang="en-ID" sz="2400" dirty="0" err="1"/>
              <a:t>terjual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total </a:t>
            </a:r>
            <a:r>
              <a:rPr lang="en-ID" sz="2400" dirty="0" err="1"/>
              <a:t>pendapatan</a:t>
            </a:r>
            <a:r>
              <a:rPr lang="en-ID" sz="2400" dirty="0"/>
              <a:t> </a:t>
            </a:r>
            <a:r>
              <a:rPr lang="en-ID" sz="2400" dirty="0" err="1"/>
              <a:t>secara</a:t>
            </a:r>
            <a:r>
              <a:rPr lang="en-ID" sz="2400" dirty="0"/>
              <a:t> </a:t>
            </a:r>
            <a:r>
              <a:rPr lang="en-ID" sz="2400" dirty="0" err="1"/>
              <a:t>tepat</a:t>
            </a:r>
            <a:r>
              <a:rPr lang="en-ID" sz="2400" dirty="0"/>
              <a:t> </a:t>
            </a:r>
            <a:r>
              <a:rPr lang="en-ID" sz="2400" dirty="0" err="1"/>
              <a:t>dapat</a:t>
            </a:r>
            <a:r>
              <a:rPr lang="en-ID" sz="2400" dirty="0"/>
              <a:t> </a:t>
            </a:r>
            <a:r>
              <a:rPr lang="en-ID" sz="2400" dirty="0" err="1"/>
              <a:t>dinyatakan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sebagai</a:t>
            </a:r>
            <a:r>
              <a:rPr lang="en-ID" sz="2400" dirty="0"/>
              <a:t> </a:t>
            </a:r>
            <a:r>
              <a:rPr lang="en-ID" sz="2400" dirty="0" err="1"/>
              <a:t>berikut</a:t>
            </a:r>
            <a:r>
              <a:rPr lang="en-ID" sz="2400" dirty="0"/>
              <a:t>:</a:t>
            </a:r>
          </a:p>
          <a:p>
            <a:pPr marL="0" indent="0">
              <a:buNone/>
            </a:pPr>
            <a:r>
              <a:rPr lang="en-ID" sz="2400" dirty="0"/>
              <a:t>TR = 1.000 Q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856D7-7E49-405E-AE0A-37E7CF2C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84" y="208713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7A61-6443-403A-BA99-92CEFAAC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8661"/>
            <a:ext cx="10515600" cy="1291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D" b="1" dirty="0"/>
              <a:t>2. </a:t>
            </a:r>
            <a:r>
              <a:rPr lang="en-ID" b="1" dirty="0" err="1"/>
              <a:t>Hubungan</a:t>
            </a:r>
            <a:r>
              <a:rPr lang="en-ID" b="1" dirty="0"/>
              <a:t> </a:t>
            </a:r>
            <a:r>
              <a:rPr lang="en-ID" b="1" dirty="0" err="1"/>
              <a:t>Fungsi</a:t>
            </a:r>
            <a:r>
              <a:rPr lang="en-ID" b="1" dirty="0"/>
              <a:t>: </a:t>
            </a:r>
            <a:r>
              <a:rPr lang="en-ID" b="1" dirty="0" err="1"/>
              <a:t>Tabel</a:t>
            </a:r>
            <a:r>
              <a:rPr lang="en-ID" b="1" dirty="0"/>
              <a:t>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Grafik</a:t>
            </a:r>
            <a:endParaRPr lang="en-ID" b="1" dirty="0"/>
          </a:p>
          <a:p>
            <a:pPr marL="0" indent="0">
              <a:buNone/>
            </a:pPr>
            <a:r>
              <a:rPr lang="en-ID" sz="2400" b="1" dirty="0"/>
              <a:t>     </a:t>
            </a:r>
            <a:r>
              <a:rPr lang="en-ID" sz="2400" dirty="0" err="1"/>
              <a:t>Berikut</a:t>
            </a:r>
            <a:r>
              <a:rPr lang="en-ID" sz="2400" dirty="0"/>
              <a:t> </a:t>
            </a:r>
            <a:r>
              <a:rPr lang="en-ID" sz="2400" dirty="0" err="1"/>
              <a:t>ini</a:t>
            </a:r>
            <a:r>
              <a:rPr lang="en-ID" sz="2400" dirty="0"/>
              <a:t> </a:t>
            </a:r>
            <a:r>
              <a:rPr lang="en-ID" sz="2400" dirty="0" err="1"/>
              <a:t>disajikan</a:t>
            </a:r>
            <a:r>
              <a:rPr lang="en-ID" sz="2400" dirty="0"/>
              <a:t> data yang </a:t>
            </a:r>
            <a:r>
              <a:rPr lang="en-ID" sz="2400" dirty="0" err="1"/>
              <a:t>menggambarkan</a:t>
            </a:r>
            <a:r>
              <a:rPr lang="en-ID" sz="2400" dirty="0"/>
              <a:t> </a:t>
            </a:r>
            <a:r>
              <a:rPr lang="en-ID" sz="2400" dirty="0" err="1"/>
              <a:t>hubungan</a:t>
            </a:r>
            <a:r>
              <a:rPr lang="en-ID" sz="2400" dirty="0"/>
              <a:t> </a:t>
            </a: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dan</a:t>
            </a:r>
            <a:r>
              <a:rPr lang="en-ID" sz="2400" dirty="0"/>
              <a:t>  </a:t>
            </a:r>
          </a:p>
          <a:p>
            <a:pPr marL="0" indent="0">
              <a:buNone/>
            </a:pPr>
            <a:r>
              <a:rPr lang="en-ID" sz="2400" dirty="0"/>
              <a:t>     </a:t>
            </a:r>
            <a:r>
              <a:rPr lang="en-ID" sz="2400" dirty="0" err="1"/>
              <a:t>digambarkan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grafik</a:t>
            </a:r>
            <a:r>
              <a:rPr lang="en-ID" dirty="0"/>
              <a:t>.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endParaRPr lang="en-ID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37AFBA-FCEF-4C86-BFC7-6383453E4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617189"/>
              </p:ext>
            </p:extLst>
          </p:nvPr>
        </p:nvGraphicFramePr>
        <p:xfrm>
          <a:off x="1399593" y="2472765"/>
          <a:ext cx="3691890" cy="3986650"/>
        </p:xfrm>
        <a:graphic>
          <a:graphicData uri="http://schemas.openxmlformats.org/drawingml/2006/table">
            <a:tbl>
              <a:tblPr/>
              <a:tblGrid>
                <a:gridCol w="1396727">
                  <a:extLst>
                    <a:ext uri="{9D8B030D-6E8A-4147-A177-3AD203B41FA5}">
                      <a16:colId xmlns:a16="http://schemas.microsoft.com/office/drawing/2014/main" val="3301935950"/>
                    </a:ext>
                  </a:extLst>
                </a:gridCol>
                <a:gridCol w="2295163">
                  <a:extLst>
                    <a:ext uri="{9D8B030D-6E8A-4147-A177-3AD203B41FA5}">
                      <a16:colId xmlns:a16="http://schemas.microsoft.com/office/drawing/2014/main" val="1072534787"/>
                    </a:ext>
                  </a:extLst>
                </a:gridCol>
              </a:tblGrid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err="1">
                          <a:effectLst/>
                          <a:latin typeface="&amp;quot"/>
                        </a:rPr>
                        <a:t>Kuantitas</a:t>
                      </a:r>
                      <a:r>
                        <a:rPr lang="es-ES" sz="2000" b="1" dirty="0">
                          <a:effectLst/>
                          <a:latin typeface="&amp;quot"/>
                        </a:rPr>
                        <a:t> </a:t>
                      </a:r>
                      <a:r>
                        <a:rPr lang="es-ES" sz="2000" b="1" dirty="0" err="1">
                          <a:effectLst/>
                          <a:latin typeface="&amp;quot"/>
                        </a:rPr>
                        <a:t>Produk</a:t>
                      </a:r>
                      <a:r>
                        <a:rPr lang="es-ES" sz="2000" b="1" dirty="0">
                          <a:effectLst/>
                          <a:latin typeface="&amp;quot"/>
                        </a:rPr>
                        <a:t>(Q)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effectLst/>
                          <a:latin typeface="&amp;quot"/>
                        </a:rPr>
                        <a:t>Total </a:t>
                      </a:r>
                      <a:r>
                        <a:rPr lang="es-ES" sz="2000" b="1" dirty="0" err="1">
                          <a:effectLst/>
                          <a:latin typeface="&amp;quot"/>
                        </a:rPr>
                        <a:t>Pendapatan</a:t>
                      </a:r>
                      <a:r>
                        <a:rPr lang="es-ES" sz="2000" b="1" dirty="0">
                          <a:effectLst/>
                          <a:latin typeface="&amp;quot"/>
                        </a:rPr>
                        <a:t> (TR) = 1.000 Q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574241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10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10.000</a:t>
                      </a:r>
                      <a:endParaRPr lang="es-ES" sz="2000" u="none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764738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20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20.000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459027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30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30.000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042690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40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40.000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537618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50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50.000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769627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60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60.000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896470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70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70.000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40724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80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  80.000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628670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90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   90.000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69164"/>
                  </a:ext>
                </a:extLst>
              </a:tr>
              <a:tr h="3377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100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effectLst/>
                          <a:latin typeface="&amp;quot"/>
                        </a:rPr>
                        <a:t>   100.000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57061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B4406BC3-8B24-4070-80AD-449379F73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892" y="1733550"/>
            <a:ext cx="6468208" cy="47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2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41D10-1941-402F-B809-7FB1125F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365" y="1044257"/>
            <a:ext cx="8637270" cy="51352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D" sz="3200" b="1" dirty="0"/>
              <a:t>TR = P x Q. </a:t>
            </a:r>
          </a:p>
          <a:p>
            <a:pPr marL="0" indent="0">
              <a:buNone/>
            </a:pPr>
            <a:r>
              <a:rPr lang="en-ID" dirty="0" err="1"/>
              <a:t>Faktor-faktor</a:t>
            </a:r>
            <a:r>
              <a:rPr lang="en-ID" dirty="0"/>
              <a:t> </a:t>
            </a:r>
            <a:r>
              <a:rPr lang="en-ID" dirty="0" err="1"/>
              <a:t>berpengaruh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pendapatan</a:t>
            </a:r>
            <a:r>
              <a:rPr lang="en-ID" dirty="0"/>
              <a:t> </a:t>
            </a:r>
            <a:r>
              <a:rPr lang="en-ID" b="1" dirty="0"/>
              <a:t>(P*Q)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Demand </a:t>
            </a:r>
            <a:r>
              <a:rPr lang="en-ID" dirty="0" err="1"/>
              <a:t>dan</a:t>
            </a:r>
            <a:r>
              <a:rPr lang="en-ID" dirty="0"/>
              <a:t> Supply: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Disain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Strategi</a:t>
            </a:r>
            <a:r>
              <a:rPr lang="en-ID" dirty="0"/>
              <a:t> </a:t>
            </a:r>
            <a:r>
              <a:rPr lang="en-ID" dirty="0" err="1"/>
              <a:t>periklanan</a:t>
            </a:r>
            <a:r>
              <a:rPr lang="en-ID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kebijakan</a:t>
            </a:r>
            <a:r>
              <a:rPr lang="en-ID" dirty="0"/>
              <a:t> </a:t>
            </a:r>
            <a:r>
              <a:rPr lang="en-ID" dirty="0" err="1"/>
              <a:t>harga</a:t>
            </a:r>
            <a:r>
              <a:rPr lang="en-ID" dirty="0"/>
              <a:t> </a:t>
            </a:r>
            <a:r>
              <a:rPr lang="en-ID" dirty="0" err="1"/>
              <a:t>jual</a:t>
            </a:r>
            <a:r>
              <a:rPr lang="en-ID" dirty="0"/>
              <a:t> </a:t>
            </a:r>
            <a:r>
              <a:rPr lang="en-ID" dirty="0" err="1"/>
              <a:t>produk</a:t>
            </a:r>
            <a:endParaRPr lang="en-ID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ID" dirty="0"/>
              <a:t> </a:t>
            </a:r>
            <a:r>
              <a:rPr lang="en-ID" dirty="0" err="1"/>
              <a:t>Kondisi</a:t>
            </a:r>
            <a:r>
              <a:rPr lang="en-ID" dirty="0"/>
              <a:t> </a:t>
            </a:r>
            <a:r>
              <a:rPr lang="en-ID" dirty="0" err="1"/>
              <a:t>ekonomi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; </a:t>
            </a:r>
            <a:r>
              <a:rPr lang="en-ID" dirty="0" err="1"/>
              <a:t>dan</a:t>
            </a:r>
            <a:r>
              <a:rPr lang="en-ID" dirty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dirty="0"/>
              <a:t> Tingkat </a:t>
            </a:r>
            <a:r>
              <a:rPr lang="en-ID" dirty="0" err="1"/>
              <a:t>persaingan</a:t>
            </a:r>
            <a:r>
              <a:rPr lang="en-ID" dirty="0"/>
              <a:t> yang </a:t>
            </a:r>
            <a:r>
              <a:rPr lang="en-ID" dirty="0" err="1"/>
              <a:t>terjadi</a:t>
            </a:r>
            <a:r>
              <a:rPr lang="en-ID" dirty="0"/>
              <a:t>. </a:t>
            </a:r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r>
              <a:rPr lang="en-ID" sz="2400" b="1" dirty="0"/>
              <a:t>Proses </a:t>
            </a:r>
            <a:r>
              <a:rPr lang="en-ID" sz="2400" b="1" dirty="0" err="1"/>
              <a:t>keputusan</a:t>
            </a:r>
            <a:r>
              <a:rPr lang="en-ID" sz="2400" b="1" dirty="0"/>
              <a:t> </a:t>
            </a:r>
            <a:r>
              <a:rPr lang="en-ID" sz="2400" b="1" dirty="0" err="1"/>
              <a:t>memerlukan</a:t>
            </a:r>
            <a:r>
              <a:rPr lang="en-ID" sz="2400" b="1" dirty="0"/>
              <a:t> 2 </a:t>
            </a:r>
            <a:r>
              <a:rPr lang="en-ID" sz="2400" b="1" dirty="0" err="1"/>
              <a:t>langkah</a:t>
            </a:r>
            <a:r>
              <a:rPr lang="en-ID" sz="2400" b="1" dirty="0"/>
              <a:t>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/>
              <a:t>Hubungan</a:t>
            </a:r>
            <a:r>
              <a:rPr lang="en-ID" sz="2000" dirty="0"/>
              <a:t> </a:t>
            </a:r>
            <a:r>
              <a:rPr lang="en-ID" sz="2000" dirty="0" err="1"/>
              <a:t>ekonomi</a:t>
            </a:r>
            <a:r>
              <a:rPr lang="en-ID" sz="2000" dirty="0"/>
              <a:t>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diekspresikan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bentuk</a:t>
            </a:r>
            <a:r>
              <a:rPr lang="en-ID" sz="2000" dirty="0"/>
              <a:t> yang </a:t>
            </a:r>
            <a:r>
              <a:rPr lang="en-ID" sz="2000" dirty="0" err="1"/>
              <a:t>tepat</a:t>
            </a:r>
            <a:r>
              <a:rPr lang="en-ID" sz="2000" dirty="0"/>
              <a:t> agar </a:t>
            </a:r>
            <a:r>
              <a:rPr lang="en-ID" sz="2000" dirty="0" err="1"/>
              <a:t>dapat</a:t>
            </a:r>
            <a:r>
              <a:rPr lang="en-ID" sz="2000" dirty="0"/>
              <a:t>  </a:t>
            </a:r>
            <a:r>
              <a:rPr lang="en-ID" sz="2000" dirty="0" err="1"/>
              <a:t>dianalisis</a:t>
            </a:r>
            <a:r>
              <a:rPr lang="en-ID" sz="2000" dirty="0"/>
              <a:t>.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ID" sz="2000" dirty="0" err="1"/>
              <a:t>Hafal</a:t>
            </a:r>
            <a:r>
              <a:rPr lang="en-ID" sz="2000" dirty="0"/>
              <a:t> </a:t>
            </a:r>
            <a:r>
              <a:rPr lang="en-ID" sz="2000" dirty="0" err="1"/>
              <a:t>berbagai</a:t>
            </a:r>
            <a:r>
              <a:rPr lang="en-ID" sz="2000" dirty="0"/>
              <a:t> </a:t>
            </a:r>
            <a:r>
              <a:rPr lang="en-ID" sz="2000" dirty="0" err="1"/>
              <a:t>teknik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memperoleh</a:t>
            </a:r>
            <a:r>
              <a:rPr lang="en-ID" sz="2000" dirty="0"/>
              <a:t> </a:t>
            </a:r>
            <a:r>
              <a:rPr lang="en-ID" sz="2000" dirty="0" err="1"/>
              <a:t>solusi</a:t>
            </a:r>
            <a:r>
              <a:rPr lang="en-ID" sz="2000" dirty="0"/>
              <a:t> optimal. </a:t>
            </a:r>
          </a:p>
          <a:p>
            <a:pPr>
              <a:buFont typeface="Wingdings" panose="05000000000000000000" pitchFamily="2" charset="2"/>
              <a:buChar char="q"/>
            </a:pPr>
            <a:endParaRPr lang="en-ID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E29FA-F625-4751-B806-7DD193236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184" y="288723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0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274E0-110F-48F9-94D9-9D00B3CE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875"/>
            <a:ext cx="10515600" cy="1889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Bentuk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solusi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mencari</a:t>
            </a:r>
            <a:r>
              <a:rPr lang="en-ID" dirty="0"/>
              <a:t> </a:t>
            </a:r>
            <a:r>
              <a:rPr lang="en-ID" dirty="0" err="1"/>
              <a:t>tingkat</a:t>
            </a:r>
            <a:r>
              <a:rPr lang="en-ID" dirty="0"/>
              <a:t> optimum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seuatu</a:t>
            </a:r>
            <a:r>
              <a:rPr lang="en-ID" dirty="0"/>
              <a:t> </a:t>
            </a:r>
            <a:r>
              <a:rPr lang="en-ID" dirty="0" err="1"/>
              <a:t>masalah</a:t>
            </a:r>
            <a:endParaRPr lang="en-ID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; </a:t>
            </a:r>
            <a:r>
              <a:rPr lang="en-US" dirty="0" err="1"/>
              <a:t>persamaan</a:t>
            </a:r>
            <a:r>
              <a:rPr lang="en-US" dirty="0"/>
              <a:t>, table,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grafik</a:t>
            </a:r>
            <a:endParaRPr lang="en-ID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C0F340-5093-4058-82FD-2167DD327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80060"/>
            <a:ext cx="10515600" cy="73152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Menggambarkan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4307698-B6BE-46A1-AD37-37EFC0984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72156" y="3893820"/>
                <a:ext cx="8229600" cy="11430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3400" b="1" i="1" dirty="0"/>
                  <a:t>Nilai Perusahaan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4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400" b="1" i="1">
                            <a:latin typeface="Cambria Math"/>
                          </a:rPr>
                          <m:t>𝒕</m:t>
                        </m:r>
                        <m:r>
                          <a:rPr lang="en-US" sz="3400" b="1" i="1">
                            <a:latin typeface="Cambria Math"/>
                          </a:rPr>
                          <m:t>=</m:t>
                        </m:r>
                        <m:r>
                          <a:rPr lang="en-US" sz="3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400" b="1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sz="3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b="1" i="1">
                                    <a:latin typeface="Cambria Math"/>
                                  </a:rPr>
                                  <m:t>𝑻𝑹</m:t>
                                </m:r>
                              </m:e>
                              <m:sub>
                                <m:r>
                                  <a:rPr lang="en-US" sz="3400" b="1" i="1"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sz="3400" b="1" i="1">
                                <a:latin typeface="Cambria Math"/>
                              </a:rPr>
                              <m:t> − </m:t>
                            </m:r>
                            <m:sSub>
                              <m:sSubPr>
                                <m:ctrlPr>
                                  <a:rPr lang="en-US" sz="3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400" b="1" i="1">
                                    <a:latin typeface="Cambria Math"/>
                                  </a:rPr>
                                  <m:t>𝑻𝑪</m:t>
                                </m:r>
                              </m:e>
                              <m:sub>
                                <m:r>
                                  <a:rPr lang="en-US" sz="3400" b="1" i="1">
                                    <a:latin typeface="Cambria Math"/>
                                  </a:rPr>
                                  <m:t>𝒕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3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400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3400" b="1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3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400" b="1" i="1">
                                    <a:latin typeface="Cambria Math"/>
                                  </a:rPr>
                                  <m:t>𝒓</m:t>
                                </m:r>
                                <m:r>
                                  <a:rPr lang="en-US" sz="3400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400" b="1" i="1">
                                    <a:latin typeface="Cambria Math"/>
                                  </a:rPr>
                                  <m:t>𝒕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sz="3400" b="1" i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4307698-B6BE-46A1-AD37-37EFC0984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56" y="3893820"/>
                <a:ext cx="8229600" cy="1143001"/>
              </a:xfrm>
              <a:prstGeom prst="rect">
                <a:avLst/>
              </a:prstGeom>
              <a:blipFill>
                <a:blip r:embed="rId2"/>
                <a:stretch>
                  <a:fillRect l="-2074" t="-160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E905830-E3A4-4C97-9458-6CB17C5F013E}"/>
              </a:ext>
            </a:extLst>
          </p:cNvPr>
          <p:cNvSpPr/>
          <p:nvPr/>
        </p:nvSpPr>
        <p:spPr>
          <a:xfrm>
            <a:off x="1059180" y="4792981"/>
            <a:ext cx="8507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dirty="0" err="1"/>
              <a:t>Dimana</a:t>
            </a:r>
            <a:r>
              <a:rPr lang="en-ID" sz="2400" dirty="0"/>
              <a:t>:</a:t>
            </a:r>
          </a:p>
          <a:p>
            <a:endParaRPr lang="en-ID" sz="2400" dirty="0"/>
          </a:p>
          <a:p>
            <a:r>
              <a:rPr lang="en-ID" sz="2400" dirty="0" err="1"/>
              <a:t>TRt</a:t>
            </a:r>
            <a:r>
              <a:rPr lang="en-ID" sz="2400" dirty="0"/>
              <a:t> = Total Revenue (total </a:t>
            </a:r>
            <a:r>
              <a:rPr lang="en-ID" sz="2400" dirty="0" err="1"/>
              <a:t>pendapatan</a:t>
            </a:r>
            <a:r>
              <a:rPr lang="en-ID" sz="2400" dirty="0"/>
              <a:t>)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periode</a:t>
            </a:r>
            <a:r>
              <a:rPr lang="en-ID" sz="2400" dirty="0"/>
              <a:t> t</a:t>
            </a:r>
          </a:p>
          <a:p>
            <a:r>
              <a:rPr lang="en-ID" sz="2400" dirty="0" err="1"/>
              <a:t>TCt</a:t>
            </a:r>
            <a:r>
              <a:rPr lang="en-ID" sz="2400" dirty="0"/>
              <a:t> = Total Cost (total </a:t>
            </a:r>
            <a:r>
              <a:rPr lang="en-ID" sz="2400" dirty="0" err="1"/>
              <a:t>biaya</a:t>
            </a:r>
            <a:r>
              <a:rPr lang="en-ID" sz="2400" dirty="0"/>
              <a:t>) </a:t>
            </a:r>
            <a:r>
              <a:rPr lang="en-ID" sz="2400" dirty="0" err="1"/>
              <a:t>pada</a:t>
            </a:r>
            <a:r>
              <a:rPr lang="en-ID" sz="2400" dirty="0"/>
              <a:t> </a:t>
            </a:r>
            <a:r>
              <a:rPr lang="en-ID" sz="2400" dirty="0" err="1"/>
              <a:t>periode</a:t>
            </a:r>
            <a:r>
              <a:rPr lang="en-ID" sz="2400" dirty="0"/>
              <a:t> 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A327D9-50D9-4A93-8006-5D292901C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470" y="4712104"/>
            <a:ext cx="1804572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2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C3047F-70E4-4C03-AF43-A3BA59EC5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9426" r="482" b="1183"/>
          <a:stretch/>
        </p:blipFill>
        <p:spPr>
          <a:xfrm>
            <a:off x="409575" y="277635"/>
            <a:ext cx="11372850" cy="630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91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2944</TotalTime>
  <Words>1271</Words>
  <Application>Microsoft Office PowerPoint</Application>
  <PresentationFormat>Widescreen</PresentationFormat>
  <Paragraphs>253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&amp;quot</vt:lpstr>
      <vt:lpstr>Arial</vt:lpstr>
      <vt:lpstr>Arial Narrow</vt:lpstr>
      <vt:lpstr>Arial Rounded MT Bold</vt:lpstr>
      <vt:lpstr>Arial Unicode MS</vt:lpstr>
      <vt:lpstr>Calibri</vt:lpstr>
      <vt:lpstr>Calibri Light</vt:lpstr>
      <vt:lpstr>Cambria Math</vt:lpstr>
      <vt:lpstr>Lucida Console</vt:lpstr>
      <vt:lpstr>Wingdings</vt:lpstr>
      <vt:lpstr>Office Theme</vt:lpstr>
      <vt:lpstr>Equation</vt:lpstr>
      <vt:lpstr>Optimisasi Ekonomi</vt:lpstr>
      <vt:lpstr>PowerPoint Presentation</vt:lpstr>
      <vt:lpstr>Optimasi Ekonomi</vt:lpstr>
      <vt:lpstr>PowerPoint Presentation</vt:lpstr>
      <vt:lpstr>Hubungan Ekonomi antar Variabel  Independen dan Dependen </vt:lpstr>
      <vt:lpstr>PowerPoint Presentation</vt:lpstr>
      <vt:lpstr>PowerPoint Presentation</vt:lpstr>
      <vt:lpstr>Metode Menggambarkan Hubungan dalam Ekonomi</vt:lpstr>
      <vt:lpstr>PowerPoint Presentation</vt:lpstr>
      <vt:lpstr>PowerPoint Presentation</vt:lpstr>
      <vt:lpstr>Hubungan Nilai Total, Average dan, Marginal</vt:lpstr>
      <vt:lpstr>PowerPoint Presentation</vt:lpstr>
      <vt:lpstr>PowerPoint Presentation</vt:lpstr>
      <vt:lpstr>Analisis Optimasi</vt:lpstr>
      <vt:lpstr>Optimasi dengan Kalkulus Diferensial  (dengan Konsep Diferensial &amp; Turunan)</vt:lpstr>
      <vt:lpstr>PowerPoint Presentation</vt:lpstr>
      <vt:lpstr>Aturan Turunan/Fungsi Diferensial</vt:lpstr>
      <vt:lpstr>Kaidah-kaidah Penuruna Fungsi</vt:lpstr>
      <vt:lpstr>2. Kaidah Pangkat</vt:lpstr>
      <vt:lpstr>3. Kaidah Penjumlahan dan Pengurangan</vt:lpstr>
      <vt:lpstr>PowerPoint Presentation</vt:lpstr>
      <vt:lpstr>4. Kaidah Perkalian</vt:lpstr>
      <vt:lpstr> 5. Kaidah Pembagian</vt:lpstr>
      <vt:lpstr>Optimasi Kalkulus</vt:lpstr>
      <vt:lpstr>Contoh</vt:lpstr>
      <vt:lpstr>Contoh 2</vt:lpstr>
      <vt:lpstr>Contoh Laba Maksimal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Optimisasi Ekonomi</dc:title>
  <dc:creator>user</dc:creator>
  <cp:lastModifiedBy>user</cp:lastModifiedBy>
  <cp:revision>80</cp:revision>
  <dcterms:created xsi:type="dcterms:W3CDTF">2021-09-08T07:00:27Z</dcterms:created>
  <dcterms:modified xsi:type="dcterms:W3CDTF">2021-09-14T11:06:58Z</dcterms:modified>
</cp:coreProperties>
</file>