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201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130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784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835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144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069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743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844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663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617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99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BB73-B4DD-4436-A7AC-C2C226E6D303}" type="datetimeFigureOut">
              <a:rPr lang="en-ID" smtClean="0"/>
              <a:t>11/03/2021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511A663-0186-4CE3-BE29-0E65DFF093BB}" type="slidenum">
              <a:rPr lang="en-ID" smtClean="0"/>
              <a:t>‹#›</a:t>
            </a:fld>
            <a:endParaRPr lang="en-ID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439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A620-14C9-4ADE-A8A8-D36E9A25C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2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F362F-E07E-4EB0-BB3D-C02C8B2B8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pPr algn="r"/>
            <a:r>
              <a:rPr lang="en-US" sz="7000" dirty="0" err="1"/>
              <a:t>Ekonomi</a:t>
            </a:r>
            <a:r>
              <a:rPr lang="en-US" sz="7000" dirty="0"/>
              <a:t> </a:t>
            </a:r>
            <a:r>
              <a:rPr lang="en-US" sz="7000" dirty="0" err="1"/>
              <a:t>Mikro</a:t>
            </a:r>
            <a:endParaRPr lang="en-ID" sz="70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D84E6E-ECB9-4F89-BC53-4DC5ACD06448}"/>
              </a:ext>
            </a:extLst>
          </p:cNvPr>
          <p:cNvSpPr txBox="1">
            <a:spLocks/>
          </p:cNvSpPr>
          <p:nvPr/>
        </p:nvSpPr>
        <p:spPr>
          <a:xfrm>
            <a:off x="92765" y="0"/>
            <a:ext cx="7772400" cy="802298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Rudi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Kurniawan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SE,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Msi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FEB UDINUS</a:t>
            </a:r>
          </a:p>
        </p:txBody>
      </p:sp>
    </p:spTree>
    <p:extLst>
      <p:ext uri="{BB962C8B-B14F-4D97-AF65-F5344CB8AC3E}">
        <p14:creationId xmlns:p14="http://schemas.microsoft.com/office/powerpoint/2010/main" val="293754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71D95-CC4D-4245-80FD-B05E242D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240" y="234676"/>
            <a:ext cx="9291215" cy="1049235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 f. Unsur-unsur penting dalam aktivitas 	ekonomi</a:t>
            </a:r>
            <a:br>
              <a:rPr lang="sv-SE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2B10-8D00-468F-B48B-42109B367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3" y="1283912"/>
            <a:ext cx="9695872" cy="4182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,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roda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:</a:t>
            </a:r>
          </a:p>
          <a:p>
            <a:pPr marL="457200" indent="-457200">
              <a:buAutoNum type="alphaLcPeriod"/>
            </a:pPr>
            <a:r>
              <a:rPr lang="en-ID" b="1" dirty="0" err="1"/>
              <a:t>Keinginan</a:t>
            </a:r>
            <a:r>
              <a:rPr lang="en-ID" b="1" dirty="0"/>
              <a:t> </a:t>
            </a:r>
            <a:r>
              <a:rPr lang="en-ID" b="1" dirty="0" err="1"/>
              <a:t>manusia</a:t>
            </a:r>
            <a:r>
              <a:rPr lang="en-ID" b="1" dirty="0"/>
              <a:t>,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yang </a:t>
            </a:r>
            <a:r>
              <a:rPr lang="en-ID" dirty="0" err="1"/>
              <a:t>dimiliki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,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keras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keinginan</a:t>
            </a:r>
            <a:endParaRPr lang="en-ID" dirty="0"/>
          </a:p>
          <a:p>
            <a:pPr marL="457200" indent="-457200">
              <a:buAutoNum type="alphaLcPeriod"/>
            </a:pPr>
            <a:r>
              <a:rPr lang="en-ID" b="1" dirty="0" err="1"/>
              <a:t>Sumber</a:t>
            </a:r>
            <a:r>
              <a:rPr lang="en-ID" b="1" dirty="0"/>
              <a:t> </a:t>
            </a:r>
            <a:r>
              <a:rPr lang="en-ID" b="1" dirty="0" err="1"/>
              <a:t>daya</a:t>
            </a:r>
            <a:r>
              <a:rPr lang="en-ID" b="1" dirty="0"/>
              <a:t>,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(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)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dibedakan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:</a:t>
            </a:r>
          </a:p>
          <a:p>
            <a:pPr lvl="1"/>
            <a:r>
              <a:rPr lang="en-ID" dirty="0"/>
              <a:t>Tanah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alam</a:t>
            </a:r>
            <a:endParaRPr lang="en-ID" dirty="0"/>
          </a:p>
          <a:p>
            <a:pPr lvl="1"/>
            <a:r>
              <a:rPr lang="en-ID" dirty="0"/>
              <a:t>Modal</a:t>
            </a:r>
          </a:p>
          <a:p>
            <a:pPr lvl="1"/>
            <a:r>
              <a:rPr lang="en-ID" dirty="0" err="1"/>
              <a:t>Keahlian</a:t>
            </a:r>
            <a:endParaRPr lang="en-ID" dirty="0"/>
          </a:p>
          <a:p>
            <a:pPr marL="457200" indent="-457200">
              <a:buAutoNum type="alphaLcPeriod"/>
            </a:pPr>
            <a:r>
              <a:rPr lang="en-ID" b="1" dirty="0"/>
              <a:t>…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3381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2610-F7D0-4FDB-A82B-847361637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91" y="1033670"/>
            <a:ext cx="9576603" cy="4432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b="1" dirty="0"/>
              <a:t>3. Cara-Cara </a:t>
            </a:r>
            <a:r>
              <a:rPr lang="en-ID" sz="2800" b="1" dirty="0" err="1"/>
              <a:t>Berproduksi</a:t>
            </a:r>
            <a:r>
              <a:rPr lang="en-ID" sz="2800" b="1" dirty="0"/>
              <a:t>, </a:t>
            </a:r>
            <a:r>
              <a:rPr lang="en-ID" sz="2800" dirty="0"/>
              <a:t> </a:t>
            </a:r>
            <a:r>
              <a:rPr lang="en-ID" sz="2800" dirty="0" err="1"/>
              <a:t>barang-barang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jasa</a:t>
            </a:r>
            <a:r>
              <a:rPr lang="en-ID" sz="2800" dirty="0"/>
              <a:t>-	</a:t>
            </a:r>
            <a:r>
              <a:rPr lang="en-ID" sz="2800" dirty="0" err="1"/>
              <a:t>jasa</a:t>
            </a:r>
            <a:r>
              <a:rPr lang="en-ID" sz="2800" dirty="0"/>
              <a:t> yang </a:t>
            </a:r>
            <a:r>
              <a:rPr lang="en-ID" sz="2800" dirty="0" err="1"/>
              <a:t>harus</a:t>
            </a:r>
            <a:r>
              <a:rPr lang="en-ID" sz="2800" dirty="0"/>
              <a:t> 	</a:t>
            </a:r>
            <a:r>
              <a:rPr lang="en-ID" sz="2800" dirty="0" err="1"/>
              <a:t>diproduksi</a:t>
            </a:r>
            <a:r>
              <a:rPr lang="en-ID" sz="2800" dirty="0"/>
              <a:t>, </a:t>
            </a:r>
            <a:r>
              <a:rPr lang="en-ID" sz="2800" dirty="0" err="1"/>
              <a:t>berapa</a:t>
            </a:r>
            <a:r>
              <a:rPr lang="en-ID" sz="2800" dirty="0"/>
              <a:t> </a:t>
            </a:r>
            <a:r>
              <a:rPr lang="en-ID" sz="2800" dirty="0" err="1"/>
              <a:t>banyak</a:t>
            </a:r>
            <a:r>
              <a:rPr lang="en-ID" sz="2800" dirty="0"/>
              <a:t> yang 	</a:t>
            </a:r>
            <a:r>
              <a:rPr lang="en-ID" sz="2800" dirty="0" err="1"/>
              <a:t>harus</a:t>
            </a:r>
            <a:r>
              <a:rPr lang="en-ID" sz="2800" dirty="0"/>
              <a:t> </a:t>
            </a:r>
            <a:r>
              <a:rPr lang="en-ID" sz="2800" dirty="0" err="1"/>
              <a:t>diproduksi</a:t>
            </a:r>
            <a:r>
              <a:rPr lang="en-ID" sz="2800" dirty="0"/>
              <a:t> ,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apa</a:t>
            </a:r>
            <a:r>
              <a:rPr lang="en-ID" sz="2800" dirty="0"/>
              <a:t> yang 	</a:t>
            </a:r>
            <a:r>
              <a:rPr lang="en-ID" sz="2800" dirty="0" err="1"/>
              <a:t>dilakukan</a:t>
            </a:r>
            <a:r>
              <a:rPr lang="en-ID" sz="2800" dirty="0"/>
              <a:t> 	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memproduksi</a:t>
            </a:r>
            <a:r>
              <a:rPr lang="en-ID" sz="2800" dirty="0"/>
              <a:t> </a:t>
            </a:r>
            <a:r>
              <a:rPr lang="en-ID" sz="2800" dirty="0" err="1"/>
              <a:t>barang</a:t>
            </a:r>
            <a:r>
              <a:rPr lang="en-ID" sz="2800" dirty="0"/>
              <a:t> </a:t>
            </a:r>
            <a:r>
              <a:rPr lang="en-ID" sz="2800" dirty="0" err="1"/>
              <a:t>maupun</a:t>
            </a:r>
            <a:r>
              <a:rPr lang="en-ID" sz="2800" dirty="0"/>
              <a:t> </a:t>
            </a:r>
            <a:r>
              <a:rPr lang="en-ID" sz="2800" dirty="0" err="1"/>
              <a:t>jasa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	</a:t>
            </a:r>
            <a:r>
              <a:rPr lang="en-ID" sz="2800" dirty="0" err="1"/>
              <a:t>meminimalkan</a:t>
            </a:r>
            <a:r>
              <a:rPr lang="en-ID" sz="2800" dirty="0"/>
              <a:t> </a:t>
            </a:r>
            <a:r>
              <a:rPr lang="en-ID" sz="2800" dirty="0" err="1"/>
              <a:t>pembiyaan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bidang</a:t>
            </a:r>
            <a:r>
              <a:rPr lang="en-ID" sz="2800" dirty="0"/>
              <a:t> 	</a:t>
            </a:r>
            <a:r>
              <a:rPr lang="en-ID" sz="2800" dirty="0" err="1"/>
              <a:t>ekonomi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harus</a:t>
            </a:r>
            <a:r>
              <a:rPr lang="en-ID" sz="2800" dirty="0"/>
              <a:t> 	</a:t>
            </a:r>
            <a:r>
              <a:rPr lang="en-ID" sz="2800" dirty="0" err="1"/>
              <a:t>diperhatikan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</a:t>
            </a:r>
            <a:r>
              <a:rPr lang="en-ID" sz="2800" dirty="0" err="1"/>
              <a:t>ahli-ahli</a:t>
            </a:r>
            <a:r>
              <a:rPr lang="en-ID" sz="2800" dirty="0"/>
              <a:t> 	</a:t>
            </a:r>
            <a:r>
              <a:rPr lang="en-ID" sz="2800" dirty="0" err="1"/>
              <a:t>ekonomi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001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7638-52A2-4AB7-B133-3940E65E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270" y="404592"/>
            <a:ext cx="9603275" cy="10492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d. </a:t>
            </a:r>
            <a:r>
              <a:rPr lang="id-ID" dirty="0"/>
              <a:t>Masalah kelangka</a:t>
            </a:r>
            <a:r>
              <a:rPr lang="en-US" dirty="0"/>
              <a:t>a</a:t>
            </a:r>
            <a:r>
              <a:rPr lang="id-ID" dirty="0"/>
              <a:t>n dan pembuatan </a:t>
            </a:r>
            <a:r>
              <a:rPr lang="en-US" dirty="0"/>
              <a:t>	</a:t>
            </a:r>
            <a:r>
              <a:rPr lang="id-ID" dirty="0"/>
              <a:t>pilihan</a:t>
            </a:r>
            <a:br>
              <a:rPr lang="en-US" dirty="0"/>
            </a:br>
            <a:endParaRPr lang="en-ID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1AFE0D1-5AFF-43FE-91CB-8F9869524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316182"/>
            <a:ext cx="10695709" cy="4737299"/>
          </a:xfrm>
        </p:spPr>
        <p:txBody>
          <a:bodyPr>
            <a:normAutofit/>
          </a:bodyPr>
          <a:lstStyle/>
          <a:p>
            <a:pPr algn="just"/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tak</a:t>
            </a:r>
            <a:r>
              <a:rPr lang="en-ID" sz="2400" dirty="0"/>
              <a:t> </a:t>
            </a:r>
            <a:r>
              <a:rPr lang="en-ID" sz="2400" dirty="0" err="1"/>
              <a:t>terbatas</a:t>
            </a:r>
            <a:r>
              <a:rPr lang="en-ID" sz="2400" dirty="0"/>
              <a:t>, </a:t>
            </a:r>
            <a:r>
              <a:rPr lang="en-ID" sz="2400" dirty="0" err="1"/>
              <a:t>namun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yang </a:t>
            </a:r>
            <a:r>
              <a:rPr lang="en-ID" sz="2400" dirty="0" err="1"/>
              <a:t>tersedia</a:t>
            </a:r>
            <a:r>
              <a:rPr lang="en-ID" sz="2400" dirty="0"/>
              <a:t>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terbatas</a:t>
            </a:r>
            <a:endParaRPr lang="en-ID" sz="2400" dirty="0"/>
          </a:p>
          <a:p>
            <a:pPr algn="just"/>
            <a:r>
              <a:rPr lang="en-ID" sz="2400" dirty="0"/>
              <a:t>Masyarakat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mekanisme</a:t>
            </a:r>
            <a:r>
              <a:rPr lang="en-ID" sz="2400" dirty="0"/>
              <a:t> </a:t>
            </a:r>
            <a:r>
              <a:rPr lang="en-ID" sz="2400" dirty="0" err="1"/>
              <a:t>tersendiri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mengolah</a:t>
            </a:r>
            <a:r>
              <a:rPr lang="en-ID" sz="2400" dirty="0"/>
              <a:t> 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yang </a:t>
            </a:r>
            <a:r>
              <a:rPr lang="en-ID" sz="2400" dirty="0" err="1"/>
              <a:t>terbatas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 yang </a:t>
            </a:r>
            <a:r>
              <a:rPr lang="en-ID" sz="2400" dirty="0" err="1"/>
              <a:t>bermanfaat</a:t>
            </a:r>
            <a:endParaRPr lang="en-US" sz="2400" dirty="0"/>
          </a:p>
          <a:p>
            <a:pPr algn="just"/>
            <a:r>
              <a:rPr lang="en-US" sz="2400" dirty="0" err="1"/>
              <a:t>Kelangkaan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.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  </a:t>
            </a:r>
            <a:r>
              <a:rPr lang="en-US" sz="2400" dirty="0" err="1"/>
              <a:t>timbul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(</a:t>
            </a:r>
            <a:r>
              <a:rPr lang="en-US" sz="2400" i="1" dirty="0"/>
              <a:t>choice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pengorbanan</a:t>
            </a:r>
            <a:r>
              <a:rPr lang="en-US" sz="2400" dirty="0"/>
              <a:t> (</a:t>
            </a:r>
            <a:r>
              <a:rPr lang="en-US" sz="2400" i="1" dirty="0" err="1"/>
              <a:t>opportunitiy</a:t>
            </a:r>
            <a:r>
              <a:rPr lang="en-US" sz="2400" i="1" dirty="0"/>
              <a:t> cost</a:t>
            </a:r>
            <a:r>
              <a:rPr lang="en-US" sz="2400" dirty="0"/>
              <a:t> 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kensekuensi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kelangkaan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25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A65DD-FC8D-4ADA-9D78-BD23957B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9" y="410817"/>
            <a:ext cx="9753599" cy="5115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dirty="0" err="1"/>
              <a:t>Menurut</a:t>
            </a:r>
            <a:r>
              <a:rPr lang="en-ID" sz="2800" dirty="0"/>
              <a:t> </a:t>
            </a:r>
            <a:r>
              <a:rPr lang="en-ID" sz="2800" dirty="0" err="1"/>
              <a:t>ilmu</a:t>
            </a:r>
            <a:r>
              <a:rPr lang="en-ID" sz="2800" dirty="0"/>
              <a:t> </a:t>
            </a:r>
            <a:r>
              <a:rPr lang="en-ID" sz="2800" dirty="0" err="1"/>
              <a:t>ekonomi</a:t>
            </a:r>
            <a:r>
              <a:rPr lang="en-ID" sz="2800" dirty="0"/>
              <a:t>, </a:t>
            </a:r>
            <a:r>
              <a:rPr lang="en-ID" sz="2800" dirty="0" err="1"/>
              <a:t>kelangkaan</a:t>
            </a:r>
            <a:r>
              <a:rPr lang="en-ID" sz="2800" dirty="0"/>
              <a:t> </a:t>
            </a:r>
            <a:r>
              <a:rPr lang="en-ID" sz="2800" dirty="0" err="1"/>
              <a:t>mengandung</a:t>
            </a:r>
            <a:r>
              <a:rPr lang="en-ID" sz="2800" dirty="0"/>
              <a:t> </a:t>
            </a:r>
            <a:r>
              <a:rPr lang="en-ID" sz="2800" dirty="0" err="1"/>
              <a:t>dua</a:t>
            </a:r>
            <a:r>
              <a:rPr lang="en-ID" sz="2800" dirty="0"/>
              <a:t> </a:t>
            </a:r>
            <a:r>
              <a:rPr lang="en-ID" sz="2800" dirty="0" err="1"/>
              <a:t>makna</a:t>
            </a:r>
            <a:r>
              <a:rPr lang="en-ID" sz="2800" dirty="0"/>
              <a:t> </a:t>
            </a:r>
            <a:r>
              <a:rPr lang="en-ID" sz="2800" dirty="0" err="1"/>
              <a:t>yaitu</a:t>
            </a:r>
            <a:r>
              <a:rPr lang="en-ID" sz="2800" dirty="0"/>
              <a:t>:</a:t>
            </a:r>
          </a:p>
          <a:p>
            <a:r>
              <a:rPr lang="en-ID" sz="2800" dirty="0" err="1"/>
              <a:t>langka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jumlahnya</a:t>
            </a:r>
            <a:r>
              <a:rPr lang="en-ID" sz="2800" dirty="0"/>
              <a:t>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mencukupi</a:t>
            </a:r>
            <a:r>
              <a:rPr lang="en-ID" sz="2800" dirty="0"/>
              <a:t> </a:t>
            </a:r>
            <a:r>
              <a:rPr lang="en-ID" sz="2800" dirty="0" err="1"/>
              <a:t>dibandingkan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jumlah</a:t>
            </a:r>
            <a:r>
              <a:rPr lang="en-ID" sz="2800" dirty="0"/>
              <a:t> </a:t>
            </a:r>
            <a:r>
              <a:rPr lang="en-ID" sz="2800" dirty="0" err="1"/>
              <a:t>kebutuhan</a:t>
            </a:r>
            <a:r>
              <a:rPr lang="en-ID" sz="2800" dirty="0"/>
              <a:t>.</a:t>
            </a:r>
          </a:p>
          <a:p>
            <a:r>
              <a:rPr lang="en-ID" sz="2800" dirty="0" err="1"/>
              <a:t>langka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mendapatkannya</a:t>
            </a:r>
            <a:r>
              <a:rPr lang="en-ID" sz="2800" dirty="0"/>
              <a:t> </a:t>
            </a:r>
            <a:r>
              <a:rPr lang="en-ID" sz="2800" dirty="0" err="1"/>
              <a:t>dibutuhkan</a:t>
            </a:r>
            <a:r>
              <a:rPr lang="en-ID" sz="2800" dirty="0"/>
              <a:t> </a:t>
            </a:r>
            <a:r>
              <a:rPr lang="en-ID" sz="2800" dirty="0" err="1"/>
              <a:t>pengorbanan</a:t>
            </a:r>
            <a:r>
              <a:rPr lang="en-ID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Keterbatasan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 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mempengarui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Kelangkaan</a:t>
            </a:r>
            <a:r>
              <a:rPr lang="en-US" sz="2800" dirty="0"/>
              <a:t>.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33700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1DFF2-2DC1-4850-AC84-6C1551C24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84313"/>
            <a:ext cx="9291215" cy="5082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yang </a:t>
            </a:r>
            <a:r>
              <a:rPr lang="en-ID" sz="2400" dirty="0" err="1"/>
              <a:t>terbatas</a:t>
            </a:r>
            <a:r>
              <a:rPr lang="en-ID" sz="2400" dirty="0"/>
              <a:t> (</a:t>
            </a:r>
            <a:r>
              <a:rPr lang="en-ID" sz="2400" dirty="0" err="1"/>
              <a:t>langka</a:t>
            </a:r>
            <a:r>
              <a:rPr lang="en-ID" sz="2400" dirty="0"/>
              <a:t>)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berdampak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 yang </a:t>
            </a:r>
            <a:r>
              <a:rPr lang="en-ID" sz="2400" dirty="0" err="1"/>
              <a:t>dihasilkan</a:t>
            </a:r>
            <a:r>
              <a:rPr lang="en-ID" sz="2400" dirty="0"/>
              <a:t> juga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langka</a:t>
            </a:r>
            <a:r>
              <a:rPr lang="en-ID" sz="2400" dirty="0"/>
              <a:t>. </a:t>
            </a:r>
            <a:r>
              <a:rPr lang="en-ID" sz="2400" dirty="0" err="1"/>
              <a:t>Sumber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faktor</a:t>
            </a:r>
            <a:r>
              <a:rPr lang="en-ID" sz="2400" dirty="0"/>
              <a:t> </a:t>
            </a:r>
            <a:r>
              <a:rPr lang="en-ID" sz="2400" dirty="0" err="1"/>
              <a:t>produksi</a:t>
            </a:r>
            <a:r>
              <a:rPr lang="en-ID" sz="2400" dirty="0"/>
              <a:t> yang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memproduksi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. </a:t>
            </a:r>
          </a:p>
          <a:p>
            <a:pPr marL="0" indent="0">
              <a:buNone/>
            </a:pP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empat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</a:p>
          <a:p>
            <a:pPr marL="457200" indent="-457200">
              <a:buAutoNum type="arabicPeriod"/>
            </a:pPr>
            <a:r>
              <a:rPr lang="en-ID" dirty="0" err="1"/>
              <a:t>tanah</a:t>
            </a:r>
            <a:r>
              <a:rPr lang="en-ID" dirty="0"/>
              <a:t> (</a:t>
            </a:r>
            <a:r>
              <a:rPr lang="en-ID" i="1" dirty="0"/>
              <a:t>land)</a:t>
            </a:r>
            <a:r>
              <a:rPr lang="en-ID" dirty="0"/>
              <a:t>, </a:t>
            </a:r>
          </a:p>
          <a:p>
            <a:pPr marL="457200" indent="-457200">
              <a:buAutoNum type="arabicPeriod"/>
            </a:pP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 </a:t>
            </a:r>
            <a:r>
              <a:rPr lang="en-ID" i="1" dirty="0"/>
              <a:t>(labour)</a:t>
            </a:r>
            <a:r>
              <a:rPr lang="en-ID" dirty="0"/>
              <a:t>, </a:t>
            </a:r>
          </a:p>
          <a:p>
            <a:pPr marL="457200" indent="-457200">
              <a:buAutoNum type="arabicPeriod"/>
            </a:pPr>
            <a:r>
              <a:rPr lang="en-ID" dirty="0"/>
              <a:t>modal </a:t>
            </a:r>
            <a:r>
              <a:rPr lang="en-ID" i="1" dirty="0"/>
              <a:t>(capital) </a:t>
            </a:r>
            <a:r>
              <a:rPr lang="en-ID" dirty="0" err="1"/>
              <a:t>dan</a:t>
            </a:r>
            <a:r>
              <a:rPr lang="en-ID" dirty="0"/>
              <a:t> ,</a:t>
            </a:r>
          </a:p>
          <a:p>
            <a:pPr marL="457200" indent="-457200">
              <a:buAutoNum type="arabicPeriod"/>
            </a:pPr>
            <a:r>
              <a:rPr lang="en-ID" dirty="0" err="1"/>
              <a:t>kewirausahaan</a:t>
            </a:r>
            <a:r>
              <a:rPr lang="en-ID" dirty="0"/>
              <a:t> </a:t>
            </a:r>
            <a:r>
              <a:rPr lang="en-ID" i="1" dirty="0"/>
              <a:t>(entrepreneur)</a:t>
            </a:r>
            <a:r>
              <a:rPr lang="en-ID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26906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2518-7BB5-45E5-A859-060C7CB5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518" y="208172"/>
            <a:ext cx="9291215" cy="587136"/>
          </a:xfrm>
        </p:spPr>
        <p:txBody>
          <a:bodyPr/>
          <a:lstStyle/>
          <a:p>
            <a:pPr algn="l"/>
            <a:r>
              <a:rPr lang="en-ID" b="1" dirty="0" err="1"/>
              <a:t>Pilihan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5E9D-27DC-4111-9760-2F301B846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519" y="980662"/>
            <a:ext cx="9662276" cy="44856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2600" dirty="0" err="1"/>
              <a:t>Pilihan</a:t>
            </a:r>
            <a:r>
              <a:rPr lang="en-ID" sz="2600" dirty="0"/>
              <a:t> </a:t>
            </a:r>
            <a:r>
              <a:rPr lang="en-ID" sz="2600" dirty="0" err="1"/>
              <a:t>adalah</a:t>
            </a:r>
            <a:r>
              <a:rPr lang="en-ID" sz="2600" dirty="0"/>
              <a:t> </a:t>
            </a:r>
            <a:r>
              <a:rPr lang="en-ID" sz="2600" dirty="0" err="1"/>
              <a:t>konsekuensi</a:t>
            </a:r>
            <a:r>
              <a:rPr lang="en-ID" sz="2600" dirty="0"/>
              <a:t> </a:t>
            </a:r>
            <a:r>
              <a:rPr lang="en-ID" sz="2600" dirty="0" err="1"/>
              <a:t>logis</a:t>
            </a:r>
            <a:r>
              <a:rPr lang="en-ID" sz="2600" dirty="0"/>
              <a:t> </a:t>
            </a:r>
            <a:r>
              <a:rPr lang="en-ID" sz="2600" dirty="0" err="1"/>
              <a:t>dari</a:t>
            </a:r>
            <a:r>
              <a:rPr lang="en-ID" sz="2600" dirty="0"/>
              <a:t> </a:t>
            </a:r>
            <a:r>
              <a:rPr lang="en-ID" sz="2600" dirty="0" err="1"/>
              <a:t>kelangkaan</a:t>
            </a:r>
            <a:r>
              <a:rPr lang="en-ID" sz="2600" dirty="0"/>
              <a:t>. </a:t>
            </a:r>
            <a:r>
              <a:rPr lang="en-ID" sz="2600" dirty="0" err="1"/>
              <a:t>Setiap</a:t>
            </a:r>
            <a:r>
              <a:rPr lang="en-ID" sz="2600" dirty="0"/>
              <a:t> </a:t>
            </a:r>
            <a:r>
              <a:rPr lang="en-ID" sz="2600" dirty="0" err="1"/>
              <a:t>individu</a:t>
            </a:r>
            <a:r>
              <a:rPr lang="en-ID" sz="2600" dirty="0"/>
              <a:t> </a:t>
            </a:r>
            <a:r>
              <a:rPr lang="en-ID" sz="2600" dirty="0" err="1"/>
              <a:t>akan</a:t>
            </a:r>
            <a:r>
              <a:rPr lang="en-ID" sz="2600" dirty="0"/>
              <a:t> </a:t>
            </a:r>
            <a:r>
              <a:rPr lang="en-ID" sz="2600" dirty="0" err="1"/>
              <a:t>melakukan</a:t>
            </a:r>
            <a:r>
              <a:rPr lang="en-ID" sz="2600" dirty="0"/>
              <a:t> </a:t>
            </a:r>
            <a:r>
              <a:rPr lang="en-ID" sz="2600" dirty="0" err="1"/>
              <a:t>pilihan</a:t>
            </a:r>
            <a:r>
              <a:rPr lang="en-ID" sz="2600" dirty="0"/>
              <a:t> yang </a:t>
            </a:r>
            <a:r>
              <a:rPr lang="en-ID" sz="2600" dirty="0" err="1"/>
              <a:t>berbeda-beda</a:t>
            </a:r>
            <a:r>
              <a:rPr lang="en-ID" sz="2600" dirty="0"/>
              <a:t> </a:t>
            </a:r>
            <a:r>
              <a:rPr lang="en-ID" sz="2600" dirty="0" err="1"/>
              <a:t>sesuai</a:t>
            </a:r>
            <a:r>
              <a:rPr lang="en-ID" sz="2600" dirty="0"/>
              <a:t> </a:t>
            </a:r>
            <a:r>
              <a:rPr lang="en-ID" sz="2600" dirty="0" err="1"/>
              <a:t>dengan</a:t>
            </a:r>
            <a:r>
              <a:rPr lang="en-ID" sz="2600" dirty="0"/>
              <a:t> </a:t>
            </a:r>
            <a:r>
              <a:rPr lang="en-ID" sz="2600" dirty="0" err="1"/>
              <a:t>kondisi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kapasitas</a:t>
            </a:r>
            <a:r>
              <a:rPr lang="en-ID" sz="2600" dirty="0"/>
              <a:t> </a:t>
            </a:r>
            <a:r>
              <a:rPr lang="en-ID" sz="2600" dirty="0" err="1"/>
              <a:t>sumber</a:t>
            </a:r>
            <a:r>
              <a:rPr lang="en-ID" sz="2600" dirty="0"/>
              <a:t> </a:t>
            </a:r>
            <a:r>
              <a:rPr lang="en-ID" sz="2600" dirty="0" err="1"/>
              <a:t>dayanya</a:t>
            </a:r>
            <a:r>
              <a:rPr lang="en-ID" sz="26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D" sz="2400" dirty="0" err="1"/>
              <a:t>Kelangkaan</a:t>
            </a:r>
            <a:r>
              <a:rPr lang="en-ID" sz="2400" dirty="0"/>
              <a:t> </a:t>
            </a:r>
            <a:r>
              <a:rPr lang="en-ID" sz="2400" dirty="0" err="1"/>
              <a:t>menyebabkan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manusia</a:t>
            </a:r>
            <a:r>
              <a:rPr lang="en-ID" sz="2400" dirty="0"/>
              <a:t> </a:t>
            </a:r>
            <a:r>
              <a:rPr lang="en-ID" sz="2400" dirty="0" err="1"/>
              <a:t>dituntut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berfikir</a:t>
            </a:r>
            <a:r>
              <a:rPr lang="en-ID" sz="2400" dirty="0"/>
              <a:t> </a:t>
            </a:r>
            <a:r>
              <a:rPr lang="en-ID" sz="2400" dirty="0" err="1"/>
              <a:t>cermat</a:t>
            </a:r>
            <a:r>
              <a:rPr lang="en-ID" sz="2400" dirty="0"/>
              <a:t>. Oleh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hidup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dipenuhi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memilih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alternatif</a:t>
            </a:r>
            <a:r>
              <a:rPr lang="en-ID" sz="2400" dirty="0"/>
              <a:t> agar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tetap</a:t>
            </a:r>
            <a:r>
              <a:rPr lang="en-ID" sz="2400" dirty="0"/>
              <a:t> </a:t>
            </a:r>
            <a:r>
              <a:rPr lang="en-ID" sz="2400" dirty="0" err="1"/>
              <a:t>memenuhi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hidup</a:t>
            </a:r>
            <a:r>
              <a:rPr lang="en-ID" sz="2400" dirty="0"/>
              <a:t>. </a:t>
            </a:r>
          </a:p>
          <a:p>
            <a:pPr marL="0" indent="0">
              <a:buNone/>
            </a:pPr>
            <a:r>
              <a:rPr lang="en-ID" sz="3000" i="1" dirty="0" err="1"/>
              <a:t>Tujuannya</a:t>
            </a:r>
            <a:r>
              <a:rPr lang="en-ID" sz="3000" i="1" dirty="0"/>
              <a:t> agar </a:t>
            </a:r>
            <a:r>
              <a:rPr lang="en-ID" sz="3000" i="1" dirty="0" err="1"/>
              <a:t>sumber</a:t>
            </a:r>
            <a:r>
              <a:rPr lang="en-ID" sz="3000" i="1" dirty="0"/>
              <a:t> </a:t>
            </a:r>
            <a:r>
              <a:rPr lang="en-ID" sz="3000" i="1" dirty="0" err="1"/>
              <a:t>daya</a:t>
            </a:r>
            <a:r>
              <a:rPr lang="en-ID" sz="3000" i="1" dirty="0"/>
              <a:t> </a:t>
            </a:r>
            <a:r>
              <a:rPr lang="en-ID" sz="3000" i="1" dirty="0" err="1"/>
              <a:t>ekonomi</a:t>
            </a:r>
            <a:r>
              <a:rPr lang="en-ID" sz="3000" i="1" dirty="0"/>
              <a:t> </a:t>
            </a:r>
            <a:r>
              <a:rPr lang="en-ID" sz="3000" i="1" dirty="0" err="1"/>
              <a:t>dapat</a:t>
            </a:r>
            <a:r>
              <a:rPr lang="en-ID" sz="3000" i="1" dirty="0"/>
              <a:t> </a:t>
            </a:r>
            <a:r>
              <a:rPr lang="en-ID" sz="3000" i="1" dirty="0" err="1"/>
              <a:t>dimanfaatkan</a:t>
            </a:r>
            <a:r>
              <a:rPr lang="en-ID" sz="3000" i="1" dirty="0"/>
              <a:t> </a:t>
            </a:r>
            <a:r>
              <a:rPr lang="en-ID" sz="3000" i="1" dirty="0" err="1"/>
              <a:t>secara</a:t>
            </a:r>
            <a:r>
              <a:rPr lang="en-ID" sz="3000" i="1" dirty="0"/>
              <a:t> </a:t>
            </a:r>
            <a:r>
              <a:rPr lang="en-ID" sz="3000" i="1" dirty="0" err="1"/>
              <a:t>efisien</a:t>
            </a:r>
            <a:r>
              <a:rPr lang="en-ID" sz="3000" i="1" dirty="0"/>
              <a:t> </a:t>
            </a:r>
            <a:r>
              <a:rPr lang="en-ID" sz="3000" i="1" dirty="0" err="1"/>
              <a:t>dan</a:t>
            </a:r>
            <a:r>
              <a:rPr lang="en-ID" sz="3000" i="1" dirty="0"/>
              <a:t> </a:t>
            </a:r>
            <a:r>
              <a:rPr lang="en-ID" sz="3000" i="1" dirty="0" err="1"/>
              <a:t>maksimal</a:t>
            </a:r>
            <a:r>
              <a:rPr lang="en-ID" sz="3000" i="1" dirty="0"/>
              <a:t> </a:t>
            </a:r>
            <a:r>
              <a:rPr lang="en-ID" sz="3000" i="1" dirty="0" err="1"/>
              <a:t>oleh</a:t>
            </a:r>
            <a:r>
              <a:rPr lang="en-ID" sz="3000" i="1" dirty="0"/>
              <a:t> </a:t>
            </a:r>
            <a:r>
              <a:rPr lang="en-ID" sz="3000" i="1" dirty="0" err="1"/>
              <a:t>manusia</a:t>
            </a:r>
            <a:r>
              <a:rPr lang="en-ID" sz="3000" i="1" dirty="0"/>
              <a:t>.</a:t>
            </a:r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72907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AA8AD-B346-49C5-B522-7DFF8E414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1" y="530087"/>
            <a:ext cx="10296939" cy="5473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/>
              <a:t>Timbulnya</a:t>
            </a:r>
            <a:r>
              <a:rPr lang="en-ID" sz="2400" dirty="0"/>
              <a:t> </a:t>
            </a:r>
            <a:r>
              <a:rPr lang="en-ID" sz="2400" dirty="0" err="1"/>
              <a:t>kelangkaan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r>
              <a:rPr lang="en-ID" sz="2400" dirty="0"/>
              <a:t>, </a:t>
            </a:r>
            <a:r>
              <a:rPr lang="en-ID" sz="2400" dirty="0" err="1"/>
              <a:t>perusahaan</a:t>
            </a:r>
            <a:r>
              <a:rPr lang="en-ID" sz="2400" dirty="0"/>
              <a:t>,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keseluruhan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mendapat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yang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butuhkan</a:t>
            </a:r>
            <a:r>
              <a:rPr lang="en-ID" sz="2400" dirty="0"/>
              <a:t> </a:t>
            </a:r>
            <a:r>
              <a:rPr lang="en-ID" sz="2400" dirty="0" err="1"/>
              <a:t>sehingga</a:t>
            </a:r>
            <a:r>
              <a:rPr lang="en-ID" sz="2400" dirty="0"/>
              <a:t>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pilihan</a:t>
            </a:r>
            <a:r>
              <a:rPr lang="en-ID" sz="2400" dirty="0"/>
              <a:t>.</a:t>
            </a:r>
          </a:p>
          <a:p>
            <a:pPr marL="0" indent="0">
              <a:buNone/>
            </a:pPr>
            <a:r>
              <a:rPr lang="en-ID" sz="2400" dirty="0" err="1"/>
              <a:t>Pilihan-pilihan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meliputi</a:t>
            </a:r>
            <a:r>
              <a:rPr lang="en-ID" sz="2400" dirty="0"/>
              <a:t>: </a:t>
            </a:r>
            <a:r>
              <a:rPr lang="en-ID" sz="2400" dirty="0" err="1"/>
              <a:t>pilihan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mengonsumsi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pilihan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  </a:t>
            </a:r>
            <a:r>
              <a:rPr lang="en-ID" sz="2400" dirty="0" err="1"/>
              <a:t>memproduksi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241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4F65-F621-4C1B-BD1C-54A2FA015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744" y="194920"/>
            <a:ext cx="9291215" cy="759238"/>
          </a:xfrm>
        </p:spPr>
        <p:txBody>
          <a:bodyPr/>
          <a:lstStyle/>
          <a:p>
            <a:pPr algn="l"/>
            <a:r>
              <a:rPr lang="en-ID" dirty="0"/>
              <a:t>e. 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Jasa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17D19-2E4D-4A9A-B749-D0B5D0172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5" y="1060174"/>
            <a:ext cx="10946295" cy="4406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200" dirty="0" err="1"/>
              <a:t>barang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produk</a:t>
            </a:r>
            <a:r>
              <a:rPr lang="en-ID" sz="2200" dirty="0"/>
              <a:t> yang </a:t>
            </a:r>
            <a:r>
              <a:rPr lang="en-ID" sz="2200" dirty="0" err="1"/>
              <a:t>berwujud</a:t>
            </a:r>
            <a:r>
              <a:rPr lang="en-ID" sz="2200" dirty="0"/>
              <a:t>, </a:t>
            </a:r>
            <a:r>
              <a:rPr lang="en-ID" sz="2200" dirty="0" err="1"/>
              <a:t>barang</a:t>
            </a:r>
            <a:r>
              <a:rPr lang="en-ID" sz="2200" dirty="0"/>
              <a:t>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dijual</a:t>
            </a:r>
            <a:r>
              <a:rPr lang="en-ID" sz="2200" dirty="0"/>
              <a:t> </a:t>
            </a:r>
            <a:r>
              <a:rPr lang="en-ID" sz="2200" dirty="0" err="1"/>
              <a:t>kembali</a:t>
            </a:r>
            <a:r>
              <a:rPr lang="en-ID" sz="2200" dirty="0"/>
              <a:t>,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disimpan</a:t>
            </a:r>
            <a:r>
              <a:rPr lang="en-ID" sz="2200" dirty="0"/>
              <a:t>, </a:t>
            </a:r>
            <a:r>
              <a:rPr lang="en-ID" sz="2200" dirty="0" err="1"/>
              <a:t>aspek</a:t>
            </a:r>
            <a:r>
              <a:rPr lang="en-ID" sz="2200" dirty="0"/>
              <a:t> </a:t>
            </a:r>
            <a:r>
              <a:rPr lang="en-ID" sz="2200" dirty="0" err="1"/>
              <a:t>mutu</a:t>
            </a:r>
            <a:r>
              <a:rPr lang="en-ID" sz="2200" dirty="0"/>
              <a:t> </a:t>
            </a:r>
            <a:r>
              <a:rPr lang="en-ID" sz="2200" dirty="0" err="1"/>
              <a:t>mudah</a:t>
            </a:r>
            <a:r>
              <a:rPr lang="en-ID" sz="2200" dirty="0"/>
              <a:t> </a:t>
            </a:r>
            <a:r>
              <a:rPr lang="en-ID" sz="2200" dirty="0" err="1"/>
              <a:t>diukur</a:t>
            </a:r>
            <a:r>
              <a:rPr lang="en-ID" sz="2200" dirty="0"/>
              <a:t>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jika</a:t>
            </a:r>
            <a:r>
              <a:rPr lang="en-ID" sz="2200" dirty="0"/>
              <a:t> </a:t>
            </a:r>
            <a:r>
              <a:rPr lang="en-ID" sz="2200" dirty="0" err="1"/>
              <a:t>digunakan</a:t>
            </a:r>
            <a:r>
              <a:rPr lang="en-ID" sz="2200" dirty="0"/>
              <a:t> </a:t>
            </a:r>
            <a:r>
              <a:rPr lang="en-ID" sz="2200" dirty="0" err="1"/>
              <a:t>manfaat</a:t>
            </a:r>
            <a:r>
              <a:rPr lang="en-ID" sz="2200" dirty="0"/>
              <a:t>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nilai</a:t>
            </a:r>
            <a:r>
              <a:rPr lang="en-ID" sz="2200" dirty="0"/>
              <a:t> </a:t>
            </a:r>
            <a:r>
              <a:rPr lang="en-ID" sz="2200" dirty="0" err="1"/>
              <a:t>benda</a:t>
            </a:r>
            <a:r>
              <a:rPr lang="en-ID" sz="2200" dirty="0"/>
              <a:t>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berkurang</a:t>
            </a:r>
            <a:r>
              <a:rPr lang="en-ID" sz="2200" dirty="0"/>
              <a:t>.</a:t>
            </a:r>
          </a:p>
          <a:p>
            <a:pPr marL="0" indent="0">
              <a:buNone/>
            </a:pP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ekonomi</a:t>
            </a:r>
            <a:r>
              <a:rPr lang="en-ID" sz="2200" dirty="0"/>
              <a:t>, </a:t>
            </a:r>
            <a:r>
              <a:rPr lang="en-ID" sz="2200" dirty="0" err="1"/>
              <a:t>barang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dikategorisasikan</a:t>
            </a:r>
            <a:r>
              <a:rPr lang="en-ID" sz="2200" dirty="0"/>
              <a:t> </a:t>
            </a:r>
            <a:r>
              <a:rPr lang="en-ID" sz="2200" dirty="0" err="1"/>
              <a:t>ke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dua</a:t>
            </a:r>
            <a:r>
              <a:rPr lang="en-ID" sz="2200" dirty="0"/>
              <a:t> </a:t>
            </a:r>
            <a:r>
              <a:rPr lang="en-ID" sz="2200" dirty="0" err="1"/>
              <a:t>jenis</a:t>
            </a:r>
            <a:r>
              <a:rPr lang="en-ID" sz="2200" dirty="0"/>
              <a:t>. </a:t>
            </a:r>
            <a:r>
              <a:rPr lang="en-ID" sz="2200" dirty="0" err="1"/>
              <a:t>Yaitu</a:t>
            </a:r>
            <a:r>
              <a:rPr lang="en-ID" sz="2200" dirty="0"/>
              <a:t> :</a:t>
            </a:r>
          </a:p>
          <a:p>
            <a:pPr marL="0" indent="0">
              <a:buNone/>
            </a:pPr>
            <a:r>
              <a:rPr lang="en-ID" sz="2200" b="1" i="1" dirty="0" err="1"/>
              <a:t>Barang</a:t>
            </a:r>
            <a:r>
              <a:rPr lang="en-ID" sz="2200" b="1" i="1" dirty="0"/>
              <a:t> </a:t>
            </a:r>
            <a:r>
              <a:rPr lang="en-ID" sz="2200" b="1" i="1" dirty="0" err="1"/>
              <a:t>ekonomi</a:t>
            </a:r>
            <a:r>
              <a:rPr lang="en-ID" sz="2200" b="1" i="1" dirty="0"/>
              <a:t>,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barang</a:t>
            </a:r>
            <a:r>
              <a:rPr lang="en-ID" sz="2200" dirty="0"/>
              <a:t> yang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diperoleh</a:t>
            </a:r>
            <a:r>
              <a:rPr lang="en-ID" sz="2200" dirty="0"/>
              <a:t> </a:t>
            </a:r>
            <a:r>
              <a:rPr lang="en-ID" sz="2200" dirty="0" err="1"/>
              <a:t>berdasarkan</a:t>
            </a:r>
            <a:r>
              <a:rPr lang="en-ID" sz="2200" dirty="0"/>
              <a:t> </a:t>
            </a:r>
            <a:r>
              <a:rPr lang="en-ID" sz="2200" dirty="0" err="1"/>
              <a:t>hasil</a:t>
            </a:r>
            <a:r>
              <a:rPr lang="en-ID" sz="2200" dirty="0"/>
              <a:t> </a:t>
            </a:r>
            <a:r>
              <a:rPr lang="en-ID" sz="2200" dirty="0" err="1"/>
              <a:t>pengorbanan</a:t>
            </a:r>
            <a:r>
              <a:rPr lang="en-ID" sz="2200" dirty="0"/>
              <a:t> </a:t>
            </a:r>
            <a:r>
              <a:rPr lang="en-ID" sz="2200" dirty="0" err="1"/>
              <a:t>seorang</a:t>
            </a:r>
            <a:r>
              <a:rPr lang="en-ID" sz="2200" dirty="0"/>
              <a:t> </a:t>
            </a:r>
            <a:r>
              <a:rPr lang="en-ID" sz="2200" dirty="0" err="1"/>
              <a:t>manusia</a:t>
            </a:r>
            <a:r>
              <a:rPr lang="en-ID" sz="2200" dirty="0"/>
              <a:t>. </a:t>
            </a:r>
            <a:r>
              <a:rPr lang="en-ID" sz="2200" dirty="0" err="1"/>
              <a:t>Misalnya</a:t>
            </a:r>
            <a:r>
              <a:rPr lang="en-ID" sz="2200" dirty="0"/>
              <a:t> </a:t>
            </a:r>
            <a:r>
              <a:rPr lang="en-ID" sz="2200" dirty="0" err="1"/>
              <a:t>minuman</a:t>
            </a:r>
            <a:r>
              <a:rPr lang="en-ID" sz="2200" dirty="0"/>
              <a:t> </a:t>
            </a:r>
            <a:r>
              <a:rPr lang="en-ID" sz="2200" dirty="0" err="1"/>
              <a:t>atau</a:t>
            </a:r>
            <a:r>
              <a:rPr lang="en-ID" sz="2200" dirty="0"/>
              <a:t> </a:t>
            </a:r>
            <a:r>
              <a:rPr lang="en-ID" sz="2200" dirty="0" err="1"/>
              <a:t>makanan</a:t>
            </a:r>
            <a:r>
              <a:rPr lang="en-ID" sz="2200" dirty="0"/>
              <a:t> yang </a:t>
            </a:r>
            <a:r>
              <a:rPr lang="en-ID" sz="2200" dirty="0" err="1"/>
              <a:t>harus</a:t>
            </a:r>
            <a:r>
              <a:rPr lang="en-ID" sz="2200" dirty="0"/>
              <a:t> </a:t>
            </a:r>
            <a:r>
              <a:rPr lang="en-ID" sz="2200" dirty="0" err="1"/>
              <a:t>dibeli</a:t>
            </a:r>
            <a:r>
              <a:rPr lang="en-ID" sz="2200" dirty="0"/>
              <a:t> </a:t>
            </a:r>
            <a:r>
              <a:rPr lang="en-ID" sz="2200" dirty="0" err="1"/>
              <a:t>menggunakan</a:t>
            </a:r>
            <a:r>
              <a:rPr lang="en-ID" sz="2200" dirty="0"/>
              <a:t> </a:t>
            </a:r>
            <a:r>
              <a:rPr lang="en-ID" sz="2200" dirty="0" err="1"/>
              <a:t>uang</a:t>
            </a:r>
            <a:r>
              <a:rPr lang="en-ID" sz="2200" dirty="0"/>
              <a:t> </a:t>
            </a:r>
            <a:r>
              <a:rPr lang="en-ID" sz="2200" dirty="0" err="1"/>
              <a:t>ketika</a:t>
            </a:r>
            <a:r>
              <a:rPr lang="en-ID" sz="2200" dirty="0"/>
              <a:t> </a:t>
            </a:r>
            <a:r>
              <a:rPr lang="en-ID" sz="2200" dirty="0" err="1"/>
              <a:t>kita</a:t>
            </a:r>
            <a:r>
              <a:rPr lang="en-ID" sz="2200" dirty="0"/>
              <a:t> </a:t>
            </a:r>
            <a:r>
              <a:rPr lang="en-ID" sz="2200" dirty="0" err="1"/>
              <a:t>ingin</a:t>
            </a:r>
            <a:r>
              <a:rPr lang="en-ID" sz="2200" dirty="0"/>
              <a:t> </a:t>
            </a:r>
            <a:r>
              <a:rPr lang="en-ID" sz="2200" dirty="0" err="1"/>
              <a:t>mendapatkannya</a:t>
            </a:r>
            <a:r>
              <a:rPr lang="en-ID" sz="2200" dirty="0"/>
              <a:t>. </a:t>
            </a:r>
          </a:p>
          <a:p>
            <a:pPr marL="0" indent="0">
              <a:buNone/>
            </a:pPr>
            <a:r>
              <a:rPr lang="en-ID" sz="2200" b="1" i="1" dirty="0" err="1"/>
              <a:t>Barang</a:t>
            </a:r>
            <a:r>
              <a:rPr lang="en-ID" sz="2200" b="1" i="1" dirty="0"/>
              <a:t> </a:t>
            </a:r>
            <a:r>
              <a:rPr lang="en-ID" sz="2200" b="1" i="1" dirty="0" err="1"/>
              <a:t>bebas</a:t>
            </a:r>
            <a:r>
              <a:rPr lang="en-ID" sz="2200" b="1" i="1" dirty="0"/>
              <a:t>, </a:t>
            </a:r>
            <a:r>
              <a:rPr lang="en-ID" sz="2200" dirty="0" err="1"/>
              <a:t>adalah</a:t>
            </a:r>
            <a:r>
              <a:rPr lang="en-ID" sz="2200" dirty="0"/>
              <a:t> </a:t>
            </a:r>
            <a:r>
              <a:rPr lang="en-ID" sz="2200" dirty="0" err="1"/>
              <a:t>barang</a:t>
            </a:r>
            <a:r>
              <a:rPr lang="en-ID" sz="2200" dirty="0"/>
              <a:t> yang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diperoleh</a:t>
            </a:r>
            <a:r>
              <a:rPr lang="en-ID" sz="2200" dirty="0"/>
              <a:t> </a:t>
            </a:r>
            <a:r>
              <a:rPr lang="en-ID" sz="2200" dirty="0" err="1"/>
              <a:t>secara</a:t>
            </a:r>
            <a:r>
              <a:rPr lang="en-ID" sz="2200" dirty="0"/>
              <a:t> </a:t>
            </a:r>
            <a:r>
              <a:rPr lang="en-ID" sz="2200" dirty="0" err="1"/>
              <a:t>bebas</a:t>
            </a:r>
            <a:r>
              <a:rPr lang="en-ID" sz="2200" dirty="0"/>
              <a:t> </a:t>
            </a:r>
            <a:r>
              <a:rPr lang="en-ID" sz="2200" dirty="0" err="1"/>
              <a:t>tanpa</a:t>
            </a:r>
            <a:r>
              <a:rPr lang="en-ID" sz="2200" dirty="0"/>
              <a:t> </a:t>
            </a:r>
            <a:r>
              <a:rPr lang="en-ID" sz="2200" dirty="0" err="1"/>
              <a:t>adanya</a:t>
            </a:r>
            <a:r>
              <a:rPr lang="en-ID" sz="2200" dirty="0"/>
              <a:t> </a:t>
            </a:r>
            <a:r>
              <a:rPr lang="en-ID" sz="2200" dirty="0" err="1"/>
              <a:t>pengorbanan</a:t>
            </a:r>
            <a:r>
              <a:rPr lang="en-ID" sz="2200" dirty="0"/>
              <a:t>, </a:t>
            </a:r>
            <a:r>
              <a:rPr lang="en-ID" sz="2200" dirty="0" err="1"/>
              <a:t>misalnya</a:t>
            </a:r>
            <a:r>
              <a:rPr lang="en-ID" sz="2200" dirty="0"/>
              <a:t> </a:t>
            </a:r>
            <a:r>
              <a:rPr lang="en-ID" sz="2200" dirty="0" err="1"/>
              <a:t>udara</a:t>
            </a:r>
            <a:r>
              <a:rPr lang="en-ID" sz="2200" dirty="0"/>
              <a:t>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cahaya</a:t>
            </a:r>
            <a:r>
              <a:rPr lang="en-ID" sz="2200" dirty="0"/>
              <a:t> </a:t>
            </a:r>
            <a:r>
              <a:rPr lang="en-ID" sz="2200" dirty="0" err="1"/>
              <a:t>matahari</a:t>
            </a:r>
            <a:r>
              <a:rPr lang="en-ID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03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542A-9D72-4485-A624-60FAB9F22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060175"/>
            <a:ext cx="10561983" cy="4512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dirty="0" err="1"/>
              <a:t>Sedangkan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hal</a:t>
            </a:r>
            <a:r>
              <a:rPr lang="en-ID" sz="2800" dirty="0"/>
              <a:t> </a:t>
            </a:r>
            <a:r>
              <a:rPr lang="en-ID" sz="2800" dirty="0" err="1"/>
              <a:t>kegunaan</a:t>
            </a:r>
            <a:r>
              <a:rPr lang="en-ID" sz="2800" dirty="0"/>
              <a:t>, </a:t>
            </a:r>
            <a:r>
              <a:rPr lang="en-ID" sz="2800" dirty="0" err="1"/>
              <a:t>barang</a:t>
            </a:r>
            <a:r>
              <a:rPr lang="en-ID" sz="2800" dirty="0"/>
              <a:t> bias </a:t>
            </a:r>
            <a:r>
              <a:rPr lang="en-ID" sz="2800" dirty="0" err="1"/>
              <a:t>dikategorisasikan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dua</a:t>
            </a:r>
            <a:r>
              <a:rPr lang="en-ID" sz="2800" dirty="0"/>
              <a:t> </a:t>
            </a:r>
            <a:r>
              <a:rPr lang="en-ID" sz="2800" dirty="0" err="1"/>
              <a:t>jenis</a:t>
            </a:r>
            <a:r>
              <a:rPr lang="en-ID" sz="2800" dirty="0"/>
              <a:t>, </a:t>
            </a:r>
            <a:r>
              <a:rPr lang="en-ID" sz="2800" dirty="0" err="1"/>
              <a:t>yaitu</a:t>
            </a:r>
            <a:r>
              <a:rPr lang="en-ID" sz="2800" dirty="0"/>
              <a:t>:</a:t>
            </a:r>
          </a:p>
          <a:p>
            <a:r>
              <a:rPr lang="en-ID" sz="2800" b="1" i="1" dirty="0" err="1"/>
              <a:t>Barang</a:t>
            </a:r>
            <a:r>
              <a:rPr lang="en-ID" sz="2800" b="1" i="1" dirty="0"/>
              <a:t> </a:t>
            </a:r>
            <a:r>
              <a:rPr lang="en-ID" sz="2800" b="1" i="1" dirty="0" err="1"/>
              <a:t>konsumsi</a:t>
            </a:r>
            <a:r>
              <a:rPr lang="en-ID" sz="2800" b="1" i="1" dirty="0"/>
              <a:t>,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barang</a:t>
            </a:r>
            <a:r>
              <a:rPr lang="en-ID" sz="2800" dirty="0"/>
              <a:t> yang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langsung</a:t>
            </a:r>
            <a:r>
              <a:rPr lang="en-ID" sz="2800" dirty="0"/>
              <a:t> </a:t>
            </a:r>
            <a:r>
              <a:rPr lang="en-ID" sz="2800" dirty="0" err="1"/>
              <a:t>dipakai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orang yang </a:t>
            </a:r>
            <a:r>
              <a:rPr lang="en-ID" sz="2800" dirty="0" err="1"/>
              <a:t>membelinya</a:t>
            </a:r>
            <a:r>
              <a:rPr lang="en-ID" sz="2800" dirty="0"/>
              <a:t>. </a:t>
            </a:r>
          </a:p>
          <a:p>
            <a:r>
              <a:rPr lang="en-ID" sz="2800" b="1" i="1" dirty="0" err="1"/>
              <a:t>Barang</a:t>
            </a:r>
            <a:r>
              <a:rPr lang="en-ID" sz="2800" b="1" i="1" dirty="0"/>
              <a:t> </a:t>
            </a:r>
            <a:r>
              <a:rPr lang="en-ID" sz="2800" b="1" i="1" dirty="0" err="1"/>
              <a:t>produksi</a:t>
            </a:r>
            <a:r>
              <a:rPr lang="en-ID" sz="2800" b="1" i="1" dirty="0"/>
              <a:t>,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barang</a:t>
            </a:r>
            <a:r>
              <a:rPr lang="en-ID" sz="2800" dirty="0"/>
              <a:t> yang </a:t>
            </a:r>
            <a:r>
              <a:rPr lang="en-ID" sz="2800" dirty="0" err="1"/>
              <a:t>baru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digunakan</a:t>
            </a:r>
            <a:r>
              <a:rPr lang="en-ID" sz="2800" dirty="0"/>
              <a:t> </a:t>
            </a:r>
            <a:r>
              <a:rPr lang="en-ID" sz="2800" dirty="0" err="1"/>
              <a:t>setelah</a:t>
            </a:r>
            <a:r>
              <a:rPr lang="en-ID" sz="2800" dirty="0"/>
              <a:t> </a:t>
            </a:r>
            <a:r>
              <a:rPr lang="en-ID" sz="2800" dirty="0" err="1"/>
              <a:t>melalui</a:t>
            </a:r>
            <a:r>
              <a:rPr lang="en-ID" sz="2800" dirty="0"/>
              <a:t> proses </a:t>
            </a:r>
            <a:r>
              <a:rPr lang="en-ID" sz="2800" dirty="0" err="1"/>
              <a:t>produksi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93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B648F-71BD-43B5-A4EB-29CB5A6C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18" y="530086"/>
            <a:ext cx="10151164" cy="4763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b="1" i="1" dirty="0"/>
              <a:t> </a:t>
            </a:r>
            <a:r>
              <a:rPr lang="en-ID" sz="2400" b="1" i="1" dirty="0" err="1"/>
              <a:t>Jasa</a:t>
            </a:r>
            <a:r>
              <a:rPr lang="en-ID" sz="2400" b="1" i="1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umum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aktivitas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 yang </a:t>
            </a:r>
            <a:r>
              <a:rPr lang="en-ID" sz="2400" dirty="0" err="1"/>
              <a:t>ditawarkan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.</a:t>
            </a:r>
            <a:r>
              <a:rPr lang="sv-SE" sz="2400" dirty="0"/>
              <a:t> Jasa ini tidak menimbulkan perpindahan atas kepemilikan.</a:t>
            </a:r>
          </a:p>
          <a:p>
            <a:pPr marL="0" indent="0">
              <a:buNone/>
            </a:pP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ciri-cirinya</a:t>
            </a:r>
            <a:r>
              <a:rPr lang="en-ID" sz="2400" dirty="0"/>
              <a:t>, </a:t>
            </a:r>
            <a:r>
              <a:rPr lang="en-ID" sz="2400" dirty="0" err="1"/>
              <a:t>jasa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berwujud</a:t>
            </a:r>
            <a:r>
              <a:rPr lang="en-ID" sz="2400" dirty="0"/>
              <a:t>, </a:t>
            </a:r>
            <a:r>
              <a:rPr lang="en-ID" sz="2400" dirty="0" err="1"/>
              <a:t>sulit</a:t>
            </a:r>
            <a:r>
              <a:rPr lang="en-ID" sz="2400" dirty="0"/>
              <a:t> </a:t>
            </a:r>
            <a:r>
              <a:rPr lang="en-ID" sz="2400" dirty="0" err="1"/>
              <a:t>dijual</a:t>
            </a:r>
            <a:r>
              <a:rPr lang="en-ID" sz="2400" dirty="0"/>
              <a:t> </a:t>
            </a:r>
            <a:r>
              <a:rPr lang="en-ID" sz="2400" dirty="0" err="1"/>
              <a:t>kembali</a:t>
            </a:r>
            <a:r>
              <a:rPr lang="en-ID" sz="2400" dirty="0"/>
              <a:t>,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disimpan</a:t>
            </a:r>
            <a:r>
              <a:rPr lang="en-ID" sz="2400" dirty="0"/>
              <a:t>, </a:t>
            </a:r>
            <a:r>
              <a:rPr lang="en-ID" sz="2400" dirty="0" err="1"/>
              <a:t>aspek</a:t>
            </a:r>
            <a:r>
              <a:rPr lang="en-ID" sz="2400" dirty="0"/>
              <a:t> </a:t>
            </a:r>
            <a:r>
              <a:rPr lang="en-ID" sz="2400" dirty="0" err="1"/>
              <a:t>mutu</a:t>
            </a:r>
            <a:r>
              <a:rPr lang="en-ID" sz="2400" dirty="0"/>
              <a:t> </a:t>
            </a:r>
            <a:r>
              <a:rPr lang="en-ID" sz="2400" dirty="0" err="1"/>
              <a:t>sulit</a:t>
            </a:r>
            <a:r>
              <a:rPr lang="en-ID" sz="2400" dirty="0"/>
              <a:t> </a:t>
            </a:r>
            <a:r>
              <a:rPr lang="en-ID" sz="2400" dirty="0" err="1"/>
              <a:t>diukur</a:t>
            </a:r>
            <a:r>
              <a:rPr lang="en-ID" sz="2400" dirty="0"/>
              <a:t>.</a:t>
            </a:r>
          </a:p>
          <a:p>
            <a:pPr marL="0" indent="0">
              <a:buNone/>
            </a:pPr>
            <a:endParaRPr lang="en-ID" sz="2400" dirty="0"/>
          </a:p>
          <a:p>
            <a:pPr marL="0" indent="0">
              <a:buNone/>
            </a:pPr>
            <a:r>
              <a:rPr lang="en-ID" sz="2400" i="1" dirty="0"/>
              <a:t>“</a:t>
            </a:r>
            <a:r>
              <a:rPr lang="en-ID" sz="2400" i="1" dirty="0" err="1"/>
              <a:t>bisa</a:t>
            </a:r>
            <a:r>
              <a:rPr lang="en-ID" sz="2400" i="1" dirty="0"/>
              <a:t> </a:t>
            </a:r>
            <a:r>
              <a:rPr lang="en-ID" sz="2400" i="1" dirty="0" err="1"/>
              <a:t>kita</a:t>
            </a:r>
            <a:r>
              <a:rPr lang="en-ID" sz="2400" i="1" dirty="0"/>
              <a:t> </a:t>
            </a:r>
            <a:r>
              <a:rPr lang="en-ID" sz="2400" i="1" dirty="0" err="1"/>
              <a:t>simpulkan</a:t>
            </a:r>
            <a:r>
              <a:rPr lang="en-ID" sz="2400" i="1" dirty="0"/>
              <a:t> </a:t>
            </a:r>
            <a:r>
              <a:rPr lang="en-ID" sz="2400" i="1" dirty="0" err="1"/>
              <a:t>bahwa</a:t>
            </a:r>
            <a:r>
              <a:rPr lang="en-ID" sz="2400" i="1" dirty="0"/>
              <a:t> </a:t>
            </a:r>
            <a:r>
              <a:rPr lang="en-ID" sz="2400" i="1" dirty="0" err="1"/>
              <a:t>barang</a:t>
            </a:r>
            <a:r>
              <a:rPr lang="en-ID" sz="2400" i="1" dirty="0"/>
              <a:t> </a:t>
            </a:r>
            <a:r>
              <a:rPr lang="en-ID" sz="2400" i="1" dirty="0" err="1"/>
              <a:t>dapat</a:t>
            </a:r>
            <a:r>
              <a:rPr lang="en-ID" sz="2400" i="1" dirty="0"/>
              <a:t> </a:t>
            </a:r>
            <a:r>
              <a:rPr lang="en-ID" sz="2400" i="1" dirty="0" err="1"/>
              <a:t>dipegang</a:t>
            </a:r>
            <a:r>
              <a:rPr lang="en-ID" sz="2400" i="1" dirty="0"/>
              <a:t> </a:t>
            </a:r>
            <a:r>
              <a:rPr lang="en-ID" sz="2400" i="1" dirty="0" err="1"/>
              <a:t>karena</a:t>
            </a:r>
            <a:r>
              <a:rPr lang="en-ID" sz="2400" i="1" dirty="0"/>
              <a:t> </a:t>
            </a:r>
            <a:r>
              <a:rPr lang="en-ID" sz="2400" i="1" dirty="0" err="1"/>
              <a:t>berwujud</a:t>
            </a:r>
            <a:r>
              <a:rPr lang="en-ID" sz="2400" i="1" dirty="0"/>
              <a:t> </a:t>
            </a:r>
            <a:r>
              <a:rPr lang="en-ID" sz="2400" i="1" dirty="0" err="1"/>
              <a:t>sedangkan</a:t>
            </a:r>
            <a:r>
              <a:rPr lang="en-ID" sz="2400" i="1" dirty="0"/>
              <a:t> </a:t>
            </a:r>
            <a:r>
              <a:rPr lang="en-ID" sz="2400" i="1" dirty="0" err="1"/>
              <a:t>jasa</a:t>
            </a:r>
            <a:r>
              <a:rPr lang="en-ID" sz="2400" i="1" dirty="0"/>
              <a:t> </a:t>
            </a:r>
            <a:r>
              <a:rPr lang="en-ID" sz="2400" i="1" dirty="0" err="1"/>
              <a:t>tak</a:t>
            </a:r>
            <a:r>
              <a:rPr lang="en-ID" sz="2400" i="1" dirty="0"/>
              <a:t> </a:t>
            </a:r>
            <a:r>
              <a:rPr lang="en-ID" sz="2400" i="1" dirty="0" err="1"/>
              <a:t>bisa</a:t>
            </a:r>
            <a:r>
              <a:rPr lang="en-ID" sz="2400" i="1" dirty="0"/>
              <a:t> </a:t>
            </a:r>
            <a:r>
              <a:rPr lang="en-ID" sz="2400" i="1" dirty="0" err="1"/>
              <a:t>kita</a:t>
            </a:r>
            <a:r>
              <a:rPr lang="en-ID" sz="2400" i="1" dirty="0"/>
              <a:t> </a:t>
            </a:r>
            <a:r>
              <a:rPr lang="en-ID" sz="2400" i="1" dirty="0" err="1"/>
              <a:t>lihat</a:t>
            </a:r>
            <a:r>
              <a:rPr lang="en-ID" sz="2400" i="1" dirty="0"/>
              <a:t> </a:t>
            </a:r>
            <a:r>
              <a:rPr lang="en-ID" sz="2400" i="1" dirty="0" err="1"/>
              <a:t>wujudnya</a:t>
            </a:r>
            <a:r>
              <a:rPr lang="en-ID" sz="2400" i="1" dirty="0"/>
              <a:t> </a:t>
            </a:r>
            <a:r>
              <a:rPr lang="en-ID" sz="2400" i="1" dirty="0" err="1"/>
              <a:t>dan</a:t>
            </a:r>
            <a:r>
              <a:rPr lang="en-ID" sz="2400" i="1" dirty="0"/>
              <a:t> </a:t>
            </a:r>
            <a:r>
              <a:rPr lang="en-ID" sz="2400" i="1" dirty="0" err="1"/>
              <a:t>jasa</a:t>
            </a:r>
            <a:r>
              <a:rPr lang="en-ID" sz="2400" i="1" dirty="0"/>
              <a:t> </a:t>
            </a:r>
            <a:r>
              <a:rPr lang="en-ID" sz="2400" i="1" dirty="0" err="1"/>
              <a:t>lebih</a:t>
            </a:r>
            <a:r>
              <a:rPr lang="en-ID" sz="2400" i="1" dirty="0"/>
              <a:t> </a:t>
            </a:r>
            <a:r>
              <a:rPr lang="en-ID" sz="2400" i="1" dirty="0" err="1"/>
              <a:t>membutuhkan</a:t>
            </a:r>
            <a:r>
              <a:rPr lang="en-ID" sz="2400" i="1" dirty="0"/>
              <a:t> </a:t>
            </a:r>
            <a:r>
              <a:rPr lang="en-ID" sz="2400" i="1" dirty="0" err="1"/>
              <a:t>banyak</a:t>
            </a:r>
            <a:r>
              <a:rPr lang="en-ID" sz="2400" i="1" dirty="0"/>
              <a:t> </a:t>
            </a:r>
            <a:r>
              <a:rPr lang="en-ID" sz="2400" i="1" dirty="0" err="1"/>
              <a:t>interaksi</a:t>
            </a:r>
            <a:r>
              <a:rPr lang="en-ID" sz="2400" i="1" dirty="0"/>
              <a:t> </a:t>
            </a:r>
            <a:r>
              <a:rPr lang="en-ID" sz="2400" i="1" dirty="0" err="1"/>
              <a:t>daripada</a:t>
            </a:r>
            <a:r>
              <a:rPr lang="en-ID" sz="2400" i="1" dirty="0"/>
              <a:t> </a:t>
            </a:r>
            <a:r>
              <a:rPr lang="en-ID" sz="2400" i="1" dirty="0" err="1"/>
              <a:t>barang</a:t>
            </a:r>
            <a:r>
              <a:rPr lang="en-ID" sz="2400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5827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491</TotalTime>
  <Words>371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Rockwell</vt:lpstr>
      <vt:lpstr>Wingdings</vt:lpstr>
      <vt:lpstr>Gallery</vt:lpstr>
      <vt:lpstr>Pertemuan Ke 2</vt:lpstr>
      <vt:lpstr>d. Masalah kelangkaan dan pembuatan  pilihan </vt:lpstr>
      <vt:lpstr>PowerPoint Presentation</vt:lpstr>
      <vt:lpstr>PowerPoint Presentation</vt:lpstr>
      <vt:lpstr>Pilihan</vt:lpstr>
      <vt:lpstr>PowerPoint Presentation</vt:lpstr>
      <vt:lpstr>e.  Barang dan Jasa</vt:lpstr>
      <vt:lpstr>PowerPoint Presentation</vt:lpstr>
      <vt:lpstr>PowerPoint Presentation</vt:lpstr>
      <vt:lpstr> f. Unsur-unsur penting dalam aktivitas  ekonomi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2</dc:title>
  <dc:creator>user</dc:creator>
  <cp:lastModifiedBy>user</cp:lastModifiedBy>
  <cp:revision>15</cp:revision>
  <dcterms:created xsi:type="dcterms:W3CDTF">2021-03-10T10:36:47Z</dcterms:created>
  <dcterms:modified xsi:type="dcterms:W3CDTF">2021-03-11T08:25:57Z</dcterms:modified>
</cp:coreProperties>
</file>