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handoutMasterIdLst>
    <p:handoutMasterId r:id="rId43"/>
  </p:handoutMasterIdLst>
  <p:sldIdLst>
    <p:sldId id="256" r:id="rId3"/>
    <p:sldId id="257" r:id="rId4"/>
    <p:sldId id="258" r:id="rId5"/>
    <p:sldId id="259" r:id="rId6"/>
    <p:sldId id="263" r:id="rId7"/>
    <p:sldId id="260" r:id="rId8"/>
    <p:sldId id="262" r:id="rId9"/>
    <p:sldId id="298" r:id="rId10"/>
    <p:sldId id="297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92" r:id="rId30"/>
    <p:sldId id="293" r:id="rId31"/>
    <p:sldId id="294" r:id="rId32"/>
    <p:sldId id="282" r:id="rId33"/>
    <p:sldId id="283" r:id="rId34"/>
    <p:sldId id="284" r:id="rId35"/>
    <p:sldId id="285" r:id="rId36"/>
    <p:sldId id="286" r:id="rId37"/>
    <p:sldId id="287" r:id="rId38"/>
    <p:sldId id="295" r:id="rId39"/>
    <p:sldId id="288" r:id="rId40"/>
    <p:sldId id="289" r:id="rId41"/>
    <p:sldId id="290" r:id="rId42"/>
  </p:sldIdLst>
  <p:sldSz cx="9144000" cy="6858000" type="screen4x3"/>
  <p:notesSz cx="6888163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B2AD3-EAFD-4C97-B6D1-83A2803B60F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D711FF4-9932-4262-8191-C5EBB05942F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A945FC4-C1DE-439F-A21F-831B2F34418F}" type="parTrans" cxnId="{6555E663-76D0-4534-A299-303E706A75FF}">
      <dgm:prSet/>
      <dgm:spPr/>
      <dgm:t>
        <a:bodyPr/>
        <a:lstStyle/>
        <a:p>
          <a:endParaRPr lang="en-US"/>
        </a:p>
      </dgm:t>
    </dgm:pt>
    <dgm:pt modelId="{760AF3AC-0DB1-475C-8D6A-79EBA8B97DA8}" type="sibTrans" cxnId="{6555E663-76D0-4534-A299-303E706A75FF}">
      <dgm:prSet/>
      <dgm:spPr/>
      <dgm:t>
        <a:bodyPr/>
        <a:lstStyle/>
        <a:p>
          <a:endParaRPr lang="en-US"/>
        </a:p>
      </dgm:t>
    </dgm:pt>
    <dgm:pt modelId="{5281C49B-378D-4AFB-A305-13B50599DC52}">
      <dgm:prSet phldrT="[Text]" custT="1"/>
      <dgm:spPr/>
      <dgm:t>
        <a:bodyPr/>
        <a:lstStyle/>
        <a:p>
          <a:r>
            <a:rPr lang="en-US" sz="3000" dirty="0" err="1" smtClean="0"/>
            <a:t>Bersifat</a:t>
          </a:r>
          <a:r>
            <a:rPr lang="en-US" sz="3000" dirty="0" smtClean="0"/>
            <a:t> </a:t>
          </a:r>
          <a:r>
            <a:rPr lang="en-US" sz="3000" dirty="0" err="1" smtClean="0"/>
            <a:t>sewenang-wenang</a:t>
          </a:r>
          <a:endParaRPr lang="en-US" sz="3000" dirty="0"/>
        </a:p>
      </dgm:t>
    </dgm:pt>
    <dgm:pt modelId="{943AEAAB-33B6-4780-9842-C7CCC7AF77FB}" type="parTrans" cxnId="{0E9516A8-88C8-4BCB-AC0F-C3586765756F}">
      <dgm:prSet/>
      <dgm:spPr/>
      <dgm:t>
        <a:bodyPr/>
        <a:lstStyle/>
        <a:p>
          <a:endParaRPr lang="en-US"/>
        </a:p>
      </dgm:t>
    </dgm:pt>
    <dgm:pt modelId="{B6FFC611-F150-490C-B38D-72B2F73F7B8D}" type="sibTrans" cxnId="{0E9516A8-88C8-4BCB-AC0F-C3586765756F}">
      <dgm:prSet/>
      <dgm:spPr/>
      <dgm:t>
        <a:bodyPr/>
        <a:lstStyle/>
        <a:p>
          <a:endParaRPr lang="en-US"/>
        </a:p>
      </dgm:t>
    </dgm:pt>
    <dgm:pt modelId="{C389BA31-71DA-4BAA-A742-BE95907E096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63B8326-654D-46D1-82B7-7DF1398E0707}" type="parTrans" cxnId="{54A716EB-3EA7-43BB-8E47-9A2A0F936E7E}">
      <dgm:prSet/>
      <dgm:spPr/>
      <dgm:t>
        <a:bodyPr/>
        <a:lstStyle/>
        <a:p>
          <a:endParaRPr lang="en-US"/>
        </a:p>
      </dgm:t>
    </dgm:pt>
    <dgm:pt modelId="{C6C7228C-E990-4720-A6E6-EB744C9D9F98}" type="sibTrans" cxnId="{54A716EB-3EA7-43BB-8E47-9A2A0F936E7E}">
      <dgm:prSet/>
      <dgm:spPr/>
      <dgm:t>
        <a:bodyPr/>
        <a:lstStyle/>
        <a:p>
          <a:endParaRPr lang="en-US"/>
        </a:p>
      </dgm:t>
    </dgm:pt>
    <dgm:pt modelId="{D22AF38C-621C-40B0-9DD2-B2A4AFCB93F2}">
      <dgm:prSet phldrT="[Text]" custT="1"/>
      <dgm:spPr/>
      <dgm:t>
        <a:bodyPr/>
        <a:lstStyle/>
        <a:p>
          <a:r>
            <a:rPr lang="en-US" sz="3000" dirty="0" err="1" smtClean="0"/>
            <a:t>Tidak</a:t>
          </a:r>
          <a:r>
            <a:rPr lang="en-US" sz="3000" dirty="0" smtClean="0"/>
            <a:t> </a:t>
          </a:r>
          <a:r>
            <a:rPr lang="en-US" sz="3000" dirty="0" err="1" smtClean="0"/>
            <a:t>mempunyai</a:t>
          </a:r>
          <a:r>
            <a:rPr lang="en-US" sz="3000" dirty="0" smtClean="0"/>
            <a:t> </a:t>
          </a:r>
          <a:r>
            <a:rPr lang="en-US" sz="3000" dirty="0" err="1" smtClean="0"/>
            <a:t>makna</a:t>
          </a:r>
          <a:r>
            <a:rPr lang="en-US" sz="3000" dirty="0" smtClean="0"/>
            <a:t>: </a:t>
          </a:r>
          <a:r>
            <a:rPr lang="en-US" sz="3000" dirty="0" err="1" smtClean="0"/>
            <a:t>kitalah</a:t>
          </a:r>
          <a:r>
            <a:rPr lang="en-US" sz="3000" dirty="0" smtClean="0"/>
            <a:t> yang </a:t>
          </a:r>
          <a:r>
            <a:rPr lang="en-US" sz="3000" dirty="0" err="1" smtClean="0"/>
            <a:t>memberi</a:t>
          </a:r>
          <a:r>
            <a:rPr lang="en-US" sz="3000" dirty="0" smtClean="0"/>
            <a:t> </a:t>
          </a:r>
          <a:r>
            <a:rPr lang="en-US" sz="3000" dirty="0" err="1" smtClean="0"/>
            <a:t>makna</a:t>
          </a:r>
          <a:r>
            <a:rPr lang="en-US" sz="3000" dirty="0" smtClean="0"/>
            <a:t> </a:t>
          </a:r>
          <a:r>
            <a:rPr lang="en-US" sz="3000" dirty="0" err="1" smtClean="0"/>
            <a:t>pada</a:t>
          </a:r>
          <a:r>
            <a:rPr lang="en-US" sz="3000" dirty="0" smtClean="0"/>
            <a:t> </a:t>
          </a:r>
          <a:r>
            <a:rPr lang="en-US" sz="3000" dirty="0" err="1" smtClean="0"/>
            <a:t>lambang</a:t>
          </a:r>
          <a:endParaRPr lang="en-US" sz="3000" dirty="0"/>
        </a:p>
      </dgm:t>
    </dgm:pt>
    <dgm:pt modelId="{E94EE38B-D817-4122-A982-F784D2D04E41}" type="parTrans" cxnId="{2EFFC081-2E46-43B7-8CA6-CC1A92E84C79}">
      <dgm:prSet/>
      <dgm:spPr/>
      <dgm:t>
        <a:bodyPr/>
        <a:lstStyle/>
        <a:p>
          <a:endParaRPr lang="en-US"/>
        </a:p>
      </dgm:t>
    </dgm:pt>
    <dgm:pt modelId="{2F78954C-A722-4F07-9D8D-2B2AC4AF6453}" type="sibTrans" cxnId="{2EFFC081-2E46-43B7-8CA6-CC1A92E84C79}">
      <dgm:prSet/>
      <dgm:spPr/>
      <dgm:t>
        <a:bodyPr/>
        <a:lstStyle/>
        <a:p>
          <a:endParaRPr lang="en-US"/>
        </a:p>
      </dgm:t>
    </dgm:pt>
    <dgm:pt modelId="{FB019749-F52A-4EC1-9BB6-8E8748A26DF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52BA0B9-EC7B-4DB2-8546-15116591B794}" type="parTrans" cxnId="{78BD6157-49D1-4591-8308-5D73AC924B60}">
      <dgm:prSet/>
      <dgm:spPr/>
      <dgm:t>
        <a:bodyPr/>
        <a:lstStyle/>
        <a:p>
          <a:endParaRPr lang="en-US"/>
        </a:p>
      </dgm:t>
    </dgm:pt>
    <dgm:pt modelId="{6E2EDD64-69F0-4792-8B2C-3FBF8D23D3E4}" type="sibTrans" cxnId="{78BD6157-49D1-4591-8308-5D73AC924B60}">
      <dgm:prSet/>
      <dgm:spPr/>
      <dgm:t>
        <a:bodyPr/>
        <a:lstStyle/>
        <a:p>
          <a:endParaRPr lang="en-US"/>
        </a:p>
      </dgm:t>
    </dgm:pt>
    <dgm:pt modelId="{E0E89478-D678-4A7C-96BE-9F668227E821}">
      <dgm:prSet phldrT="[Text]" custT="1"/>
      <dgm:spPr/>
      <dgm:t>
        <a:bodyPr/>
        <a:lstStyle/>
        <a:p>
          <a:r>
            <a:rPr lang="en-US" sz="3000" dirty="0" err="1" smtClean="0"/>
            <a:t>Bervariasi</a:t>
          </a:r>
          <a:endParaRPr lang="en-US" sz="3000" dirty="0"/>
        </a:p>
      </dgm:t>
    </dgm:pt>
    <dgm:pt modelId="{663BCD23-4D1F-4311-903E-AF2868B3A923}" type="parTrans" cxnId="{F4566F42-899C-4A36-8B58-F51FC3A518AC}">
      <dgm:prSet/>
      <dgm:spPr/>
      <dgm:t>
        <a:bodyPr/>
        <a:lstStyle/>
        <a:p>
          <a:endParaRPr lang="en-US"/>
        </a:p>
      </dgm:t>
    </dgm:pt>
    <dgm:pt modelId="{ACE2E761-40ED-4B36-8652-0AEFC41EEFF1}" type="sibTrans" cxnId="{F4566F42-899C-4A36-8B58-F51FC3A518AC}">
      <dgm:prSet/>
      <dgm:spPr/>
      <dgm:t>
        <a:bodyPr/>
        <a:lstStyle/>
        <a:p>
          <a:endParaRPr lang="en-US"/>
        </a:p>
      </dgm:t>
    </dgm:pt>
    <dgm:pt modelId="{9D6B2777-FC2F-4B28-B41B-5A895D9FB3D1}" type="pres">
      <dgm:prSet presAssocID="{8B5B2AD3-EAFD-4C97-B6D1-83A2803B60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25F25-FE62-4FCB-BD86-DBD271D436C3}" type="pres">
      <dgm:prSet presAssocID="{5D711FF4-9932-4262-8191-C5EBB05942F6}" presName="linNode" presStyleCnt="0"/>
      <dgm:spPr/>
    </dgm:pt>
    <dgm:pt modelId="{E96B7C04-4020-487D-AF11-BD68C443225C}" type="pres">
      <dgm:prSet presAssocID="{5D711FF4-9932-4262-8191-C5EBB05942F6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2034D-F1EA-4B26-815E-302E6DA19B36}" type="pres">
      <dgm:prSet presAssocID="{5D711FF4-9932-4262-8191-C5EBB05942F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3BEC4-7828-40FE-944C-44A458E09D2F}" type="pres">
      <dgm:prSet presAssocID="{760AF3AC-0DB1-475C-8D6A-79EBA8B97DA8}" presName="sp" presStyleCnt="0"/>
      <dgm:spPr/>
    </dgm:pt>
    <dgm:pt modelId="{B00457BB-35D6-4F05-85F7-FE148B332B14}" type="pres">
      <dgm:prSet presAssocID="{C389BA31-71DA-4BAA-A742-BE95907E096A}" presName="linNode" presStyleCnt="0"/>
      <dgm:spPr/>
    </dgm:pt>
    <dgm:pt modelId="{3C5C6B8D-6675-40BB-97E2-2260BC934720}" type="pres">
      <dgm:prSet presAssocID="{C389BA31-71DA-4BAA-A742-BE95907E096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6E441-4259-4B4C-9C69-33159E65286E}" type="pres">
      <dgm:prSet presAssocID="{C389BA31-71DA-4BAA-A742-BE95907E096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DE94-E427-476B-9D69-25227C4FDFB3}" type="pres">
      <dgm:prSet presAssocID="{C6C7228C-E990-4720-A6E6-EB744C9D9F98}" presName="sp" presStyleCnt="0"/>
      <dgm:spPr/>
    </dgm:pt>
    <dgm:pt modelId="{25816083-F838-43C8-B34B-7467C420F371}" type="pres">
      <dgm:prSet presAssocID="{FB019749-F52A-4EC1-9BB6-8E8748A26DF5}" presName="linNode" presStyleCnt="0"/>
      <dgm:spPr/>
    </dgm:pt>
    <dgm:pt modelId="{595EA19A-F9C7-4C7E-8B0D-6D14D9C5F9EC}" type="pres">
      <dgm:prSet presAssocID="{FB019749-F52A-4EC1-9BB6-8E8748A26D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916CC-E988-4FB1-BAA6-D09B8CE8E6E0}" type="pres">
      <dgm:prSet presAssocID="{FB019749-F52A-4EC1-9BB6-8E8748A26D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A34D8-3339-4F94-841F-6BAD0F1A3805}" type="presOf" srcId="{D22AF38C-621C-40B0-9DD2-B2A4AFCB93F2}" destId="{DFB6E441-4259-4B4C-9C69-33159E65286E}" srcOrd="0" destOrd="0" presId="urn:microsoft.com/office/officeart/2005/8/layout/vList5"/>
    <dgm:cxn modelId="{54A716EB-3EA7-43BB-8E47-9A2A0F936E7E}" srcId="{8B5B2AD3-EAFD-4C97-B6D1-83A2803B60FC}" destId="{C389BA31-71DA-4BAA-A742-BE95907E096A}" srcOrd="1" destOrd="0" parTransId="{863B8326-654D-46D1-82B7-7DF1398E0707}" sibTransId="{C6C7228C-E990-4720-A6E6-EB744C9D9F98}"/>
    <dgm:cxn modelId="{6555E663-76D0-4534-A299-303E706A75FF}" srcId="{8B5B2AD3-EAFD-4C97-B6D1-83A2803B60FC}" destId="{5D711FF4-9932-4262-8191-C5EBB05942F6}" srcOrd="0" destOrd="0" parTransId="{AA945FC4-C1DE-439F-A21F-831B2F34418F}" sibTransId="{760AF3AC-0DB1-475C-8D6A-79EBA8B97DA8}"/>
    <dgm:cxn modelId="{B0D275C6-DC60-4CF3-9DEC-8BF28AEEE5A4}" type="presOf" srcId="{5D711FF4-9932-4262-8191-C5EBB05942F6}" destId="{E96B7C04-4020-487D-AF11-BD68C443225C}" srcOrd="0" destOrd="0" presId="urn:microsoft.com/office/officeart/2005/8/layout/vList5"/>
    <dgm:cxn modelId="{953A2BD4-5348-46AF-8FE9-7654E48A3FFF}" type="presOf" srcId="{E0E89478-D678-4A7C-96BE-9F668227E821}" destId="{75B916CC-E988-4FB1-BAA6-D09B8CE8E6E0}" srcOrd="0" destOrd="0" presId="urn:microsoft.com/office/officeart/2005/8/layout/vList5"/>
    <dgm:cxn modelId="{6620EF58-864F-4E3E-BB38-4E7C09C2D4EA}" type="presOf" srcId="{8B5B2AD3-EAFD-4C97-B6D1-83A2803B60FC}" destId="{9D6B2777-FC2F-4B28-B41B-5A895D9FB3D1}" srcOrd="0" destOrd="0" presId="urn:microsoft.com/office/officeart/2005/8/layout/vList5"/>
    <dgm:cxn modelId="{08E36E1D-843B-43FF-9AB9-BEEF4D227EEC}" type="presOf" srcId="{FB019749-F52A-4EC1-9BB6-8E8748A26DF5}" destId="{595EA19A-F9C7-4C7E-8B0D-6D14D9C5F9EC}" srcOrd="0" destOrd="0" presId="urn:microsoft.com/office/officeart/2005/8/layout/vList5"/>
    <dgm:cxn modelId="{0E9516A8-88C8-4BCB-AC0F-C3586765756F}" srcId="{5D711FF4-9932-4262-8191-C5EBB05942F6}" destId="{5281C49B-378D-4AFB-A305-13B50599DC52}" srcOrd="0" destOrd="0" parTransId="{943AEAAB-33B6-4780-9842-C7CCC7AF77FB}" sibTransId="{B6FFC611-F150-490C-B38D-72B2F73F7B8D}"/>
    <dgm:cxn modelId="{5C52E87C-2793-4023-8DD1-97837DABD147}" type="presOf" srcId="{C389BA31-71DA-4BAA-A742-BE95907E096A}" destId="{3C5C6B8D-6675-40BB-97E2-2260BC934720}" srcOrd="0" destOrd="0" presId="urn:microsoft.com/office/officeart/2005/8/layout/vList5"/>
    <dgm:cxn modelId="{78BD6157-49D1-4591-8308-5D73AC924B60}" srcId="{8B5B2AD3-EAFD-4C97-B6D1-83A2803B60FC}" destId="{FB019749-F52A-4EC1-9BB6-8E8748A26DF5}" srcOrd="2" destOrd="0" parTransId="{D52BA0B9-EC7B-4DB2-8546-15116591B794}" sibTransId="{6E2EDD64-69F0-4792-8B2C-3FBF8D23D3E4}"/>
    <dgm:cxn modelId="{F4566F42-899C-4A36-8B58-F51FC3A518AC}" srcId="{FB019749-F52A-4EC1-9BB6-8E8748A26DF5}" destId="{E0E89478-D678-4A7C-96BE-9F668227E821}" srcOrd="0" destOrd="0" parTransId="{663BCD23-4D1F-4311-903E-AF2868B3A923}" sibTransId="{ACE2E761-40ED-4B36-8652-0AEFC41EEFF1}"/>
    <dgm:cxn modelId="{2EFFC081-2E46-43B7-8CA6-CC1A92E84C79}" srcId="{C389BA31-71DA-4BAA-A742-BE95907E096A}" destId="{D22AF38C-621C-40B0-9DD2-B2A4AFCB93F2}" srcOrd="0" destOrd="0" parTransId="{E94EE38B-D817-4122-A982-F784D2D04E41}" sibTransId="{2F78954C-A722-4F07-9D8D-2B2AC4AF6453}"/>
    <dgm:cxn modelId="{17AD1712-05F4-4073-9F79-752CD7C7E320}" type="presOf" srcId="{5281C49B-378D-4AFB-A305-13B50599DC52}" destId="{3212034D-F1EA-4B26-815E-302E6DA19B36}" srcOrd="0" destOrd="0" presId="urn:microsoft.com/office/officeart/2005/8/layout/vList5"/>
    <dgm:cxn modelId="{B4256738-AE08-455C-8B5F-0083785DE3F4}" type="presParOf" srcId="{9D6B2777-FC2F-4B28-B41B-5A895D9FB3D1}" destId="{60425F25-FE62-4FCB-BD86-DBD271D436C3}" srcOrd="0" destOrd="0" presId="urn:microsoft.com/office/officeart/2005/8/layout/vList5"/>
    <dgm:cxn modelId="{8F7E0391-4852-4F7B-936F-96EDADE0B69B}" type="presParOf" srcId="{60425F25-FE62-4FCB-BD86-DBD271D436C3}" destId="{E96B7C04-4020-487D-AF11-BD68C443225C}" srcOrd="0" destOrd="0" presId="urn:microsoft.com/office/officeart/2005/8/layout/vList5"/>
    <dgm:cxn modelId="{BBDEEEA2-F2D4-4FE7-8EB3-FE5C101FADAA}" type="presParOf" srcId="{60425F25-FE62-4FCB-BD86-DBD271D436C3}" destId="{3212034D-F1EA-4B26-815E-302E6DA19B36}" srcOrd="1" destOrd="0" presId="urn:microsoft.com/office/officeart/2005/8/layout/vList5"/>
    <dgm:cxn modelId="{E57EAB14-5B4D-430B-A9FE-1C9D25F938C0}" type="presParOf" srcId="{9D6B2777-FC2F-4B28-B41B-5A895D9FB3D1}" destId="{B613BEC4-7828-40FE-944C-44A458E09D2F}" srcOrd="1" destOrd="0" presId="urn:microsoft.com/office/officeart/2005/8/layout/vList5"/>
    <dgm:cxn modelId="{0C0BE2B8-2FCE-486F-AD47-5A110F08CB52}" type="presParOf" srcId="{9D6B2777-FC2F-4B28-B41B-5A895D9FB3D1}" destId="{B00457BB-35D6-4F05-85F7-FE148B332B14}" srcOrd="2" destOrd="0" presId="urn:microsoft.com/office/officeart/2005/8/layout/vList5"/>
    <dgm:cxn modelId="{60B73336-3F80-4D50-89F7-5E385886A76C}" type="presParOf" srcId="{B00457BB-35D6-4F05-85F7-FE148B332B14}" destId="{3C5C6B8D-6675-40BB-97E2-2260BC934720}" srcOrd="0" destOrd="0" presId="urn:microsoft.com/office/officeart/2005/8/layout/vList5"/>
    <dgm:cxn modelId="{CDAE740B-880D-4BD2-A49B-1C17D6A3B92C}" type="presParOf" srcId="{B00457BB-35D6-4F05-85F7-FE148B332B14}" destId="{DFB6E441-4259-4B4C-9C69-33159E65286E}" srcOrd="1" destOrd="0" presId="urn:microsoft.com/office/officeart/2005/8/layout/vList5"/>
    <dgm:cxn modelId="{A114F132-32AF-409B-850C-6DFAF9DF2183}" type="presParOf" srcId="{9D6B2777-FC2F-4B28-B41B-5A895D9FB3D1}" destId="{EF7CDE94-E427-476B-9D69-25227C4FDFB3}" srcOrd="3" destOrd="0" presId="urn:microsoft.com/office/officeart/2005/8/layout/vList5"/>
    <dgm:cxn modelId="{35232E0C-53F4-4C4C-A1C4-D9964B300C5A}" type="presParOf" srcId="{9D6B2777-FC2F-4B28-B41B-5A895D9FB3D1}" destId="{25816083-F838-43C8-B34B-7467C420F371}" srcOrd="4" destOrd="0" presId="urn:microsoft.com/office/officeart/2005/8/layout/vList5"/>
    <dgm:cxn modelId="{93C393C5-3FA6-4286-80D5-56D9F642BA7A}" type="presParOf" srcId="{25816083-F838-43C8-B34B-7467C420F371}" destId="{595EA19A-F9C7-4C7E-8B0D-6D14D9C5F9EC}" srcOrd="0" destOrd="0" presId="urn:microsoft.com/office/officeart/2005/8/layout/vList5"/>
    <dgm:cxn modelId="{6B7047F0-3A85-4918-A0FB-BCD812902417}" type="presParOf" srcId="{25816083-F838-43C8-B34B-7467C420F371}" destId="{75B916CC-E988-4FB1-BAA6-D09B8CE8E6E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9B22E-BD81-4B09-BB5C-FF44E5BA2660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B970-943C-4537-B518-0FC710FDE6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1/14/2016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4038600" cy="19050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Prinsip-prinsip</a:t>
            </a:r>
            <a:r>
              <a:rPr lang="en-US" sz="4000" dirty="0" smtClean="0"/>
              <a:t> </a:t>
            </a:r>
            <a:r>
              <a:rPr lang="en-US" sz="4000" dirty="0" err="1" smtClean="0"/>
              <a:t>komunikasi</a:t>
            </a:r>
            <a:r>
              <a:rPr lang="en-US" sz="4000" dirty="0" smtClean="0"/>
              <a:t> (</a:t>
            </a:r>
            <a:r>
              <a:rPr lang="en-US" sz="4000" dirty="0" err="1" smtClean="0"/>
              <a:t>bagian</a:t>
            </a:r>
            <a:r>
              <a:rPr lang="en-US" sz="4000" dirty="0" smtClean="0"/>
              <a:t> 1)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3657600" cy="609600"/>
          </a:xfrm>
        </p:spPr>
        <p:txBody>
          <a:bodyPr/>
          <a:lstStyle/>
          <a:p>
            <a:endParaRPr lang="en-US" sz="2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Co: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ngantuk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bosan</a:t>
            </a:r>
            <a:r>
              <a:rPr lang="en-US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berkeringat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kepanasan</a:t>
            </a:r>
            <a:r>
              <a:rPr lang="en-US" dirty="0" smtClean="0"/>
              <a:t>, </a:t>
            </a:r>
            <a:r>
              <a:rPr lang="en-US" dirty="0" err="1" smtClean="0"/>
              <a:t>kecapean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kegugupan</a:t>
            </a:r>
            <a:r>
              <a:rPr lang="en-US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tertawa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senang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gembira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err="1" smtClean="0"/>
              <a:t>menangis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sedih</a:t>
            </a:r>
            <a:r>
              <a:rPr lang="en-US" dirty="0" smtClean="0"/>
              <a:t>, </a:t>
            </a:r>
            <a:r>
              <a:rPr lang="en-US" dirty="0" err="1" smtClean="0"/>
              <a:t>terharu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bahagia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1. </a:t>
            </a:r>
            <a:r>
              <a:rPr lang="en-US" sz="3500" dirty="0" err="1" smtClean="0"/>
              <a:t>Bersifat</a:t>
            </a:r>
            <a:r>
              <a:rPr lang="en-US" sz="3500" dirty="0" smtClean="0"/>
              <a:t> </a:t>
            </a:r>
            <a:r>
              <a:rPr lang="en-US" sz="3500" dirty="0" err="1" smtClean="0"/>
              <a:t>manasuka</a:t>
            </a:r>
            <a:r>
              <a:rPr lang="en-US" sz="3500" dirty="0" smtClean="0"/>
              <a:t> </a:t>
            </a:r>
            <a:r>
              <a:rPr lang="en-US" sz="3500" dirty="0" err="1" smtClean="0"/>
              <a:t>atau</a:t>
            </a:r>
            <a:r>
              <a:rPr lang="en-US" sz="3500" dirty="0" smtClean="0"/>
              <a:t> </a:t>
            </a:r>
            <a:r>
              <a:rPr lang="en-US" sz="3500" dirty="0" err="1" smtClean="0"/>
              <a:t>sewenang-wenang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Kata-kata</a:t>
            </a:r>
            <a:r>
              <a:rPr lang="en-US" sz="4000" dirty="0" smtClean="0"/>
              <a:t> (</a:t>
            </a:r>
            <a:r>
              <a:rPr lang="en-US" sz="4000" dirty="0" err="1" smtClean="0"/>
              <a:t>lisan</a:t>
            </a:r>
            <a:r>
              <a:rPr lang="en-US" sz="4000" dirty="0" smtClean="0"/>
              <a:t>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tulisan</a:t>
            </a:r>
            <a:r>
              <a:rPr lang="en-US" sz="4000" dirty="0" smtClean="0"/>
              <a:t>)</a:t>
            </a:r>
          </a:p>
          <a:p>
            <a:r>
              <a:rPr lang="en-US" sz="4000" dirty="0" err="1" smtClean="0"/>
              <a:t>Isyarat</a:t>
            </a:r>
            <a:r>
              <a:rPr lang="en-US" sz="4000" dirty="0" smtClean="0"/>
              <a:t> </a:t>
            </a:r>
            <a:r>
              <a:rPr lang="en-US" sz="4000" dirty="0" err="1" smtClean="0"/>
              <a:t>anggota</a:t>
            </a:r>
            <a:r>
              <a:rPr lang="en-US" sz="4000" dirty="0" smtClean="0"/>
              <a:t> </a:t>
            </a:r>
            <a:r>
              <a:rPr lang="en-US" sz="4000" dirty="0" err="1" smtClean="0"/>
              <a:t>tubuh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Makanan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cara</a:t>
            </a:r>
            <a:r>
              <a:rPr lang="en-US" sz="4000" dirty="0" smtClean="0"/>
              <a:t> </a:t>
            </a:r>
            <a:r>
              <a:rPr lang="en-US" sz="4000" dirty="0" err="1" smtClean="0"/>
              <a:t>makan</a:t>
            </a:r>
            <a:endParaRPr lang="en-US" sz="4000" dirty="0" smtClean="0"/>
          </a:p>
          <a:p>
            <a:r>
              <a:rPr lang="en-US" sz="4000" dirty="0" err="1" smtClean="0"/>
              <a:t>Tempat</a:t>
            </a:r>
            <a:r>
              <a:rPr lang="en-US" sz="4000" dirty="0" smtClean="0"/>
              <a:t> </a:t>
            </a:r>
            <a:r>
              <a:rPr lang="en-US" sz="4000" dirty="0" err="1" smtClean="0"/>
              <a:t>tinggal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Jabatan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Mc 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914400"/>
            <a:ext cx="5927279" cy="2501106"/>
          </a:xfrm>
        </p:spPr>
      </p:pic>
      <p:pic>
        <p:nvPicPr>
          <p:cNvPr id="8" name="Content Placeholder 7" descr="kf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3276600"/>
            <a:ext cx="4038600" cy="33047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endParaRPr lang="en-US" dirty="0"/>
          </a:p>
        </p:txBody>
      </p:sp>
      <p:pic>
        <p:nvPicPr>
          <p:cNvPr id="5" name="Content Placeholder 4" descr="W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667000"/>
            <a:ext cx="4419600" cy="2914374"/>
          </a:xfrm>
        </p:spPr>
      </p:pic>
      <p:pic>
        <p:nvPicPr>
          <p:cNvPr id="6" name="Content Placeholder 5" descr="Aparteme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5181" y="1981200"/>
            <a:ext cx="2739669" cy="3657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err="1" smtClean="0"/>
              <a:t>Lambang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mempunyai</a:t>
            </a:r>
            <a:r>
              <a:rPr lang="en-US" sz="3000" dirty="0" smtClean="0"/>
              <a:t> </a:t>
            </a:r>
            <a:r>
              <a:rPr lang="en-US" sz="3000" dirty="0" err="1" smtClean="0"/>
              <a:t>makna</a:t>
            </a:r>
            <a:r>
              <a:rPr lang="en-US" sz="3000" dirty="0" smtClean="0"/>
              <a:t>: </a:t>
            </a:r>
            <a:r>
              <a:rPr lang="en-US" sz="3000" dirty="0" err="1" smtClean="0"/>
              <a:t>kitalah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memberi</a:t>
            </a:r>
            <a:r>
              <a:rPr lang="en-US" sz="3000" dirty="0" smtClean="0"/>
              <a:t> </a:t>
            </a:r>
            <a:r>
              <a:rPr lang="en-US" sz="3000" dirty="0" err="1" smtClean="0"/>
              <a:t>makna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lambang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AutoNum type="alphaLcPeriod"/>
            </a:pPr>
            <a:r>
              <a:rPr lang="en-US" sz="3000" i="1" dirty="0" smtClean="0"/>
              <a:t>“Burn this for me, will you?”</a:t>
            </a:r>
          </a:p>
          <a:p>
            <a:pPr marL="914400" indent="-914400">
              <a:buAutoNum type="alphaLcPeriod"/>
            </a:pPr>
            <a:r>
              <a:rPr lang="en-US" sz="3000" dirty="0" err="1" smtClean="0"/>
              <a:t>Penggunaan</a:t>
            </a:r>
            <a:r>
              <a:rPr lang="en-US" sz="3000" dirty="0" smtClean="0"/>
              <a:t> </a:t>
            </a:r>
            <a:r>
              <a:rPr lang="en-US" sz="3000" dirty="0" err="1" smtClean="0"/>
              <a:t>seragam</a:t>
            </a:r>
            <a:r>
              <a:rPr lang="en-US" sz="3000" dirty="0" smtClean="0"/>
              <a:t> </a:t>
            </a:r>
            <a:r>
              <a:rPr lang="en-US" sz="3000" dirty="0" err="1" smtClean="0"/>
              <a:t>tentara</a:t>
            </a:r>
            <a:r>
              <a:rPr lang="en-US" sz="3000" dirty="0" smtClean="0"/>
              <a:t> </a:t>
            </a:r>
            <a:r>
              <a:rPr lang="en-US" sz="3000" dirty="0" err="1" smtClean="0"/>
              <a:t>meskipun</a:t>
            </a:r>
            <a:r>
              <a:rPr lang="en-US" sz="3000" dirty="0" smtClean="0"/>
              <a:t> </a:t>
            </a:r>
            <a:r>
              <a:rPr lang="en-US" sz="3000" dirty="0" err="1" smtClean="0"/>
              <a:t>bukan</a:t>
            </a:r>
            <a:r>
              <a:rPr lang="en-US" sz="3000" dirty="0" smtClean="0"/>
              <a:t> </a:t>
            </a:r>
            <a:r>
              <a:rPr lang="en-US" sz="3000" dirty="0" err="1" smtClean="0"/>
              <a:t>tentara</a:t>
            </a:r>
            <a:r>
              <a:rPr lang="en-US" sz="3000" dirty="0" smtClean="0"/>
              <a:t>.</a:t>
            </a:r>
          </a:p>
          <a:p>
            <a:pPr marL="914400" indent="-914400">
              <a:buAutoNum type="alphaLcPeriod"/>
            </a:pPr>
            <a:r>
              <a:rPr lang="en-US" sz="3000" i="1" dirty="0" smtClean="0"/>
              <a:t>Friday </a:t>
            </a:r>
            <a:r>
              <a:rPr lang="en-US" sz="3000" dirty="0" smtClean="0"/>
              <a:t>the 13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</a:t>
            </a:r>
            <a:r>
              <a:rPr lang="en-US" sz="3000" dirty="0" smtClean="0">
                <a:sym typeface="Wingdings" pitchFamily="2" charset="2"/>
              </a:rPr>
              <a:t>  </a:t>
            </a:r>
            <a:r>
              <a:rPr lang="en-US" sz="3000" dirty="0" err="1" smtClean="0">
                <a:sym typeface="Wingdings" pitchFamily="2" charset="2"/>
              </a:rPr>
              <a:t>pada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umat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muslim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tidak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dipercaya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karena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hari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suci</a:t>
            </a:r>
            <a:r>
              <a:rPr lang="en-US" sz="3000" dirty="0" smtClean="0">
                <a:sym typeface="Wingdings" pitchFamily="2" charset="2"/>
              </a:rPr>
              <a:t>.</a:t>
            </a:r>
            <a:endParaRPr lang="en-US" sz="3000" dirty="0" smtClean="0"/>
          </a:p>
          <a:p>
            <a:pPr marL="914400" indent="-914400">
              <a:buAutoNum type="alphaLcPeriod"/>
            </a:pP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lain,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lain.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: </a:t>
            </a:r>
            <a:r>
              <a:rPr lang="en-US" i="1" dirty="0" err="1" smtClean="0"/>
              <a:t>kitab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Arab), </a:t>
            </a:r>
            <a:r>
              <a:rPr lang="en-US" i="1" dirty="0" err="1" smtClean="0"/>
              <a:t>Buch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), </a:t>
            </a:r>
            <a:r>
              <a:rPr lang="en-US" i="1" dirty="0" smtClean="0"/>
              <a:t>book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Kita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keinsiyuran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digandrungi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1970-an.</a:t>
            </a:r>
          </a:p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genggam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kulit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hitam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dianggap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elok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bergengsi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Budaya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sungkem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dianggap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penyembahan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penghambaan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1219200"/>
          </a:xfrm>
        </p:spPr>
        <p:txBody>
          <a:bodyPr>
            <a:noAutofit/>
          </a:bodyPr>
          <a:lstStyle/>
          <a:p>
            <a:r>
              <a:rPr lang="en-US" sz="3500" dirty="0" smtClean="0"/>
              <a:t>2) </a:t>
            </a:r>
            <a:r>
              <a:rPr lang="en-US" sz="3500" dirty="0" err="1" smtClean="0"/>
              <a:t>Setiap</a:t>
            </a:r>
            <a:r>
              <a:rPr lang="en-US" sz="3500" dirty="0" smtClean="0"/>
              <a:t> </a:t>
            </a:r>
            <a:r>
              <a:rPr lang="en-US" sz="3500" dirty="0" err="1" smtClean="0"/>
              <a:t>perilaku</a:t>
            </a:r>
            <a:r>
              <a:rPr lang="en-US" sz="3500" dirty="0" smtClean="0"/>
              <a:t> </a:t>
            </a:r>
            <a:r>
              <a:rPr lang="en-US" sz="3500" dirty="0" err="1" smtClean="0"/>
              <a:t>mempunyai</a:t>
            </a:r>
            <a:r>
              <a:rPr lang="en-US" sz="3500" dirty="0" smtClean="0"/>
              <a:t> </a:t>
            </a:r>
            <a:r>
              <a:rPr lang="en-US" sz="3500" dirty="0" err="1" smtClean="0"/>
              <a:t>potensi</a:t>
            </a:r>
            <a:r>
              <a:rPr lang="en-US" sz="3500" dirty="0" smtClean="0"/>
              <a:t> </a:t>
            </a:r>
            <a:r>
              <a:rPr lang="en-US" sz="3500" dirty="0" err="1" smtClean="0"/>
              <a:t>komunikasi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i="1" smtClean="0"/>
              <a:t>We cannot not communicate: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seseorang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dirty="0" err="1" smtClean="0"/>
              <a:t>makna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perilakunya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Tersenyum</a:t>
            </a:r>
            <a:r>
              <a:rPr lang="en-US" sz="2800" dirty="0" smtClean="0"/>
              <a:t> </a:t>
            </a:r>
            <a:r>
              <a:rPr lang="en-US" sz="2800" dirty="0" err="1" smtClean="0"/>
              <a:t>ditafsirkan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bahagia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Cemberut</a:t>
            </a:r>
            <a:r>
              <a:rPr lang="en-US" sz="2800" dirty="0" smtClean="0"/>
              <a:t> </a:t>
            </a:r>
            <a:r>
              <a:rPr lang="en-US" sz="2800" dirty="0" err="1" smtClean="0"/>
              <a:t>ditafsirkan</a:t>
            </a:r>
            <a:r>
              <a:rPr lang="en-US" sz="2800" dirty="0" smtClean="0"/>
              <a:t> </a:t>
            </a:r>
            <a:r>
              <a:rPr lang="en-US" sz="2800" dirty="0" err="1" smtClean="0"/>
              <a:t>ngambek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Diam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malu</a:t>
            </a:r>
            <a:r>
              <a:rPr lang="en-US" sz="2800" dirty="0" smtClean="0"/>
              <a:t>, </a:t>
            </a:r>
            <a:r>
              <a:rPr lang="en-US" sz="2800" dirty="0" err="1" smtClean="0"/>
              <a:t>segan</a:t>
            </a:r>
            <a:r>
              <a:rPr lang="en-US" sz="2800" dirty="0" smtClean="0"/>
              <a:t>, </a:t>
            </a:r>
            <a:r>
              <a:rPr lang="en-US" sz="2800" dirty="0" err="1" smtClean="0"/>
              <a:t>ragu-ragu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setuju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peduli</a:t>
            </a:r>
            <a:r>
              <a:rPr lang="en-US" sz="2800" dirty="0" smtClean="0"/>
              <a:t>, </a:t>
            </a:r>
            <a:r>
              <a:rPr lang="en-US" sz="2800" dirty="0" err="1" smtClean="0"/>
              <a:t>marah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malas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bodoh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proses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simbolik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Setiap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perilaku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mempunyai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potensi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mempunyai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dimensi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dimensi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hubungan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berlangsung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berbagai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tingkat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kesengajaan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terjadi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konteks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waktu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tafsirkan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9" y="1600201"/>
            <a:ext cx="6444595" cy="42937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(</a:t>
            </a:r>
            <a:r>
              <a:rPr lang="en-US" dirty="0" err="1" smtClean="0"/>
              <a:t>isi</a:t>
            </a:r>
            <a:r>
              <a:rPr lang="en-US" dirty="0" smtClean="0"/>
              <a:t>)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dikatakan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mengatakannya</a:t>
            </a:r>
            <a:r>
              <a:rPr lang="en-US" dirty="0" smtClean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mengisyaratkan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Aku</a:t>
            </a:r>
            <a:r>
              <a:rPr lang="en-US" dirty="0" smtClean="0"/>
              <a:t> </a:t>
            </a:r>
            <a:r>
              <a:rPr lang="en-US" dirty="0" err="1" smtClean="0"/>
              <a:t>benci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” </a:t>
            </a:r>
            <a:r>
              <a:rPr lang="en-US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nada </a:t>
            </a:r>
            <a:r>
              <a:rPr lang="en-US" dirty="0" err="1" smtClean="0"/>
              <a:t>menggoda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Seoarang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yang </a:t>
            </a:r>
            <a:r>
              <a:rPr lang="en-US" dirty="0" err="1" smtClean="0"/>
              <a:t>mengatakan“Ih</a:t>
            </a:r>
            <a:r>
              <a:rPr lang="en-US" dirty="0" smtClean="0"/>
              <a:t>, </a:t>
            </a:r>
            <a:r>
              <a:rPr lang="en-US" dirty="0" err="1" smtClean="0"/>
              <a:t>jahat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”,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prianya</a:t>
            </a:r>
            <a:r>
              <a:rPr lang="en-US" dirty="0" smtClean="0"/>
              <a:t> </a:t>
            </a:r>
            <a:r>
              <a:rPr lang="en-US" dirty="0" err="1" smtClean="0"/>
              <a:t>seraya</a:t>
            </a:r>
            <a:r>
              <a:rPr lang="en-US" dirty="0" smtClean="0"/>
              <a:t> </a:t>
            </a:r>
            <a:r>
              <a:rPr lang="en-US" dirty="0" err="1" smtClean="0"/>
              <a:t>mencubit</a:t>
            </a:r>
            <a:r>
              <a:rPr lang="en-US" dirty="0" smtClean="0"/>
              <a:t> sang </a:t>
            </a:r>
            <a:r>
              <a:rPr lang="en-US" dirty="0" err="1" smtClean="0"/>
              <a:t>pemuda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Jakarta, </a:t>
            </a:r>
            <a:r>
              <a:rPr lang="en-US" dirty="0" err="1" smtClean="0"/>
              <a:t>Dik</a:t>
            </a:r>
            <a:r>
              <a:rPr lang="en-US" dirty="0" smtClean="0"/>
              <a:t>?” 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dimensi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dimensi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hubungan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unsur-unsur</a:t>
            </a:r>
            <a:r>
              <a:rPr lang="en-US" dirty="0" smtClean="0">
                <a:solidFill>
                  <a:srgbClr val="FF0000"/>
                </a:solidFill>
              </a:rPr>
              <a:t> lain,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saluran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Artikel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berbobot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i="1" dirty="0" smtClean="0"/>
              <a:t>audio-visual</a:t>
            </a:r>
            <a:r>
              <a:rPr lang="en-US" dirty="0" smtClean="0"/>
              <a:t>,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i="1" dirty="0" smtClean="0"/>
              <a:t>visual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Marshall Mc </a:t>
            </a:r>
            <a:r>
              <a:rPr lang="en-US" dirty="0" err="1" smtClean="0"/>
              <a:t>Luhan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i="1" dirty="0" smtClean="0"/>
              <a:t>the medium is the message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Shot</a:t>
            </a:r>
            <a:r>
              <a:rPr lang="en-US" dirty="0" smtClean="0"/>
              <a:t>, </a:t>
            </a:r>
            <a:r>
              <a:rPr lang="en-US" i="1" dirty="0" smtClean="0"/>
              <a:t>angle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(</a:t>
            </a:r>
            <a:r>
              <a:rPr lang="en-US" i="1" dirty="0" smtClean="0"/>
              <a:t>motion</a:t>
            </a:r>
            <a:r>
              <a:rPr lang="en-US" dirty="0" smtClean="0"/>
              <a:t>)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 </a:t>
            </a:r>
            <a:r>
              <a:rPr lang="en-US" dirty="0" err="1" smtClean="0"/>
              <a:t>pemirsa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i="1" dirty="0" smtClean="0"/>
              <a:t>close up </a:t>
            </a:r>
            <a:r>
              <a:rPr lang="en-US" dirty="0" err="1" smtClean="0"/>
              <a:t>mengesankan</a:t>
            </a:r>
            <a:r>
              <a:rPr lang="en-US" dirty="0" smtClean="0"/>
              <a:t> </a:t>
            </a:r>
            <a:r>
              <a:rPr lang="en-US" dirty="0" err="1" smtClean="0"/>
              <a:t>keintiman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 yang </a:t>
            </a:r>
            <a:r>
              <a:rPr lang="en-US" dirty="0" err="1" smtClean="0"/>
              <a:t>ditayangkan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Medium shot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,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, </a:t>
            </a:r>
            <a:r>
              <a:rPr lang="en-US" dirty="0" err="1" smtClean="0"/>
              <a:t>netral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memihak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Long shot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,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pemirsa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Full shot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i="1" dirty="0" smtClean="0"/>
              <a:t>Pan down </a:t>
            </a:r>
            <a:r>
              <a:rPr lang="en-US" dirty="0" smtClean="0"/>
              <a:t>(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) </a:t>
            </a:r>
            <a:r>
              <a:rPr lang="en-US" dirty="0" err="1" smtClean="0"/>
              <a:t>meremehkan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mengesankan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disorot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status.</a:t>
            </a:r>
          </a:p>
          <a:p>
            <a:r>
              <a:rPr lang="en-US" i="1" dirty="0" smtClean="0"/>
              <a:t>Pan up </a:t>
            </a:r>
            <a:r>
              <a:rPr lang="en-US" dirty="0" smtClean="0"/>
              <a:t>(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) </a:t>
            </a:r>
            <a:r>
              <a:rPr lang="en-US" dirty="0" err="1" smtClean="0"/>
              <a:t>mengesankan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disorot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berkuasa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status.</a:t>
            </a:r>
          </a:p>
          <a:p>
            <a:r>
              <a:rPr lang="en-US" i="1" dirty="0" smtClean="0"/>
              <a:t>Zoom in </a:t>
            </a:r>
            <a:r>
              <a:rPr lang="en-US" dirty="0" smtClean="0"/>
              <a:t>(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)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yang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yang dramatis.</a:t>
            </a:r>
          </a:p>
          <a:p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TV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berwibawa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bahu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katnis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60" r="426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562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Medium shot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4953000"/>
            <a:ext cx="8382000" cy="1676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This shot allows the audience to get the full scope of what </a:t>
            </a:r>
            <a:r>
              <a:rPr lang="en-US" sz="3000" dirty="0" err="1" smtClean="0"/>
              <a:t>Katniss</a:t>
            </a:r>
            <a:r>
              <a:rPr lang="en-US" sz="3000" dirty="0" smtClean="0"/>
              <a:t> is doing (shooting an arrow), while also keeping the focus completely on </a:t>
            </a:r>
            <a:r>
              <a:rPr lang="en-US" sz="3000" dirty="0" err="1" smtClean="0"/>
              <a:t>Katniss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key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67" r="12567"/>
          <a:stretch>
            <a:fillRect/>
          </a:stretch>
        </p:blipFill>
        <p:spPr>
          <a:xfrm>
            <a:off x="228600" y="762000"/>
            <a:ext cx="5283200" cy="3962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5486400" cy="566738"/>
          </a:xfrm>
        </p:spPr>
        <p:txBody>
          <a:bodyPr>
            <a:noAutofit/>
          </a:bodyPr>
          <a:lstStyle/>
          <a:p>
            <a:r>
              <a:rPr lang="en-US" sz="3500" dirty="0" smtClean="0"/>
              <a:t>Close up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800600"/>
            <a:ext cx="8153400" cy="2057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Let’s say that a person has just left the room. A close-up shot of their keys, such as this, right afterwards would indicate that they forgot to take their keys.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6.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melibatkan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prediksi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peserta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7.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bersifat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sistemik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8. </a:t>
            </a:r>
            <a:r>
              <a:rPr lang="en-US" dirty="0" err="1" smtClean="0">
                <a:solidFill>
                  <a:srgbClr val="0070C0"/>
                </a:solidFill>
              </a:rPr>
              <a:t>Semakin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mirip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latar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belakang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sosial-budaya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semakin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efektiflah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9.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bersifat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nonsekuensial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10. </a:t>
            </a:r>
            <a:r>
              <a:rPr lang="en-US" dirty="0" err="1" smtClean="0">
                <a:solidFill>
                  <a:srgbClr val="0070C0"/>
                </a:solidFill>
              </a:rPr>
              <a:t>Komunikasi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bersifat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prosesual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dinamis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transaksional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piderman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147" r="21147"/>
          <a:stretch>
            <a:fillRect/>
          </a:stretch>
        </p:blipFill>
        <p:spPr>
          <a:xfrm>
            <a:off x="3581400" y="990600"/>
            <a:ext cx="5029200" cy="365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5486400" cy="566738"/>
          </a:xfrm>
        </p:spPr>
        <p:txBody>
          <a:bodyPr>
            <a:noAutofit/>
          </a:bodyPr>
          <a:lstStyle/>
          <a:p>
            <a:r>
              <a:rPr lang="en-US" sz="3500" dirty="0" smtClean="0"/>
              <a:t>Low angle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077200" cy="133826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This low angle shot of Peter Parker shows that he has obtained power through becoming Spiderman.</a:t>
            </a:r>
            <a:endParaRPr lang="en-US" sz="3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4)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kesengajaan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kesengajaan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(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melamun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)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disadari</a:t>
            </a:r>
            <a:r>
              <a:rPr lang="en-US" dirty="0" smtClean="0"/>
              <a:t> (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pidato</a:t>
            </a:r>
            <a:r>
              <a:rPr lang="en-US" dirty="0" smtClean="0"/>
              <a:t>). 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kesengajaan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berdialog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yang </a:t>
            </a:r>
            <a:r>
              <a:rPr lang="en-US" dirty="0" err="1" smtClean="0"/>
              <a:t>berbahasa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bersenda</a:t>
            </a:r>
            <a:r>
              <a:rPr lang="en-US" dirty="0" smtClean="0"/>
              <a:t> </a:t>
            </a:r>
            <a:r>
              <a:rPr lang="en-US" dirty="0" err="1" smtClean="0"/>
              <a:t>gurau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kawan-kawan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,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mengucapkan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verbal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Pesan</a:t>
            </a:r>
            <a:r>
              <a:rPr lang="en-US" dirty="0" smtClean="0"/>
              <a:t> non verbal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bertolak</a:t>
            </a:r>
            <a:r>
              <a:rPr lang="en-US" dirty="0" smtClean="0"/>
              <a:t> </a:t>
            </a:r>
            <a:r>
              <a:rPr lang="en-US" dirty="0" err="1" smtClean="0"/>
              <a:t>pinggang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lengannya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hadapan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kegugupannya</a:t>
            </a:r>
            <a:r>
              <a:rPr lang="en-US" dirty="0" smtClean="0"/>
              <a:t>; </a:t>
            </a:r>
            <a:r>
              <a:rPr lang="en-US" dirty="0" err="1" smtClean="0"/>
              <a:t>kekurangsopanan</a:t>
            </a:r>
            <a:r>
              <a:rPr lang="en-US" dirty="0" smtClean="0"/>
              <a:t>; </a:t>
            </a:r>
            <a:r>
              <a:rPr lang="en-US" dirty="0" err="1" smtClean="0"/>
              <a:t>keangkuhan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mahasiswi</a:t>
            </a:r>
            <a:r>
              <a:rPr lang="en-US" dirty="0" smtClean="0"/>
              <a:t> </a:t>
            </a:r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lekukan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mahasiswi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nakal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murahan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berani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malu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penggoda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sebagainya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sym typeface="Wingdings" pitchFamily="2" charset="2"/>
              </a:rPr>
              <a:t>Postur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tegap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berjalan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mantap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ketika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menuju</a:t>
            </a:r>
            <a:r>
              <a:rPr lang="en-US" dirty="0" smtClean="0">
                <a:sym typeface="Wingdings" pitchFamily="2" charset="2"/>
              </a:rPr>
              <a:t> podium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berpidato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jabatan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tangan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kuat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gerakan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tangan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bebas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berbicara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kontak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berpakaian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rapi</a:t>
            </a:r>
            <a:r>
              <a:rPr lang="en-US" dirty="0" smtClean="0">
                <a:sym typeface="Wingdings" pitchFamily="2" charset="2"/>
              </a:rPr>
              <a:t>  rasa </a:t>
            </a:r>
            <a:r>
              <a:rPr lang="en-US" dirty="0" err="1" smtClean="0">
                <a:sym typeface="Wingdings" pitchFamily="2" charset="2"/>
              </a:rPr>
              <a:t>percaya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jabat</a:t>
            </a:r>
            <a:r>
              <a:rPr lang="en-US" dirty="0" smtClean="0"/>
              <a:t> </a:t>
            </a:r>
            <a:r>
              <a:rPr lang="en-US" dirty="0" err="1" smtClean="0"/>
              <a:t>tangannya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,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membungkuk</a:t>
            </a:r>
            <a:r>
              <a:rPr lang="en-US" dirty="0" smtClean="0"/>
              <a:t>,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menunduk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kusut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orang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kurang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percaya-diri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meskipun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belum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anggapan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itu</a:t>
            </a:r>
            <a:r>
              <a:rPr lang="en-US" dirty="0" smtClean="0">
                <a:sym typeface="Wingdings" pitchFamily="2" charset="2"/>
              </a:rPr>
              <a:t> 100% </a:t>
            </a:r>
            <a:r>
              <a:rPr lang="en-US" dirty="0" err="1" smtClean="0">
                <a:sym typeface="Wingdings" pitchFamily="2" charset="2"/>
              </a:rPr>
              <a:t>benar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penafsiran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,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menyengaja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udent-body-language-post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469" y="457200"/>
            <a:ext cx="7434327" cy="58674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5)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(</a:t>
            </a:r>
            <a:r>
              <a:rPr lang="en-US" dirty="0" err="1" smtClean="0"/>
              <a:t>iklim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)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Topik-topik</a:t>
            </a:r>
            <a:r>
              <a:rPr lang="en-US" dirty="0" smtClean="0"/>
              <a:t> yang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dipercakapkan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“</a:t>
            </a:r>
            <a:r>
              <a:rPr lang="en-US" dirty="0" err="1" smtClean="0"/>
              <a:t>lelucon</a:t>
            </a:r>
            <a:r>
              <a:rPr lang="en-US" dirty="0" smtClean="0"/>
              <a:t>”, “</a:t>
            </a:r>
            <a:r>
              <a:rPr lang="en-US" dirty="0" err="1" smtClean="0"/>
              <a:t>mobil</a:t>
            </a:r>
            <a:r>
              <a:rPr lang="en-US" dirty="0" smtClean="0"/>
              <a:t>”, “</a:t>
            </a:r>
            <a:r>
              <a:rPr lang="en-US" dirty="0" err="1" smtClean="0"/>
              <a:t>bisnis</a:t>
            </a:r>
            <a:r>
              <a:rPr lang="en-US" dirty="0" smtClean="0"/>
              <a:t>”, “</a:t>
            </a:r>
            <a:r>
              <a:rPr lang="en-US" dirty="0" err="1" smtClean="0"/>
              <a:t>perdagangan”kurang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dikemukakan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masjid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668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Pakaian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menyala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tertawa</a:t>
            </a:r>
            <a:r>
              <a:rPr lang="en-US" sz="2800" dirty="0" smtClean="0"/>
              <a:t> </a:t>
            </a:r>
            <a:r>
              <a:rPr lang="en-US" sz="2800" dirty="0" err="1" smtClean="0"/>
              <a:t>terbahak-bahak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pemakaman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dipersepsi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pantas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makna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dering</a:t>
            </a:r>
            <a:r>
              <a:rPr lang="en-US" sz="2800" dirty="0" smtClean="0"/>
              <a:t> </a:t>
            </a:r>
            <a:r>
              <a:rPr lang="en-US" sz="2800" dirty="0" err="1" smtClean="0"/>
              <a:t>telepon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siang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malam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dipersepsikan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/>
              <a:t>Kunjungan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mahasiwa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teman</a:t>
            </a:r>
            <a:r>
              <a:rPr lang="en-US" sz="2800" dirty="0" smtClean="0"/>
              <a:t> </a:t>
            </a:r>
            <a:r>
              <a:rPr lang="en-US" sz="2800" dirty="0" err="1" smtClean="0"/>
              <a:t>kuliahnya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malam</a:t>
            </a:r>
            <a:r>
              <a:rPr lang="en-US" sz="2800" dirty="0" smtClean="0"/>
              <a:t> </a:t>
            </a:r>
            <a:r>
              <a:rPr lang="en-US" sz="2800" dirty="0" err="1" smtClean="0"/>
              <a:t>minggu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dimaknai</a:t>
            </a:r>
            <a:r>
              <a:rPr lang="en-US" sz="2800" dirty="0" smtClean="0"/>
              <a:t> lain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kedatangannya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malam</a:t>
            </a:r>
            <a:r>
              <a:rPr lang="en-US" sz="2800" dirty="0" smtClean="0"/>
              <a:t> </a:t>
            </a:r>
            <a:r>
              <a:rPr lang="en-US" sz="2800" dirty="0" err="1" smtClean="0"/>
              <a:t>biasa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700" dirty="0" smtClean="0">
                <a:solidFill>
                  <a:srgbClr val="0070C0"/>
                </a:solidFill>
              </a:rPr>
              <a:t>11. </a:t>
            </a:r>
            <a:r>
              <a:rPr lang="en-US" sz="2700" dirty="0" err="1" smtClean="0">
                <a:solidFill>
                  <a:srgbClr val="0070C0"/>
                </a:solidFill>
              </a:rPr>
              <a:t>Komunikasi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bersifat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i="1" dirty="0" smtClean="0">
                <a:solidFill>
                  <a:srgbClr val="0070C0"/>
                </a:solidFill>
              </a:rPr>
              <a:t>irreversible</a:t>
            </a:r>
          </a:p>
          <a:p>
            <a:pPr>
              <a:buNone/>
            </a:pPr>
            <a:r>
              <a:rPr lang="en-US" sz="2700" dirty="0" smtClean="0">
                <a:solidFill>
                  <a:srgbClr val="0070C0"/>
                </a:solidFill>
              </a:rPr>
              <a:t>12. </a:t>
            </a:r>
            <a:r>
              <a:rPr lang="en-US" sz="2700" dirty="0" err="1" smtClean="0">
                <a:solidFill>
                  <a:srgbClr val="0070C0"/>
                </a:solidFill>
              </a:rPr>
              <a:t>Komunikasi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bukan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panasea</a:t>
            </a:r>
            <a:r>
              <a:rPr lang="en-US" sz="2700" dirty="0" smtClean="0">
                <a:solidFill>
                  <a:srgbClr val="0070C0"/>
                </a:solidFill>
              </a:rPr>
              <a:t> (</a:t>
            </a:r>
            <a:r>
              <a:rPr lang="en-US" sz="2700" dirty="0" err="1" smtClean="0">
                <a:solidFill>
                  <a:srgbClr val="0070C0"/>
                </a:solidFill>
              </a:rPr>
              <a:t>obat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mujarab</a:t>
            </a:r>
            <a:r>
              <a:rPr lang="en-US" sz="2700" dirty="0" smtClean="0">
                <a:solidFill>
                  <a:srgbClr val="0070C0"/>
                </a:solidFill>
              </a:rPr>
              <a:t>) </a:t>
            </a:r>
            <a:r>
              <a:rPr lang="en-US" sz="2700" dirty="0" err="1" smtClean="0">
                <a:solidFill>
                  <a:srgbClr val="0070C0"/>
                </a:solidFill>
              </a:rPr>
              <a:t>untuk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menyelesaikan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berbagai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</a:rPr>
              <a:t>masalah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Kehadiran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lain,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konteks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orang-orang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berkomunikasi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berkonflik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merasa</a:t>
            </a:r>
            <a:r>
              <a:rPr lang="en-US" sz="2800" dirty="0" smtClean="0"/>
              <a:t> </a:t>
            </a:r>
            <a:r>
              <a:rPr lang="en-US" sz="2800" dirty="0" err="1" smtClean="0"/>
              <a:t>canggung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dekat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Suasana</a:t>
            </a:r>
            <a:r>
              <a:rPr lang="en-US" sz="2800" dirty="0" smtClean="0"/>
              <a:t> </a:t>
            </a:r>
            <a:r>
              <a:rPr lang="en-US" sz="2800" dirty="0" err="1" smtClean="0"/>
              <a:t>psikologis</a:t>
            </a:r>
            <a:r>
              <a:rPr lang="en-US" sz="2800" dirty="0" smtClean="0"/>
              <a:t> </a:t>
            </a:r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pelak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suasana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komentar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</a:t>
            </a:r>
            <a:r>
              <a:rPr lang="en-US" sz="2800" dirty="0" err="1" smtClean="0"/>
              <a:t>isteri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kenaikan</a:t>
            </a:r>
            <a:r>
              <a:rPr lang="en-US" sz="2800" dirty="0" smtClean="0"/>
              <a:t> </a:t>
            </a: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 </a:t>
            </a:r>
            <a:r>
              <a:rPr lang="en-US" sz="2800" dirty="0" err="1" smtClean="0"/>
              <a:t>tangga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kurangnya</a:t>
            </a:r>
            <a:r>
              <a:rPr lang="en-US" sz="2800" dirty="0" smtClean="0"/>
              <a:t> </a:t>
            </a:r>
            <a:r>
              <a:rPr lang="en-US" sz="2800" dirty="0" err="1" smtClean="0"/>
              <a:t>uang</a:t>
            </a:r>
            <a:r>
              <a:rPr lang="en-US" sz="2800" dirty="0" smtClean="0"/>
              <a:t> </a:t>
            </a:r>
            <a:r>
              <a:rPr lang="en-US" sz="2800" dirty="0" err="1" smtClean="0"/>
              <a:t>belanja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suaminya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santai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suami</a:t>
            </a:r>
            <a:r>
              <a:rPr lang="en-US" sz="2800" dirty="0" smtClean="0"/>
              <a:t> </a:t>
            </a:r>
            <a:r>
              <a:rPr lang="en-US" sz="2800" dirty="0" err="1" smtClean="0"/>
              <a:t>pulang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endParaRPr lang="en-US" sz="3000" dirty="0" smtClean="0"/>
          </a:p>
          <a:p>
            <a:pPr algn="ctr">
              <a:buFont typeface="Courier New" pitchFamily="49" charset="0"/>
              <a:buChar char="o"/>
            </a:pPr>
            <a:endParaRPr lang="en-US" sz="3000" dirty="0" smtClean="0"/>
          </a:p>
          <a:p>
            <a:pPr algn="ctr">
              <a:buFont typeface="Courier New" pitchFamily="49" charset="0"/>
              <a:buChar char="o"/>
            </a:pPr>
            <a:r>
              <a:rPr lang="en-US" sz="3000" dirty="0" err="1" smtClean="0"/>
              <a:t>Menurut</a:t>
            </a:r>
            <a:r>
              <a:rPr lang="en-US" sz="3000" dirty="0" smtClean="0"/>
              <a:t> Susanne K. Langer,</a:t>
            </a:r>
          </a:p>
          <a:p>
            <a:pPr algn="ctr">
              <a:buNone/>
            </a:pPr>
            <a:r>
              <a:rPr sz="3000"/>
              <a:t>k</a:t>
            </a:r>
            <a:r>
              <a:rPr lang="en-US" sz="3000" dirty="0" err="1" smtClean="0"/>
              <a:t>ebutuhan</a:t>
            </a:r>
            <a:r>
              <a:rPr sz="3000" smtClean="0"/>
              <a:t> </a:t>
            </a:r>
            <a:r>
              <a:rPr lang="en-US" sz="3000" dirty="0" err="1" smtClean="0"/>
              <a:t>simbolisasi</a:t>
            </a:r>
            <a:r>
              <a:rPr lang="en-US" sz="3000" dirty="0" smtClean="0"/>
              <a:t> </a:t>
            </a:r>
          </a:p>
          <a:p>
            <a:pPr algn="ctr">
              <a:buNone/>
            </a:pP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penggunaan</a:t>
            </a:r>
            <a:r>
              <a:rPr lang="en-US" sz="3000" dirty="0" smtClean="0"/>
              <a:t> </a:t>
            </a:r>
            <a:r>
              <a:rPr lang="en-US" sz="3000" dirty="0" err="1" smtClean="0"/>
              <a:t>lambang</a:t>
            </a:r>
            <a:r>
              <a:rPr lang="en-US" sz="3000" dirty="0" smtClean="0"/>
              <a:t> </a:t>
            </a:r>
            <a:r>
              <a:rPr lang="en-US" sz="3000" dirty="0" err="1" smtClean="0"/>
              <a:t>merupakan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 </a:t>
            </a:r>
            <a:r>
              <a:rPr lang="en-US" sz="3000" dirty="0" err="1" smtClean="0"/>
              <a:t>pokok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</a:t>
            </a:r>
            <a:r>
              <a:rPr lang="en-US" sz="3000" dirty="0" smtClean="0"/>
              <a:t>.</a:t>
            </a:r>
          </a:p>
          <a:p>
            <a:pPr>
              <a:buNone/>
            </a:pPr>
            <a:endParaRPr lang="en-US" sz="3000" dirty="0" smtClean="0"/>
          </a:p>
          <a:p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Lambang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simbol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,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 </a:t>
            </a:r>
            <a:r>
              <a:rPr lang="en-US" sz="2800" dirty="0" err="1" smtClean="0"/>
              <a:t>sekelompok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Lambang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kategori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Lambang</a:t>
            </a:r>
            <a:r>
              <a:rPr lang="en-US" sz="2800" dirty="0" smtClean="0"/>
              <a:t> </a:t>
            </a:r>
            <a:r>
              <a:rPr lang="en-US" sz="2800" dirty="0" err="1" smtClean="0"/>
              <a:t>meliputi</a:t>
            </a:r>
            <a:r>
              <a:rPr lang="en-US" sz="2800" dirty="0" smtClean="0"/>
              <a:t> </a:t>
            </a:r>
            <a:r>
              <a:rPr lang="en-US" sz="2800" dirty="0" err="1" smtClean="0"/>
              <a:t>kata-kata</a:t>
            </a:r>
            <a:r>
              <a:rPr lang="en-US" sz="2800" dirty="0" smtClean="0"/>
              <a:t> (</a:t>
            </a:r>
            <a:r>
              <a:rPr lang="en-US" sz="2800" dirty="0" err="1" smtClean="0"/>
              <a:t>pesan</a:t>
            </a:r>
            <a:r>
              <a:rPr lang="en-US" sz="2800" dirty="0" smtClean="0"/>
              <a:t> verbal),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nonverbal,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maknanya</a:t>
            </a:r>
            <a:r>
              <a:rPr lang="en-US" sz="2800" dirty="0" smtClean="0"/>
              <a:t> </a:t>
            </a:r>
            <a:r>
              <a:rPr lang="en-US" sz="2800" dirty="0" err="1" smtClean="0"/>
              <a:t>disepakati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Co: </a:t>
            </a:r>
            <a:r>
              <a:rPr lang="en-US" sz="2800" dirty="0" err="1" smtClean="0"/>
              <a:t>memasang</a:t>
            </a:r>
            <a:r>
              <a:rPr lang="en-US" sz="2800" dirty="0" smtClean="0"/>
              <a:t> </a:t>
            </a:r>
            <a:r>
              <a:rPr lang="en-US" sz="2800" dirty="0" err="1" smtClean="0"/>
              <a:t>bendera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menyatakan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penghormatan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kecintaan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direpresentasikan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ikon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indeks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Ikon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indeks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Ikon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(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</a:t>
            </a:r>
            <a:r>
              <a:rPr lang="en-US" sz="2800" dirty="0" smtClean="0"/>
              <a:t>) yang </a:t>
            </a:r>
            <a:r>
              <a:rPr lang="en-US" sz="2800" dirty="0" err="1" smtClean="0"/>
              <a:t>menyerupai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direpresentasikan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Representasi</a:t>
            </a:r>
            <a:r>
              <a:rPr lang="en-US" sz="2800" dirty="0" smtClean="0"/>
              <a:t> </a:t>
            </a:r>
            <a:r>
              <a:rPr lang="en-US" sz="2800" dirty="0" err="1" smtClean="0"/>
              <a:t>ditandai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kemiripan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/>
              <a:t>Contoh</a:t>
            </a:r>
            <a:r>
              <a:rPr lang="en-US" sz="3800" dirty="0" smtClean="0"/>
              <a:t> </a:t>
            </a:r>
            <a:r>
              <a:rPr lang="en-US" sz="3800" dirty="0" err="1" smtClean="0"/>
              <a:t>ikon</a:t>
            </a:r>
            <a:r>
              <a:rPr lang="en-US" sz="3800" dirty="0" smtClean="0"/>
              <a:t> </a:t>
            </a:r>
            <a:r>
              <a:rPr lang="en-US" sz="3800" dirty="0" err="1" smtClean="0"/>
              <a:t>kecantikan</a:t>
            </a:r>
            <a:r>
              <a:rPr lang="en-US" sz="3800" dirty="0" smtClean="0"/>
              <a:t>, </a:t>
            </a:r>
            <a:r>
              <a:rPr lang="en-US" sz="3800" dirty="0" err="1" smtClean="0"/>
              <a:t>ilmu</a:t>
            </a:r>
            <a:r>
              <a:rPr lang="en-US" sz="3800" dirty="0" smtClean="0"/>
              <a:t> </a:t>
            </a:r>
            <a:r>
              <a:rPr lang="en-US" sz="3800" dirty="0" err="1" smtClean="0"/>
              <a:t>pengetahuan</a:t>
            </a:r>
            <a:r>
              <a:rPr lang="en-US" sz="3800" dirty="0" smtClean="0"/>
              <a:t> </a:t>
            </a:r>
            <a:r>
              <a:rPr lang="en-US" sz="3800" dirty="0" err="1" smtClean="0"/>
              <a:t>dan</a:t>
            </a:r>
            <a:r>
              <a:rPr lang="en-US" sz="3800" dirty="0" smtClean="0"/>
              <a:t> </a:t>
            </a:r>
            <a:r>
              <a:rPr lang="en-US" sz="3800" dirty="0" err="1" smtClean="0"/>
              <a:t>kekuasaan</a:t>
            </a:r>
            <a:endParaRPr lang="en-US" sz="3800" dirty="0"/>
          </a:p>
        </p:txBody>
      </p:sp>
      <p:pic>
        <p:nvPicPr>
          <p:cNvPr id="4" name="Content Placeholder 3" descr="di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2654462" cy="3578319"/>
          </a:xfrm>
          <a:prstGeom prst="rect">
            <a:avLst/>
          </a:prstGeom>
        </p:spPr>
      </p:pic>
      <p:pic>
        <p:nvPicPr>
          <p:cNvPr id="5" name="Picture 4" descr="albert-einst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57400"/>
            <a:ext cx="2780384" cy="3677689"/>
          </a:xfrm>
          <a:prstGeom prst="rect">
            <a:avLst/>
          </a:prstGeom>
        </p:spPr>
      </p:pic>
      <p:pic>
        <p:nvPicPr>
          <p:cNvPr id="6" name="Picture 5" descr="50r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32" y="4343400"/>
            <a:ext cx="2772168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sz="3500" dirty="0" err="1" smtClean="0"/>
              <a:t>Indeks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Indeks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alamiah</a:t>
            </a:r>
            <a:r>
              <a:rPr lang="en-US" sz="2800" dirty="0" smtClean="0"/>
              <a:t> </a:t>
            </a:r>
            <a:r>
              <a:rPr lang="en-US" sz="2800" dirty="0" err="1" smtClean="0"/>
              <a:t>merepresentasikan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sebab-akibat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Indeks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(</a:t>
            </a:r>
            <a:r>
              <a:rPr lang="en-US" sz="2800" i="1" dirty="0" smtClean="0"/>
              <a:t>signal</a:t>
            </a:r>
            <a:r>
              <a:rPr lang="en-US" sz="2800" dirty="0" smtClean="0"/>
              <a:t>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gejala</a:t>
            </a:r>
            <a:r>
              <a:rPr lang="en-US" sz="2800" dirty="0" smtClean="0"/>
              <a:t> (</a:t>
            </a:r>
            <a:r>
              <a:rPr lang="en-US" sz="2800" i="1" dirty="0" smtClean="0"/>
              <a:t>symptom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Asap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indeks</a:t>
            </a:r>
            <a:r>
              <a:rPr lang="en-US" sz="2800" dirty="0" smtClean="0"/>
              <a:t> </a:t>
            </a:r>
            <a:r>
              <a:rPr lang="en-US" sz="2800" dirty="0" err="1" smtClean="0"/>
              <a:t>api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asap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disepakati</a:t>
            </a:r>
            <a:r>
              <a:rPr lang="en-US" sz="2800" dirty="0" smtClean="0"/>
              <a:t> </a:t>
            </a:r>
            <a:r>
              <a:rPr lang="en-US" sz="2800" dirty="0" err="1" smtClean="0"/>
              <a:t>tanda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suku</a:t>
            </a:r>
            <a:r>
              <a:rPr lang="en-US" sz="2800" dirty="0" smtClean="0"/>
              <a:t> </a:t>
            </a:r>
            <a:r>
              <a:rPr lang="en-US" sz="2800" dirty="0" err="1" smtClean="0"/>
              <a:t>primitif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berarti</a:t>
            </a:r>
            <a:r>
              <a:rPr lang="en-US" sz="2800" dirty="0" smtClean="0"/>
              <a:t> </a:t>
            </a:r>
            <a:r>
              <a:rPr lang="en-US" sz="2800" dirty="0" err="1" smtClean="0"/>
              <a:t>berkumpul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asap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lambang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maknanya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telah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disepakati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Awan</a:t>
            </a:r>
            <a:r>
              <a:rPr lang="en-US" sz="2800" dirty="0" smtClean="0"/>
              <a:t> </a:t>
            </a:r>
            <a:r>
              <a:rPr lang="en-US" sz="2800" dirty="0" err="1" smtClean="0"/>
              <a:t>gelap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indeks</a:t>
            </a:r>
            <a:r>
              <a:rPr lang="en-US" sz="2800" dirty="0" smtClean="0"/>
              <a:t> </a:t>
            </a:r>
            <a:r>
              <a:rPr lang="en-US" sz="2800" dirty="0" err="1" smtClean="0"/>
              <a:t>hujan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S01033678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1470</Words>
  <Application>Microsoft Office PowerPoint</Application>
  <PresentationFormat>On-screen Show (4:3)</PresentationFormat>
  <Paragraphs>137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TS010336783</vt:lpstr>
      <vt:lpstr>Trek</vt:lpstr>
      <vt:lpstr>Prinsip-prinsip komunikasi (bagian 1)  </vt:lpstr>
      <vt:lpstr>Prinsip-prinsip komunikasi </vt:lpstr>
      <vt:lpstr>Prinsip-prinsip komunikasi </vt:lpstr>
      <vt:lpstr>Prinsip-prinsip komunikasi </vt:lpstr>
      <vt:lpstr>1) Komunikasi adalah proses simbolik</vt:lpstr>
      <vt:lpstr>Slide 6</vt:lpstr>
      <vt:lpstr>Komunikasi adalah proses simbolik</vt:lpstr>
      <vt:lpstr>Contoh ikon kecantikan, ilmu pengetahuan dan kekuasaan</vt:lpstr>
      <vt:lpstr>Indeks</vt:lpstr>
      <vt:lpstr>Komunikasi adalah proses simbolik</vt:lpstr>
      <vt:lpstr>Lambang mempunyai beberapa sifat:</vt:lpstr>
      <vt:lpstr> 1. Bersifat manasuka atau sewenang-wenang </vt:lpstr>
      <vt:lpstr>Makanan dan cara makan </vt:lpstr>
      <vt:lpstr>Tempat tinggal</vt:lpstr>
      <vt:lpstr>Lambang tidak mempunyai makna: kitalah yang memberi makna pada lambang </vt:lpstr>
      <vt:lpstr>Slide 16</vt:lpstr>
      <vt:lpstr>Lambang itu bervariasi </vt:lpstr>
      <vt:lpstr>Slide 18</vt:lpstr>
      <vt:lpstr>2) Setiap perilaku mempunyai potensi komunikasi </vt:lpstr>
      <vt:lpstr>Apa yang Anda tafsirkan?</vt:lpstr>
      <vt:lpstr>3) Komunikasi punya dimensi isi dan dimensi hubungannya</vt:lpstr>
      <vt:lpstr>Slide 22</vt:lpstr>
      <vt:lpstr>Slide 23</vt:lpstr>
      <vt:lpstr>Slide 24</vt:lpstr>
      <vt:lpstr>Slide 25</vt:lpstr>
      <vt:lpstr>Slide 26</vt:lpstr>
      <vt:lpstr>Slide 27</vt:lpstr>
      <vt:lpstr>Medium shot</vt:lpstr>
      <vt:lpstr>Close up</vt:lpstr>
      <vt:lpstr>Low angle</vt:lpstr>
      <vt:lpstr>4) Komunikasi berlangsung dalam berbagai tingkat kesengajaan</vt:lpstr>
      <vt:lpstr>Komunikasi berlangsung dalam berbagai tingkat kesengajaan</vt:lpstr>
      <vt:lpstr>Slide 33</vt:lpstr>
      <vt:lpstr>Slide 34</vt:lpstr>
      <vt:lpstr>Slide 35</vt:lpstr>
      <vt:lpstr>Slide 36</vt:lpstr>
      <vt:lpstr>Slide 37</vt:lpstr>
      <vt:lpstr>5) Komunikasi terjadi dalam konteks ruang dan waktu</vt:lpstr>
      <vt:lpstr>Slide 39</vt:lpstr>
      <vt:lpstr>Slide 40</vt:lpstr>
    </vt:vector>
  </TitlesOfParts>
  <Company>mugas bangkit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</dc:title>
  <dc:creator>mugas bangkit</dc:creator>
  <cp:lastModifiedBy>dayat</cp:lastModifiedBy>
  <cp:revision>381</cp:revision>
  <dcterms:created xsi:type="dcterms:W3CDTF">2014-02-25T04:22:26Z</dcterms:created>
  <dcterms:modified xsi:type="dcterms:W3CDTF">2016-01-14T03:09:02Z</dcterms:modified>
</cp:coreProperties>
</file>