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F54F-4E3A-4977-A7E8-67CB175D7C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CD12-2728-4966-9251-F6D164512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28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F54F-4E3A-4977-A7E8-67CB175D7C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CD12-2728-4966-9251-F6D164512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9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F54F-4E3A-4977-A7E8-67CB175D7C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CD12-2728-4966-9251-F6D164512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0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F54F-4E3A-4977-A7E8-67CB175D7C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CD12-2728-4966-9251-F6D164512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36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F54F-4E3A-4977-A7E8-67CB175D7C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CD12-2728-4966-9251-F6D164512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2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F54F-4E3A-4977-A7E8-67CB175D7C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CD12-2728-4966-9251-F6D164512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5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F54F-4E3A-4977-A7E8-67CB175D7C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CD12-2728-4966-9251-F6D164512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2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F54F-4E3A-4977-A7E8-67CB175D7C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CD12-2728-4966-9251-F6D164512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3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F54F-4E3A-4977-A7E8-67CB175D7C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CD12-2728-4966-9251-F6D164512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F54F-4E3A-4977-A7E8-67CB175D7C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CD12-2728-4966-9251-F6D164512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2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F54F-4E3A-4977-A7E8-67CB175D7C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CD12-2728-4966-9251-F6D164512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7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EF54F-4E3A-4977-A7E8-67CB175D7C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ACD12-2728-4966-9251-F6D164512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4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gif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Profesionalisme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Muhammad Noor </a:t>
            </a:r>
            <a:r>
              <a:rPr lang="en-US" dirty="0" err="1" smtClean="0"/>
              <a:t>Hidayat</a:t>
            </a:r>
            <a:r>
              <a:rPr lang="en-US" dirty="0" smtClean="0"/>
              <a:t> </a:t>
            </a:r>
            <a:r>
              <a:rPr lang="en-US" smtClean="0"/>
              <a:t>MIKom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45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</p:spPr>
        <p:txBody>
          <a:bodyPr/>
          <a:lstStyle/>
          <a:p>
            <a:r>
              <a:rPr lang="id-ID" sz="6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ea typeface="+mn-ea"/>
                <a:cs typeface="Times New Roman"/>
              </a:rPr>
              <a:t>Disipli</a:t>
            </a:r>
            <a:r>
              <a:rPr lang="en-US" sz="6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ea typeface="+mn-ea"/>
                <a:cs typeface="Times New Roman"/>
              </a:rPr>
              <a:t>n</a:t>
            </a:r>
            <a:endParaRPr lang="id-ID" sz="6000" b="1" kern="10" dirty="0" smtClean="0">
              <a:ln w="9525">
                <a:noFill/>
                <a:round/>
                <a:headEnd/>
                <a:tailEnd/>
              </a:ln>
              <a:solidFill>
                <a:srgbClr val="000066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ea typeface="+mn-ea"/>
              <a:cs typeface="Times New Roman"/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5292725" y="1255713"/>
            <a:ext cx="4751388" cy="2816225"/>
          </a:xfrm>
          <a:prstGeom prst="cloudCallout">
            <a:avLst>
              <a:gd name="adj1" fmla="val 18227"/>
              <a:gd name="adj2" fmla="val 7886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25425" indent="-225425">
              <a:buFontTx/>
              <a:buChar char="•"/>
              <a:tabLst>
                <a:tab pos="338138" algn="l"/>
              </a:tabLst>
            </a:pPr>
            <a:r>
              <a:rPr lang="en-US" altLang="ja-JP" sz="2000">
                <a:solidFill>
                  <a:srgbClr val="5B012A"/>
                </a:solidFill>
                <a:ea typeface="ＭＳ Ｐゴシック" charset="-128"/>
              </a:rPr>
              <a:t> Pasti bisa ! </a:t>
            </a:r>
          </a:p>
          <a:p>
            <a:pPr marL="225425" indent="-225425">
              <a:buFontTx/>
              <a:buChar char="•"/>
              <a:tabLst>
                <a:tab pos="338138" algn="l"/>
              </a:tabLst>
            </a:pPr>
            <a:r>
              <a:rPr lang="en-US" altLang="ja-JP" sz="2000">
                <a:solidFill>
                  <a:srgbClr val="5B012A"/>
                </a:solidFill>
                <a:ea typeface="ＭＳ Ｐゴシック" charset="-128"/>
              </a:rPr>
              <a:t> Jangan tunda sampai    	besok</a:t>
            </a:r>
          </a:p>
          <a:p>
            <a:pPr marL="225425" indent="-225425">
              <a:buFontTx/>
              <a:buChar char="•"/>
              <a:tabLst>
                <a:tab pos="338138" algn="l"/>
              </a:tabLst>
            </a:pPr>
            <a:r>
              <a:rPr lang="en-US" altLang="ja-JP" sz="2000">
                <a:solidFill>
                  <a:srgbClr val="5B012A"/>
                </a:solidFill>
                <a:ea typeface="ＭＳ Ｐゴシック" charset="-128"/>
              </a:rPr>
              <a:t> 	Lakukan sesuatu !</a:t>
            </a:r>
          </a:p>
          <a:p>
            <a:pPr marL="225425" indent="-225425">
              <a:buFontTx/>
              <a:buChar char="•"/>
              <a:tabLst>
                <a:tab pos="338138" algn="l"/>
              </a:tabLst>
            </a:pPr>
            <a:r>
              <a:rPr lang="en-US" altLang="ja-JP" sz="2000">
                <a:solidFill>
                  <a:srgbClr val="5B012A"/>
                </a:solidFill>
                <a:ea typeface="ＭＳ Ｐゴシック" charset="-128"/>
              </a:rPr>
              <a:t> 	Kerjakan sekarang 	juga !</a:t>
            </a:r>
            <a:endParaRPr lang="id-ID" sz="2000">
              <a:solidFill>
                <a:srgbClr val="5B012A"/>
              </a:solidFill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997200"/>
            <a:ext cx="5338762" cy="2044700"/>
          </a:xfrm>
          <a:prstGeom prst="rect">
            <a:avLst/>
          </a:prstGeom>
        </p:spPr>
        <p:txBody>
          <a:bodyPr/>
          <a:lstStyle/>
          <a:p>
            <a:r>
              <a:rPr lang="id-ID" sz="2400" b="1" smtClean="0"/>
              <a:t>memaksakan diri</a:t>
            </a:r>
            <a:r>
              <a:rPr lang="en-US" sz="2400" b="1" smtClean="0"/>
              <a:t> </a:t>
            </a:r>
            <a:r>
              <a:rPr lang="en-US" sz="2400" b="1" i="1" smtClean="0"/>
              <a:t>but not</a:t>
            </a:r>
            <a:r>
              <a:rPr lang="en-US" sz="2400" b="1" smtClean="0"/>
              <a:t> nekat atau ngawur</a:t>
            </a:r>
          </a:p>
          <a:p>
            <a:r>
              <a:rPr lang="id-ID" sz="2400" b="1" smtClean="0"/>
              <a:t>mendorong </a:t>
            </a:r>
            <a:r>
              <a:rPr lang="en-US" sz="2400" b="1" smtClean="0"/>
              <a:t>diri sendiri untuk</a:t>
            </a:r>
            <a:r>
              <a:rPr lang="id-ID" sz="2400" b="1" smtClean="0"/>
              <a:t> melakukan suatu tugas</a:t>
            </a:r>
            <a:r>
              <a:rPr lang="id-ID" sz="2400" smtClean="0"/>
              <a:t> </a:t>
            </a:r>
          </a:p>
        </p:txBody>
      </p:sp>
      <p:pic>
        <p:nvPicPr>
          <p:cNvPr id="10245" name="Picture 5" descr="man_diving_into_bucket_md_wh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0" y="4797425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0537423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6"/>
          <p:cNvSpPr>
            <a:spLocks noChangeArrowheads="1"/>
          </p:cNvSpPr>
          <p:nvPr/>
        </p:nvSpPr>
        <p:spPr bwMode="auto">
          <a:xfrm>
            <a:off x="5867400" y="476250"/>
            <a:ext cx="3097213" cy="2016125"/>
          </a:xfrm>
          <a:prstGeom prst="wedgeEllipseCallout">
            <a:avLst>
              <a:gd name="adj1" fmla="val 23810"/>
              <a:gd name="adj2" fmla="val 62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r" defTabSz="1484313"/>
            <a:r>
              <a:rPr lang="en-US" sz="2000"/>
              <a:t>Ingat….!</a:t>
            </a:r>
          </a:p>
          <a:p>
            <a:pPr algn="r" defTabSz="1484313"/>
            <a:r>
              <a:rPr lang="id-ID" sz="2000"/>
              <a:t>Mencari bantuan bukan kelemahan</a:t>
            </a:r>
            <a:r>
              <a:rPr lang="en-US" sz="2000"/>
              <a:t> lho….</a:t>
            </a:r>
            <a:r>
              <a:rPr lang="id-ID" sz="2000"/>
              <a:t>,.</a:t>
            </a:r>
          </a:p>
          <a:p>
            <a:pPr algn="r" defTabSz="1484313"/>
            <a:endParaRPr lang="id-ID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</p:spPr>
        <p:txBody>
          <a:bodyPr/>
          <a:lstStyle/>
          <a:p>
            <a:r>
              <a:rPr lang="id-ID" sz="6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ea typeface="+mn-ea"/>
                <a:cs typeface="Times New Roman"/>
              </a:rPr>
              <a:t>Disiplin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5915025" cy="37734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</a:t>
            </a:r>
            <a:r>
              <a:rPr lang="id-ID" smtClean="0"/>
              <a:t>engetahui kapan mencari bantuan </a:t>
            </a:r>
            <a:endParaRPr lang="en-US" smtClean="0"/>
          </a:p>
          <a:p>
            <a:r>
              <a:rPr lang="en-US" smtClean="0"/>
              <a:t>Kepada</a:t>
            </a:r>
            <a:r>
              <a:rPr lang="id-ID" smtClean="0"/>
              <a:t> siapa mencari bantuan </a:t>
            </a:r>
            <a:endParaRPr lang="en-US" smtClean="0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4716463" y="3644900"/>
            <a:ext cx="4248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4813" indent="-404813"/>
            <a:endParaRPr lang="id-ID" sz="2800"/>
          </a:p>
        </p:txBody>
      </p:sp>
    </p:spTree>
    <p:extLst>
      <p:ext uri="{BB962C8B-B14F-4D97-AF65-F5344CB8AC3E}">
        <p14:creationId xmlns:p14="http://schemas.microsoft.com/office/powerpoint/2010/main" val="321272843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8"/>
          <p:cNvSpPr>
            <a:spLocks noChangeArrowheads="1" noChangeShapeType="1" noTextEdit="1"/>
          </p:cNvSpPr>
          <p:nvPr/>
        </p:nvSpPr>
        <p:spPr bwMode="auto">
          <a:xfrm>
            <a:off x="857250" y="642938"/>
            <a:ext cx="577215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Profesionalisme</a:t>
            </a:r>
            <a:endParaRPr lang="en-US" sz="6000" kern="10" dirty="0">
              <a:ln w="9525">
                <a:noFill/>
                <a:round/>
                <a:headEnd/>
                <a:tailEnd/>
              </a:ln>
              <a:solidFill>
                <a:srgbClr val="000066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02F8E-1F2B-483E-82F7-FBD9F7E8CF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928688" y="2000250"/>
            <a:ext cx="7762875" cy="528638"/>
          </a:xfrm>
          <a:prstGeom prst="roundRect">
            <a:avLst>
              <a:gd name="adj" fmla="val 3079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tabLst>
                <a:tab pos="363538" algn="ctr"/>
                <a:tab pos="981075" algn="l"/>
                <a:tab pos="5648325" algn="l"/>
              </a:tabLst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Pengertiannya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…..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928688" y="2714625"/>
            <a:ext cx="7762875" cy="1072098"/>
          </a:xfrm>
          <a:prstGeom prst="roundRect">
            <a:avLst>
              <a:gd name="adj" fmla="val 3079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800" dirty="0" err="1" smtClean="0"/>
              <a:t>Profesionalisme</a:t>
            </a:r>
            <a:endParaRPr lang="en-US" sz="1800" dirty="0"/>
          </a:p>
          <a:p>
            <a:pPr algn="just">
              <a:spcBef>
                <a:spcPct val="50000"/>
              </a:spcBef>
            </a:pP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tingkah</a:t>
            </a:r>
            <a:r>
              <a:rPr lang="en-US" sz="1800" dirty="0"/>
              <a:t> </a:t>
            </a:r>
            <a:r>
              <a:rPr lang="en-US" sz="1800" dirty="0" err="1" smtClean="0"/>
              <a:t>laku</a:t>
            </a:r>
            <a:r>
              <a:rPr lang="en-US" sz="1800" dirty="0" smtClean="0"/>
              <a:t> </a:t>
            </a:r>
            <a:r>
              <a:rPr lang="en-US" sz="1800" dirty="0" err="1" smtClean="0"/>
              <a:t>pencapaian</a:t>
            </a:r>
            <a:r>
              <a:rPr lang="en-US" sz="1800" dirty="0" smtClean="0"/>
              <a:t> </a:t>
            </a:r>
            <a:r>
              <a:rPr lang="en-US" sz="1800" dirty="0" err="1" smtClean="0"/>
              <a:t>tujuan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berkwalitas</a:t>
            </a:r>
            <a:r>
              <a:rPr lang="en-US" sz="1800" dirty="0" smtClean="0"/>
              <a:t>, </a:t>
            </a:r>
            <a:r>
              <a:rPr lang="en-US" sz="1800" dirty="0" err="1" smtClean="0"/>
              <a:t>atau</a:t>
            </a:r>
            <a:r>
              <a:rPr lang="en-US" sz="1800" dirty="0" smtClean="0"/>
              <a:t>  </a:t>
            </a:r>
            <a:r>
              <a:rPr lang="en-US" sz="1800" dirty="0" err="1" smtClean="0"/>
              <a:t>tindak</a:t>
            </a:r>
            <a:r>
              <a:rPr lang="en-US" sz="1800" dirty="0" smtClean="0"/>
              <a:t> </a:t>
            </a:r>
            <a:r>
              <a:rPr lang="en-US" sz="1800" dirty="0" err="1" smtClean="0"/>
              <a:t>tanduk</a:t>
            </a:r>
            <a:r>
              <a:rPr lang="en-US" sz="1800" dirty="0" smtClean="0"/>
              <a:t>  </a:t>
            </a:r>
            <a:r>
              <a:rPr lang="en-US" sz="1800" dirty="0"/>
              <a:t>yang </a:t>
            </a:r>
            <a:r>
              <a:rPr lang="en-US" sz="1800" dirty="0" err="1"/>
              <a:t>menandai</a:t>
            </a:r>
            <a:r>
              <a:rPr lang="en-US" sz="1800" dirty="0"/>
              <a:t> </a:t>
            </a:r>
            <a:r>
              <a:rPr lang="en-US" sz="1800" dirty="0" err="1" smtClean="0"/>
              <a:t>coraknya</a:t>
            </a:r>
            <a:r>
              <a:rPr lang="en-US" sz="1800" dirty="0" smtClean="0"/>
              <a:t> </a:t>
            </a:r>
            <a:r>
              <a:rPr lang="en-US" sz="1800" dirty="0" err="1"/>
              <a:t>suatu</a:t>
            </a:r>
            <a:r>
              <a:rPr lang="en-US" sz="1800" dirty="0"/>
              <a:t> “</a:t>
            </a:r>
            <a:r>
              <a:rPr lang="en-US" sz="1800" dirty="0" err="1"/>
              <a:t>profesi</a:t>
            </a:r>
            <a:r>
              <a:rPr lang="en-US" sz="1800" dirty="0"/>
              <a:t>”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928688" y="4071942"/>
            <a:ext cx="7762875" cy="792420"/>
          </a:xfrm>
          <a:prstGeom prst="roundRect">
            <a:avLst>
              <a:gd name="adj" fmla="val 3079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800" dirty="0" err="1" smtClean="0"/>
              <a:t>Profesi</a:t>
            </a:r>
            <a:endParaRPr lang="en-US" sz="1800" dirty="0" smtClean="0"/>
          </a:p>
          <a:p>
            <a:pPr algn="just">
              <a:spcBef>
                <a:spcPct val="50000"/>
              </a:spcBef>
            </a:pPr>
            <a:r>
              <a:rPr lang="en-US" sz="1800" dirty="0" err="1" smtClean="0"/>
              <a:t>Pekerjaan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dilandasi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pengetahuan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pendidikan</a:t>
            </a:r>
            <a:r>
              <a:rPr lang="en-US" sz="1800" dirty="0" smtClean="0"/>
              <a:t> </a:t>
            </a:r>
            <a:r>
              <a:rPr lang="en-US" sz="1800" dirty="0" err="1" smtClean="0"/>
              <a:t>tertentu</a:t>
            </a:r>
            <a:endParaRPr lang="en-US" sz="1800" dirty="0"/>
          </a:p>
        </p:txBody>
      </p:sp>
      <p:pic>
        <p:nvPicPr>
          <p:cNvPr id="11273" name="Picture 9" descr="mime_pulling_rope_md_wh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001000" y="5715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928662" y="5136910"/>
            <a:ext cx="7762875" cy="1351776"/>
          </a:xfrm>
          <a:prstGeom prst="roundRect">
            <a:avLst>
              <a:gd name="adj" fmla="val 3079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800" dirty="0" err="1" smtClean="0"/>
              <a:t>Profesional</a:t>
            </a:r>
            <a:endParaRPr lang="en-US" sz="1800" dirty="0" smtClean="0"/>
          </a:p>
          <a:p>
            <a:pPr algn="just">
              <a:spcBef>
                <a:spcPct val="50000"/>
              </a:spcBef>
            </a:pPr>
            <a:r>
              <a:rPr lang="en-US" sz="1800" dirty="0" err="1" smtClean="0"/>
              <a:t>Pelaku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pekerjaan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memerlukan</a:t>
            </a:r>
            <a:r>
              <a:rPr lang="en-US" sz="1800" dirty="0" smtClean="0"/>
              <a:t> </a:t>
            </a:r>
            <a:r>
              <a:rPr lang="en-US" sz="1800" dirty="0" err="1" smtClean="0"/>
              <a:t>keahlian</a:t>
            </a:r>
            <a:r>
              <a:rPr lang="en-US" sz="1800" dirty="0" smtClean="0"/>
              <a:t>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melaksanakannya</a:t>
            </a:r>
            <a:r>
              <a:rPr lang="en-US" sz="1800" dirty="0" smtClean="0"/>
              <a:t> </a:t>
            </a:r>
            <a:r>
              <a:rPr lang="en-US" sz="1800" dirty="0" err="1" smtClean="0"/>
              <a:t>serta</a:t>
            </a:r>
            <a:r>
              <a:rPr lang="en-US" sz="1800" dirty="0" smtClean="0"/>
              <a:t> </a:t>
            </a:r>
            <a:r>
              <a:rPr lang="en-US" sz="1800" dirty="0" err="1" smtClean="0"/>
              <a:t>umumnya</a:t>
            </a:r>
            <a:r>
              <a:rPr lang="en-US" sz="1800" dirty="0" smtClean="0"/>
              <a:t> </a:t>
            </a:r>
            <a:r>
              <a:rPr lang="en-US" sz="1800" dirty="0" err="1" smtClean="0"/>
              <a:t>dikaitkan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keharusan</a:t>
            </a:r>
            <a:r>
              <a:rPr lang="en-US" sz="1800" dirty="0" smtClean="0"/>
              <a:t> </a:t>
            </a:r>
            <a:r>
              <a:rPr lang="en-US" sz="1800" dirty="0" err="1" smtClean="0"/>
              <a:t>adanya</a:t>
            </a:r>
            <a:r>
              <a:rPr lang="en-US" sz="1800" dirty="0" smtClean="0"/>
              <a:t> </a:t>
            </a:r>
            <a:r>
              <a:rPr lang="en-US" sz="1800" dirty="0" err="1" smtClean="0"/>
              <a:t>pembayaran</a:t>
            </a:r>
            <a:r>
              <a:rPr lang="en-US" sz="1800" dirty="0" smtClean="0"/>
              <a:t> (</a:t>
            </a:r>
            <a:r>
              <a:rPr lang="en-US" sz="1800" dirty="0" err="1" smtClean="0"/>
              <a:t>uang</a:t>
            </a:r>
            <a:r>
              <a:rPr lang="en-US" sz="1800" dirty="0" smtClean="0"/>
              <a:t>)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melakukannya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2131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12EC1-0D01-4953-96ED-9F5FF2C7FB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928688" y="2000250"/>
            <a:ext cx="7762875" cy="652463"/>
          </a:xfrm>
          <a:prstGeom prst="roundRect">
            <a:avLst>
              <a:gd name="adj" fmla="val 3079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tabLst>
                <a:tab pos="363538" algn="ctr"/>
                <a:tab pos="981075" algn="l"/>
                <a:tab pos="5648325" algn="l"/>
              </a:tabLst>
              <a:defRPr/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	</a:t>
            </a:r>
            <a:r>
              <a:rPr lang="en-US" sz="36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Profesi</a:t>
            </a:r>
            <a:endParaRPr lang="en-US" sz="3600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928662" y="2643182"/>
            <a:ext cx="7762875" cy="652582"/>
          </a:xfrm>
          <a:prstGeom prst="roundRect">
            <a:avLst>
              <a:gd name="adj" fmla="val 3079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en-US" sz="3600" dirty="0"/>
              <a:t>“</a:t>
            </a:r>
            <a:r>
              <a:rPr lang="en-US" sz="3600" dirty="0" err="1"/>
              <a:t>pekerjaan</a:t>
            </a:r>
            <a:r>
              <a:rPr lang="en-US" sz="3600" dirty="0"/>
              <a:t>” </a:t>
            </a:r>
            <a:r>
              <a:rPr lang="en-US" sz="3600" dirty="0" err="1"/>
              <a:t>atau</a:t>
            </a:r>
            <a:r>
              <a:rPr lang="en-US" sz="3600" dirty="0"/>
              <a:t> “job” </a:t>
            </a:r>
            <a:r>
              <a:rPr lang="en-US" sz="3600" dirty="0" err="1"/>
              <a:t>sehari-hari</a:t>
            </a:r>
            <a:r>
              <a:rPr lang="en-US" sz="3600" dirty="0"/>
              <a:t>. </a:t>
            </a: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857250" y="642938"/>
            <a:ext cx="577215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Profesionalisme</a:t>
            </a:r>
            <a:endParaRPr lang="en-US" sz="6000" kern="10" dirty="0">
              <a:ln w="9525">
                <a:noFill/>
                <a:round/>
                <a:headEnd/>
                <a:tailEnd/>
              </a:ln>
              <a:solidFill>
                <a:srgbClr val="000066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928662" y="3286124"/>
            <a:ext cx="7762875" cy="2641402"/>
          </a:xfrm>
          <a:prstGeom prst="roundRect">
            <a:avLst>
              <a:gd name="adj" fmla="val 3079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marL="914400" lvl="1" indent="-457200">
              <a:buFont typeface="Wingdings" pitchFamily="2" charset="2"/>
              <a:buChar char="Ø"/>
            </a:pPr>
            <a:r>
              <a:rPr lang="en-US" sz="2400" dirty="0" err="1" smtClean="0"/>
              <a:t>Keahlian</a:t>
            </a:r>
            <a:endParaRPr lang="en-US" sz="2400" dirty="0"/>
          </a:p>
          <a:p>
            <a:pPr marL="1828800" lvl="3" indent="-457200">
              <a:buBlip>
                <a:blip r:embed="rId2"/>
              </a:buBlip>
            </a:pPr>
            <a:r>
              <a:rPr lang="en-US" dirty="0" err="1"/>
              <a:t>kecakapan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</a:p>
          <a:p>
            <a:pPr marL="1828800" lvl="3" indent="-457200">
              <a:buBlip>
                <a:blip r:embed="rId2"/>
              </a:buBlip>
            </a:pPr>
            <a:r>
              <a:rPr lang="en-US" dirty="0" err="1"/>
              <a:t>akal</a:t>
            </a:r>
            <a:r>
              <a:rPr lang="en-US" dirty="0"/>
              <a:t> </a:t>
            </a:r>
          </a:p>
          <a:p>
            <a:pPr marL="914400" lvl="1" indent="-457200">
              <a:buFont typeface="Wingdings" pitchFamily="2" charset="2"/>
              <a:buChar char="Ø"/>
            </a:pPr>
            <a:r>
              <a:rPr lang="en-US" sz="2400" dirty="0" err="1"/>
              <a:t>Panggilan</a:t>
            </a:r>
            <a:r>
              <a:rPr lang="en-US" sz="2400" dirty="0"/>
              <a:t>.</a:t>
            </a:r>
            <a:r>
              <a:rPr lang="en-US" dirty="0"/>
              <a:t> </a:t>
            </a:r>
          </a:p>
          <a:p>
            <a:pPr marL="1828800" lvl="3" indent="-457200">
              <a:buBlip>
                <a:blip r:embed="rId2"/>
              </a:buBlip>
            </a:pPr>
            <a:r>
              <a:rPr lang="en-US" dirty="0" err="1"/>
              <a:t>kematangan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</a:p>
          <a:p>
            <a:pPr marL="1828800" lvl="3" indent="-457200">
              <a:buBlip>
                <a:blip r:embed="rId2"/>
              </a:buBlip>
            </a:pPr>
            <a:r>
              <a:rPr lang="en-US" dirty="0"/>
              <a:t>moral</a:t>
            </a:r>
          </a:p>
        </p:txBody>
      </p:sp>
    </p:spTree>
    <p:extLst>
      <p:ext uri="{BB962C8B-B14F-4D97-AF65-F5344CB8AC3E}">
        <p14:creationId xmlns:p14="http://schemas.microsoft.com/office/powerpoint/2010/main" val="168543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12EC1-0D01-4953-96ED-9F5FF2C7FB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928688" y="2000250"/>
            <a:ext cx="7762875" cy="652463"/>
          </a:xfrm>
          <a:prstGeom prst="roundRect">
            <a:avLst>
              <a:gd name="adj" fmla="val 3079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tabLst>
                <a:tab pos="363538" algn="ctr"/>
                <a:tab pos="981075" algn="l"/>
                <a:tab pos="5648325" algn="l"/>
              </a:tabLst>
              <a:defRPr/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	</a:t>
            </a:r>
            <a:r>
              <a:rPr lang="en-US" sz="36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Profesional</a:t>
            </a:r>
            <a:endParaRPr lang="en-US" sz="3600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928663" y="2714621"/>
            <a:ext cx="7715304" cy="3286147"/>
          </a:xfrm>
          <a:prstGeom prst="roundRect">
            <a:avLst>
              <a:gd name="adj" fmla="val 3079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square">
            <a:normAutofit fontScale="70000" lnSpcReduction="20000"/>
          </a:bodyPr>
          <a:lstStyle/>
          <a:p>
            <a:pPr marL="1255713" lvl="0" indent="-395288">
              <a:buBlip>
                <a:blip r:embed="rId2"/>
              </a:buBlip>
            </a:pPr>
            <a:r>
              <a:rPr lang="en-US" sz="3600" dirty="0" err="1" smtClean="0"/>
              <a:t>Bahwa</a:t>
            </a:r>
            <a:r>
              <a:rPr lang="en-US" sz="3600" dirty="0" smtClean="0"/>
              <a:t> </a:t>
            </a:r>
            <a:r>
              <a:rPr lang="en-US" sz="3600" dirty="0" err="1" smtClean="0"/>
              <a:t>manusia</a:t>
            </a:r>
            <a:r>
              <a:rPr lang="en-US" sz="3600" dirty="0" smtClean="0"/>
              <a:t> </a:t>
            </a:r>
            <a:r>
              <a:rPr lang="en-US" sz="3600" dirty="0" err="1"/>
              <a:t>profesional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di</a:t>
            </a:r>
            <a:r>
              <a:rPr lang="en-US" sz="3600" dirty="0"/>
              <a:t> </a:t>
            </a:r>
            <a:r>
              <a:rPr lang="en-US" sz="3600" dirty="0" err="1"/>
              <a:t>golongkan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kelompok</a:t>
            </a:r>
            <a:r>
              <a:rPr lang="en-US" sz="3600" dirty="0"/>
              <a:t> “</a:t>
            </a:r>
            <a:r>
              <a:rPr lang="en-US" sz="3600" dirty="0" err="1"/>
              <a:t>kapitalis</a:t>
            </a:r>
            <a:r>
              <a:rPr lang="en-US" sz="3600" dirty="0"/>
              <a:t>”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kelompok</a:t>
            </a:r>
            <a:r>
              <a:rPr lang="en-US" sz="3600" dirty="0"/>
              <a:t> “</a:t>
            </a:r>
            <a:r>
              <a:rPr lang="en-US" sz="3600" dirty="0" err="1"/>
              <a:t>kaum</a:t>
            </a:r>
            <a:r>
              <a:rPr lang="en-US" sz="3600" dirty="0"/>
              <a:t> </a:t>
            </a:r>
            <a:r>
              <a:rPr lang="en-US" sz="3600" dirty="0" err="1"/>
              <a:t>buruh</a:t>
            </a:r>
            <a:r>
              <a:rPr lang="en-US" sz="3600" dirty="0" smtClean="0"/>
              <a:t>”, </a:t>
            </a:r>
            <a:r>
              <a:rPr lang="en-US" sz="3600" dirty="0" err="1" smtClean="0"/>
              <a:t>juga</a:t>
            </a:r>
            <a:r>
              <a:rPr lang="en-US" sz="3600" dirty="0" smtClean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dimasukkan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kelompok</a:t>
            </a:r>
            <a:r>
              <a:rPr lang="en-US" sz="3600" dirty="0"/>
              <a:t> “administrator” </a:t>
            </a:r>
            <a:r>
              <a:rPr lang="en-US" sz="3600" dirty="0" err="1"/>
              <a:t>atau</a:t>
            </a:r>
            <a:r>
              <a:rPr lang="en-US" sz="3600" dirty="0"/>
              <a:t> “</a:t>
            </a:r>
            <a:r>
              <a:rPr lang="en-US" sz="3600" dirty="0" err="1"/>
              <a:t>birokrat</a:t>
            </a:r>
            <a:r>
              <a:rPr lang="en-US" sz="3600" dirty="0"/>
              <a:t>”. </a:t>
            </a:r>
            <a:endParaRPr lang="en-US" sz="3600" dirty="0" smtClean="0"/>
          </a:p>
          <a:p>
            <a:pPr marL="1255713" lvl="0" indent="-395288"/>
            <a:endParaRPr lang="en-US" sz="3600" dirty="0"/>
          </a:p>
          <a:p>
            <a:pPr marL="1255713" lvl="0" indent="-395288">
              <a:buBlip>
                <a:blip r:embed="rId2"/>
              </a:buBlip>
            </a:pPr>
            <a:r>
              <a:rPr lang="en-US" sz="3600" dirty="0" err="1" smtClean="0"/>
              <a:t>Bahwa</a:t>
            </a:r>
            <a:r>
              <a:rPr lang="en-US" sz="3600" dirty="0" smtClean="0"/>
              <a:t> </a:t>
            </a:r>
            <a:r>
              <a:rPr lang="en-US" sz="3600" dirty="0" err="1" smtClean="0"/>
              <a:t>manusia</a:t>
            </a:r>
            <a:r>
              <a:rPr lang="en-US" sz="3600" dirty="0" smtClean="0"/>
              <a:t> </a:t>
            </a:r>
            <a:r>
              <a:rPr lang="en-US" sz="3600" dirty="0" err="1"/>
              <a:t>profesional</a:t>
            </a:r>
            <a:r>
              <a:rPr lang="en-US" sz="3600" dirty="0"/>
              <a:t>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kelompok</a:t>
            </a:r>
            <a:r>
              <a:rPr lang="en-US" sz="3600" dirty="0"/>
              <a:t> </a:t>
            </a:r>
            <a:r>
              <a:rPr lang="en-US" sz="3600" dirty="0" err="1"/>
              <a:t>tersendiri</a:t>
            </a:r>
            <a:r>
              <a:rPr lang="en-US" sz="3600" dirty="0"/>
              <a:t>, yang </a:t>
            </a:r>
            <a:r>
              <a:rPr lang="en-US" sz="3600" dirty="0" err="1"/>
              <a:t>bertugas</a:t>
            </a:r>
            <a:r>
              <a:rPr lang="en-US" sz="3600" dirty="0"/>
              <a:t> </a:t>
            </a:r>
            <a:r>
              <a:rPr lang="en-US" sz="3600" dirty="0" err="1"/>
              <a:t>memutarkan</a:t>
            </a:r>
            <a:r>
              <a:rPr lang="en-US" sz="3600" dirty="0"/>
              <a:t> </a:t>
            </a:r>
            <a:r>
              <a:rPr lang="en-US" sz="3600" dirty="0" err="1"/>
              <a:t>roda</a:t>
            </a:r>
            <a:r>
              <a:rPr lang="en-US" sz="3600" dirty="0"/>
              <a:t> </a:t>
            </a:r>
            <a:r>
              <a:rPr lang="en-US" sz="3600" dirty="0" err="1"/>
              <a:t>perusahaan</a:t>
            </a:r>
            <a:r>
              <a:rPr lang="en-US" sz="3600" dirty="0"/>
              <a:t>,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smtClean="0"/>
              <a:t>status leadership yang </a:t>
            </a:r>
            <a:r>
              <a:rPr lang="en-US" sz="3600" dirty="0" err="1" smtClean="0"/>
              <a:t>berkualitas</a:t>
            </a:r>
            <a:r>
              <a:rPr lang="en-US" sz="3600" dirty="0" smtClean="0"/>
              <a:t>. </a:t>
            </a:r>
            <a:endParaRPr lang="en-US" sz="3600" dirty="0"/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857250" y="642938"/>
            <a:ext cx="577215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Profesionalisme</a:t>
            </a:r>
            <a:endParaRPr lang="en-US" sz="6000" kern="10" dirty="0">
              <a:ln w="9525">
                <a:noFill/>
                <a:round/>
                <a:headEnd/>
                <a:tailEnd/>
              </a:ln>
              <a:solidFill>
                <a:srgbClr val="000066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66562" name="Picture 2" descr="http://study.com/cimages/multimages/16/talcott-parson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535991"/>
            <a:ext cx="1214446" cy="1634442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500034" y="6090842"/>
            <a:ext cx="27860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dirty="0"/>
              <a:t>PROF, TALCOTT PARSONS </a:t>
            </a:r>
          </a:p>
        </p:txBody>
      </p:sp>
    </p:spTree>
    <p:extLst>
      <p:ext uri="{BB962C8B-B14F-4D97-AF65-F5344CB8AC3E}">
        <p14:creationId xmlns:p14="http://schemas.microsoft.com/office/powerpoint/2010/main" val="105440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1857356" y="4857760"/>
            <a:ext cx="4429156" cy="1336238"/>
          </a:xfrm>
          <a:prstGeom prst="roundRect">
            <a:avLst>
              <a:gd name="adj" fmla="val 3079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341313" indent="-341313">
              <a:buBlip>
                <a:blip r:embed="rId2"/>
              </a:buBlip>
            </a:pP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 smtClean="0"/>
              <a:t>etos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,</a:t>
            </a:r>
            <a:endParaRPr lang="en-US" sz="2000" dirty="0" smtClean="0"/>
          </a:p>
          <a:p>
            <a:pPr marL="341313" indent="-341313">
              <a:buBlip>
                <a:blip r:embed="rId2"/>
              </a:buBlip>
            </a:pP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/>
              <a:t>dedikasi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endParaRPr lang="en-US" sz="2000" dirty="0" smtClean="0"/>
          </a:p>
          <a:p>
            <a:pPr marL="341313" indent="-341313">
              <a:buBlip>
                <a:blip r:embed="rId2"/>
              </a:buBlip>
            </a:pP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tanggungjawab</a:t>
            </a:r>
            <a:r>
              <a:rPr lang="en-US" sz="2000" dirty="0" smtClean="0"/>
              <a:t>.</a:t>
            </a:r>
            <a:endParaRPr lang="en-US" sz="2000" dirty="0"/>
          </a:p>
          <a:p>
            <a:pPr lvl="0"/>
            <a:r>
              <a:rPr lang="en-US" sz="2000" dirty="0" smtClean="0"/>
              <a:t> </a:t>
            </a:r>
          </a:p>
        </p:txBody>
      </p:sp>
      <p:sp>
        <p:nvSpPr>
          <p:cNvPr id="12" name="Curved Left Arrow 11"/>
          <p:cNvSpPr/>
          <p:nvPr/>
        </p:nvSpPr>
        <p:spPr bwMode="auto">
          <a:xfrm rot="21379038" flipH="1">
            <a:off x="1334928" y="3942318"/>
            <a:ext cx="462239" cy="1542944"/>
          </a:xfrm>
          <a:prstGeom prst="curvedLeftArrow">
            <a:avLst>
              <a:gd name="adj1" fmla="val 101336"/>
              <a:gd name="adj2" fmla="val 166899"/>
              <a:gd name="adj3" fmla="val 25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1266" name="WordArt 8"/>
          <p:cNvSpPr>
            <a:spLocks noChangeArrowheads="1" noChangeShapeType="1" noTextEdit="1"/>
          </p:cNvSpPr>
          <p:nvPr/>
        </p:nvSpPr>
        <p:spPr bwMode="auto">
          <a:xfrm>
            <a:off x="857250" y="642938"/>
            <a:ext cx="577215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Profesionalisme</a:t>
            </a:r>
            <a:endParaRPr lang="en-US" sz="6000" kern="10" dirty="0">
              <a:ln w="9525">
                <a:noFill/>
                <a:round/>
                <a:headEnd/>
                <a:tailEnd/>
              </a:ln>
              <a:solidFill>
                <a:srgbClr val="000066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02F8E-1F2B-483E-82F7-FBD9F7E8CF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857224" y="1571612"/>
            <a:ext cx="7762875" cy="372904"/>
          </a:xfrm>
          <a:prstGeom prst="roundRect">
            <a:avLst>
              <a:gd name="adj" fmla="val 3079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tabLst>
                <a:tab pos="363538" algn="ctr"/>
                <a:tab pos="981075" algn="l"/>
                <a:tab pos="5648325" algn="l"/>
              </a:tabLst>
              <a:defRPr/>
            </a:pPr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Etos</a:t>
            </a:r>
            <a:r>
              <a:rPr lang="en-US" dirty="0" smtClean="0"/>
              <a:t> </a:t>
            </a:r>
            <a:r>
              <a:rPr lang="en-US" dirty="0" err="1" smtClean="0"/>
              <a:t>Profesionalisme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928688" y="2785706"/>
            <a:ext cx="7762875" cy="714732"/>
          </a:xfrm>
          <a:prstGeom prst="roundRect">
            <a:avLst>
              <a:gd name="adj" fmla="val 3079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287338" lvl="0"/>
            <a:r>
              <a:rPr lang="en-US" sz="2000" dirty="0" err="1" smtClean="0">
                <a:solidFill>
                  <a:srgbClr val="FF0000"/>
                </a:solidFill>
              </a:rPr>
              <a:t>Pilar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yang </a:t>
            </a:r>
            <a:r>
              <a:rPr lang="en-US" sz="2000" dirty="0" err="1">
                <a:solidFill>
                  <a:srgbClr val="FF0000"/>
                </a:solidFill>
              </a:rPr>
              <a:t>pertama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adalah</a:t>
            </a:r>
            <a:r>
              <a:rPr lang="en-US" sz="2000" dirty="0">
                <a:solidFill>
                  <a:srgbClr val="FF0000"/>
                </a:solidFill>
              </a:rPr>
              <a:t> achievement orientation (</a:t>
            </a:r>
            <a:r>
              <a:rPr lang="en-US" sz="2000" dirty="0" err="1">
                <a:solidFill>
                  <a:srgbClr val="FF0000"/>
                </a:solidFill>
              </a:rPr>
              <a:t>NAch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pPr lvl="0"/>
            <a:endParaRPr lang="en-US" sz="2000" dirty="0"/>
          </a:p>
        </p:txBody>
      </p:sp>
      <p:pic>
        <p:nvPicPr>
          <p:cNvPr id="11273" name="Picture 9" descr="mime_pulling_rope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8001000" y="5715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1285852" y="3413469"/>
            <a:ext cx="7143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/>
            <a:r>
              <a:rPr lang="en-US" sz="2000" b="0" dirty="0"/>
              <a:t>David </a:t>
            </a:r>
            <a:r>
              <a:rPr lang="en-US" sz="2000" b="0" dirty="0" err="1"/>
              <a:t>McLelland</a:t>
            </a:r>
            <a:r>
              <a:rPr lang="en-US" sz="2000" b="0" dirty="0"/>
              <a:t> </a:t>
            </a:r>
            <a:r>
              <a:rPr lang="en-US" sz="2000" b="0" dirty="0" smtClean="0"/>
              <a:t> (1917 -1998):  </a:t>
            </a:r>
            <a:r>
              <a:rPr lang="en-US" sz="2000" b="0" dirty="0" err="1"/>
              <a:t>salah</a:t>
            </a:r>
            <a:r>
              <a:rPr lang="en-US" sz="2000" b="0" dirty="0"/>
              <a:t> </a:t>
            </a:r>
            <a:r>
              <a:rPr lang="en-US" sz="2000" b="0" dirty="0" err="1"/>
              <a:t>satu</a:t>
            </a:r>
            <a:r>
              <a:rPr lang="en-US" sz="2000" b="0" dirty="0"/>
              <a:t> </a:t>
            </a:r>
            <a:r>
              <a:rPr lang="en-US" sz="2000" b="0" dirty="0" err="1"/>
              <a:t>faktor</a:t>
            </a:r>
            <a:r>
              <a:rPr lang="en-US" sz="2000" b="0" dirty="0"/>
              <a:t> yang </a:t>
            </a:r>
            <a:r>
              <a:rPr lang="en-US" sz="2000" b="0" dirty="0" err="1"/>
              <a:t>membuat</a:t>
            </a:r>
            <a:r>
              <a:rPr lang="en-US" sz="2000" b="0" dirty="0"/>
              <a:t> </a:t>
            </a:r>
            <a:r>
              <a:rPr lang="en-US" sz="2000" b="0" dirty="0" err="1"/>
              <a:t>sebuah</a:t>
            </a:r>
            <a:r>
              <a:rPr lang="en-US" sz="2000" b="0" dirty="0"/>
              <a:t> </a:t>
            </a:r>
            <a:r>
              <a:rPr lang="en-US" sz="2000" b="0" dirty="0" err="1" smtClean="0"/>
              <a:t>komunitas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unggul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adalah</a:t>
            </a:r>
            <a:r>
              <a:rPr lang="en-US" sz="2000" b="0" dirty="0" smtClean="0"/>
              <a:t> </a:t>
            </a:r>
            <a:r>
              <a:rPr lang="en-US" sz="2000" b="0" dirty="0" err="1"/>
              <a:t>lantaran</a:t>
            </a:r>
            <a:r>
              <a:rPr lang="en-US" sz="2000" b="0" dirty="0"/>
              <a:t> </a:t>
            </a:r>
            <a:r>
              <a:rPr lang="en-US" sz="2000" b="0" dirty="0" err="1"/>
              <a:t>mereka</a:t>
            </a:r>
            <a:r>
              <a:rPr lang="en-US" sz="2000" b="0" dirty="0"/>
              <a:t> </a:t>
            </a:r>
            <a:r>
              <a:rPr lang="en-US" sz="2000" b="0" dirty="0" err="1" smtClean="0"/>
              <a:t>dipenuhi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dengan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individu</a:t>
            </a:r>
            <a:r>
              <a:rPr lang="en-US" sz="2000" b="0" dirty="0" smtClean="0"/>
              <a:t> </a:t>
            </a:r>
            <a:r>
              <a:rPr lang="en-US" sz="2000" b="0" dirty="0"/>
              <a:t>yang </a:t>
            </a:r>
            <a:r>
              <a:rPr lang="en-US" sz="2000" b="0" dirty="0" err="1"/>
              <a:t>punya</a:t>
            </a:r>
            <a:r>
              <a:rPr lang="en-US" sz="2000" b="0" dirty="0"/>
              <a:t> high need for achievement 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6429388" y="4929198"/>
            <a:ext cx="500066" cy="1071570"/>
          </a:xfrm>
          <a:prstGeom prst="rightArrow">
            <a:avLst>
              <a:gd name="adj1" fmla="val 65283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7000892" y="4857760"/>
            <a:ext cx="1357322" cy="135732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Prestasi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terbaik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5" name="Cloud Callout 14"/>
          <p:cNvSpPr/>
          <p:nvPr/>
        </p:nvSpPr>
        <p:spPr bwMode="auto">
          <a:xfrm>
            <a:off x="7286644" y="-71462"/>
            <a:ext cx="2143140" cy="1428736"/>
          </a:xfrm>
          <a:prstGeom prst="cloudCallout">
            <a:avLst>
              <a:gd name="adj1" fmla="val 10372"/>
              <a:gd name="adj2" fmla="val 34958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Setiap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tugas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adalah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peluang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untuk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berkarya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687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8"/>
          <p:cNvSpPr>
            <a:spLocks noChangeArrowheads="1" noChangeShapeType="1" noTextEdit="1"/>
          </p:cNvSpPr>
          <p:nvPr/>
        </p:nvSpPr>
        <p:spPr bwMode="auto">
          <a:xfrm>
            <a:off x="857250" y="642938"/>
            <a:ext cx="577215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Profesionalisme</a:t>
            </a:r>
            <a:endParaRPr lang="en-US" sz="6000" kern="10" dirty="0">
              <a:ln w="9525">
                <a:noFill/>
                <a:round/>
                <a:headEnd/>
                <a:tailEnd/>
              </a:ln>
              <a:solidFill>
                <a:srgbClr val="000066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02F8E-1F2B-483E-82F7-FBD9F7E8CF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857223" y="1642699"/>
            <a:ext cx="7762875" cy="714732"/>
          </a:xfrm>
          <a:prstGeom prst="roundRect">
            <a:avLst>
              <a:gd name="adj" fmla="val 3079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341313" lvl="0"/>
            <a:r>
              <a:rPr lang="en-US" sz="2000" dirty="0" err="1" smtClean="0">
                <a:solidFill>
                  <a:srgbClr val="FF0000"/>
                </a:solidFill>
              </a:rPr>
              <a:t>Pilar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kedua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adalah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ikhtiar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untuk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terus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mengembangkan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kompetensi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diri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857222" y="2514600"/>
            <a:ext cx="7762875" cy="714732"/>
          </a:xfrm>
          <a:prstGeom prst="roundRect">
            <a:avLst>
              <a:gd name="adj" fmla="val 3079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marL="573088" lvl="0" algn="just">
              <a:spcBef>
                <a:spcPct val="50000"/>
              </a:spcBef>
            </a:pPr>
            <a:r>
              <a:rPr lang="en-US" sz="2000" b="0" dirty="0" err="1" smtClean="0"/>
              <a:t>Sebuah</a:t>
            </a:r>
            <a:r>
              <a:rPr lang="en-US" sz="2000" b="0" dirty="0" smtClean="0"/>
              <a:t> </a:t>
            </a:r>
            <a:r>
              <a:rPr lang="en-US" sz="2000" b="0" dirty="0" err="1"/>
              <a:t>tekad</a:t>
            </a:r>
            <a:r>
              <a:rPr lang="en-US" sz="2000" b="0" dirty="0"/>
              <a:t> yang </a:t>
            </a:r>
            <a:r>
              <a:rPr lang="en-US" sz="2000" b="0" dirty="0" err="1"/>
              <a:t>dibalut</a:t>
            </a:r>
            <a:r>
              <a:rPr lang="en-US" sz="2000" b="0" dirty="0"/>
              <a:t> </a:t>
            </a:r>
            <a:r>
              <a:rPr lang="en-US" sz="2000" b="0" dirty="0" err="1"/>
              <a:t>oleh</a:t>
            </a:r>
            <a:r>
              <a:rPr lang="en-US" sz="2000" b="0" dirty="0"/>
              <a:t> </a:t>
            </a:r>
            <a:r>
              <a:rPr lang="en-US" sz="2000" b="0" dirty="0" err="1"/>
              <a:t>semangat</a:t>
            </a:r>
            <a:r>
              <a:rPr lang="en-US" sz="2000" b="0" dirty="0"/>
              <a:t> </a:t>
            </a:r>
            <a:r>
              <a:rPr lang="en-US" sz="2000" b="0" dirty="0" err="1"/>
              <a:t>untuk</a:t>
            </a:r>
            <a:r>
              <a:rPr lang="en-US" sz="2000" b="0" dirty="0"/>
              <a:t> </a:t>
            </a:r>
            <a:r>
              <a:rPr lang="en-US" sz="2000" b="0" dirty="0" err="1"/>
              <a:t>mempraktekkan</a:t>
            </a:r>
            <a:r>
              <a:rPr lang="en-US" sz="2000" b="0" dirty="0"/>
              <a:t> </a:t>
            </a:r>
            <a:r>
              <a:rPr lang="en-US" sz="2000" b="0" dirty="0" err="1"/>
              <a:t>prinsip</a:t>
            </a:r>
            <a:r>
              <a:rPr lang="en-US" sz="2000" b="0" dirty="0"/>
              <a:t> lifetime learning</a:t>
            </a:r>
            <a:endParaRPr lang="en-US" sz="2000" b="0" dirty="0" smtClean="0"/>
          </a:p>
        </p:txBody>
      </p:sp>
      <p:pic>
        <p:nvPicPr>
          <p:cNvPr id="68610" name="Picture 2" descr="http://image.slidesharecdn.com/paradigmasikapdalambekerja-140515171242-phpapp01/95/pelatihan-paradigma-sikap-dalam-bekerja-26-638.jpg?cb=14259666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41" y="3505200"/>
            <a:ext cx="5072098" cy="2504137"/>
          </a:xfrm>
          <a:prstGeom prst="rect">
            <a:avLst/>
          </a:prstGeom>
          <a:noFill/>
        </p:spPr>
      </p:pic>
      <p:pic>
        <p:nvPicPr>
          <p:cNvPr id="68612" name="Picture 4" descr="https://heruwibowo90.files.wordpress.com/2012/11/success-kid-raihlah-cita-citamu-setinggi-langi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80438" y="3505200"/>
            <a:ext cx="2428892" cy="25003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598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AD4BF-E2FC-4205-B506-42F85B234C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928688" y="2000250"/>
            <a:ext cx="7762875" cy="528638"/>
          </a:xfrm>
          <a:prstGeom prst="roundRect">
            <a:avLst>
              <a:gd name="adj" fmla="val 3079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tabLst>
                <a:tab pos="363538" algn="ctr"/>
                <a:tab pos="981075" algn="l"/>
                <a:tab pos="5648325" algn="l"/>
              </a:tabLst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Untuk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menjadi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profesional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928688" y="2714625"/>
            <a:ext cx="7762875" cy="3045381"/>
          </a:xfrm>
          <a:prstGeom prst="roundRect">
            <a:avLst>
              <a:gd name="adj" fmla="val 3079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Tx/>
              <a:buBlip>
                <a:blip r:embed="rId2"/>
              </a:buBlip>
            </a:pPr>
            <a:r>
              <a:rPr lang="en-US" sz="2000" dirty="0" err="1"/>
              <a:t>Hambatan</a:t>
            </a:r>
            <a:r>
              <a:rPr lang="en-US" sz="2000" dirty="0"/>
              <a:t>:</a:t>
            </a:r>
          </a:p>
          <a:p>
            <a:pPr marL="914400" lvl="1" indent="-457200">
              <a:lnSpc>
                <a:spcPct val="150000"/>
              </a:lnSpc>
              <a:buFontTx/>
              <a:buBlip>
                <a:blip r:embed="rId3"/>
              </a:buBlip>
            </a:pPr>
            <a:r>
              <a:rPr lang="en-US" sz="2000" dirty="0" err="1"/>
              <a:t>Dalam</a:t>
            </a:r>
            <a:endParaRPr lang="en-US" sz="2000" dirty="0"/>
          </a:p>
          <a:p>
            <a:pPr marL="1371600" lvl="2" indent="-457200">
              <a:buFontTx/>
              <a:buBlip>
                <a:blip r:embed="rId4"/>
              </a:buBlip>
            </a:pP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endParaRPr lang="en-US" sz="2000" dirty="0"/>
          </a:p>
          <a:p>
            <a:pPr marL="1371600" lvl="2" indent="-457200">
              <a:buFontTx/>
              <a:buBlip>
                <a:blip r:embed="rId4"/>
              </a:buBlip>
            </a:pP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 </a:t>
            </a:r>
          </a:p>
          <a:p>
            <a:pPr marL="914400" lvl="1" indent="-457200">
              <a:lnSpc>
                <a:spcPct val="150000"/>
              </a:lnSpc>
              <a:buFontTx/>
              <a:buBlip>
                <a:blip r:embed="rId3"/>
              </a:buBlip>
            </a:pPr>
            <a:r>
              <a:rPr lang="en-US" sz="2000" dirty="0" err="1"/>
              <a:t>Luar</a:t>
            </a:r>
            <a:endParaRPr lang="en-US" sz="2000" dirty="0"/>
          </a:p>
          <a:p>
            <a:pPr marL="1371600" lvl="2" indent="-457200">
              <a:lnSpc>
                <a:spcPct val="150000"/>
              </a:lnSpc>
              <a:buFontTx/>
              <a:buBlip>
                <a:blip r:embed="rId4"/>
              </a:buBlip>
            </a:pPr>
            <a:r>
              <a:rPr lang="en-US" sz="2000" dirty="0"/>
              <a:t>Orang </a:t>
            </a:r>
            <a:r>
              <a:rPr lang="en-US" sz="2000" dirty="0" smtClean="0"/>
              <a:t>lain</a:t>
            </a:r>
            <a:endParaRPr lang="en-US" sz="2000" dirty="0"/>
          </a:p>
          <a:p>
            <a:pPr marL="1371600" lvl="2" indent="-457200">
              <a:lnSpc>
                <a:spcPct val="150000"/>
              </a:lnSpc>
              <a:buFontTx/>
              <a:buBlip>
                <a:blip r:embed="rId4"/>
              </a:buBlip>
            </a:pPr>
            <a:r>
              <a:rPr lang="en-US" sz="2000" dirty="0" err="1"/>
              <a:t>Alam</a:t>
            </a:r>
            <a:endParaRPr lang="en-US" sz="2000" dirty="0"/>
          </a:p>
        </p:txBody>
      </p:sp>
      <p:pic>
        <p:nvPicPr>
          <p:cNvPr id="24584" name="Picture 2" descr="E:\DMTN1\HKBP\Remaja\antasar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38" y="4786313"/>
            <a:ext cx="1735137" cy="156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7" descr="image00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38" y="2928938"/>
            <a:ext cx="5810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loud Callout 13"/>
          <p:cNvSpPr/>
          <p:nvPr/>
        </p:nvSpPr>
        <p:spPr bwMode="auto">
          <a:xfrm>
            <a:off x="7715250" y="714375"/>
            <a:ext cx="1857375" cy="1285875"/>
          </a:xfrm>
          <a:prstGeom prst="cloudCallout">
            <a:avLst>
              <a:gd name="adj1" fmla="val -132050"/>
              <a:gd name="adj2" fmla="val 118987"/>
            </a:avLst>
          </a:prstGeom>
          <a:solidFill>
            <a:srgbClr val="92D050">
              <a:alpha val="8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0" tIns="0" rIns="0" bIns="0"/>
          <a:lstStyle/>
          <a:p>
            <a:pPr>
              <a:defRPr/>
            </a:pP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..... </a:t>
            </a: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Tidak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….</a:t>
            </a:r>
          </a:p>
          <a:p>
            <a:pPr>
              <a:defRPr/>
            </a:pP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……</a:t>
            </a: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Tidak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…..!$&amp;??</a:t>
            </a:r>
            <a:r>
              <a:rPr lang="en-US" sz="14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zz</a:t>
            </a:r>
            <a:r>
              <a:rPr lang="en-US" sz="1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….ss..t…….</a:t>
            </a:r>
            <a:endParaRPr lang="en-US" sz="32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WordArt 8"/>
          <p:cNvSpPr>
            <a:spLocks noChangeArrowheads="1" noChangeShapeType="1" noTextEdit="1"/>
          </p:cNvSpPr>
          <p:nvPr/>
        </p:nvSpPr>
        <p:spPr bwMode="auto">
          <a:xfrm>
            <a:off x="857250" y="642938"/>
            <a:ext cx="577215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Profesionalisme</a:t>
            </a:r>
            <a:r>
              <a:rPr lang="en-US" sz="6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Dalam</a:t>
            </a:r>
            <a:r>
              <a:rPr lang="en-US" sz="6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Bekerja</a:t>
            </a:r>
            <a:endParaRPr lang="en-US" sz="6000" kern="10" dirty="0">
              <a:ln w="9525">
                <a:noFill/>
                <a:round/>
                <a:headEnd/>
                <a:tailEnd/>
              </a:ln>
              <a:solidFill>
                <a:srgbClr val="000066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248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92045-842A-46E3-B13F-9A0782AB2B2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928688" y="2000250"/>
            <a:ext cx="7762875" cy="528280"/>
          </a:xfrm>
          <a:prstGeom prst="roundRect">
            <a:avLst>
              <a:gd name="adj" fmla="val 3079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tabLst>
                <a:tab pos="363538" algn="ctr"/>
                <a:tab pos="981075" algn="l"/>
                <a:tab pos="5648325" algn="l"/>
              </a:tabLst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profesionalisme</a:t>
            </a:r>
            <a:endParaRPr lang="en-US" dirty="0" smtClean="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928688" y="3000375"/>
            <a:ext cx="7762875" cy="3200757"/>
          </a:xfrm>
          <a:prstGeom prst="roundRect">
            <a:avLst>
              <a:gd name="adj" fmla="val 3079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marL="457200" lvl="0" indent="-457200">
              <a:buBlip>
                <a:blip r:embed="rId2"/>
              </a:buBlip>
            </a:pP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keinginan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yang ideal.</a:t>
            </a:r>
          </a:p>
          <a:p>
            <a:pPr marL="457200" lvl="0" indent="-457200">
              <a:buBlip>
                <a:blip r:embed="rId2"/>
              </a:buBlip>
            </a:pPr>
            <a:endParaRPr lang="en-US" sz="2000" dirty="0" smtClean="0"/>
          </a:p>
          <a:p>
            <a:pPr marL="457200" lvl="0" indent="-457200">
              <a:buBlip>
                <a:blip r:embed="rId2"/>
              </a:buBlip>
            </a:pP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memelihara</a:t>
            </a:r>
            <a:r>
              <a:rPr lang="en-US" sz="2000" dirty="0" smtClean="0"/>
              <a:t> </a:t>
            </a:r>
            <a:r>
              <a:rPr lang="en-US" sz="2000" dirty="0" err="1" smtClean="0"/>
              <a:t>imej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profesion</a:t>
            </a:r>
            <a:endParaRPr lang="en-US" sz="2000" dirty="0" smtClean="0"/>
          </a:p>
          <a:p>
            <a:pPr marL="457200" lvl="0" indent="-457200">
              <a:buBlip>
                <a:blip r:embed="rId2"/>
              </a:buBlip>
            </a:pPr>
            <a:endParaRPr lang="en-US" sz="2000" dirty="0" smtClean="0"/>
          </a:p>
          <a:p>
            <a:pPr marL="457200" lvl="0" indent="-457200">
              <a:buBlip>
                <a:blip r:embed="rId2"/>
              </a:buBlip>
            </a:pP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keinginan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sentiasa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pengetahuan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keterampiannya</a:t>
            </a:r>
            <a:r>
              <a:rPr lang="en-US" sz="2000" dirty="0" smtClean="0"/>
              <a:t>.</a:t>
            </a:r>
          </a:p>
          <a:p>
            <a:pPr marL="457200" lvl="0" indent="-457200">
              <a:buBlip>
                <a:blip r:embed="rId2"/>
              </a:buBlip>
            </a:pPr>
            <a:endParaRPr lang="en-US" sz="2000" dirty="0" smtClean="0"/>
          </a:p>
          <a:p>
            <a:pPr marL="457200" lvl="0" indent="-457200">
              <a:buBlip>
                <a:blip r:embed="rId2"/>
              </a:buBlip>
            </a:pPr>
            <a:r>
              <a:rPr lang="en-US" sz="2000" dirty="0" err="1" smtClean="0"/>
              <a:t>Disiplin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Bekerja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endParaRPr lang="en-US" sz="2000" dirty="0" smtClean="0"/>
          </a:p>
          <a:p>
            <a:pPr marL="457200" indent="-457200"/>
            <a:endParaRPr lang="en-US" sz="2000" dirty="0"/>
          </a:p>
        </p:txBody>
      </p:sp>
      <p:sp>
        <p:nvSpPr>
          <p:cNvPr id="9" name="WordArt 8"/>
          <p:cNvSpPr>
            <a:spLocks noChangeArrowheads="1" noChangeShapeType="1" noTextEdit="1"/>
          </p:cNvSpPr>
          <p:nvPr/>
        </p:nvSpPr>
        <p:spPr bwMode="auto">
          <a:xfrm>
            <a:off x="857250" y="642938"/>
            <a:ext cx="7500964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Profesionalisme</a:t>
            </a:r>
            <a:r>
              <a:rPr lang="en-US" sz="6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Dalam</a:t>
            </a:r>
            <a:r>
              <a:rPr lang="en-US" sz="6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Bekerja</a:t>
            </a:r>
            <a:r>
              <a:rPr lang="en-US" sz="6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dan</a:t>
            </a:r>
            <a:r>
              <a:rPr lang="en-US" sz="6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6000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Belajar</a:t>
            </a:r>
            <a:endParaRPr lang="en-US" sz="6000" kern="10" dirty="0">
              <a:ln w="9525">
                <a:noFill/>
                <a:round/>
                <a:headEnd/>
                <a:tailEnd/>
              </a:ln>
              <a:solidFill>
                <a:srgbClr val="000066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658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 rot="-1299524">
            <a:off x="5240338" y="2617788"/>
            <a:ext cx="649287" cy="1800225"/>
          </a:xfrm>
          <a:prstGeom prst="curvedLeftArrow">
            <a:avLst>
              <a:gd name="adj1" fmla="val 55452"/>
              <a:gd name="adj2" fmla="val 11090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6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ea typeface="+mn-ea"/>
                <a:cs typeface="Times New Roman"/>
              </a:rPr>
              <a:t>DISIPLIN</a:t>
            </a:r>
            <a:endParaRPr lang="id-ID" sz="6000" b="1" kern="10" dirty="0" smtClean="0">
              <a:ln w="9525">
                <a:noFill/>
                <a:round/>
                <a:headEnd/>
                <a:tailEnd/>
              </a:ln>
              <a:solidFill>
                <a:srgbClr val="000066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ea typeface="+mn-ea"/>
              <a:cs typeface="Times New Roman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5843588" cy="1757363"/>
          </a:xfrm>
          <a:prstGeom prst="rect">
            <a:avLst/>
          </a:prstGeom>
        </p:spPr>
        <p:txBody>
          <a:bodyPr/>
          <a:lstStyle/>
          <a:p>
            <a:r>
              <a:rPr lang="en-US" b="1" smtClean="0"/>
              <a:t>Patuh pada Tugas</a:t>
            </a:r>
          </a:p>
          <a:p>
            <a:r>
              <a:rPr lang="en-US" b="1" smtClean="0"/>
              <a:t>Laksanakan Fungsi </a:t>
            </a:r>
          </a:p>
          <a:p>
            <a:r>
              <a:rPr lang="en-US" b="1" smtClean="0"/>
              <a:t>M</a:t>
            </a:r>
            <a:r>
              <a:rPr lang="id-ID" b="1" smtClean="0"/>
              <a:t>enepati </a:t>
            </a:r>
            <a:r>
              <a:rPr lang="en-US" b="1" smtClean="0"/>
              <a:t>N</a:t>
            </a:r>
            <a:r>
              <a:rPr lang="id-ID" b="1" smtClean="0"/>
              <a:t>orma 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372225" y="1989138"/>
            <a:ext cx="2771775" cy="2590800"/>
          </a:xfrm>
          <a:prstGeom prst="cloudCallout">
            <a:avLst>
              <a:gd name="adj1" fmla="val -22736"/>
              <a:gd name="adj2" fmla="val 11096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id-ID" sz="2000"/>
              <a:t>“norma” dapat berupa janji, tata tertib, aturan, etika, amanah, dan sejenisnya</a:t>
            </a:r>
            <a:r>
              <a:rPr lang="en-US"/>
              <a:t> </a:t>
            </a:r>
            <a:endParaRPr lang="id-ID"/>
          </a:p>
        </p:txBody>
      </p:sp>
      <p:pic>
        <p:nvPicPr>
          <p:cNvPr id="9222" name="Picture 6" descr="Baby Crawli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33650" flipH="1">
            <a:off x="6948488" y="6181725"/>
            <a:ext cx="10795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50825" y="4365625"/>
            <a:ext cx="6192838" cy="1076325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Jangan menunggu hari esok, </a:t>
            </a:r>
          </a:p>
          <a:p>
            <a:pPr algn="ctr"/>
            <a:r>
              <a:rPr lang="en-US" sz="3200" b="1"/>
              <a:t>Lakukan sekarang</a:t>
            </a:r>
            <a:endParaRPr lang="id-ID" sz="2400"/>
          </a:p>
        </p:txBody>
      </p:sp>
    </p:spTree>
    <p:extLst>
      <p:ext uri="{BB962C8B-B14F-4D97-AF65-F5344CB8AC3E}">
        <p14:creationId xmlns:p14="http://schemas.microsoft.com/office/powerpoint/2010/main" val="353656194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371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Profesionalisme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DISIPLIN</vt:lpstr>
      <vt:lpstr>Disiplin</vt:lpstr>
      <vt:lpstr>Disiplin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2</cp:revision>
  <dcterms:created xsi:type="dcterms:W3CDTF">2020-04-27T05:34:21Z</dcterms:created>
  <dcterms:modified xsi:type="dcterms:W3CDTF">2020-04-27T05:45:44Z</dcterms:modified>
</cp:coreProperties>
</file>