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100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8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6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9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35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2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7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9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5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493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710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F696A22-D2A7-4BC5-998F-3B7999F38C8A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876CAB9-8BB9-465A-9D63-BE8DE95B86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135097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sz="6600" dirty="0"/>
              <a:t>PROPOSAL contents </a:t>
            </a:r>
            <a:br>
              <a:rPr lang="en-ID" sz="6600" dirty="0"/>
            </a:br>
            <a:r>
              <a:rPr lang="en-ID" sz="6600" dirty="0"/>
              <a:t>SKB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D" sz="2000" b="1" dirty="0"/>
              <a:t>BY BARA ZARETTA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3721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ASPEK PASAR &amp; PEMASARAN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9713"/>
            <a:ext cx="10058400" cy="4355327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D" dirty="0" err="1"/>
              <a:t>Deskripsi</a:t>
            </a:r>
            <a:r>
              <a:rPr lang="en-ID" dirty="0"/>
              <a:t> detail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/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tersebut</a:t>
            </a:r>
            <a:endParaRPr lang="en-ID" dirty="0"/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/>
              <a:t>Pasar</a:t>
            </a:r>
            <a:r>
              <a:rPr lang="en-ID" dirty="0"/>
              <a:t> </a:t>
            </a:r>
            <a:r>
              <a:rPr lang="en-ID" dirty="0" err="1"/>
              <a:t>Potensial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keseluruhan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jumlah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produk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atau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sekelompok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produk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mungkin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dapat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dijual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pasar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tertentu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dalam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satu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periode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tertentu</a:t>
            </a:r>
            <a:endParaRPr lang="en-ID" dirty="0"/>
          </a:p>
          <a:p>
            <a:pPr marL="808038" algn="just"/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pasar</a:t>
            </a:r>
            <a:r>
              <a:rPr lang="en-ID" dirty="0"/>
              <a:t> </a:t>
            </a:r>
            <a:r>
              <a:rPr lang="en-ID" dirty="0" err="1"/>
              <a:t>potensial</a:t>
            </a:r>
            <a:r>
              <a:rPr lang="en-ID" dirty="0"/>
              <a:t> </a:t>
            </a:r>
            <a:r>
              <a:rPr lang="en-ID" dirty="0" err="1"/>
              <a:t>anda</a:t>
            </a:r>
            <a:endParaRPr lang="en-ID" dirty="0"/>
          </a:p>
          <a:p>
            <a:pPr marL="808038" algn="just"/>
            <a:r>
              <a:rPr lang="en-ID" dirty="0" err="1"/>
              <a:t>Menyajikan</a:t>
            </a:r>
            <a:r>
              <a:rPr lang="en-ID" dirty="0"/>
              <a:t> data </a:t>
            </a:r>
            <a:r>
              <a:rPr lang="en-ID" dirty="0" err="1"/>
              <a:t>pasar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konsumen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/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(data </a:t>
            </a:r>
            <a:r>
              <a:rPr lang="en-ID" dirty="0" err="1"/>
              <a:t>historis</a:t>
            </a:r>
            <a:r>
              <a:rPr lang="en-ID" dirty="0"/>
              <a:t>)</a:t>
            </a:r>
          </a:p>
          <a:p>
            <a:pPr marL="808038" algn="just"/>
            <a:r>
              <a:rPr lang="en-ID" dirty="0" err="1"/>
              <a:t>Pengukuran</a:t>
            </a:r>
            <a:r>
              <a:rPr lang="en-ID" dirty="0"/>
              <a:t> pasar </a:t>
            </a:r>
            <a:r>
              <a:rPr lang="en-ID" dirty="0" err="1"/>
              <a:t>potensial</a:t>
            </a:r>
            <a:r>
              <a:rPr lang="en-ID" dirty="0"/>
              <a:t> masa </a:t>
            </a:r>
            <a:r>
              <a:rPr lang="en-ID" dirty="0" err="1"/>
              <a:t>sekarang</a:t>
            </a:r>
            <a:r>
              <a:rPr lang="en-ID" dirty="0"/>
              <a:t> (Pasar Th. 2019)</a:t>
            </a:r>
          </a:p>
          <a:p>
            <a:pPr marL="808038" algn="just"/>
            <a:r>
              <a:rPr lang="en-ID" dirty="0" err="1"/>
              <a:t>Peramalan</a:t>
            </a:r>
            <a:r>
              <a:rPr lang="en-ID" dirty="0"/>
              <a:t> pasar </a:t>
            </a:r>
            <a:r>
              <a:rPr lang="en-ID" dirty="0" err="1"/>
              <a:t>potensial</a:t>
            </a:r>
            <a:r>
              <a:rPr lang="en-ID" dirty="0"/>
              <a:t> masa </a:t>
            </a:r>
            <a:r>
              <a:rPr lang="en-ID" dirty="0" err="1"/>
              <a:t>depan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forecasting </a:t>
            </a:r>
            <a:r>
              <a:rPr lang="en-ID" dirty="0" err="1"/>
              <a:t>statistik</a:t>
            </a:r>
            <a:r>
              <a:rPr lang="en-ID" dirty="0"/>
              <a:t> – </a:t>
            </a:r>
            <a:r>
              <a:rPr lang="en-ID" dirty="0" err="1"/>
              <a:t>periode</a:t>
            </a:r>
            <a:r>
              <a:rPr lang="en-ID" dirty="0"/>
              <a:t> Th. 2019 – 2023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 err="1"/>
              <a:t>Mengukur</a:t>
            </a:r>
            <a:r>
              <a:rPr lang="en-ID" dirty="0"/>
              <a:t> market share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&amp; </a:t>
            </a:r>
            <a:r>
              <a:rPr lang="en-ID" dirty="0" err="1"/>
              <a:t>peramalan</a:t>
            </a:r>
            <a:r>
              <a:rPr lang="en-ID" dirty="0"/>
              <a:t> market share Th. 2019 – 2020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posisi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PLC (Product Life Cycle)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strategi</a:t>
            </a:r>
            <a:r>
              <a:rPr lang="en-ID" dirty="0"/>
              <a:t> </a:t>
            </a:r>
            <a:r>
              <a:rPr lang="en-ID" dirty="0" err="1"/>
              <a:t>pemasaran</a:t>
            </a:r>
            <a:r>
              <a:rPr lang="en-ID" dirty="0"/>
              <a:t> yang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meraih</a:t>
            </a:r>
            <a:r>
              <a:rPr lang="en-ID" dirty="0"/>
              <a:t> market share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Marketing Mix </a:t>
            </a:r>
            <a:r>
              <a:rPr lang="en-ID" dirty="0" err="1">
                <a:sym typeface="Wingdings" panose="05000000000000000000" pitchFamily="2" charset="2"/>
              </a:rPr>
              <a:t>disesuaikan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dengan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posisi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produk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dalam</a:t>
            </a:r>
            <a:r>
              <a:rPr lang="en-ID" dirty="0">
                <a:sym typeface="Wingdings" panose="05000000000000000000" pitchFamily="2" charset="2"/>
              </a:rPr>
              <a:t> PLC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45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b="1" dirty="0"/>
              <a:t>ASPEK TEKNIS &amp; OPERASIONAL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D" dirty="0" err="1"/>
              <a:t>Lokasi</a:t>
            </a:r>
            <a:r>
              <a:rPr lang="en-ID" dirty="0"/>
              <a:t> </a:t>
            </a:r>
            <a:r>
              <a:rPr lang="en-ID" dirty="0" err="1"/>
              <a:t>Pabrik</a:t>
            </a:r>
            <a:r>
              <a:rPr lang="en-ID" dirty="0"/>
              <a:t> </a:t>
            </a:r>
            <a:r>
              <a:rPr lang="en-ID" dirty="0">
                <a:sym typeface="Wingdings" panose="05000000000000000000" pitchFamily="2" charset="2"/>
              </a:rPr>
              <a:t> </a:t>
            </a:r>
            <a:r>
              <a:rPr lang="en-ID" dirty="0" err="1">
                <a:sym typeface="Wingdings" panose="05000000000000000000" pitchFamily="2" charset="2"/>
              </a:rPr>
              <a:t>untuk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pabrik</a:t>
            </a:r>
            <a:r>
              <a:rPr lang="en-ID" dirty="0">
                <a:sym typeface="Wingdings" panose="05000000000000000000" pitchFamily="2" charset="2"/>
              </a:rPr>
              <a:t> &amp; non-</a:t>
            </a:r>
            <a:r>
              <a:rPr lang="en-ID" dirty="0" err="1">
                <a:sym typeface="Wingdings" panose="05000000000000000000" pitchFamily="2" charset="2"/>
              </a:rPr>
              <a:t>pabrik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beserta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alasan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pemilihan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lokasinya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n-ID" dirty="0" err="1">
                <a:sym typeface="Wingdings" panose="05000000000000000000" pitchFamily="2" charset="2"/>
              </a:rPr>
              <a:t>Skala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Operasi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atau</a:t>
            </a:r>
            <a:r>
              <a:rPr lang="en-ID" dirty="0">
                <a:sym typeface="Wingdings" panose="05000000000000000000" pitchFamily="2" charset="2"/>
              </a:rPr>
              <a:t> Luas </a:t>
            </a:r>
            <a:r>
              <a:rPr lang="en-ID" dirty="0" err="1">
                <a:sym typeface="Wingdings" panose="05000000000000000000" pitchFamily="2" charset="2"/>
              </a:rPr>
              <a:t>Produksi</a:t>
            </a:r>
            <a:r>
              <a:rPr lang="en-ID" dirty="0">
                <a:sym typeface="Wingdings" panose="05000000000000000000" pitchFamily="2" charset="2"/>
              </a:rPr>
              <a:t> </a:t>
            </a:r>
          </a:p>
          <a:p>
            <a:pPr marL="722313" algn="just"/>
            <a:r>
              <a:rPr lang="en-US" dirty="0" err="1">
                <a:sym typeface="Wingdings" panose="05000000000000000000" pitchFamily="2" charset="2"/>
              </a:rPr>
              <a:t>Adalah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jumlah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produk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seharusnya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diproduksi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untuk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mencapai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keuntungan</a:t>
            </a:r>
            <a:r>
              <a:rPr lang="en-US" dirty="0">
                <a:sym typeface="Wingdings" panose="05000000000000000000" pitchFamily="2" charset="2"/>
              </a:rPr>
              <a:t> optimal (</a:t>
            </a:r>
            <a:r>
              <a:rPr lang="en-US" dirty="0" err="1">
                <a:sym typeface="Wingdings" panose="05000000000000000000" pitchFamily="2" charset="2"/>
              </a:rPr>
              <a:t>dikaitkan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dengan</a:t>
            </a:r>
            <a:r>
              <a:rPr lang="en-US" dirty="0">
                <a:sym typeface="Wingdings" panose="05000000000000000000" pitchFamily="2" charset="2"/>
              </a:rPr>
              <a:t> market share, </a:t>
            </a:r>
            <a:r>
              <a:rPr lang="en-US" dirty="0" err="1">
                <a:sym typeface="Wingdings" panose="05000000000000000000" pitchFamily="2" charset="2"/>
              </a:rPr>
              <a:t>kapasitas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mesin</a:t>
            </a:r>
            <a:r>
              <a:rPr lang="en-US" dirty="0">
                <a:sym typeface="Wingdings" panose="05000000000000000000" pitchFamily="2" charset="2"/>
              </a:rPr>
              <a:t>, SDM, </a:t>
            </a:r>
            <a:r>
              <a:rPr lang="en-US" dirty="0" err="1">
                <a:sym typeface="Wingdings" panose="05000000000000000000" pitchFamily="2" charset="2"/>
              </a:rPr>
              <a:t>teknologi</a:t>
            </a:r>
            <a:r>
              <a:rPr lang="en-US" dirty="0">
                <a:sym typeface="Wingdings" panose="05000000000000000000" pitchFamily="2" charset="2"/>
              </a:rPr>
              <a:t> yang </a:t>
            </a:r>
            <a:r>
              <a:rPr lang="en-US" dirty="0" err="1">
                <a:sym typeface="Wingdings" panose="05000000000000000000" pitchFamily="2" charset="2"/>
              </a:rPr>
              <a:t>dipakai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dan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permodalan</a:t>
            </a:r>
            <a:r>
              <a:rPr lang="en-US" dirty="0">
                <a:sym typeface="Wingdings" panose="05000000000000000000" pitchFamily="2" charset="2"/>
              </a:rPr>
              <a:t>)</a:t>
            </a:r>
          </a:p>
          <a:p>
            <a:pPr marL="722313" algn="just"/>
            <a:r>
              <a:rPr lang="en-ID" dirty="0" err="1">
                <a:sym typeface="Wingdings" panose="05000000000000000000" pitchFamily="2" charset="2"/>
              </a:rPr>
              <a:t>Bisa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menggunakan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metode</a:t>
            </a:r>
            <a:r>
              <a:rPr lang="en-ID" dirty="0">
                <a:sym typeface="Wingdings" panose="05000000000000000000" pitchFamily="2" charset="2"/>
              </a:rPr>
              <a:t> MC/MR, </a:t>
            </a:r>
            <a:r>
              <a:rPr lang="en-ID" dirty="0" err="1">
                <a:sym typeface="Wingdings" panose="05000000000000000000" pitchFamily="2" charset="2"/>
              </a:rPr>
              <a:t>pendekatan</a:t>
            </a:r>
            <a:r>
              <a:rPr lang="en-ID" dirty="0">
                <a:sym typeface="Wingdings" panose="05000000000000000000" pitchFamily="2" charset="2"/>
              </a:rPr>
              <a:t> BEP </a:t>
            </a:r>
            <a:r>
              <a:rPr lang="en-ID" dirty="0" err="1">
                <a:sym typeface="Wingdings" panose="05000000000000000000" pitchFamily="2" charset="2"/>
              </a:rPr>
              <a:t>atau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dengan</a:t>
            </a:r>
            <a:r>
              <a:rPr lang="en-ID" dirty="0">
                <a:sym typeface="Wingdings" panose="05000000000000000000" pitchFamily="2" charset="2"/>
              </a:rPr>
              <a:t> linear programing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>
                <a:sym typeface="Wingdings" panose="05000000000000000000" pitchFamily="2" charset="2"/>
              </a:rPr>
              <a:t>Alur proses </a:t>
            </a:r>
            <a:r>
              <a:rPr lang="en-ID" dirty="0" err="1">
                <a:sym typeface="Wingdings" panose="05000000000000000000" pitchFamily="2" charset="2"/>
              </a:rPr>
              <a:t>produksi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produk</a:t>
            </a:r>
            <a:r>
              <a:rPr lang="en-ID" dirty="0">
                <a:sym typeface="Wingdings" panose="05000000000000000000" pitchFamily="2" charset="2"/>
              </a:rPr>
              <a:t> dan </a:t>
            </a:r>
            <a:r>
              <a:rPr lang="en-ID" dirty="0" err="1">
                <a:sym typeface="Wingdings" panose="05000000000000000000" pitchFamily="2" charset="2"/>
              </a:rPr>
              <a:t>perhitungan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waktu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tiap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pekerjaan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>
                <a:sym typeface="Wingdings" panose="05000000000000000000" pitchFamily="2" charset="2"/>
              </a:rPr>
              <a:t>Detail </a:t>
            </a:r>
            <a:r>
              <a:rPr lang="en-ID" dirty="0" err="1">
                <a:sym typeface="Wingdings" panose="05000000000000000000" pitchFamily="2" charset="2"/>
              </a:rPr>
              <a:t>bahan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baku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dipergunakan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>
                <a:sym typeface="Wingdings" panose="05000000000000000000" pitchFamily="2" charset="2"/>
              </a:rPr>
              <a:t>Layout  </a:t>
            </a:r>
            <a:r>
              <a:rPr lang="en-ID" dirty="0" err="1">
                <a:sym typeface="Wingdings" panose="05000000000000000000" pitchFamily="2" charset="2"/>
              </a:rPr>
              <a:t>untuk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pabrik</a:t>
            </a:r>
            <a:r>
              <a:rPr lang="en-ID" dirty="0">
                <a:sym typeface="Wingdings" panose="05000000000000000000" pitchFamily="2" charset="2"/>
              </a:rPr>
              <a:t> dan non-</a:t>
            </a:r>
            <a:r>
              <a:rPr lang="en-ID" dirty="0" err="1">
                <a:sym typeface="Wingdings" panose="05000000000000000000" pitchFamily="2" charset="2"/>
              </a:rPr>
              <a:t>pabrik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 err="1">
                <a:sym typeface="Wingdings" panose="05000000000000000000" pitchFamily="2" charset="2"/>
              </a:rPr>
              <a:t>Aset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Peralatan</a:t>
            </a:r>
            <a:r>
              <a:rPr lang="en-ID" dirty="0">
                <a:sym typeface="Wingdings" panose="05000000000000000000" pitchFamily="2" charset="2"/>
              </a:rPr>
              <a:t>/</a:t>
            </a:r>
            <a:r>
              <a:rPr lang="en-ID" dirty="0" err="1">
                <a:sym typeface="Wingdings" panose="05000000000000000000" pitchFamily="2" charset="2"/>
              </a:rPr>
              <a:t>perlengkapan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Teknologi</a:t>
            </a:r>
            <a:endParaRPr lang="en-ID" dirty="0">
              <a:sym typeface="Wingdings" panose="05000000000000000000" pitchFamily="2" charset="2"/>
            </a:endParaRPr>
          </a:p>
          <a:p>
            <a:pPr marL="722313" indent="-182563" algn="just"/>
            <a:r>
              <a:rPr lang="en-ID" dirty="0" err="1">
                <a:sym typeface="Wingdings" panose="05000000000000000000" pitchFamily="2" charset="2"/>
              </a:rPr>
              <a:t>Inventaris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aset-aset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perusahaan</a:t>
            </a:r>
            <a:endParaRPr lang="en-ID" dirty="0">
              <a:sym typeface="Wingdings" panose="05000000000000000000" pitchFamily="2" charset="2"/>
            </a:endParaRPr>
          </a:p>
          <a:p>
            <a:pPr marL="722313" indent="-182563" algn="just"/>
            <a:r>
              <a:rPr lang="en-ID" dirty="0" err="1">
                <a:sym typeface="Wingdings" panose="05000000000000000000" pitchFamily="2" charset="2"/>
              </a:rPr>
              <a:t>Inventaris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peralatan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perlengkapan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digunakan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perusahaan</a:t>
            </a:r>
            <a:endParaRPr lang="en-ID" dirty="0">
              <a:sym typeface="Wingdings" panose="05000000000000000000" pitchFamily="2" charset="2"/>
            </a:endParaRPr>
          </a:p>
          <a:p>
            <a:pPr marL="722313" indent="-182563" algn="just"/>
            <a:r>
              <a:rPr lang="en-ID" dirty="0" err="1">
                <a:sym typeface="Wingdings" panose="05000000000000000000" pitchFamily="2" charset="2"/>
              </a:rPr>
              <a:t>Penjelasan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tentang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teknologi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dipakai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perusahaan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endParaRPr lang="en-US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6294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ASPEK MANAJEMEN &amp; SDM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ID" dirty="0">
                <a:sym typeface="Wingdings" panose="05000000000000000000" pitchFamily="2" charset="2"/>
              </a:rPr>
              <a:t>Job Description</a:t>
            </a:r>
          </a:p>
          <a:p>
            <a:pPr marL="996950" indent="-457200" algn="just"/>
            <a:r>
              <a:rPr lang="en-ID" dirty="0" err="1">
                <a:sym typeface="Wingdings" panose="05000000000000000000" pitchFamily="2" charset="2"/>
              </a:rPr>
              <a:t>Identifikasi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jabatan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ringkasan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jabatan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tugas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dilaksanakan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pengawasan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diberikan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diterima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hubungan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dengan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jabatan</a:t>
            </a:r>
            <a:r>
              <a:rPr lang="en-ID" dirty="0">
                <a:sym typeface="Wingdings" panose="05000000000000000000" pitchFamily="2" charset="2"/>
              </a:rPr>
              <a:t> lain, </a:t>
            </a:r>
            <a:r>
              <a:rPr lang="en-ID" dirty="0" err="1">
                <a:sym typeface="Wingdings" panose="05000000000000000000" pitchFamily="2" charset="2"/>
              </a:rPr>
              <a:t>bahan</a:t>
            </a:r>
            <a:r>
              <a:rPr lang="en-ID" dirty="0">
                <a:sym typeface="Wingdings" panose="05000000000000000000" pitchFamily="2" charset="2"/>
              </a:rPr>
              <a:t>/</a:t>
            </a:r>
            <a:r>
              <a:rPr lang="en-ID" dirty="0" err="1">
                <a:sym typeface="Wingdings" panose="05000000000000000000" pitchFamily="2" charset="2"/>
              </a:rPr>
              <a:t>alat</a:t>
            </a:r>
            <a:r>
              <a:rPr lang="en-ID" dirty="0">
                <a:sym typeface="Wingdings" panose="05000000000000000000" pitchFamily="2" charset="2"/>
              </a:rPr>
              <a:t>/</a:t>
            </a:r>
            <a:r>
              <a:rPr lang="en-ID" dirty="0" err="1">
                <a:sym typeface="Wingdings" panose="05000000000000000000" pitchFamily="2" charset="2"/>
              </a:rPr>
              <a:t>mesin</a:t>
            </a:r>
            <a:r>
              <a:rPr lang="en-ID" dirty="0">
                <a:sym typeface="Wingdings" panose="05000000000000000000" pitchFamily="2" charset="2"/>
              </a:rPr>
              <a:t> yang </a:t>
            </a:r>
            <a:r>
              <a:rPr lang="en-ID" dirty="0" err="1">
                <a:sym typeface="Wingdings" panose="05000000000000000000" pitchFamily="2" charset="2"/>
              </a:rPr>
              <a:t>dipergunakan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en-ID" dirty="0">
                <a:sym typeface="Wingdings" panose="05000000000000000000" pitchFamily="2" charset="2"/>
              </a:rPr>
              <a:t>Job </a:t>
            </a:r>
            <a:r>
              <a:rPr lang="en-ID" dirty="0" err="1">
                <a:sym typeface="Wingdings" panose="05000000000000000000" pitchFamily="2" charset="2"/>
              </a:rPr>
              <a:t>Spesification</a:t>
            </a:r>
            <a:r>
              <a:rPr lang="en-ID" dirty="0">
                <a:sym typeface="Wingdings" panose="05000000000000000000" pitchFamily="2" charset="2"/>
              </a:rPr>
              <a:t> </a:t>
            </a:r>
          </a:p>
          <a:p>
            <a:pPr marL="722313" algn="just"/>
            <a:r>
              <a:rPr lang="en-US" dirty="0" err="1">
                <a:sym typeface="Wingdings" panose="05000000000000000000" pitchFamily="2" charset="2"/>
              </a:rPr>
              <a:t>Pendidikan</a:t>
            </a:r>
            <a:r>
              <a:rPr lang="en-US" dirty="0">
                <a:sym typeface="Wingdings" panose="05000000000000000000" pitchFamily="2" charset="2"/>
              </a:rPr>
              <a:t> formal, </a:t>
            </a:r>
            <a:r>
              <a:rPr lang="en-US" dirty="0" err="1">
                <a:sym typeface="Wingdings" panose="05000000000000000000" pitchFamily="2" charset="2"/>
              </a:rPr>
              <a:t>pengalaman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pengetahuan</a:t>
            </a:r>
            <a:r>
              <a:rPr lang="en-US" dirty="0">
                <a:sym typeface="Wingdings" panose="05000000000000000000" pitchFamily="2" charset="2"/>
              </a:rPr>
              <a:t> &amp; </a:t>
            </a:r>
            <a:r>
              <a:rPr lang="en-US" dirty="0" err="1">
                <a:sym typeface="Wingdings" panose="05000000000000000000" pitchFamily="2" charset="2"/>
              </a:rPr>
              <a:t>ketrampilan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pesyaratan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fisik</a:t>
            </a:r>
            <a:r>
              <a:rPr lang="en-US" dirty="0">
                <a:sym typeface="Wingdings" panose="05000000000000000000" pitchFamily="2" charset="2"/>
              </a:rPr>
              <a:t>, status marital, </a:t>
            </a:r>
            <a:r>
              <a:rPr lang="en-US" dirty="0" err="1">
                <a:sym typeface="Wingdings" panose="05000000000000000000" pitchFamily="2" charset="2"/>
              </a:rPr>
              <a:t>jenis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kelamin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usia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kewarganegaraan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 err="1">
                <a:sym typeface="Wingdings" panose="05000000000000000000" pitchFamily="2" charset="2"/>
              </a:rPr>
              <a:t>Struktur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Organisasi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 err="1">
                <a:sym typeface="Wingdings" panose="05000000000000000000" pitchFamily="2" charset="2"/>
              </a:rPr>
              <a:t>Rekrutmen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perusahaan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 err="1">
                <a:sym typeface="Wingdings" panose="05000000000000000000" pitchFamily="2" charset="2"/>
              </a:rPr>
              <a:t>Besaran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gaji</a:t>
            </a:r>
            <a:r>
              <a:rPr lang="en-ID" dirty="0">
                <a:sym typeface="Wingdings" panose="05000000000000000000" pitchFamily="2" charset="2"/>
              </a:rPr>
              <a:t>, </a:t>
            </a:r>
            <a:r>
              <a:rPr lang="en-ID" dirty="0" err="1">
                <a:sym typeface="Wingdings" panose="05000000000000000000" pitchFamily="2" charset="2"/>
              </a:rPr>
              <a:t>insentif</a:t>
            </a:r>
            <a:r>
              <a:rPr lang="en-ID" dirty="0">
                <a:sym typeface="Wingdings" panose="05000000000000000000" pitchFamily="2" charset="2"/>
              </a:rPr>
              <a:t>, bonus dan </a:t>
            </a:r>
            <a:r>
              <a:rPr lang="en-ID" dirty="0" err="1">
                <a:sym typeface="Wingdings" panose="05000000000000000000" pitchFamily="2" charset="2"/>
              </a:rPr>
              <a:t>asuransi</a:t>
            </a:r>
            <a:endParaRPr lang="en-ID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en-ID" dirty="0">
                <a:sym typeface="Wingdings" panose="05000000000000000000" pitchFamily="2" charset="2"/>
              </a:rPr>
              <a:t>Training </a:t>
            </a:r>
            <a:r>
              <a:rPr lang="en-ID" dirty="0" err="1">
                <a:sym typeface="Wingdings" panose="05000000000000000000" pitchFamily="2" charset="2"/>
              </a:rPr>
              <a:t>untuk</a:t>
            </a:r>
            <a:r>
              <a:rPr lang="en-ID" dirty="0">
                <a:sym typeface="Wingdings" panose="05000000000000000000" pitchFamily="2" charset="2"/>
              </a:rPr>
              <a:t> SDM </a:t>
            </a:r>
            <a:r>
              <a:rPr lang="en-ID" dirty="0" err="1">
                <a:sym typeface="Wingdings" panose="05000000000000000000" pitchFamily="2" charset="2"/>
              </a:rPr>
              <a:t>perusahaan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endParaRPr lang="en-US" dirty="0">
              <a:sym typeface="Wingdings" panose="05000000000000000000" pitchFamily="2" charset="2"/>
            </a:endParaRPr>
          </a:p>
          <a:p>
            <a:pPr marL="514350" indent="-514350" algn="just">
              <a:buFont typeface="+mj-lt"/>
              <a:buAutoNum type="arabicPeriod" startAt="3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50443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ASPEK DAMPAK LINGKUNGAN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dirty="0" err="1"/>
              <a:t>Penggolongan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</a:p>
          <a:p>
            <a:pPr marL="452438" indent="-182563"/>
            <a:r>
              <a:rPr lang="en-ID" dirty="0" err="1">
                <a:sym typeface="Wingdings" panose="05000000000000000000" pitchFamily="2" charset="2"/>
              </a:rPr>
              <a:t>Lihat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kriteria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ID" dirty="0" err="1">
                <a:sym typeface="Wingdings" panose="05000000000000000000" pitchFamily="2" charset="2"/>
              </a:rPr>
              <a:t>sebagaimana</a:t>
            </a:r>
            <a:r>
              <a:rPr lang="en-ID" dirty="0">
                <a:sym typeface="Wingdings" panose="05000000000000000000" pitchFamily="2" charset="2"/>
              </a:rPr>
              <a:t> </a:t>
            </a:r>
            <a:r>
              <a:rPr lang="en-US" b="1" dirty="0" err="1"/>
              <a:t>Pasal</a:t>
            </a:r>
            <a:r>
              <a:rPr lang="en-US" b="1" dirty="0"/>
              <a:t> 23 </a:t>
            </a:r>
            <a:r>
              <a:rPr lang="en-US" b="1" dirty="0" err="1"/>
              <a:t>ayat</a:t>
            </a:r>
            <a:r>
              <a:rPr lang="en-US" b="1" dirty="0"/>
              <a:t> (1) </a:t>
            </a:r>
            <a:r>
              <a:rPr lang="en-US" b="1" dirty="0" err="1"/>
              <a:t>Undang</a:t>
            </a:r>
            <a:r>
              <a:rPr lang="en-US" b="1" dirty="0"/>
              <a:t> </a:t>
            </a:r>
            <a:r>
              <a:rPr lang="en-US" b="1" dirty="0" err="1"/>
              <a:t>Undang</a:t>
            </a:r>
            <a:r>
              <a:rPr lang="en-US" b="1" dirty="0"/>
              <a:t> </a:t>
            </a:r>
            <a:r>
              <a:rPr lang="en-US" b="1" dirty="0" err="1"/>
              <a:t>Nomor</a:t>
            </a:r>
            <a:r>
              <a:rPr lang="en-US" b="1" dirty="0"/>
              <a:t> 32 </a:t>
            </a:r>
            <a:r>
              <a:rPr lang="en-US" b="1" dirty="0" err="1"/>
              <a:t>tahun</a:t>
            </a:r>
            <a:r>
              <a:rPr lang="en-US" b="1" dirty="0"/>
              <a:t> 2009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SKB </a:t>
            </a:r>
            <a:r>
              <a:rPr lang="en-US" dirty="0" err="1"/>
              <a:t>Amdal</a:t>
            </a:r>
            <a:endParaRPr lang="en-US" dirty="0"/>
          </a:p>
          <a:p>
            <a:pPr marL="452438" indent="-182563"/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diketahui</a:t>
            </a:r>
            <a:r>
              <a:rPr lang="en-ID" dirty="0"/>
              <a:t>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kriteria</a:t>
            </a:r>
            <a:r>
              <a:rPr lang="en-ID" dirty="0"/>
              <a:t> mana, </a:t>
            </a:r>
            <a:r>
              <a:rPr lang="en-ID" dirty="0" err="1"/>
              <a:t>silahkan</a:t>
            </a:r>
            <a:r>
              <a:rPr lang="en-ID" dirty="0"/>
              <a:t> </a:t>
            </a:r>
            <a:r>
              <a:rPr lang="en-ID" dirty="0" err="1"/>
              <a:t>dituliskan</a:t>
            </a:r>
            <a:r>
              <a:rPr lang="en-ID" dirty="0"/>
              <a:t> </a:t>
            </a:r>
            <a:r>
              <a:rPr lang="en-ID" dirty="0" err="1"/>
              <a:t>ijin-ijin</a:t>
            </a:r>
            <a:r>
              <a:rPr lang="en-ID" dirty="0"/>
              <a:t> </a:t>
            </a:r>
            <a:r>
              <a:rPr lang="en-ID" dirty="0" err="1"/>
              <a:t>terkait</a:t>
            </a:r>
            <a:r>
              <a:rPr lang="en-ID" dirty="0"/>
              <a:t> AMDAL yang </a:t>
            </a:r>
            <a:r>
              <a:rPr lang="en-ID" dirty="0" err="1"/>
              <a:t>dibutuhkan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</a:t>
            </a:r>
            <a:r>
              <a:rPr lang="en-ID" dirty="0" err="1"/>
              <a:t>anda</a:t>
            </a:r>
            <a:endParaRPr lang="en-ID" dirty="0"/>
          </a:p>
          <a:p>
            <a:pPr marL="342900" indent="-342900">
              <a:buFont typeface="+mj-lt"/>
              <a:buAutoNum type="arabicPeriod" startAt="2"/>
            </a:pPr>
            <a:r>
              <a:rPr lang="en-ID" dirty="0" err="1"/>
              <a:t>Pengolahan</a:t>
            </a:r>
            <a:r>
              <a:rPr lang="en-ID" dirty="0"/>
              <a:t> </a:t>
            </a:r>
            <a:r>
              <a:rPr lang="en-ID" dirty="0" err="1"/>
              <a:t>limbah</a:t>
            </a:r>
            <a:endParaRPr lang="en-ID" dirty="0"/>
          </a:p>
          <a:p>
            <a:pPr marL="452438" indent="-182563"/>
            <a:r>
              <a:rPr lang="en-ID" dirty="0" err="1"/>
              <a:t>Dijelaskan</a:t>
            </a:r>
            <a:r>
              <a:rPr lang="en-ID" dirty="0"/>
              <a:t> </a:t>
            </a:r>
            <a:r>
              <a:rPr lang="en-ID" dirty="0" err="1"/>
              <a:t>sampah</a:t>
            </a:r>
            <a:r>
              <a:rPr lang="en-ID" dirty="0"/>
              <a:t>, </a:t>
            </a:r>
            <a:r>
              <a:rPr lang="en-ID" dirty="0" err="1"/>
              <a:t>residu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limbah</a:t>
            </a:r>
            <a:r>
              <a:rPr lang="en-ID" dirty="0"/>
              <a:t> yang </a:t>
            </a:r>
            <a:r>
              <a:rPr lang="en-ID" dirty="0" err="1"/>
              <a:t>dihasilkan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usaha</a:t>
            </a:r>
            <a:r>
              <a:rPr lang="en-ID" dirty="0"/>
              <a:t> </a:t>
            </a:r>
            <a:r>
              <a:rPr lang="en-ID" dirty="0" err="1"/>
              <a:t>anda</a:t>
            </a:r>
            <a:endParaRPr lang="en-ID" dirty="0"/>
          </a:p>
          <a:p>
            <a:pPr marL="452438" indent="-182563"/>
            <a:r>
              <a:rPr lang="en-ID" dirty="0" err="1"/>
              <a:t>Dijelaskan</a:t>
            </a:r>
            <a:r>
              <a:rPr lang="en-ID" dirty="0"/>
              <a:t> </a:t>
            </a:r>
            <a:r>
              <a:rPr lang="en-ID" dirty="0" err="1"/>
              <a:t>bagaimana</a:t>
            </a:r>
            <a:r>
              <a:rPr lang="en-ID" dirty="0"/>
              <a:t> </a:t>
            </a:r>
            <a:r>
              <a:rPr lang="en-ID" dirty="0" err="1"/>
              <a:t>penanganan</a:t>
            </a:r>
            <a:r>
              <a:rPr lang="en-ID" dirty="0"/>
              <a:t> </a:t>
            </a:r>
            <a:r>
              <a:rPr lang="en-ID" dirty="0" err="1"/>
              <a:t>sampah</a:t>
            </a:r>
            <a:r>
              <a:rPr lang="en-ID" dirty="0"/>
              <a:t>, </a:t>
            </a:r>
            <a:r>
              <a:rPr lang="en-ID" dirty="0" err="1"/>
              <a:t>residu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limbah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anda</a:t>
            </a:r>
            <a:endParaRPr lang="en-ID" dirty="0"/>
          </a:p>
          <a:p>
            <a:pPr marL="342900" indent="-342900">
              <a:buFont typeface="+mj-lt"/>
              <a:buAutoNum type="arabicPeriod" startAt="3"/>
            </a:pPr>
            <a:r>
              <a:rPr lang="en-ID" dirty="0"/>
              <a:t>CSR</a:t>
            </a:r>
          </a:p>
          <a:p>
            <a:pPr marL="452438" indent="-182563"/>
            <a:r>
              <a:rPr lang="en-ID" dirty="0" err="1"/>
              <a:t>Kegiatan</a:t>
            </a:r>
            <a:r>
              <a:rPr lang="en-ID" dirty="0"/>
              <a:t> CSR yang </a:t>
            </a:r>
            <a:r>
              <a:rPr lang="en-ID" dirty="0" err="1"/>
              <a:t>diselenggarakan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anda</a:t>
            </a:r>
            <a:endParaRPr lang="en-ID" dirty="0"/>
          </a:p>
          <a:p>
            <a:pPr marL="452438" indent="-182563"/>
            <a:r>
              <a:rPr lang="en-ID" dirty="0"/>
              <a:t>Dana yang </a:t>
            </a:r>
            <a:r>
              <a:rPr lang="en-ID" dirty="0" err="1"/>
              <a:t>disisihkan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CSR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8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/>
              <a:t>ASPEK KEUANGAN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49287"/>
            <a:ext cx="10058400" cy="4285753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Sumber</a:t>
            </a:r>
            <a:r>
              <a:rPr lang="en-ID" sz="2000" dirty="0"/>
              <a:t> dana </a:t>
            </a:r>
            <a:r>
              <a:rPr lang="en-ID" sz="2000" dirty="0" err="1"/>
              <a:t>perusahaan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Perhitungan</a:t>
            </a:r>
            <a:r>
              <a:rPr lang="en-ID" sz="2000" dirty="0"/>
              <a:t> Modal </a:t>
            </a:r>
            <a:r>
              <a:rPr lang="en-ID" sz="2000" dirty="0" err="1"/>
              <a:t>kerja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 err="1"/>
              <a:t>Kebutuhan</a:t>
            </a:r>
            <a:r>
              <a:rPr lang="en-ID" sz="2000" dirty="0"/>
              <a:t> dana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aktiva</a:t>
            </a:r>
            <a:r>
              <a:rPr lang="en-ID" sz="2000" dirty="0"/>
              <a:t> / </a:t>
            </a:r>
            <a:r>
              <a:rPr lang="en-ID" sz="2000" dirty="0" err="1"/>
              <a:t>aset</a:t>
            </a:r>
            <a:r>
              <a:rPr lang="en-ID" sz="2000" dirty="0"/>
              <a:t> </a:t>
            </a:r>
            <a:r>
              <a:rPr lang="en-ID" sz="2000" dirty="0" err="1"/>
              <a:t>perusahaan</a:t>
            </a:r>
            <a:endParaRPr lang="en-ID" sz="2000" dirty="0"/>
          </a:p>
          <a:p>
            <a:pPr marL="342900" indent="-342900">
              <a:buFont typeface="+mj-lt"/>
              <a:buAutoNum type="arabicPeriod"/>
            </a:pPr>
            <a:r>
              <a:rPr lang="en-ID" sz="2000" dirty="0">
                <a:sym typeface="Wingdings" panose="05000000000000000000" pitchFamily="2" charset="2"/>
              </a:rPr>
              <a:t>Budgeting</a:t>
            </a:r>
            <a:endParaRPr lang="en-US" sz="2000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>
                <a:sym typeface="Wingdings" panose="05000000000000000000" pitchFamily="2" charset="2"/>
              </a:rPr>
              <a:t>Aliran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kas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proyek</a:t>
            </a:r>
            <a:r>
              <a:rPr lang="en-ID" sz="2000" dirty="0">
                <a:sym typeface="Wingdings" panose="05000000000000000000" pitchFamily="2" charset="2"/>
              </a:rPr>
              <a:t> (cash flow)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>
                <a:sym typeface="Wingdings" panose="05000000000000000000" pitchFamily="2" charset="2"/>
              </a:rPr>
              <a:t>Laporan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keuangan</a:t>
            </a:r>
            <a:r>
              <a:rPr lang="en-ID" sz="2000" dirty="0">
                <a:sym typeface="Wingdings" panose="05000000000000000000" pitchFamily="2" charset="2"/>
              </a:rPr>
              <a:t>  </a:t>
            </a:r>
            <a:r>
              <a:rPr lang="en-ID" sz="2000" dirty="0" err="1">
                <a:sym typeface="Wingdings" panose="05000000000000000000" pitchFamily="2" charset="2"/>
              </a:rPr>
              <a:t>Neraca</a:t>
            </a:r>
            <a:r>
              <a:rPr lang="en-ID" sz="2000" dirty="0">
                <a:sym typeface="Wingdings" panose="05000000000000000000" pitchFamily="2" charset="2"/>
              </a:rPr>
              <a:t>, </a:t>
            </a:r>
            <a:r>
              <a:rPr lang="en-ID" sz="2000" dirty="0" err="1">
                <a:sym typeface="Wingdings" panose="05000000000000000000" pitchFamily="2" charset="2"/>
              </a:rPr>
              <a:t>Laporan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laba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rugi</a:t>
            </a:r>
            <a:r>
              <a:rPr lang="en-ID" sz="2000" dirty="0">
                <a:sym typeface="Wingdings" panose="05000000000000000000" pitchFamily="2" charset="2"/>
              </a:rPr>
              <a:t>, </a:t>
            </a:r>
            <a:r>
              <a:rPr lang="en-ID" sz="2000" dirty="0" err="1">
                <a:sym typeface="Wingdings" panose="05000000000000000000" pitchFamily="2" charset="2"/>
              </a:rPr>
              <a:t>laporan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laba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ditahan</a:t>
            </a:r>
            <a:r>
              <a:rPr lang="en-ID" sz="2000" dirty="0">
                <a:sym typeface="Wingdings" panose="05000000000000000000" pitchFamily="2" charset="2"/>
              </a:rPr>
              <a:t> dan </a:t>
            </a:r>
            <a:r>
              <a:rPr lang="en-ID" sz="2000" dirty="0" err="1">
                <a:sym typeface="Wingdings" panose="05000000000000000000" pitchFamily="2" charset="2"/>
              </a:rPr>
              <a:t>aliran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arus</a:t>
            </a:r>
            <a:r>
              <a:rPr lang="en-ID" sz="2000" dirty="0">
                <a:sym typeface="Wingdings" panose="05000000000000000000" pitchFamily="2" charset="2"/>
              </a:rPr>
              <a:t> kas (</a:t>
            </a:r>
            <a:r>
              <a:rPr lang="en-ID" sz="2000" dirty="0" err="1">
                <a:sym typeface="Wingdings" panose="05000000000000000000" pitchFamily="2" charset="2"/>
              </a:rPr>
              <a:t>periode</a:t>
            </a:r>
            <a:r>
              <a:rPr lang="en-ID" sz="2000" dirty="0">
                <a:sym typeface="Wingdings" panose="05000000000000000000" pitchFamily="2" charset="2"/>
              </a:rPr>
              <a:t> Th. 2019 </a:t>
            </a:r>
            <a:r>
              <a:rPr lang="en-ID" sz="2000" dirty="0" err="1">
                <a:sym typeface="Wingdings" panose="05000000000000000000" pitchFamily="2" charset="2"/>
              </a:rPr>
              <a:t>s.d.</a:t>
            </a:r>
            <a:r>
              <a:rPr lang="en-ID" sz="2000" dirty="0">
                <a:sym typeface="Wingdings" panose="05000000000000000000" pitchFamily="2" charset="2"/>
              </a:rPr>
              <a:t> 2023)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>
                <a:sym typeface="Wingdings" panose="05000000000000000000" pitchFamily="2" charset="2"/>
              </a:rPr>
              <a:t>Kriteria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penilaian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investasi</a:t>
            </a:r>
            <a:r>
              <a:rPr lang="en-ID" sz="2000" dirty="0">
                <a:sym typeface="Wingdings" panose="05000000000000000000" pitchFamily="2" charset="2"/>
              </a:rPr>
              <a:t>  ARR, Payback Period, </a:t>
            </a:r>
            <a:r>
              <a:rPr lang="en-ID" sz="2000" dirty="0" err="1">
                <a:sym typeface="Wingdings" panose="05000000000000000000" pitchFamily="2" charset="2"/>
              </a:rPr>
              <a:t>Protability</a:t>
            </a:r>
            <a:r>
              <a:rPr lang="en-ID" sz="2000" dirty="0">
                <a:sym typeface="Wingdings" panose="05000000000000000000" pitchFamily="2" charset="2"/>
              </a:rPr>
              <a:t> Index, NPV, IRR (</a:t>
            </a:r>
            <a:r>
              <a:rPr lang="en-ID" sz="2000" dirty="0" err="1">
                <a:sym typeface="Wingdings" panose="05000000000000000000" pitchFamily="2" charset="2"/>
              </a:rPr>
              <a:t>tingkat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bunga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diskonto</a:t>
            </a:r>
            <a:r>
              <a:rPr lang="en-ID" sz="2000" dirty="0">
                <a:sym typeface="Wingdings" panose="05000000000000000000" pitchFamily="2" charset="2"/>
              </a:rPr>
              <a:t>  </a:t>
            </a:r>
            <a:r>
              <a:rPr lang="en-ID" sz="2000" dirty="0" err="1">
                <a:sym typeface="Wingdings" panose="05000000000000000000" pitchFamily="2" charset="2"/>
              </a:rPr>
              <a:t>gunakan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tingkat</a:t>
            </a:r>
            <a:r>
              <a:rPr lang="en-ID" sz="2000" dirty="0">
                <a:sym typeface="Wingdings" panose="05000000000000000000" pitchFamily="2" charset="2"/>
              </a:rPr>
              <a:t> return </a:t>
            </a:r>
            <a:r>
              <a:rPr lang="en-ID" sz="2000" dirty="0" err="1">
                <a:sym typeface="Wingdings" panose="05000000000000000000" pitchFamily="2" charset="2"/>
              </a:rPr>
              <a:t>wajar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untuk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industri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bisnis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anda</a:t>
            </a:r>
            <a:r>
              <a:rPr lang="en-ID" sz="2000" dirty="0">
                <a:sym typeface="Wingdings" panose="05000000000000000000" pitchFamily="2" charset="2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000" dirty="0" err="1">
                <a:sym typeface="Wingdings" panose="05000000000000000000" pitchFamily="2" charset="2"/>
              </a:rPr>
              <a:t>Risiko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dalam</a:t>
            </a:r>
            <a:r>
              <a:rPr lang="en-ID" sz="2000" dirty="0">
                <a:sym typeface="Wingdings" panose="05000000000000000000" pitchFamily="2" charset="2"/>
              </a:rPr>
              <a:t> </a:t>
            </a:r>
            <a:r>
              <a:rPr lang="en-ID" sz="2000" dirty="0" err="1">
                <a:sym typeface="Wingdings" panose="05000000000000000000" pitchFamily="2" charset="2"/>
              </a:rPr>
              <a:t>investasi</a:t>
            </a:r>
            <a:endParaRPr lang="en-ID" sz="2000" dirty="0">
              <a:sym typeface="Wingdings" panose="05000000000000000000" pitchFamily="2" charset="2"/>
            </a:endParaRPr>
          </a:p>
          <a:p>
            <a:pPr marL="342900" indent="-342900">
              <a:buFont typeface="+mj-lt"/>
              <a:buAutoNum type="arabicPeriod"/>
            </a:pP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76539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172</TotalTime>
  <Words>482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Garamond</vt:lpstr>
      <vt:lpstr>Savon</vt:lpstr>
      <vt:lpstr>PROPOSAL contents  SKB</vt:lpstr>
      <vt:lpstr>ASPEK PASAR &amp; PEMASARAN</vt:lpstr>
      <vt:lpstr>ASPEK TEKNIS &amp; OPERASIONAL</vt:lpstr>
      <vt:lpstr>ASPEK MANAJEMEN &amp; SDM</vt:lpstr>
      <vt:lpstr>ASPEK DAMPAK LINGKUNGAN</vt:lpstr>
      <vt:lpstr>ASPEK KEUANGAN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PROPOSAL SKB</dc:title>
  <dc:creator>User</dc:creator>
  <cp:lastModifiedBy>User</cp:lastModifiedBy>
  <cp:revision>18</cp:revision>
  <dcterms:created xsi:type="dcterms:W3CDTF">2018-10-15T07:46:56Z</dcterms:created>
  <dcterms:modified xsi:type="dcterms:W3CDTF">2019-09-10T08:14:01Z</dcterms:modified>
</cp:coreProperties>
</file>