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20"/>
  </p:notesMasterIdLst>
  <p:handoutMasterIdLst>
    <p:handoutMasterId r:id="rId21"/>
  </p:handoutMasterIdLst>
  <p:sldIdLst>
    <p:sldId id="256" r:id="rId2"/>
    <p:sldId id="307" r:id="rId3"/>
    <p:sldId id="306" r:id="rId4"/>
    <p:sldId id="261" r:id="rId5"/>
    <p:sldId id="257" r:id="rId6"/>
    <p:sldId id="258" r:id="rId7"/>
    <p:sldId id="259" r:id="rId8"/>
    <p:sldId id="260" r:id="rId9"/>
    <p:sldId id="304" r:id="rId10"/>
    <p:sldId id="305" r:id="rId11"/>
    <p:sldId id="266" r:id="rId12"/>
    <p:sldId id="267" r:id="rId13"/>
    <p:sldId id="263" r:id="rId14"/>
    <p:sldId id="264" r:id="rId15"/>
    <p:sldId id="265" r:id="rId16"/>
    <p:sldId id="268" r:id="rId17"/>
    <p:sldId id="269" r:id="rId18"/>
    <p:sldId id="296" r:id="rId19"/>
  </p:sldIdLst>
  <p:sldSz cx="9144000" cy="6858000" type="screen4x3"/>
  <p:notesSz cx="6858000" cy="9945688"/>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77" autoAdjust="0"/>
  </p:normalViewPr>
  <p:slideViewPr>
    <p:cSldViewPr>
      <p:cViewPr varScale="1">
        <p:scale>
          <a:sx n="63" d="100"/>
          <a:sy n="63" d="100"/>
        </p:scale>
        <p:origin x="-15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e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8E1DF9C6-7F12-41AB-8400-7FA8A2007D25}" type="datetimeFigureOut">
              <a:rPr lang="id-ID" smtClean="0"/>
              <a:pPr/>
              <a:t>22/11/2014</a:t>
            </a:fld>
            <a:endParaRPr lang="id-ID"/>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F52517BC-A079-4029-9A22-7754624AE883}" type="slidenum">
              <a:rPr lang="id-ID" smtClean="0"/>
              <a:pPr/>
              <a:t>‹#›</a:t>
            </a:fld>
            <a:endParaRPr lang="id-ID"/>
          </a:p>
        </p:txBody>
      </p:sp>
    </p:spTree>
    <p:extLst>
      <p:ext uri="{BB962C8B-B14F-4D97-AF65-F5344CB8AC3E}">
        <p14:creationId xmlns:p14="http://schemas.microsoft.com/office/powerpoint/2010/main" val="1672115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0AD772F6-6CBC-4897-96A9-F03DE208BB22}" type="datetimeFigureOut">
              <a:rPr lang="id-ID" smtClean="0"/>
              <a:pPr/>
              <a:t>22/11/2014</a:t>
            </a:fld>
            <a:endParaRPr lang="id-ID"/>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E6C5EF6F-C510-40CA-8C98-4E76C245F634}" type="slidenum">
              <a:rPr lang="id-ID" smtClean="0"/>
              <a:pPr/>
              <a:t>‹#›</a:t>
            </a:fld>
            <a:endParaRPr lang="id-ID"/>
          </a:p>
        </p:txBody>
      </p:sp>
    </p:spTree>
    <p:extLst>
      <p:ext uri="{BB962C8B-B14F-4D97-AF65-F5344CB8AC3E}">
        <p14:creationId xmlns:p14="http://schemas.microsoft.com/office/powerpoint/2010/main" val="2681879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Peranan RM</a:t>
            </a:r>
          </a:p>
        </p:txBody>
      </p:sp>
      <p:sp>
        <p:nvSpPr>
          <p:cNvPr id="6" name="Rectangle 6"/>
          <p:cNvSpPr>
            <a:spLocks noGrp="1" noChangeArrowheads="1"/>
          </p:cNvSpPr>
          <p:nvPr>
            <p:ph type="ftr" sz="quarter" idx="4"/>
          </p:nvPr>
        </p:nvSpPr>
        <p:spPr>
          <a:ln/>
        </p:spPr>
        <p:txBody>
          <a:bodyPr/>
          <a:lstStyle/>
          <a:p>
            <a:r>
              <a:rPr lang="en-US"/>
              <a:t>bshofari@mahesa.net</a:t>
            </a:r>
          </a:p>
        </p:txBody>
      </p:sp>
      <p:sp>
        <p:nvSpPr>
          <p:cNvPr id="7" name="Rectangle 7"/>
          <p:cNvSpPr>
            <a:spLocks noGrp="1" noChangeArrowheads="1"/>
          </p:cNvSpPr>
          <p:nvPr>
            <p:ph type="sldNum" sz="quarter" idx="5"/>
          </p:nvPr>
        </p:nvSpPr>
        <p:spPr>
          <a:ln/>
        </p:spPr>
        <p:txBody>
          <a:bodyPr/>
          <a:lstStyle/>
          <a:p>
            <a:fld id="{3566BE1F-9D9E-4F02-8025-17F6D8A0346D}" type="slidenum">
              <a:rPr lang="en-US"/>
              <a:pPr/>
              <a:t>4</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b="1" dirty="0" err="1"/>
              <a:t>Visi</a:t>
            </a:r>
            <a:r>
              <a:rPr lang="en-US" b="1" dirty="0"/>
              <a:t>: INDONESIA SEHAT 2010</a:t>
            </a:r>
          </a:p>
          <a:p>
            <a:r>
              <a:rPr lang="en-US" b="1" dirty="0" err="1"/>
              <a:t>Misi</a:t>
            </a:r>
            <a:r>
              <a:rPr lang="en-US" b="1" dirty="0"/>
              <a:t>:</a:t>
            </a:r>
          </a:p>
          <a:p>
            <a:pPr lvl="1"/>
            <a:r>
              <a:rPr lang="en-US" b="1" dirty="0" err="1"/>
              <a:t>Menggerakkan</a:t>
            </a:r>
            <a:r>
              <a:rPr lang="en-US" b="1" dirty="0"/>
              <a:t> </a:t>
            </a:r>
            <a:r>
              <a:rPr lang="en-US" b="1" dirty="0" err="1"/>
              <a:t>pembangunan</a:t>
            </a:r>
            <a:r>
              <a:rPr lang="en-US" b="1" dirty="0"/>
              <a:t> </a:t>
            </a:r>
            <a:r>
              <a:rPr lang="en-US" b="1" dirty="0" err="1"/>
              <a:t>nasional</a:t>
            </a:r>
            <a:r>
              <a:rPr lang="en-US" b="1" dirty="0"/>
              <a:t> </a:t>
            </a:r>
            <a:r>
              <a:rPr lang="en-US" b="1" dirty="0" err="1"/>
              <a:t>berwawasan</a:t>
            </a:r>
            <a:r>
              <a:rPr lang="en-US" b="1" dirty="0"/>
              <a:t> </a:t>
            </a:r>
            <a:r>
              <a:rPr lang="en-US" b="1" dirty="0" err="1"/>
              <a:t>kesehatan</a:t>
            </a:r>
            <a:r>
              <a:rPr lang="en-US" b="1" dirty="0"/>
              <a:t> </a:t>
            </a:r>
          </a:p>
          <a:p>
            <a:pPr lvl="1"/>
            <a:r>
              <a:rPr lang="en-US" b="1" dirty="0" err="1"/>
              <a:t>Mendorong</a:t>
            </a:r>
            <a:r>
              <a:rPr lang="en-US" b="1" dirty="0"/>
              <a:t> </a:t>
            </a:r>
            <a:r>
              <a:rPr lang="en-US" b="1" dirty="0" err="1"/>
              <a:t>kemandirian</a:t>
            </a:r>
            <a:r>
              <a:rPr lang="en-US" b="1" dirty="0"/>
              <a:t> </a:t>
            </a:r>
            <a:r>
              <a:rPr lang="en-US" b="1" dirty="0" err="1"/>
              <a:t>masyarakat</a:t>
            </a:r>
            <a:r>
              <a:rPr lang="en-US" b="1" dirty="0"/>
              <a:t> </a:t>
            </a:r>
            <a:r>
              <a:rPr lang="en-US" b="1" dirty="0" err="1"/>
              <a:t>untuk</a:t>
            </a:r>
            <a:r>
              <a:rPr lang="en-US" b="1" dirty="0"/>
              <a:t> </a:t>
            </a:r>
            <a:r>
              <a:rPr lang="en-US" b="1" dirty="0" err="1"/>
              <a:t>hidup</a:t>
            </a:r>
            <a:r>
              <a:rPr lang="en-US" b="1" dirty="0"/>
              <a:t> </a:t>
            </a:r>
            <a:r>
              <a:rPr lang="en-US" b="1" dirty="0" err="1"/>
              <a:t>sehat</a:t>
            </a:r>
            <a:endParaRPr lang="en-US" b="1" dirty="0"/>
          </a:p>
          <a:p>
            <a:pPr lvl="1"/>
            <a:r>
              <a:rPr lang="en-US" b="1" dirty="0" err="1"/>
              <a:t>Memelihara</a:t>
            </a:r>
            <a:r>
              <a:rPr lang="en-US" b="1" dirty="0"/>
              <a:t> </a:t>
            </a:r>
            <a:r>
              <a:rPr lang="en-US" b="1" dirty="0" err="1"/>
              <a:t>dan</a:t>
            </a:r>
            <a:r>
              <a:rPr lang="en-US" b="1" dirty="0"/>
              <a:t> </a:t>
            </a:r>
            <a:r>
              <a:rPr lang="en-US" b="1" dirty="0" err="1"/>
              <a:t>meningkatkan</a:t>
            </a:r>
            <a:r>
              <a:rPr lang="en-US" b="1" dirty="0"/>
              <a:t> </a:t>
            </a:r>
            <a:r>
              <a:rPr lang="en-US" b="1" dirty="0" err="1"/>
              <a:t>pelayanan</a:t>
            </a:r>
            <a:r>
              <a:rPr lang="en-US" b="1" dirty="0"/>
              <a:t> </a:t>
            </a:r>
            <a:r>
              <a:rPr lang="en-US" b="1" dirty="0" err="1"/>
              <a:t>kesehatan</a:t>
            </a:r>
            <a:r>
              <a:rPr lang="en-US" b="1" dirty="0"/>
              <a:t> yang </a:t>
            </a:r>
            <a:r>
              <a:rPr lang="en-US" b="1" dirty="0" err="1"/>
              <a:t>bermutu</a:t>
            </a:r>
            <a:r>
              <a:rPr lang="en-US" b="1" dirty="0"/>
              <a:t>, </a:t>
            </a:r>
            <a:r>
              <a:rPr lang="en-US" b="1" dirty="0" err="1"/>
              <a:t>merata</a:t>
            </a:r>
            <a:r>
              <a:rPr lang="en-US" b="1" dirty="0"/>
              <a:t> </a:t>
            </a:r>
            <a:r>
              <a:rPr lang="en-US" b="1" dirty="0" err="1"/>
              <a:t>dan</a:t>
            </a:r>
            <a:r>
              <a:rPr lang="en-US" b="1" dirty="0"/>
              <a:t> </a:t>
            </a:r>
            <a:r>
              <a:rPr lang="en-US" b="1" dirty="0" err="1"/>
              <a:t>terjangkau</a:t>
            </a:r>
            <a:endParaRPr lang="en-US" b="1" dirty="0"/>
          </a:p>
          <a:p>
            <a:pPr lvl="1"/>
            <a:r>
              <a:rPr lang="en-US" b="1" dirty="0" err="1"/>
              <a:t>Memelihara</a:t>
            </a:r>
            <a:r>
              <a:rPr lang="en-US" b="1" dirty="0"/>
              <a:t> </a:t>
            </a:r>
            <a:r>
              <a:rPr lang="en-US" b="1" dirty="0" err="1"/>
              <a:t>dan</a:t>
            </a:r>
            <a:r>
              <a:rPr lang="en-US" b="1" dirty="0"/>
              <a:t> </a:t>
            </a:r>
            <a:r>
              <a:rPr lang="en-US" b="1" dirty="0" err="1"/>
              <a:t>meningkatkan</a:t>
            </a:r>
            <a:r>
              <a:rPr lang="en-US" b="1" dirty="0"/>
              <a:t> </a:t>
            </a:r>
            <a:r>
              <a:rPr lang="en-US" b="1" dirty="0" err="1"/>
              <a:t>pelayanan</a:t>
            </a:r>
            <a:r>
              <a:rPr lang="en-US" b="1" dirty="0"/>
              <a:t> </a:t>
            </a:r>
            <a:r>
              <a:rPr lang="en-US" b="1" dirty="0" err="1"/>
              <a:t>kesehatan</a:t>
            </a:r>
            <a:r>
              <a:rPr lang="en-US" b="1" dirty="0"/>
              <a:t> </a:t>
            </a:r>
            <a:r>
              <a:rPr lang="en-US" b="1" dirty="0" err="1"/>
              <a:t>individu</a:t>
            </a:r>
            <a:r>
              <a:rPr lang="en-US" b="1" dirty="0"/>
              <a:t>, </a:t>
            </a:r>
            <a:r>
              <a:rPr lang="en-US" b="1" dirty="0" err="1"/>
              <a:t>keluarga</a:t>
            </a:r>
            <a:r>
              <a:rPr lang="en-US" b="1" dirty="0"/>
              <a:t> </a:t>
            </a:r>
            <a:r>
              <a:rPr lang="en-US" b="1" dirty="0" err="1"/>
              <a:t>dan</a:t>
            </a:r>
            <a:r>
              <a:rPr lang="en-US" b="1" dirty="0"/>
              <a:t> </a:t>
            </a:r>
            <a:r>
              <a:rPr lang="en-US" b="1" dirty="0" err="1"/>
              <a:t>masyarakat</a:t>
            </a:r>
            <a:r>
              <a:rPr lang="en-US" b="1" dirty="0"/>
              <a:t>  </a:t>
            </a:r>
            <a:r>
              <a:rPr lang="en-US" b="1" dirty="0" err="1"/>
              <a:t>dan</a:t>
            </a:r>
            <a:r>
              <a:rPr lang="en-US" b="1" dirty="0"/>
              <a:t> </a:t>
            </a:r>
            <a:r>
              <a:rPr lang="en-US" b="1" dirty="0" err="1"/>
              <a:t>lingkungannya</a:t>
            </a:r>
            <a:endParaRPr lang="en-US" b="1" dirty="0"/>
          </a:p>
          <a:p>
            <a:r>
              <a:rPr lang="en-US" b="1" dirty="0" err="1"/>
              <a:t>Strategi</a:t>
            </a:r>
            <a:r>
              <a:rPr lang="en-US" b="1" dirty="0"/>
              <a:t> : </a:t>
            </a:r>
          </a:p>
          <a:p>
            <a:pPr lvl="1"/>
            <a:r>
              <a:rPr lang="en-US" b="1" dirty="0"/>
              <a:t>PARADIGMA SEHAT</a:t>
            </a:r>
          </a:p>
          <a:p>
            <a:pPr lvl="1"/>
            <a:r>
              <a:rPr lang="en-US" b="1" dirty="0"/>
              <a:t>PROFESIONALISME</a:t>
            </a:r>
          </a:p>
          <a:p>
            <a:pPr lvl="1"/>
            <a:r>
              <a:rPr lang="en-US" b="1" dirty="0"/>
              <a:t>JPKM</a:t>
            </a:r>
          </a:p>
          <a:p>
            <a:pPr lvl="1"/>
            <a:r>
              <a:rPr lang="en-US" b="1" dirty="0"/>
              <a:t>DESENTRALISASI</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Peranan RM</a:t>
            </a:r>
          </a:p>
        </p:txBody>
      </p:sp>
      <p:sp>
        <p:nvSpPr>
          <p:cNvPr id="6" name="Rectangle 6"/>
          <p:cNvSpPr>
            <a:spLocks noGrp="1" noChangeArrowheads="1"/>
          </p:cNvSpPr>
          <p:nvPr>
            <p:ph type="ftr" sz="quarter" idx="4"/>
          </p:nvPr>
        </p:nvSpPr>
        <p:spPr>
          <a:ln/>
        </p:spPr>
        <p:txBody>
          <a:bodyPr/>
          <a:lstStyle/>
          <a:p>
            <a:r>
              <a:rPr lang="en-US"/>
              <a:t>bshofari@mahesa.net</a:t>
            </a:r>
          </a:p>
        </p:txBody>
      </p:sp>
      <p:sp>
        <p:nvSpPr>
          <p:cNvPr id="7" name="Rectangle 7"/>
          <p:cNvSpPr>
            <a:spLocks noGrp="1" noChangeArrowheads="1"/>
          </p:cNvSpPr>
          <p:nvPr>
            <p:ph type="sldNum" sz="quarter" idx="5"/>
          </p:nvPr>
        </p:nvSpPr>
        <p:spPr>
          <a:ln/>
        </p:spPr>
        <p:txBody>
          <a:bodyPr/>
          <a:lstStyle/>
          <a:p>
            <a:fld id="{2BC76129-A9BA-45D7-AECF-052D32CAE767}" type="slidenum">
              <a:rPr lang="en-US"/>
              <a:pPr/>
              <a:t>8</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p:spPr>
        <p:txBody>
          <a:bodyPr/>
          <a:lstStyle/>
          <a:p>
            <a:r>
              <a:rPr lang="en-US" smtClean="0"/>
              <a:t>Sisfo RM</a:t>
            </a:r>
          </a:p>
        </p:txBody>
      </p:sp>
      <p:sp>
        <p:nvSpPr>
          <p:cNvPr id="67587" name="Rectangle 6"/>
          <p:cNvSpPr>
            <a:spLocks noGrp="1" noChangeArrowheads="1"/>
          </p:cNvSpPr>
          <p:nvPr>
            <p:ph type="ftr" sz="quarter" idx="4"/>
          </p:nvPr>
        </p:nvSpPr>
        <p:spPr>
          <a:noFill/>
        </p:spPr>
        <p:txBody>
          <a:bodyPr/>
          <a:lstStyle/>
          <a:p>
            <a:r>
              <a:rPr lang="en-US" smtClean="0"/>
              <a:t>bshofari@mahesa.net</a:t>
            </a:r>
          </a:p>
        </p:txBody>
      </p:sp>
      <p:sp>
        <p:nvSpPr>
          <p:cNvPr id="67588" name="Rectangle 7"/>
          <p:cNvSpPr>
            <a:spLocks noGrp="1" noChangeArrowheads="1"/>
          </p:cNvSpPr>
          <p:nvPr>
            <p:ph type="sldNum" sz="quarter" idx="5"/>
          </p:nvPr>
        </p:nvSpPr>
        <p:spPr>
          <a:noFill/>
        </p:spPr>
        <p:txBody>
          <a:bodyPr/>
          <a:lstStyle/>
          <a:p>
            <a:fld id="{7D9C6551-433A-4193-BC3A-172A243F1050}" type="slidenum">
              <a:rPr lang="en-US" smtClean="0"/>
              <a:pPr/>
              <a:t>9</a:t>
            </a:fld>
            <a:endParaRPr lang="en-US" smtClean="0"/>
          </a:p>
        </p:txBody>
      </p:sp>
      <p:sp>
        <p:nvSpPr>
          <p:cNvPr id="67589" name="Rectangle 2"/>
          <p:cNvSpPr>
            <a:spLocks noGrp="1" noRot="1" noChangeAspect="1" noChangeArrowheads="1" noTextEdit="1"/>
          </p:cNvSpPr>
          <p:nvPr>
            <p:ph type="sldImg"/>
          </p:nvPr>
        </p:nvSpPr>
        <p:spPr>
          <a:ln/>
        </p:spPr>
      </p:sp>
      <p:sp>
        <p:nvSpPr>
          <p:cNvPr id="67590" name="Rectangle 3"/>
          <p:cNvSpPr>
            <a:spLocks noGrp="1" noChangeArrowheads="1"/>
          </p:cNvSpPr>
          <p:nvPr>
            <p:ph type="body" idx="1"/>
          </p:nvPr>
        </p:nvSpPr>
        <p:spPr>
          <a:xfrm>
            <a:off x="532236" y="4724712"/>
            <a:ext cx="5870235" cy="4474880"/>
          </a:xfrm>
          <a:noFill/>
          <a:ln/>
        </p:spPr>
        <p:txBody>
          <a:bodyPr/>
          <a:lstStyle/>
          <a:p>
            <a:pPr marL="337757" indent="-337757"/>
            <a:r>
              <a:rPr lang="en-US" sz="1000" b="1" dirty="0" err="1" smtClean="0">
                <a:latin typeface="Tahoma" pitchFamily="34" charset="0"/>
              </a:rPr>
              <a:t>Sistem</a:t>
            </a:r>
            <a:r>
              <a:rPr lang="en-US" sz="1000" b="1" dirty="0" smtClean="0">
                <a:latin typeface="Tahoma" pitchFamily="34" charset="0"/>
              </a:rPr>
              <a:t> </a:t>
            </a:r>
            <a:r>
              <a:rPr lang="en-US" sz="1000" b="1" dirty="0" err="1" smtClean="0">
                <a:latin typeface="Tahoma" pitchFamily="34" charset="0"/>
              </a:rPr>
              <a:t>rekam</a:t>
            </a:r>
            <a:r>
              <a:rPr lang="en-US" sz="1000" b="1" dirty="0" smtClean="0">
                <a:latin typeface="Tahoma" pitchFamily="34" charset="0"/>
              </a:rPr>
              <a:t> </a:t>
            </a:r>
            <a:r>
              <a:rPr lang="en-US" sz="1000" b="1" dirty="0" err="1" smtClean="0">
                <a:latin typeface="Tahoma" pitchFamily="34" charset="0"/>
              </a:rPr>
              <a:t>medis</a:t>
            </a:r>
            <a:r>
              <a:rPr lang="en-US" sz="1000" b="1" dirty="0" smtClean="0">
                <a:latin typeface="Tahoma" pitchFamily="34" charset="0"/>
              </a:rPr>
              <a:t> : </a:t>
            </a:r>
          </a:p>
          <a:p>
            <a:pPr marL="337757" indent="-337757"/>
            <a:r>
              <a:rPr lang="en-US" sz="1000" dirty="0" err="1" smtClean="0">
                <a:latin typeface="Tahoma" pitchFamily="34" charset="0"/>
              </a:rPr>
              <a:t>Suatu</a:t>
            </a:r>
            <a:r>
              <a:rPr lang="en-US" sz="1000" dirty="0" smtClean="0">
                <a:latin typeface="Tahoma" pitchFamily="34" charset="0"/>
              </a:rPr>
              <a:t> </a:t>
            </a:r>
            <a:r>
              <a:rPr lang="en-US" sz="1000" dirty="0" err="1" smtClean="0">
                <a:latin typeface="Tahoma" pitchFamily="34" charset="0"/>
              </a:rPr>
              <a:t>sistem</a:t>
            </a:r>
            <a:r>
              <a:rPr lang="en-US" sz="1000" dirty="0" smtClean="0">
                <a:latin typeface="Tahoma" pitchFamily="34" charset="0"/>
              </a:rPr>
              <a:t> yang </a:t>
            </a:r>
            <a:r>
              <a:rPr lang="en-US" sz="1000" dirty="0" err="1" smtClean="0">
                <a:latin typeface="Tahoma" pitchFamily="34" charset="0"/>
              </a:rPr>
              <a:t>mengorganisasikan</a:t>
            </a:r>
            <a:r>
              <a:rPr lang="en-US" sz="1000" dirty="0" smtClean="0">
                <a:latin typeface="Tahoma" pitchFamily="34" charset="0"/>
              </a:rPr>
              <a:t> </a:t>
            </a:r>
            <a:r>
              <a:rPr lang="en-US" sz="1000" dirty="0" err="1" smtClean="0">
                <a:latin typeface="Tahoma" pitchFamily="34" charset="0"/>
              </a:rPr>
              <a:t>formulir</a:t>
            </a:r>
            <a:r>
              <a:rPr lang="en-US" sz="1000" dirty="0" smtClean="0">
                <a:latin typeface="Tahoma" pitchFamily="34" charset="0"/>
              </a:rPr>
              <a:t>, </a:t>
            </a:r>
            <a:r>
              <a:rPr lang="en-US" sz="1000" dirty="0" err="1" smtClean="0">
                <a:latin typeface="Tahoma" pitchFamily="34" charset="0"/>
              </a:rPr>
              <a:t>catatan</a:t>
            </a:r>
            <a:r>
              <a:rPr lang="en-US" sz="1000" dirty="0" smtClean="0">
                <a:latin typeface="Tahoma" pitchFamily="34" charset="0"/>
              </a:rPr>
              <a:t>, </a:t>
            </a:r>
            <a:r>
              <a:rPr lang="en-US" sz="1000" dirty="0" err="1" smtClean="0">
                <a:latin typeface="Tahoma" pitchFamily="34" charset="0"/>
              </a:rPr>
              <a:t>dan</a:t>
            </a:r>
            <a:r>
              <a:rPr lang="en-US" sz="1000" dirty="0" smtClean="0">
                <a:latin typeface="Tahoma" pitchFamily="34" charset="0"/>
              </a:rPr>
              <a:t> </a:t>
            </a:r>
            <a:r>
              <a:rPr lang="en-US" sz="1000" dirty="0" err="1" smtClean="0">
                <a:latin typeface="Tahoma" pitchFamily="34" charset="0"/>
              </a:rPr>
              <a:t>laporan</a:t>
            </a:r>
            <a:r>
              <a:rPr lang="en-US" sz="1000" dirty="0" smtClean="0">
                <a:latin typeface="Tahoma" pitchFamily="34" charset="0"/>
              </a:rPr>
              <a:t> yang </a:t>
            </a:r>
            <a:r>
              <a:rPr lang="en-US" sz="1000" dirty="0" err="1" smtClean="0">
                <a:latin typeface="Tahoma" pitchFamily="34" charset="0"/>
              </a:rPr>
              <a:t>dikoordinasikan</a:t>
            </a:r>
            <a:r>
              <a:rPr lang="en-US" sz="1000" dirty="0" smtClean="0">
                <a:latin typeface="Tahoma" pitchFamily="34" charset="0"/>
              </a:rPr>
              <a:t> </a:t>
            </a:r>
            <a:r>
              <a:rPr lang="en-US" sz="1000" dirty="0" err="1" smtClean="0">
                <a:latin typeface="Tahoma" pitchFamily="34" charset="0"/>
              </a:rPr>
              <a:t>sedemikian</a:t>
            </a:r>
            <a:r>
              <a:rPr lang="en-US" sz="1000" dirty="0" smtClean="0">
                <a:latin typeface="Tahoma" pitchFamily="34" charset="0"/>
              </a:rPr>
              <a:t> </a:t>
            </a:r>
            <a:r>
              <a:rPr lang="en-US" sz="1000" dirty="0" err="1" smtClean="0">
                <a:latin typeface="Tahoma" pitchFamily="34" charset="0"/>
              </a:rPr>
              <a:t>rupa</a:t>
            </a:r>
            <a:r>
              <a:rPr lang="en-US" sz="1000" dirty="0" smtClean="0">
                <a:latin typeface="Tahoma" pitchFamily="34" charset="0"/>
              </a:rPr>
              <a:t> </a:t>
            </a:r>
            <a:r>
              <a:rPr lang="en-US" sz="1000" dirty="0" err="1" smtClean="0">
                <a:latin typeface="Tahoma" pitchFamily="34" charset="0"/>
              </a:rPr>
              <a:t>untuk</a:t>
            </a:r>
            <a:r>
              <a:rPr lang="en-US" sz="1000" dirty="0" smtClean="0">
                <a:latin typeface="Tahoma" pitchFamily="34" charset="0"/>
              </a:rPr>
              <a:t> </a:t>
            </a:r>
            <a:r>
              <a:rPr lang="en-US" sz="1000" dirty="0" err="1" smtClean="0">
                <a:latin typeface="Tahoma" pitchFamily="34" charset="0"/>
              </a:rPr>
              <a:t>menyediakan</a:t>
            </a:r>
            <a:r>
              <a:rPr lang="en-US" sz="1000" dirty="0" smtClean="0">
                <a:latin typeface="Tahoma" pitchFamily="34" charset="0"/>
              </a:rPr>
              <a:t> </a:t>
            </a:r>
            <a:r>
              <a:rPr lang="en-US" sz="1000" dirty="0" err="1" smtClean="0">
                <a:latin typeface="Tahoma" pitchFamily="34" charset="0"/>
              </a:rPr>
              <a:t>informasi</a:t>
            </a:r>
            <a:r>
              <a:rPr lang="en-US" sz="1000" dirty="0" smtClean="0">
                <a:latin typeface="Tahoma" pitchFamily="34" charset="0"/>
              </a:rPr>
              <a:t> yang </a:t>
            </a:r>
            <a:r>
              <a:rPr lang="en-US" sz="1000" dirty="0" err="1" smtClean="0">
                <a:latin typeface="Tahoma" pitchFamily="34" charset="0"/>
              </a:rPr>
              <a:t>dibutuhkan</a:t>
            </a:r>
            <a:r>
              <a:rPr lang="en-US" sz="1000" dirty="0" smtClean="0">
                <a:latin typeface="Tahoma" pitchFamily="34" charset="0"/>
              </a:rPr>
              <a:t> </a:t>
            </a:r>
            <a:r>
              <a:rPr lang="en-US" sz="1000" dirty="0" err="1" smtClean="0">
                <a:latin typeface="Tahoma" pitchFamily="34" charset="0"/>
              </a:rPr>
              <a:t>manajemen</a:t>
            </a:r>
            <a:r>
              <a:rPr lang="en-US" sz="1000" dirty="0" smtClean="0">
                <a:latin typeface="Tahoma" pitchFamily="34" charset="0"/>
              </a:rPr>
              <a:t> </a:t>
            </a:r>
            <a:r>
              <a:rPr lang="en-US" sz="1000" dirty="0" err="1" smtClean="0">
                <a:latin typeface="Tahoma" pitchFamily="34" charset="0"/>
              </a:rPr>
              <a:t>pelayanan</a:t>
            </a:r>
            <a:r>
              <a:rPr lang="en-US" sz="1000" dirty="0" smtClean="0">
                <a:latin typeface="Tahoma" pitchFamily="34" charset="0"/>
              </a:rPr>
              <a:t> </a:t>
            </a:r>
            <a:r>
              <a:rPr lang="en-US" sz="1000" dirty="0" err="1" smtClean="0">
                <a:latin typeface="Tahoma" pitchFamily="34" charset="0"/>
              </a:rPr>
              <a:t>kesehatan</a:t>
            </a:r>
            <a:r>
              <a:rPr lang="en-US" sz="1000" dirty="0" smtClean="0">
                <a:latin typeface="Tahoma" pitchFamily="34" charset="0"/>
              </a:rPr>
              <a:t> </a:t>
            </a:r>
            <a:r>
              <a:rPr lang="en-US" sz="1000" dirty="0" err="1" smtClean="0">
                <a:latin typeface="Tahoma" pitchFamily="34" charset="0"/>
              </a:rPr>
              <a:t>guna</a:t>
            </a:r>
            <a:r>
              <a:rPr lang="en-US" sz="1000" dirty="0" smtClean="0">
                <a:latin typeface="Tahoma" pitchFamily="34" charset="0"/>
              </a:rPr>
              <a:t> </a:t>
            </a:r>
            <a:r>
              <a:rPr lang="en-US" sz="1000" dirty="0" err="1" smtClean="0">
                <a:latin typeface="Tahoma" pitchFamily="34" charset="0"/>
              </a:rPr>
              <a:t>memudahkan</a:t>
            </a:r>
            <a:r>
              <a:rPr lang="en-US" sz="1000" dirty="0" smtClean="0">
                <a:latin typeface="Tahoma" pitchFamily="34" charset="0"/>
              </a:rPr>
              <a:t> </a:t>
            </a:r>
            <a:r>
              <a:rPr lang="en-US" sz="1000" dirty="0" err="1" smtClean="0">
                <a:latin typeface="Tahoma" pitchFamily="34" charset="0"/>
              </a:rPr>
              <a:t>pengelolaan</a:t>
            </a:r>
            <a:r>
              <a:rPr lang="en-US" sz="1000" dirty="0" smtClean="0">
                <a:latin typeface="Tahoma" pitchFamily="34" charset="0"/>
              </a:rPr>
              <a:t> </a:t>
            </a:r>
            <a:r>
              <a:rPr lang="en-US" sz="1000" dirty="0" err="1" smtClean="0">
                <a:latin typeface="Tahoma" pitchFamily="34" charset="0"/>
              </a:rPr>
              <a:t>pelayanan</a:t>
            </a:r>
            <a:r>
              <a:rPr lang="en-US" sz="1000" dirty="0" smtClean="0">
                <a:latin typeface="Tahoma" pitchFamily="34" charset="0"/>
              </a:rPr>
              <a:t> </a:t>
            </a:r>
            <a:r>
              <a:rPr lang="en-US" sz="1000" dirty="0" err="1" smtClean="0">
                <a:latin typeface="Tahoma" pitchFamily="34" charset="0"/>
              </a:rPr>
              <a:t>kesehatan</a:t>
            </a:r>
            <a:endParaRPr lang="en-US" sz="1000" dirty="0" smtClean="0">
              <a:latin typeface="Tahoma" pitchFamily="34" charset="0"/>
            </a:endParaRPr>
          </a:p>
          <a:p>
            <a:pPr marL="337757" indent="-337757"/>
            <a:r>
              <a:rPr lang="en-US" sz="1000" dirty="0" err="1" smtClean="0">
                <a:latin typeface="Tahoma" pitchFamily="34" charset="0"/>
              </a:rPr>
              <a:t>Suatu</a:t>
            </a:r>
            <a:r>
              <a:rPr lang="en-US" sz="1000" dirty="0" smtClean="0">
                <a:latin typeface="Tahoma" pitchFamily="34" charset="0"/>
              </a:rPr>
              <a:t> </a:t>
            </a:r>
            <a:r>
              <a:rPr lang="en-US" sz="1000" dirty="0" err="1" smtClean="0">
                <a:latin typeface="Tahoma" pitchFamily="34" charset="0"/>
              </a:rPr>
              <a:t>sistem</a:t>
            </a:r>
            <a:r>
              <a:rPr lang="en-US" sz="1000" dirty="0" smtClean="0">
                <a:latin typeface="Tahoma" pitchFamily="34" charset="0"/>
              </a:rPr>
              <a:t> yang </a:t>
            </a:r>
            <a:r>
              <a:rPr lang="en-US" sz="1000" dirty="0" err="1" smtClean="0">
                <a:latin typeface="Tahoma" pitchFamily="34" charset="0"/>
              </a:rPr>
              <a:t>dilaksanakan</a:t>
            </a:r>
            <a:r>
              <a:rPr lang="en-US" sz="1000" dirty="0" smtClean="0">
                <a:latin typeface="Tahoma" pitchFamily="34" charset="0"/>
              </a:rPr>
              <a:t> </a:t>
            </a:r>
            <a:r>
              <a:rPr lang="en-US" sz="1000" dirty="0" err="1" smtClean="0">
                <a:latin typeface="Tahoma" pitchFamily="34" charset="0"/>
              </a:rPr>
              <a:t>oleh</a:t>
            </a:r>
            <a:r>
              <a:rPr lang="en-US" sz="1000" dirty="0" smtClean="0">
                <a:latin typeface="Tahoma" pitchFamily="34" charset="0"/>
              </a:rPr>
              <a:t> </a:t>
            </a:r>
            <a:r>
              <a:rPr lang="en-US" sz="1000" dirty="0" err="1" smtClean="0">
                <a:latin typeface="Tahoma" pitchFamily="34" charset="0"/>
              </a:rPr>
              <a:t>sarana</a:t>
            </a:r>
            <a:r>
              <a:rPr lang="en-US" sz="1000" dirty="0" smtClean="0">
                <a:latin typeface="Tahoma" pitchFamily="34" charset="0"/>
              </a:rPr>
              <a:t> </a:t>
            </a:r>
            <a:r>
              <a:rPr lang="en-US" sz="1000" dirty="0" err="1" smtClean="0">
                <a:latin typeface="Tahoma" pitchFamily="34" charset="0"/>
              </a:rPr>
              <a:t>pelayanan</a:t>
            </a:r>
            <a:r>
              <a:rPr lang="en-US" sz="1000" dirty="0" smtClean="0">
                <a:latin typeface="Tahoma" pitchFamily="34" charset="0"/>
              </a:rPr>
              <a:t> </a:t>
            </a:r>
            <a:r>
              <a:rPr lang="en-US" sz="1000" dirty="0" err="1" smtClean="0">
                <a:latin typeface="Tahoma" pitchFamily="34" charset="0"/>
              </a:rPr>
              <a:t>kesehatan</a:t>
            </a:r>
            <a:r>
              <a:rPr lang="en-US" sz="1000" dirty="0" smtClean="0">
                <a:latin typeface="Tahoma" pitchFamily="34" charset="0"/>
              </a:rPr>
              <a:t> </a:t>
            </a:r>
            <a:r>
              <a:rPr lang="en-US" sz="1000" dirty="0" err="1" smtClean="0">
                <a:latin typeface="Tahoma" pitchFamily="34" charset="0"/>
              </a:rPr>
              <a:t>untuk</a:t>
            </a:r>
            <a:r>
              <a:rPr lang="en-US" sz="1000" dirty="0" smtClean="0">
                <a:latin typeface="Tahoma" pitchFamily="34" charset="0"/>
              </a:rPr>
              <a:t> </a:t>
            </a:r>
            <a:r>
              <a:rPr lang="en-US" sz="1000" dirty="0" err="1" smtClean="0">
                <a:latin typeface="Tahoma" pitchFamily="34" charset="0"/>
              </a:rPr>
              <a:t>melayani</a:t>
            </a:r>
            <a:r>
              <a:rPr lang="en-US" sz="1000" dirty="0" smtClean="0">
                <a:latin typeface="Tahoma" pitchFamily="34" charset="0"/>
              </a:rPr>
              <a:t> </a:t>
            </a:r>
            <a:r>
              <a:rPr lang="en-US" sz="1000" dirty="0" err="1" smtClean="0">
                <a:latin typeface="Tahoma" pitchFamily="34" charset="0"/>
              </a:rPr>
              <a:t>pasien</a:t>
            </a:r>
            <a:r>
              <a:rPr lang="en-US" sz="1000" dirty="0" smtClean="0">
                <a:latin typeface="Tahoma" pitchFamily="34" charset="0"/>
              </a:rPr>
              <a:t> </a:t>
            </a:r>
            <a:r>
              <a:rPr lang="en-US" sz="1000" dirty="0" err="1" smtClean="0">
                <a:latin typeface="Tahoma" pitchFamily="34" charset="0"/>
              </a:rPr>
              <a:t>sebagai</a:t>
            </a:r>
            <a:r>
              <a:rPr lang="en-US" sz="1000" dirty="0" smtClean="0">
                <a:latin typeface="Tahoma" pitchFamily="34" charset="0"/>
              </a:rPr>
              <a:t> </a:t>
            </a:r>
            <a:r>
              <a:rPr lang="en-US" sz="1000" dirty="0" err="1" smtClean="0">
                <a:latin typeface="Tahoma" pitchFamily="34" charset="0"/>
              </a:rPr>
              <a:t>manusia</a:t>
            </a:r>
            <a:r>
              <a:rPr lang="en-US" sz="1000" dirty="0" smtClean="0">
                <a:latin typeface="Tahoma" pitchFamily="34" charset="0"/>
              </a:rPr>
              <a:t> </a:t>
            </a:r>
            <a:r>
              <a:rPr lang="en-US" sz="1000" dirty="0" err="1" smtClean="0">
                <a:latin typeface="Tahoma" pitchFamily="34" charset="0"/>
              </a:rPr>
              <a:t>seutuhnya</a:t>
            </a:r>
            <a:endParaRPr lang="en-US" sz="1000" dirty="0" smtClean="0">
              <a:latin typeface="Tahoma" pitchFamily="34" charset="0"/>
            </a:endParaRPr>
          </a:p>
          <a:p>
            <a:pPr marL="337757" indent="-337757"/>
            <a:r>
              <a:rPr lang="en-US" sz="1000" dirty="0" err="1" smtClean="0">
                <a:latin typeface="Tahoma" pitchFamily="34" charset="0"/>
              </a:rPr>
              <a:t>Suatu</a:t>
            </a:r>
            <a:r>
              <a:rPr lang="en-US" sz="1000" dirty="0" smtClean="0">
                <a:latin typeface="Tahoma" pitchFamily="34" charset="0"/>
              </a:rPr>
              <a:t> </a:t>
            </a:r>
            <a:r>
              <a:rPr lang="en-US" sz="1000" dirty="0" err="1" smtClean="0">
                <a:latin typeface="Tahoma" pitchFamily="34" charset="0"/>
              </a:rPr>
              <a:t>sistem</a:t>
            </a:r>
            <a:r>
              <a:rPr lang="en-US" sz="1000" dirty="0" smtClean="0">
                <a:latin typeface="Tahoma" pitchFamily="34" charset="0"/>
              </a:rPr>
              <a:t> </a:t>
            </a:r>
            <a:r>
              <a:rPr lang="en-US" sz="1000" dirty="0" err="1" smtClean="0">
                <a:latin typeface="Tahoma" pitchFamily="34" charset="0"/>
              </a:rPr>
              <a:t>dimana</a:t>
            </a:r>
            <a:r>
              <a:rPr lang="en-US" sz="1000" dirty="0" smtClean="0">
                <a:latin typeface="Tahoma" pitchFamily="34" charset="0"/>
              </a:rPr>
              <a:t> </a:t>
            </a:r>
            <a:r>
              <a:rPr lang="en-US" sz="1000" dirty="0" err="1" smtClean="0">
                <a:latin typeface="Tahoma" pitchFamily="34" charset="0"/>
              </a:rPr>
              <a:t>semua</a:t>
            </a:r>
            <a:r>
              <a:rPr lang="en-US" sz="1000" dirty="0" smtClean="0">
                <a:latin typeface="Tahoma" pitchFamily="34" charset="0"/>
              </a:rPr>
              <a:t> </a:t>
            </a:r>
            <a:r>
              <a:rPr lang="en-US" sz="1000" dirty="0" err="1" smtClean="0">
                <a:latin typeface="Tahoma" pitchFamily="34" charset="0"/>
              </a:rPr>
              <a:t>hasil</a:t>
            </a:r>
            <a:r>
              <a:rPr lang="en-US" sz="1000" dirty="0" smtClean="0">
                <a:latin typeface="Tahoma" pitchFamily="34" charset="0"/>
              </a:rPr>
              <a:t> </a:t>
            </a:r>
            <a:r>
              <a:rPr lang="en-US" sz="1000" dirty="0" err="1" smtClean="0">
                <a:latin typeface="Tahoma" pitchFamily="34" charset="0"/>
              </a:rPr>
              <a:t>pelayanan</a:t>
            </a:r>
            <a:r>
              <a:rPr lang="en-US" sz="1000" dirty="0" smtClean="0">
                <a:latin typeface="Tahoma" pitchFamily="34" charset="0"/>
              </a:rPr>
              <a:t> </a:t>
            </a:r>
            <a:r>
              <a:rPr lang="en-US" sz="1000" dirty="0" err="1" smtClean="0">
                <a:latin typeface="Tahoma" pitchFamily="34" charset="0"/>
              </a:rPr>
              <a:t>kepada</a:t>
            </a:r>
            <a:r>
              <a:rPr lang="en-US" sz="1000" dirty="0" smtClean="0">
                <a:latin typeface="Tahoma" pitchFamily="34" charset="0"/>
              </a:rPr>
              <a:t> </a:t>
            </a:r>
            <a:r>
              <a:rPr lang="en-US" sz="1000" dirty="0" err="1" smtClean="0">
                <a:latin typeface="Tahoma" pitchFamily="34" charset="0"/>
              </a:rPr>
              <a:t>pasien</a:t>
            </a:r>
            <a:r>
              <a:rPr lang="en-US" sz="1000" dirty="0" smtClean="0">
                <a:latin typeface="Tahoma" pitchFamily="34" charset="0"/>
              </a:rPr>
              <a:t> </a:t>
            </a:r>
            <a:r>
              <a:rPr lang="en-US" sz="1000" dirty="0" err="1" smtClean="0">
                <a:latin typeface="Tahoma" pitchFamily="34" charset="0"/>
              </a:rPr>
              <a:t>dapat</a:t>
            </a:r>
            <a:r>
              <a:rPr lang="en-US" sz="1000" dirty="0" smtClean="0">
                <a:latin typeface="Tahoma" pitchFamily="34" charset="0"/>
              </a:rPr>
              <a:t> </a:t>
            </a:r>
            <a:r>
              <a:rPr lang="en-US" sz="1000" dirty="0" err="1" smtClean="0">
                <a:latin typeface="Tahoma" pitchFamily="34" charset="0"/>
              </a:rPr>
              <a:t>dinilai</a:t>
            </a:r>
            <a:r>
              <a:rPr lang="en-US" sz="1000" dirty="0" smtClean="0">
                <a:latin typeface="Tahoma" pitchFamily="34" charset="0"/>
              </a:rPr>
              <a:t> </a:t>
            </a:r>
            <a:r>
              <a:rPr lang="en-US" sz="1000" dirty="0" err="1" smtClean="0">
                <a:latin typeface="Tahoma" pitchFamily="34" charset="0"/>
              </a:rPr>
              <a:t>dan</a:t>
            </a:r>
            <a:r>
              <a:rPr lang="en-US" sz="1000" dirty="0" smtClean="0">
                <a:latin typeface="Tahoma" pitchFamily="34" charset="0"/>
              </a:rPr>
              <a:t> </a:t>
            </a:r>
            <a:r>
              <a:rPr lang="en-US" sz="1000" dirty="0" err="1" smtClean="0">
                <a:latin typeface="Tahoma" pitchFamily="34" charset="0"/>
              </a:rPr>
              <a:t>dilihat</a:t>
            </a:r>
            <a:r>
              <a:rPr lang="en-US" sz="1000" dirty="0" smtClean="0">
                <a:latin typeface="Tahoma" pitchFamily="34" charset="0"/>
              </a:rPr>
              <a:t> </a:t>
            </a:r>
            <a:r>
              <a:rPr lang="en-US" sz="1000" dirty="0" err="1" smtClean="0">
                <a:latin typeface="Tahoma" pitchFamily="34" charset="0"/>
              </a:rPr>
              <a:t>pada</a:t>
            </a:r>
            <a:r>
              <a:rPr lang="en-US" sz="1000" dirty="0" smtClean="0">
                <a:latin typeface="Tahoma" pitchFamily="34" charset="0"/>
              </a:rPr>
              <a:t> </a:t>
            </a:r>
            <a:r>
              <a:rPr lang="en-US" sz="1000" dirty="0" err="1" smtClean="0">
                <a:latin typeface="Tahoma" pitchFamily="34" charset="0"/>
              </a:rPr>
              <a:t>formulir-formulir</a:t>
            </a:r>
            <a:r>
              <a:rPr lang="en-US" sz="1000" dirty="0" smtClean="0">
                <a:latin typeface="Tahoma" pitchFamily="34" charset="0"/>
              </a:rPr>
              <a:t> </a:t>
            </a:r>
            <a:r>
              <a:rPr lang="en-US" sz="1000" dirty="0" err="1" smtClean="0">
                <a:latin typeface="Tahoma" pitchFamily="34" charset="0"/>
              </a:rPr>
              <a:t>dalam</a:t>
            </a:r>
            <a:r>
              <a:rPr lang="en-US" sz="1000" dirty="0" smtClean="0">
                <a:latin typeface="Tahoma" pitchFamily="34" charset="0"/>
              </a:rPr>
              <a:t> </a:t>
            </a:r>
            <a:r>
              <a:rPr lang="en-US" sz="1000" dirty="0" err="1" smtClean="0">
                <a:latin typeface="Tahoma" pitchFamily="34" charset="0"/>
              </a:rPr>
              <a:t>dokumen</a:t>
            </a:r>
            <a:r>
              <a:rPr lang="en-US" sz="1000" dirty="0" smtClean="0">
                <a:latin typeface="Tahoma" pitchFamily="34" charset="0"/>
              </a:rPr>
              <a:t> </a:t>
            </a:r>
            <a:r>
              <a:rPr lang="en-US" sz="1000" dirty="0" err="1" smtClean="0">
                <a:latin typeface="Tahoma" pitchFamily="34" charset="0"/>
              </a:rPr>
              <a:t>rekam</a:t>
            </a:r>
            <a:r>
              <a:rPr lang="en-US" sz="1000" dirty="0" smtClean="0">
                <a:latin typeface="Tahoma" pitchFamily="34" charset="0"/>
              </a:rPr>
              <a:t> </a:t>
            </a:r>
            <a:r>
              <a:rPr lang="en-US" sz="1000" dirty="0" err="1" smtClean="0">
                <a:latin typeface="Tahoma" pitchFamily="34" charset="0"/>
              </a:rPr>
              <a:t>medis</a:t>
            </a:r>
            <a:r>
              <a:rPr lang="en-US" sz="1000" dirty="0" smtClean="0">
                <a:latin typeface="Tahoma" pitchFamily="34" charset="0"/>
              </a:rPr>
              <a:t> </a:t>
            </a:r>
          </a:p>
          <a:p>
            <a:pPr marL="337757" indent="-337757"/>
            <a:r>
              <a:rPr lang="en-US" sz="1000" b="1" dirty="0" err="1" smtClean="0">
                <a:latin typeface="Tahoma" pitchFamily="34" charset="0"/>
              </a:rPr>
              <a:t>Sistem</a:t>
            </a:r>
            <a:r>
              <a:rPr lang="en-US" sz="1000" b="1" dirty="0" smtClean="0">
                <a:latin typeface="Tahoma" pitchFamily="34" charset="0"/>
              </a:rPr>
              <a:t> </a:t>
            </a:r>
            <a:r>
              <a:rPr lang="en-US" sz="1000" b="1" dirty="0" err="1" smtClean="0">
                <a:latin typeface="Tahoma" pitchFamily="34" charset="0"/>
              </a:rPr>
              <a:t>pencatatan</a:t>
            </a:r>
            <a:r>
              <a:rPr lang="en-US" sz="1000" b="1" dirty="0" smtClean="0">
                <a:latin typeface="Tahoma" pitchFamily="34" charset="0"/>
              </a:rPr>
              <a:t> </a:t>
            </a:r>
            <a:r>
              <a:rPr lang="en-US" sz="1000" b="1" dirty="0" err="1" smtClean="0">
                <a:latin typeface="Tahoma" pitchFamily="34" charset="0"/>
              </a:rPr>
              <a:t>rekam</a:t>
            </a:r>
            <a:r>
              <a:rPr lang="en-US" sz="1000" b="1" dirty="0" smtClean="0">
                <a:latin typeface="Tahoma" pitchFamily="34" charset="0"/>
              </a:rPr>
              <a:t> </a:t>
            </a:r>
            <a:r>
              <a:rPr lang="en-US" sz="1000" b="1" dirty="0" err="1" smtClean="0">
                <a:latin typeface="Tahoma" pitchFamily="34" charset="0"/>
              </a:rPr>
              <a:t>medis</a:t>
            </a:r>
            <a:r>
              <a:rPr lang="en-US" sz="1000" dirty="0" smtClean="0">
                <a:latin typeface="Tahoma" pitchFamily="34" charset="0"/>
              </a:rPr>
              <a:t> </a:t>
            </a:r>
            <a:r>
              <a:rPr lang="en-US" sz="1000" dirty="0" err="1" smtClean="0">
                <a:latin typeface="Tahoma" pitchFamily="34" charset="0"/>
              </a:rPr>
              <a:t>dilakukan</a:t>
            </a:r>
            <a:r>
              <a:rPr lang="en-US" sz="1000" dirty="0" smtClean="0">
                <a:latin typeface="Tahoma" pitchFamily="34" charset="0"/>
              </a:rPr>
              <a:t> </a:t>
            </a:r>
            <a:r>
              <a:rPr lang="en-US" sz="1000" dirty="0" err="1" smtClean="0">
                <a:latin typeface="Tahoma" pitchFamily="34" charset="0"/>
              </a:rPr>
              <a:t>oleh</a:t>
            </a:r>
            <a:r>
              <a:rPr lang="en-US" sz="1000" dirty="0" smtClean="0">
                <a:latin typeface="Tahoma" pitchFamily="34" charset="0"/>
              </a:rPr>
              <a:t> </a:t>
            </a:r>
            <a:r>
              <a:rPr lang="en-US" sz="1000" dirty="0" err="1" smtClean="0">
                <a:latin typeface="Tahoma" pitchFamily="34" charset="0"/>
              </a:rPr>
              <a:t>beberapa</a:t>
            </a:r>
            <a:r>
              <a:rPr lang="en-US" sz="1000" dirty="0" smtClean="0">
                <a:latin typeface="Tahoma" pitchFamily="34" charset="0"/>
              </a:rPr>
              <a:t> </a:t>
            </a:r>
            <a:r>
              <a:rPr lang="en-US" sz="1000" dirty="0" err="1" smtClean="0">
                <a:latin typeface="Tahoma" pitchFamily="34" charset="0"/>
              </a:rPr>
              <a:t>sistem</a:t>
            </a:r>
            <a:r>
              <a:rPr lang="en-US" sz="1000" dirty="0" smtClean="0">
                <a:latin typeface="Tahoma" pitchFamily="34" charset="0"/>
              </a:rPr>
              <a:t> </a:t>
            </a:r>
            <a:r>
              <a:rPr lang="en-US" sz="1000" dirty="0" err="1" smtClean="0">
                <a:latin typeface="Tahoma" pitchFamily="34" charset="0"/>
              </a:rPr>
              <a:t>yaitu</a:t>
            </a:r>
            <a:r>
              <a:rPr lang="en-US" sz="1000" dirty="0" smtClean="0">
                <a:latin typeface="Tahoma" pitchFamily="34" charset="0"/>
              </a:rPr>
              <a:t> (a) </a:t>
            </a:r>
            <a:r>
              <a:rPr lang="en-US" sz="1000" dirty="0" err="1" smtClean="0">
                <a:latin typeface="Tahoma" pitchFamily="34" charset="0"/>
              </a:rPr>
              <a:t>Tempat</a:t>
            </a:r>
            <a:r>
              <a:rPr lang="en-US" sz="1000" dirty="0" smtClean="0">
                <a:latin typeface="Tahoma" pitchFamily="34" charset="0"/>
              </a:rPr>
              <a:t> </a:t>
            </a:r>
            <a:r>
              <a:rPr lang="en-US" sz="1000" dirty="0" err="1" smtClean="0">
                <a:latin typeface="Tahoma" pitchFamily="34" charset="0"/>
              </a:rPr>
              <a:t>Pendaftaran</a:t>
            </a:r>
            <a:r>
              <a:rPr lang="en-US" sz="1000" dirty="0" smtClean="0">
                <a:latin typeface="Tahoma" pitchFamily="34" charset="0"/>
              </a:rPr>
              <a:t> </a:t>
            </a:r>
            <a:r>
              <a:rPr lang="en-US" sz="1000" dirty="0" err="1" smtClean="0">
                <a:latin typeface="Tahoma" pitchFamily="34" charset="0"/>
              </a:rPr>
              <a:t>Pasien</a:t>
            </a:r>
            <a:r>
              <a:rPr lang="en-US" sz="1000" dirty="0" smtClean="0">
                <a:latin typeface="Tahoma" pitchFamily="34" charset="0"/>
              </a:rPr>
              <a:t> </a:t>
            </a:r>
            <a:r>
              <a:rPr lang="en-US" sz="1000" dirty="0" err="1" smtClean="0">
                <a:latin typeface="Tahoma" pitchFamily="34" charset="0"/>
              </a:rPr>
              <a:t>Rawat</a:t>
            </a:r>
            <a:r>
              <a:rPr lang="en-US" sz="1000" dirty="0" smtClean="0">
                <a:latin typeface="Tahoma" pitchFamily="34" charset="0"/>
              </a:rPr>
              <a:t> </a:t>
            </a:r>
            <a:r>
              <a:rPr lang="en-US" sz="1000" dirty="0" err="1" smtClean="0">
                <a:latin typeface="Tahoma" pitchFamily="34" charset="0"/>
              </a:rPr>
              <a:t>jalan</a:t>
            </a:r>
            <a:r>
              <a:rPr lang="en-US" sz="1000" dirty="0" smtClean="0">
                <a:latin typeface="Tahoma" pitchFamily="34" charset="0"/>
              </a:rPr>
              <a:t> (TPPRJ), (b) Unit/</a:t>
            </a:r>
            <a:r>
              <a:rPr lang="en-US" sz="1000" dirty="0" err="1" smtClean="0">
                <a:latin typeface="Tahoma" pitchFamily="34" charset="0"/>
              </a:rPr>
              <a:t>Instalasi</a:t>
            </a:r>
            <a:r>
              <a:rPr lang="en-US" sz="1000" dirty="0" smtClean="0">
                <a:latin typeface="Tahoma" pitchFamily="34" charset="0"/>
              </a:rPr>
              <a:t> </a:t>
            </a:r>
            <a:r>
              <a:rPr lang="en-US" sz="1000" dirty="0" err="1" smtClean="0">
                <a:latin typeface="Tahoma" pitchFamily="34" charset="0"/>
              </a:rPr>
              <a:t>Rawat</a:t>
            </a:r>
            <a:r>
              <a:rPr lang="en-US" sz="1000" dirty="0" smtClean="0">
                <a:latin typeface="Tahoma" pitchFamily="34" charset="0"/>
              </a:rPr>
              <a:t> </a:t>
            </a:r>
            <a:r>
              <a:rPr lang="en-US" sz="1000" dirty="0" err="1" smtClean="0">
                <a:latin typeface="Tahoma" pitchFamily="34" charset="0"/>
              </a:rPr>
              <a:t>jalan</a:t>
            </a:r>
            <a:r>
              <a:rPr lang="en-US" sz="1000" dirty="0" smtClean="0">
                <a:latin typeface="Tahoma" pitchFamily="34" charset="0"/>
              </a:rPr>
              <a:t> (URJ), (c) Unit/</a:t>
            </a:r>
            <a:r>
              <a:rPr lang="en-US" sz="1000" dirty="0" err="1" smtClean="0">
                <a:latin typeface="Tahoma" pitchFamily="34" charset="0"/>
              </a:rPr>
              <a:t>Instalasi</a:t>
            </a:r>
            <a:r>
              <a:rPr lang="en-US" sz="1000" dirty="0" smtClean="0">
                <a:latin typeface="Tahoma" pitchFamily="34" charset="0"/>
              </a:rPr>
              <a:t> </a:t>
            </a:r>
            <a:r>
              <a:rPr lang="en-US" sz="1000" dirty="0" err="1" smtClean="0">
                <a:latin typeface="Tahoma" pitchFamily="34" charset="0"/>
              </a:rPr>
              <a:t>Gawat</a:t>
            </a:r>
            <a:r>
              <a:rPr lang="en-US" sz="1000" dirty="0" smtClean="0">
                <a:latin typeface="Tahoma" pitchFamily="34" charset="0"/>
              </a:rPr>
              <a:t> </a:t>
            </a:r>
            <a:r>
              <a:rPr lang="en-US" sz="1000" dirty="0" err="1" smtClean="0">
                <a:latin typeface="Tahoma" pitchFamily="34" charset="0"/>
              </a:rPr>
              <a:t>darurat</a:t>
            </a:r>
            <a:r>
              <a:rPr lang="en-US" sz="1000" dirty="0" smtClean="0">
                <a:latin typeface="Tahoma" pitchFamily="34" charset="0"/>
              </a:rPr>
              <a:t> (UGD), (d) </a:t>
            </a:r>
            <a:r>
              <a:rPr lang="en-US" sz="1000" dirty="0" err="1" smtClean="0">
                <a:latin typeface="Tahoma" pitchFamily="34" charset="0"/>
              </a:rPr>
              <a:t>Tempat</a:t>
            </a:r>
            <a:r>
              <a:rPr lang="en-US" sz="1000" dirty="0" smtClean="0">
                <a:latin typeface="Tahoma" pitchFamily="34" charset="0"/>
              </a:rPr>
              <a:t> </a:t>
            </a:r>
            <a:r>
              <a:rPr lang="en-US" sz="1000" dirty="0" err="1" smtClean="0">
                <a:latin typeface="Tahoma" pitchFamily="34" charset="0"/>
              </a:rPr>
              <a:t>Pendaftaran</a:t>
            </a:r>
            <a:r>
              <a:rPr lang="en-US" sz="1000" dirty="0" smtClean="0">
                <a:latin typeface="Tahoma" pitchFamily="34" charset="0"/>
              </a:rPr>
              <a:t> </a:t>
            </a:r>
            <a:r>
              <a:rPr lang="en-US" sz="1000" dirty="0" err="1" smtClean="0">
                <a:latin typeface="Tahoma" pitchFamily="34" charset="0"/>
              </a:rPr>
              <a:t>Pasien</a:t>
            </a:r>
            <a:r>
              <a:rPr lang="en-US" sz="1000" dirty="0" smtClean="0">
                <a:latin typeface="Tahoma" pitchFamily="34" charset="0"/>
              </a:rPr>
              <a:t> </a:t>
            </a:r>
            <a:r>
              <a:rPr lang="en-US" sz="1000" dirty="0" err="1" smtClean="0">
                <a:latin typeface="Tahoma" pitchFamily="34" charset="0"/>
              </a:rPr>
              <a:t>Rawat</a:t>
            </a:r>
            <a:r>
              <a:rPr lang="en-US" sz="1000" dirty="0" smtClean="0">
                <a:latin typeface="Tahoma" pitchFamily="34" charset="0"/>
              </a:rPr>
              <a:t> </a:t>
            </a:r>
            <a:r>
              <a:rPr lang="en-US" sz="1000" dirty="0" err="1" smtClean="0">
                <a:latin typeface="Tahoma" pitchFamily="34" charset="0"/>
              </a:rPr>
              <a:t>inap</a:t>
            </a:r>
            <a:r>
              <a:rPr lang="en-US" sz="1000" dirty="0" smtClean="0">
                <a:latin typeface="Tahoma" pitchFamily="34" charset="0"/>
              </a:rPr>
              <a:t> (TPPRI), (e) Unit/</a:t>
            </a:r>
            <a:r>
              <a:rPr lang="en-US" sz="1000" dirty="0" err="1" smtClean="0">
                <a:latin typeface="Tahoma" pitchFamily="34" charset="0"/>
              </a:rPr>
              <a:t>Instalasi</a:t>
            </a:r>
            <a:r>
              <a:rPr lang="en-US" sz="1000" dirty="0" smtClean="0">
                <a:latin typeface="Tahoma" pitchFamily="34" charset="0"/>
              </a:rPr>
              <a:t> </a:t>
            </a:r>
            <a:r>
              <a:rPr lang="en-US" sz="1000" dirty="0" err="1" smtClean="0">
                <a:latin typeface="Tahoma" pitchFamily="34" charset="0"/>
              </a:rPr>
              <a:t>Rawat</a:t>
            </a:r>
            <a:r>
              <a:rPr lang="en-US" sz="1000" dirty="0" smtClean="0">
                <a:latin typeface="Tahoma" pitchFamily="34" charset="0"/>
              </a:rPr>
              <a:t> </a:t>
            </a:r>
            <a:r>
              <a:rPr lang="en-US" sz="1000" dirty="0" err="1" smtClean="0">
                <a:latin typeface="Tahoma" pitchFamily="34" charset="0"/>
              </a:rPr>
              <a:t>inap</a:t>
            </a:r>
            <a:r>
              <a:rPr lang="en-US" sz="1000" dirty="0" smtClean="0">
                <a:latin typeface="Tahoma" pitchFamily="34" charset="0"/>
              </a:rPr>
              <a:t>(URI), </a:t>
            </a:r>
            <a:r>
              <a:rPr lang="en-US" sz="1000" dirty="0" err="1" smtClean="0">
                <a:latin typeface="Tahoma" pitchFamily="34" charset="0"/>
              </a:rPr>
              <a:t>dan</a:t>
            </a:r>
            <a:r>
              <a:rPr lang="en-US" sz="1000" dirty="0" smtClean="0">
                <a:latin typeface="Tahoma" pitchFamily="34" charset="0"/>
              </a:rPr>
              <a:t> (f) </a:t>
            </a:r>
            <a:r>
              <a:rPr lang="en-US" sz="1000" dirty="0" err="1" smtClean="0">
                <a:latin typeface="Tahoma" pitchFamily="34" charset="0"/>
              </a:rPr>
              <a:t>Instalasi</a:t>
            </a:r>
            <a:r>
              <a:rPr lang="en-US" sz="1000" dirty="0" smtClean="0">
                <a:latin typeface="Tahoma" pitchFamily="34" charset="0"/>
              </a:rPr>
              <a:t> </a:t>
            </a:r>
            <a:r>
              <a:rPr lang="en-US" sz="1000" dirty="0" err="1" smtClean="0">
                <a:latin typeface="Tahoma" pitchFamily="34" charset="0"/>
              </a:rPr>
              <a:t>Pemeriksaan</a:t>
            </a:r>
            <a:r>
              <a:rPr lang="en-US" sz="1000" dirty="0" smtClean="0">
                <a:latin typeface="Tahoma" pitchFamily="34" charset="0"/>
              </a:rPr>
              <a:t> </a:t>
            </a:r>
            <a:r>
              <a:rPr lang="en-US" sz="1000" dirty="0" err="1" smtClean="0">
                <a:latin typeface="Tahoma" pitchFamily="34" charset="0"/>
              </a:rPr>
              <a:t>Penunjang</a:t>
            </a:r>
            <a:r>
              <a:rPr lang="en-US" sz="1000" dirty="0" smtClean="0">
                <a:latin typeface="Tahoma" pitchFamily="34" charset="0"/>
              </a:rPr>
              <a:t> (IPP). </a:t>
            </a:r>
          </a:p>
          <a:p>
            <a:pPr marL="337757" indent="-337757"/>
            <a:r>
              <a:rPr lang="en-US" sz="1000" b="1" dirty="0" err="1" smtClean="0">
                <a:latin typeface="Tahoma" pitchFamily="34" charset="0"/>
              </a:rPr>
              <a:t>Sistem</a:t>
            </a:r>
            <a:r>
              <a:rPr lang="en-US" sz="1000" b="1" dirty="0" smtClean="0">
                <a:latin typeface="Tahoma" pitchFamily="34" charset="0"/>
              </a:rPr>
              <a:t> </a:t>
            </a:r>
            <a:r>
              <a:rPr lang="en-US" sz="1000" b="1" dirty="0" err="1" smtClean="0">
                <a:latin typeface="Tahoma" pitchFamily="34" charset="0"/>
              </a:rPr>
              <a:t>pengolahan</a:t>
            </a:r>
            <a:r>
              <a:rPr lang="en-US" sz="1000" b="1" dirty="0" smtClean="0">
                <a:latin typeface="Tahoma" pitchFamily="34" charset="0"/>
              </a:rPr>
              <a:t> data</a:t>
            </a:r>
            <a:r>
              <a:rPr lang="en-US" sz="1000" dirty="0" smtClean="0">
                <a:latin typeface="Tahoma" pitchFamily="34" charset="0"/>
              </a:rPr>
              <a:t> yang </a:t>
            </a:r>
            <a:r>
              <a:rPr lang="en-US" sz="1000" dirty="0" err="1" smtClean="0">
                <a:latin typeface="Tahoma" pitchFamily="34" charset="0"/>
              </a:rPr>
              <a:t>dikerjakan</a:t>
            </a:r>
            <a:r>
              <a:rPr lang="en-US" sz="1000" dirty="0" smtClean="0">
                <a:latin typeface="Tahoma" pitchFamily="34" charset="0"/>
              </a:rPr>
              <a:t> </a:t>
            </a:r>
            <a:r>
              <a:rPr lang="en-US" sz="1000" dirty="0" err="1" smtClean="0">
                <a:latin typeface="Tahoma" pitchFamily="34" charset="0"/>
              </a:rPr>
              <a:t>di</a:t>
            </a:r>
            <a:r>
              <a:rPr lang="en-US" sz="1000" dirty="0" smtClean="0">
                <a:latin typeface="Tahoma" pitchFamily="34" charset="0"/>
              </a:rPr>
              <a:t> </a:t>
            </a:r>
            <a:r>
              <a:rPr lang="en-US" sz="1000" dirty="0" err="1" smtClean="0">
                <a:latin typeface="Tahoma" pitchFamily="34" charset="0"/>
              </a:rPr>
              <a:t>dalam</a:t>
            </a:r>
            <a:r>
              <a:rPr lang="en-US" sz="1000" dirty="0" smtClean="0">
                <a:latin typeface="Tahoma" pitchFamily="34" charset="0"/>
              </a:rPr>
              <a:t> Unit </a:t>
            </a:r>
            <a:r>
              <a:rPr lang="en-US" sz="1000" dirty="0" err="1" smtClean="0">
                <a:latin typeface="Tahoma" pitchFamily="34" charset="0"/>
              </a:rPr>
              <a:t>Pelayanan</a:t>
            </a:r>
            <a:r>
              <a:rPr lang="en-US" sz="1000" dirty="0" smtClean="0">
                <a:latin typeface="Tahoma" pitchFamily="34" charset="0"/>
              </a:rPr>
              <a:t> </a:t>
            </a:r>
            <a:r>
              <a:rPr lang="en-US" sz="1000" dirty="0" err="1" smtClean="0">
                <a:latin typeface="Tahoma" pitchFamily="34" charset="0"/>
              </a:rPr>
              <a:t>Rekam</a:t>
            </a:r>
            <a:r>
              <a:rPr lang="en-US" sz="1000" dirty="0" smtClean="0">
                <a:latin typeface="Tahoma" pitchFamily="34" charset="0"/>
              </a:rPr>
              <a:t> </a:t>
            </a:r>
            <a:r>
              <a:rPr lang="en-US" sz="1000" dirty="0" err="1" smtClean="0">
                <a:latin typeface="Tahoma" pitchFamily="34" charset="0"/>
              </a:rPr>
              <a:t>medis</a:t>
            </a:r>
            <a:r>
              <a:rPr lang="en-US" sz="1000" dirty="0" smtClean="0">
                <a:latin typeface="Tahoma" pitchFamily="34" charset="0"/>
              </a:rPr>
              <a:t> </a:t>
            </a:r>
            <a:r>
              <a:rPr lang="en-US" sz="1000" dirty="0" err="1" smtClean="0">
                <a:latin typeface="Tahoma" pitchFamily="34" charset="0"/>
              </a:rPr>
              <a:t>meliputi</a:t>
            </a:r>
            <a:r>
              <a:rPr lang="en-US" sz="1000" dirty="0" smtClean="0">
                <a:latin typeface="Tahoma" pitchFamily="34" charset="0"/>
              </a:rPr>
              <a:t> (a) sub unit </a:t>
            </a:r>
            <a:r>
              <a:rPr lang="en-US" sz="1000" dirty="0" err="1" smtClean="0">
                <a:latin typeface="Tahoma" pitchFamily="34" charset="0"/>
              </a:rPr>
              <a:t>Asembling</a:t>
            </a:r>
            <a:r>
              <a:rPr lang="en-US" sz="1000" dirty="0" smtClean="0">
                <a:latin typeface="Tahoma" pitchFamily="34" charset="0"/>
              </a:rPr>
              <a:t>, (b) sub unit </a:t>
            </a:r>
            <a:r>
              <a:rPr lang="en-US" sz="1000" dirty="0" err="1" smtClean="0">
                <a:latin typeface="Tahoma" pitchFamily="34" charset="0"/>
              </a:rPr>
              <a:t>Koding</a:t>
            </a:r>
            <a:r>
              <a:rPr lang="en-US" sz="1000" dirty="0" smtClean="0">
                <a:latin typeface="Tahoma" pitchFamily="34" charset="0"/>
              </a:rPr>
              <a:t> </a:t>
            </a:r>
            <a:r>
              <a:rPr lang="en-US" sz="1000" dirty="0" err="1" smtClean="0">
                <a:latin typeface="Tahoma" pitchFamily="34" charset="0"/>
              </a:rPr>
              <a:t>dan</a:t>
            </a:r>
            <a:r>
              <a:rPr lang="en-US" sz="1000" dirty="0" smtClean="0">
                <a:latin typeface="Tahoma" pitchFamily="34" charset="0"/>
              </a:rPr>
              <a:t> </a:t>
            </a:r>
            <a:r>
              <a:rPr lang="en-US" sz="1000" dirty="0" err="1" smtClean="0">
                <a:latin typeface="Tahoma" pitchFamily="34" charset="0"/>
              </a:rPr>
              <a:t>Indeksing</a:t>
            </a:r>
            <a:r>
              <a:rPr lang="en-US" sz="1000" dirty="0" smtClean="0">
                <a:latin typeface="Tahoma" pitchFamily="34" charset="0"/>
              </a:rPr>
              <a:t>, (c) sub unit Filing </a:t>
            </a:r>
            <a:r>
              <a:rPr lang="en-US" sz="1000" dirty="0" err="1" smtClean="0">
                <a:latin typeface="Tahoma" pitchFamily="34" charset="0"/>
              </a:rPr>
              <a:t>dan</a:t>
            </a:r>
            <a:r>
              <a:rPr lang="en-US" sz="1000" dirty="0" smtClean="0">
                <a:latin typeface="Tahoma" pitchFamily="34" charset="0"/>
              </a:rPr>
              <a:t> (d) sub unit </a:t>
            </a:r>
            <a:r>
              <a:rPr lang="en-US" sz="1000" dirty="0" err="1" smtClean="0">
                <a:latin typeface="Tahoma" pitchFamily="34" charset="0"/>
              </a:rPr>
              <a:t>Analising</a:t>
            </a:r>
            <a:r>
              <a:rPr lang="en-US" sz="1000" dirty="0" smtClean="0">
                <a:latin typeface="Tahoma" pitchFamily="34" charset="0"/>
              </a:rPr>
              <a:t> </a:t>
            </a:r>
            <a:r>
              <a:rPr lang="en-US" sz="1000" dirty="0" err="1" smtClean="0">
                <a:latin typeface="Tahoma" pitchFamily="34" charset="0"/>
              </a:rPr>
              <a:t>dan</a:t>
            </a:r>
            <a:r>
              <a:rPr lang="en-US" sz="1000" dirty="0" smtClean="0">
                <a:latin typeface="Tahoma" pitchFamily="34" charset="0"/>
              </a:rPr>
              <a:t> Reporting. Data </a:t>
            </a:r>
            <a:r>
              <a:rPr lang="en-US" sz="1000" dirty="0" err="1" smtClean="0">
                <a:latin typeface="Tahoma" pitchFamily="34" charset="0"/>
              </a:rPr>
              <a:t>dan</a:t>
            </a:r>
            <a:r>
              <a:rPr lang="en-US" sz="1000" dirty="0" smtClean="0">
                <a:latin typeface="Tahoma" pitchFamily="34" charset="0"/>
              </a:rPr>
              <a:t> </a:t>
            </a:r>
            <a:r>
              <a:rPr lang="en-US" sz="1000" dirty="0" err="1" smtClean="0">
                <a:latin typeface="Tahoma" pitchFamily="34" charset="0"/>
              </a:rPr>
              <a:t>informasi</a:t>
            </a:r>
            <a:r>
              <a:rPr lang="en-US" sz="1000" dirty="0" smtClean="0">
                <a:latin typeface="Tahoma" pitchFamily="34" charset="0"/>
              </a:rPr>
              <a:t> </a:t>
            </a:r>
            <a:r>
              <a:rPr lang="en-US" sz="1000" dirty="0" err="1" smtClean="0">
                <a:latin typeface="Tahoma" pitchFamily="34" charset="0"/>
              </a:rPr>
              <a:t>dari</a:t>
            </a:r>
            <a:r>
              <a:rPr lang="en-US" sz="1000" dirty="0" smtClean="0">
                <a:latin typeface="Tahoma" pitchFamily="34" charset="0"/>
              </a:rPr>
              <a:t> </a:t>
            </a:r>
            <a:r>
              <a:rPr lang="en-US" sz="1000" dirty="0" err="1" smtClean="0">
                <a:latin typeface="Tahoma" pitchFamily="34" charset="0"/>
              </a:rPr>
              <a:t>sistem</a:t>
            </a:r>
            <a:r>
              <a:rPr lang="en-US" sz="1000" dirty="0" smtClean="0">
                <a:latin typeface="Tahoma" pitchFamily="34" charset="0"/>
              </a:rPr>
              <a:t> </a:t>
            </a:r>
            <a:r>
              <a:rPr lang="en-US" sz="1000" dirty="0" err="1" smtClean="0">
                <a:latin typeface="Tahoma" pitchFamily="34" charset="0"/>
              </a:rPr>
              <a:t>pencatat</a:t>
            </a:r>
            <a:r>
              <a:rPr lang="en-US" sz="1000" dirty="0" smtClean="0">
                <a:latin typeface="Tahoma" pitchFamily="34" charset="0"/>
              </a:rPr>
              <a:t> data </a:t>
            </a:r>
            <a:r>
              <a:rPr lang="en-US" sz="1000" dirty="0" err="1" smtClean="0">
                <a:latin typeface="Tahoma" pitchFamily="34" charset="0"/>
              </a:rPr>
              <a:t>dikirim</a:t>
            </a:r>
            <a:r>
              <a:rPr lang="en-US" sz="1000" dirty="0" smtClean="0">
                <a:latin typeface="Tahoma" pitchFamily="34" charset="0"/>
              </a:rPr>
              <a:t> </a:t>
            </a:r>
            <a:r>
              <a:rPr lang="en-US" sz="1000" dirty="0" err="1" smtClean="0">
                <a:latin typeface="Tahoma" pitchFamily="34" charset="0"/>
              </a:rPr>
              <a:t>ke</a:t>
            </a:r>
            <a:r>
              <a:rPr lang="en-US" sz="1000" dirty="0" smtClean="0">
                <a:latin typeface="Tahoma" pitchFamily="34" charset="0"/>
              </a:rPr>
              <a:t> </a:t>
            </a:r>
            <a:r>
              <a:rPr lang="en-US" sz="1000" dirty="0" err="1" smtClean="0">
                <a:latin typeface="Tahoma" pitchFamily="34" charset="0"/>
              </a:rPr>
              <a:t>sistem</a:t>
            </a:r>
            <a:r>
              <a:rPr lang="en-US" sz="1000" dirty="0" smtClean="0">
                <a:latin typeface="Tahoma" pitchFamily="34" charset="0"/>
              </a:rPr>
              <a:t> </a:t>
            </a:r>
            <a:r>
              <a:rPr lang="en-US" sz="1000" dirty="0" err="1" smtClean="0">
                <a:latin typeface="Tahoma" pitchFamily="34" charset="0"/>
              </a:rPr>
              <a:t>pengolah</a:t>
            </a:r>
            <a:r>
              <a:rPr lang="en-US" sz="1000" dirty="0" smtClean="0">
                <a:latin typeface="Tahoma" pitchFamily="34" charset="0"/>
              </a:rPr>
              <a:t> data </a:t>
            </a:r>
            <a:r>
              <a:rPr lang="en-US" sz="1000" dirty="0" err="1" smtClean="0">
                <a:latin typeface="Tahoma" pitchFamily="34" charset="0"/>
              </a:rPr>
              <a:t>rekam</a:t>
            </a:r>
            <a:r>
              <a:rPr lang="en-US" sz="1000" dirty="0" smtClean="0">
                <a:latin typeface="Tahoma" pitchFamily="34" charset="0"/>
              </a:rPr>
              <a:t> </a:t>
            </a:r>
            <a:r>
              <a:rPr lang="en-US" sz="1000" dirty="0" err="1" smtClean="0">
                <a:latin typeface="Tahoma" pitchFamily="34" charset="0"/>
              </a:rPr>
              <a:t>medis</a:t>
            </a:r>
            <a:r>
              <a:rPr lang="en-US" sz="1000" dirty="0" smtClean="0">
                <a:latin typeface="Tahoma" pitchFamily="34" charset="0"/>
              </a:rPr>
              <a:t> </a:t>
            </a:r>
            <a:r>
              <a:rPr lang="en-US" sz="1000" dirty="0" err="1" smtClean="0">
                <a:latin typeface="Tahoma" pitchFamily="34" charset="0"/>
              </a:rPr>
              <a:t>lewat</a:t>
            </a:r>
            <a:r>
              <a:rPr lang="en-US" sz="1000" dirty="0" smtClean="0">
                <a:latin typeface="Tahoma" pitchFamily="34" charset="0"/>
              </a:rPr>
              <a:t> sub unit </a:t>
            </a:r>
            <a:r>
              <a:rPr lang="en-US" sz="1000" dirty="0" err="1" smtClean="0">
                <a:latin typeface="Tahoma" pitchFamily="34" charset="0"/>
              </a:rPr>
              <a:t>asembling</a:t>
            </a:r>
            <a:r>
              <a:rPr lang="en-US" sz="1000" dirty="0" smtClean="0">
                <a:latin typeface="Tahoma" pitchFamily="34" charset="0"/>
              </a:rPr>
              <a:t> </a:t>
            </a:r>
            <a:r>
              <a:rPr lang="en-US" sz="1000" dirty="0" err="1" smtClean="0">
                <a:latin typeface="Tahoma" pitchFamily="34" charset="0"/>
              </a:rPr>
              <a:t>untuk</a:t>
            </a:r>
            <a:r>
              <a:rPr lang="en-US" sz="1000" dirty="0" smtClean="0">
                <a:latin typeface="Tahoma" pitchFamily="34" charset="0"/>
              </a:rPr>
              <a:t> </a:t>
            </a:r>
            <a:r>
              <a:rPr lang="en-US" sz="1000" dirty="0" err="1" smtClean="0">
                <a:latin typeface="Tahoma" pitchFamily="34" charset="0"/>
              </a:rPr>
              <a:t>diolah</a:t>
            </a:r>
            <a:r>
              <a:rPr lang="en-US" sz="1000" dirty="0" smtClean="0">
                <a:latin typeface="Tahoma" pitchFamily="34" charset="0"/>
              </a:rPr>
              <a:t> </a:t>
            </a:r>
            <a:r>
              <a:rPr lang="en-US" sz="1000" dirty="0" err="1" smtClean="0">
                <a:latin typeface="Tahoma" pitchFamily="34" charset="0"/>
              </a:rPr>
              <a:t>dan</a:t>
            </a:r>
            <a:r>
              <a:rPr lang="en-US" sz="1000" dirty="0" smtClean="0">
                <a:latin typeface="Tahoma" pitchFamily="34" charset="0"/>
              </a:rPr>
              <a:t> </a:t>
            </a:r>
            <a:r>
              <a:rPr lang="en-US" sz="1000" dirty="0" err="1" smtClean="0">
                <a:latin typeface="Tahoma" pitchFamily="34" charset="0"/>
              </a:rPr>
              <a:t>diteruskan</a:t>
            </a:r>
            <a:r>
              <a:rPr lang="en-US" sz="1000" dirty="0" smtClean="0">
                <a:latin typeface="Tahoma" pitchFamily="34" charset="0"/>
              </a:rPr>
              <a:t> </a:t>
            </a:r>
            <a:r>
              <a:rPr lang="en-US" sz="1000" dirty="0" err="1" smtClean="0">
                <a:latin typeface="Tahoma" pitchFamily="34" charset="0"/>
              </a:rPr>
              <a:t>ke</a:t>
            </a:r>
            <a:r>
              <a:rPr lang="en-US" sz="1000" dirty="0" smtClean="0">
                <a:latin typeface="Tahoma" pitchFamily="34" charset="0"/>
              </a:rPr>
              <a:t> sub unit </a:t>
            </a:r>
            <a:r>
              <a:rPr lang="en-US" sz="1000" dirty="0" err="1" smtClean="0">
                <a:latin typeface="Tahoma" pitchFamily="34" charset="0"/>
              </a:rPr>
              <a:t>berikutnya</a:t>
            </a:r>
            <a:r>
              <a:rPr lang="en-US" sz="1000" dirty="0" smtClean="0">
                <a:latin typeface="Tahoma" pitchFamily="34" charset="0"/>
              </a:rPr>
              <a:t> yang </a:t>
            </a:r>
            <a:r>
              <a:rPr lang="en-US" sz="1000" dirty="0" err="1" smtClean="0">
                <a:latin typeface="Tahoma" pitchFamily="34" charset="0"/>
              </a:rPr>
              <a:t>pada</a:t>
            </a:r>
            <a:r>
              <a:rPr lang="en-US" sz="1000" dirty="0" smtClean="0">
                <a:latin typeface="Tahoma" pitchFamily="34" charset="0"/>
              </a:rPr>
              <a:t> </a:t>
            </a:r>
            <a:r>
              <a:rPr lang="en-US" sz="1000" dirty="0" err="1" smtClean="0">
                <a:latin typeface="Tahoma" pitchFamily="34" charset="0"/>
              </a:rPr>
              <a:t>akhirnya</a:t>
            </a:r>
            <a:r>
              <a:rPr lang="en-US" sz="1000" dirty="0" smtClean="0">
                <a:latin typeface="Tahoma" pitchFamily="34" charset="0"/>
              </a:rPr>
              <a:t> </a:t>
            </a:r>
            <a:r>
              <a:rPr lang="en-US" sz="1000" dirty="0" err="1" smtClean="0">
                <a:latin typeface="Tahoma" pitchFamily="34" charset="0"/>
              </a:rPr>
              <a:t>akan</a:t>
            </a:r>
            <a:r>
              <a:rPr lang="en-US" sz="1000" dirty="0" smtClean="0">
                <a:latin typeface="Tahoma" pitchFamily="34" charset="0"/>
              </a:rPr>
              <a:t> </a:t>
            </a:r>
            <a:r>
              <a:rPr lang="en-US" sz="1000" dirty="0" err="1" smtClean="0">
                <a:latin typeface="Tahoma" pitchFamily="34" charset="0"/>
              </a:rPr>
              <a:t>menghasilkan</a:t>
            </a:r>
            <a:r>
              <a:rPr lang="en-US" sz="1000" dirty="0" smtClean="0">
                <a:latin typeface="Tahoma" pitchFamily="34" charset="0"/>
              </a:rPr>
              <a:t> </a:t>
            </a:r>
            <a:r>
              <a:rPr lang="en-US" sz="1000" dirty="0" err="1" smtClean="0">
                <a:latin typeface="Tahoma" pitchFamily="34" charset="0"/>
              </a:rPr>
              <a:t>laporan-laporan</a:t>
            </a:r>
            <a:r>
              <a:rPr lang="en-US" sz="1000" dirty="0" smtClean="0">
                <a:latin typeface="Tahoma" pitchFamily="34" charset="0"/>
              </a:rPr>
              <a:t> yang </a:t>
            </a:r>
            <a:r>
              <a:rPr lang="en-US" sz="1000" dirty="0" err="1" smtClean="0">
                <a:latin typeface="Tahoma" pitchFamily="34" charset="0"/>
              </a:rPr>
              <a:t>berisi</a:t>
            </a:r>
            <a:r>
              <a:rPr lang="en-US" sz="1000" dirty="0" smtClean="0">
                <a:latin typeface="Tahoma" pitchFamily="34" charset="0"/>
              </a:rPr>
              <a:t> </a:t>
            </a:r>
            <a:r>
              <a:rPr lang="en-US" sz="1000" dirty="0" err="1" smtClean="0">
                <a:latin typeface="Tahoma" pitchFamily="34" charset="0"/>
              </a:rPr>
              <a:t>informasi-informasi</a:t>
            </a:r>
            <a:r>
              <a:rPr lang="en-US" sz="1000" dirty="0" smtClean="0">
                <a:latin typeface="Tahoma" pitchFamily="34" charset="0"/>
              </a:rPr>
              <a:t> </a:t>
            </a:r>
            <a:r>
              <a:rPr lang="en-US" sz="1000" dirty="0" err="1" smtClean="0">
                <a:latin typeface="Tahoma" pitchFamily="34" charset="0"/>
              </a:rPr>
              <a:t>guna</a:t>
            </a:r>
            <a:r>
              <a:rPr lang="en-US" sz="1000" dirty="0" smtClean="0">
                <a:latin typeface="Tahoma" pitchFamily="34" charset="0"/>
              </a:rPr>
              <a:t> </a:t>
            </a:r>
            <a:r>
              <a:rPr lang="en-US" sz="1000" dirty="0" err="1" smtClean="0">
                <a:latin typeface="Tahoma" pitchFamily="34" charset="0"/>
              </a:rPr>
              <a:t>pengambilan</a:t>
            </a:r>
            <a:r>
              <a:rPr lang="en-US" sz="1000" dirty="0" smtClean="0">
                <a:latin typeface="Tahoma" pitchFamily="34" charset="0"/>
              </a:rPr>
              <a:t> </a:t>
            </a:r>
            <a:r>
              <a:rPr lang="en-US" sz="1000" dirty="0" err="1" smtClean="0">
                <a:latin typeface="Tahoma" pitchFamily="34" charset="0"/>
              </a:rPr>
              <a:t>keputusan</a:t>
            </a:r>
            <a:r>
              <a:rPr lang="en-US" sz="1000" dirty="0" smtClean="0">
                <a:latin typeface="Tahoma" pitchFamily="34" charset="0"/>
              </a:rPr>
              <a:t> </a:t>
            </a:r>
            <a:r>
              <a:rPr lang="en-US" sz="1000" dirty="0" err="1" smtClean="0">
                <a:latin typeface="Tahoma" pitchFamily="34" charset="0"/>
              </a:rPr>
              <a:t>manajemen</a:t>
            </a:r>
            <a:r>
              <a:rPr lang="en-US" sz="1000" dirty="0" smtClean="0">
                <a:latin typeface="Tahoma" pitchFamily="34" charset="0"/>
              </a:rPr>
              <a:t>. </a:t>
            </a:r>
            <a:r>
              <a:rPr lang="en-US" sz="1000" dirty="0" err="1" smtClean="0">
                <a:latin typeface="Tahoma" pitchFamily="34" charset="0"/>
              </a:rPr>
              <a:t>Setiap</a:t>
            </a:r>
            <a:r>
              <a:rPr lang="en-US" sz="1000" dirty="0" smtClean="0">
                <a:latin typeface="Tahoma" pitchFamily="34" charset="0"/>
              </a:rPr>
              <a:t> </a:t>
            </a:r>
            <a:r>
              <a:rPr lang="en-US" sz="1000" dirty="0" err="1" smtClean="0">
                <a:latin typeface="Tahoma" pitchFamily="34" charset="0"/>
              </a:rPr>
              <a:t>struktur</a:t>
            </a:r>
            <a:r>
              <a:rPr lang="en-US" sz="1000" dirty="0" smtClean="0">
                <a:latin typeface="Tahoma" pitchFamily="34" charset="0"/>
              </a:rPr>
              <a:t> yang </a:t>
            </a:r>
            <a:r>
              <a:rPr lang="en-US" sz="1000" dirty="0" err="1" smtClean="0">
                <a:latin typeface="Tahoma" pitchFamily="34" charset="0"/>
              </a:rPr>
              <a:t>membentuk</a:t>
            </a:r>
            <a:r>
              <a:rPr lang="en-US" sz="1000" dirty="0" smtClean="0">
                <a:latin typeface="Tahoma" pitchFamily="34" charset="0"/>
              </a:rPr>
              <a:t> </a:t>
            </a:r>
            <a:r>
              <a:rPr lang="en-US" sz="1000" dirty="0" err="1" smtClean="0">
                <a:latin typeface="Tahoma" pitchFamily="34" charset="0"/>
              </a:rPr>
              <a:t>sistem</a:t>
            </a:r>
            <a:r>
              <a:rPr lang="en-US" sz="1000" dirty="0" smtClean="0">
                <a:latin typeface="Tahoma" pitchFamily="34" charset="0"/>
              </a:rPr>
              <a:t> </a:t>
            </a:r>
            <a:r>
              <a:rPr lang="en-US" sz="1000" dirty="0" err="1" smtClean="0">
                <a:latin typeface="Tahoma" pitchFamily="34" charset="0"/>
              </a:rPr>
              <a:t>rekam</a:t>
            </a:r>
            <a:r>
              <a:rPr lang="en-US" sz="1000" dirty="0" smtClean="0">
                <a:latin typeface="Tahoma" pitchFamily="34" charset="0"/>
              </a:rPr>
              <a:t> </a:t>
            </a:r>
            <a:r>
              <a:rPr lang="en-US" sz="1000" dirty="0" err="1" smtClean="0">
                <a:latin typeface="Tahoma" pitchFamily="34" charset="0"/>
              </a:rPr>
              <a:t>medis</a:t>
            </a:r>
            <a:r>
              <a:rPr lang="en-US" sz="1000" dirty="0" smtClean="0">
                <a:latin typeface="Tahoma" pitchFamily="34" charset="0"/>
              </a:rPr>
              <a:t> </a:t>
            </a:r>
            <a:r>
              <a:rPr lang="en-US" sz="1000" dirty="0" err="1" smtClean="0">
                <a:latin typeface="Tahoma" pitchFamily="34" charset="0"/>
              </a:rPr>
              <a:t>tersebut</a:t>
            </a:r>
            <a:r>
              <a:rPr lang="en-US" sz="1000" dirty="0" smtClean="0">
                <a:latin typeface="Tahoma" pitchFamily="34" charset="0"/>
              </a:rPr>
              <a:t> </a:t>
            </a:r>
            <a:r>
              <a:rPr lang="en-US" sz="1000" dirty="0" err="1" smtClean="0">
                <a:latin typeface="Tahoma" pitchFamily="34" charset="0"/>
              </a:rPr>
              <a:t>memiliki</a:t>
            </a:r>
            <a:r>
              <a:rPr lang="en-US" sz="1000" dirty="0" smtClean="0">
                <a:latin typeface="Tahoma" pitchFamily="34" charset="0"/>
              </a:rPr>
              <a:t> </a:t>
            </a:r>
            <a:r>
              <a:rPr lang="en-US" sz="1000" dirty="0" err="1" smtClean="0">
                <a:latin typeface="Tahoma" pitchFamily="34" charset="0"/>
              </a:rPr>
              <a:t>prosedur-prosedur</a:t>
            </a:r>
            <a:r>
              <a:rPr lang="en-US" sz="1000" dirty="0" smtClean="0">
                <a:latin typeface="Tahoma" pitchFamily="34" charset="0"/>
              </a:rPr>
              <a:t> </a:t>
            </a:r>
            <a:r>
              <a:rPr lang="en-US" sz="1000" dirty="0" err="1" smtClean="0">
                <a:latin typeface="Tahoma" pitchFamily="34" charset="0"/>
              </a:rPr>
              <a:t>sistem</a:t>
            </a:r>
            <a:r>
              <a:rPr lang="en-US" sz="1000" dirty="0" smtClean="0">
                <a:latin typeface="Tahoma" pitchFamily="34" charset="0"/>
              </a:rPr>
              <a:t> yang </a:t>
            </a:r>
            <a:r>
              <a:rPr lang="en-US" sz="1000" dirty="0" err="1" smtClean="0">
                <a:latin typeface="Tahoma" pitchFamily="34" charset="0"/>
              </a:rPr>
              <a:t>akan</a:t>
            </a:r>
            <a:r>
              <a:rPr lang="en-US" sz="1000" dirty="0" smtClean="0">
                <a:latin typeface="Tahoma" pitchFamily="34" charset="0"/>
              </a:rPr>
              <a:t> </a:t>
            </a:r>
            <a:r>
              <a:rPr lang="en-US" sz="1000" dirty="0" err="1" smtClean="0">
                <a:latin typeface="Tahoma" pitchFamily="34" charset="0"/>
              </a:rPr>
              <a:t>dibahas</a:t>
            </a:r>
            <a:r>
              <a:rPr lang="en-US" sz="1000" dirty="0" smtClean="0">
                <a:latin typeface="Tahoma" pitchFamily="34" charset="0"/>
              </a:rPr>
              <a:t> </a:t>
            </a:r>
            <a:r>
              <a:rPr lang="en-US" sz="1000" dirty="0" err="1" smtClean="0">
                <a:latin typeface="Tahoma" pitchFamily="34" charset="0"/>
              </a:rPr>
              <a:t>pada</a:t>
            </a:r>
            <a:r>
              <a:rPr lang="en-US" sz="1000" dirty="0" smtClean="0">
                <a:latin typeface="Tahoma" pitchFamily="34" charset="0"/>
              </a:rPr>
              <a:t> </a:t>
            </a:r>
            <a:r>
              <a:rPr lang="en-US" sz="1000" dirty="0" err="1" smtClean="0">
                <a:latin typeface="Tahoma" pitchFamily="34" charset="0"/>
              </a:rPr>
              <a:t>bab</a:t>
            </a:r>
            <a:r>
              <a:rPr lang="en-US" sz="1000" dirty="0" smtClean="0">
                <a:latin typeface="Tahoma" pitchFamily="34" charset="0"/>
              </a:rPr>
              <a:t> </a:t>
            </a:r>
            <a:r>
              <a:rPr lang="en-US" sz="1000" dirty="0" err="1" smtClean="0">
                <a:latin typeface="Tahoma" pitchFamily="34" charset="0"/>
              </a:rPr>
              <a:t>alur</a:t>
            </a:r>
            <a:r>
              <a:rPr lang="en-US" sz="1000" dirty="0" smtClean="0">
                <a:latin typeface="Tahoma" pitchFamily="34" charset="0"/>
              </a:rPr>
              <a:t> </a:t>
            </a:r>
            <a:r>
              <a:rPr lang="en-US" sz="1000" dirty="0" err="1" smtClean="0">
                <a:latin typeface="Tahoma" pitchFamily="34" charset="0"/>
              </a:rPr>
              <a:t>proses</a:t>
            </a:r>
            <a:r>
              <a:rPr lang="en-US" sz="1000" dirty="0" smtClean="0">
                <a:latin typeface="Tahoma" pitchFamily="34" charset="0"/>
              </a:rPr>
              <a:t> </a:t>
            </a:r>
            <a:r>
              <a:rPr lang="en-US" sz="1000" dirty="0" err="1" smtClean="0">
                <a:latin typeface="Tahoma" pitchFamily="34" charset="0"/>
              </a:rPr>
              <a:t>pelayanan</a:t>
            </a:r>
            <a:r>
              <a:rPr lang="en-US" sz="1000" dirty="0" smtClean="0">
                <a:latin typeface="Tahoma" pitchFamily="34" charset="0"/>
              </a:rPr>
              <a:t> </a:t>
            </a:r>
            <a:r>
              <a:rPr lang="en-US" sz="1000" dirty="0" err="1" smtClean="0">
                <a:latin typeface="Tahoma" pitchFamily="34" charset="0"/>
              </a:rPr>
              <a:t>rekam</a:t>
            </a:r>
            <a:r>
              <a:rPr lang="en-US" sz="1000" dirty="0" smtClean="0">
                <a:latin typeface="Tahoma" pitchFamily="34" charset="0"/>
              </a:rPr>
              <a:t> </a:t>
            </a:r>
            <a:r>
              <a:rPr lang="en-US" sz="1000" dirty="0" err="1" smtClean="0">
                <a:latin typeface="Tahoma" pitchFamily="34" charset="0"/>
              </a:rPr>
              <a:t>medis</a:t>
            </a:r>
            <a:r>
              <a:rPr lang="en-US" sz="1000" dirty="0" smtClean="0">
                <a:latin typeface="Tahoma" pitchFamily="34" charset="0"/>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4314FED8-63B5-4E6B-8962-13BAAFA2515D}" type="datetimeFigureOut">
              <a:rPr lang="id-ID" smtClean="0"/>
              <a:pPr/>
              <a:t>22/11/2014</a:t>
            </a:fld>
            <a:endParaRPr lang="id-ID"/>
          </a:p>
        </p:txBody>
      </p:sp>
      <p:sp>
        <p:nvSpPr>
          <p:cNvPr id="17" name="Footer Placeholder 16"/>
          <p:cNvSpPr>
            <a:spLocks noGrp="1"/>
          </p:cNvSpPr>
          <p:nvPr>
            <p:ph type="ftr" sz="quarter" idx="11"/>
          </p:nvPr>
        </p:nvSpPr>
        <p:spPr>
          <a:xfrm>
            <a:off x="2898648" y="6355080"/>
            <a:ext cx="3474720" cy="365760"/>
          </a:xfrm>
        </p:spPr>
        <p:txBody>
          <a:bodyPr/>
          <a:lstStyle/>
          <a:p>
            <a:endParaRPr lang="id-ID"/>
          </a:p>
        </p:txBody>
      </p:sp>
      <p:sp>
        <p:nvSpPr>
          <p:cNvPr id="29" name="Slide Number Placeholder 28"/>
          <p:cNvSpPr>
            <a:spLocks noGrp="1"/>
          </p:cNvSpPr>
          <p:nvPr>
            <p:ph type="sldNum" sz="quarter" idx="12"/>
          </p:nvPr>
        </p:nvSpPr>
        <p:spPr>
          <a:xfrm>
            <a:off x="1216152" y="6355080"/>
            <a:ext cx="1219200" cy="365760"/>
          </a:xfrm>
        </p:spPr>
        <p:txBody>
          <a:bodyPr/>
          <a:lstStyle/>
          <a:p>
            <a:fld id="{691CF445-ED53-43DC-9C31-BC36A2639CA0}" type="slidenum">
              <a:rPr lang="id-ID" smtClean="0"/>
              <a:pPr/>
              <a:t>‹#›</a:t>
            </a:fld>
            <a:endParaRPr lang="id-ID"/>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14FED8-63B5-4E6B-8962-13BAAFA2515D}" type="datetimeFigureOut">
              <a:rPr lang="id-ID" smtClean="0"/>
              <a:pPr/>
              <a:t>22/11/2014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1CF445-ED53-43DC-9C31-BC36A2639CA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14FED8-63B5-4E6B-8962-13BAAFA2515D}" type="datetimeFigureOut">
              <a:rPr lang="id-ID" smtClean="0"/>
              <a:pPr/>
              <a:t>22/11/2014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1CF445-ED53-43DC-9C31-BC36A2639CA0}" type="slidenum">
              <a:rPr lang="id-ID" smtClean="0"/>
              <a:pPr/>
              <a:t>‹#›</a:t>
            </a:fld>
            <a:endParaRPr lang="id-ID"/>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26"/>
          <p:cNvSpPr>
            <a:spLocks noGrp="1" noChangeArrowheads="1"/>
          </p:cNvSpPr>
          <p:nvPr>
            <p:ph type="ftr" sz="quarter" idx="10"/>
          </p:nvPr>
        </p:nvSpPr>
        <p:spPr>
          <a:ln/>
        </p:spPr>
        <p:txBody>
          <a:bodyPr/>
          <a:lstStyle>
            <a:lvl1pPr>
              <a:defRPr/>
            </a:lvl1pPr>
          </a:lstStyle>
          <a:p>
            <a:pPr>
              <a:defRPr/>
            </a:pPr>
            <a:endParaRPr lang="en-US"/>
          </a:p>
        </p:txBody>
      </p:sp>
      <p:sp>
        <p:nvSpPr>
          <p:cNvPr id="4" name="Rectangle 27"/>
          <p:cNvSpPr>
            <a:spLocks noGrp="1" noChangeArrowheads="1"/>
          </p:cNvSpPr>
          <p:nvPr>
            <p:ph type="sldNum" sz="quarter" idx="11"/>
          </p:nvPr>
        </p:nvSpPr>
        <p:spPr>
          <a:ln/>
        </p:spPr>
        <p:txBody>
          <a:bodyPr/>
          <a:lstStyle>
            <a:lvl1pPr>
              <a:defRPr/>
            </a:lvl1pPr>
          </a:lstStyle>
          <a:p>
            <a:pPr>
              <a:defRPr/>
            </a:pPr>
            <a:fld id="{BA3AA10C-9907-45C8-9364-BE71F9ACA5D0}" type="slidenum">
              <a:rPr lang="en-US"/>
              <a:pPr>
                <a:defRPr/>
              </a:pPr>
              <a:t>‹#›</a:t>
            </a:fld>
            <a:endParaRPr lang="en-US"/>
          </a:p>
        </p:txBody>
      </p:sp>
      <p:sp>
        <p:nvSpPr>
          <p:cNvPr id="5"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314FED8-63B5-4E6B-8962-13BAAFA2515D}" type="datetimeFigureOut">
              <a:rPr lang="id-ID" smtClean="0"/>
              <a:pPr/>
              <a:t>22/11/2014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1CF445-ED53-43DC-9C31-BC36A2639CA0}" type="slidenum">
              <a:rPr lang="id-ID" smtClean="0"/>
              <a:pPr/>
              <a:t>‹#›</a:t>
            </a:fld>
            <a:endParaRPr lang="id-ID"/>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4314FED8-63B5-4E6B-8962-13BAAFA2515D}" type="datetimeFigureOut">
              <a:rPr lang="id-ID" smtClean="0"/>
              <a:pPr/>
              <a:t>22/11/2014</a:t>
            </a:fld>
            <a:endParaRPr lang="id-ID"/>
          </a:p>
        </p:txBody>
      </p:sp>
      <p:sp>
        <p:nvSpPr>
          <p:cNvPr id="5" name="Footer Placeholder 4"/>
          <p:cNvSpPr>
            <a:spLocks noGrp="1"/>
          </p:cNvSpPr>
          <p:nvPr>
            <p:ph type="ftr" sz="quarter" idx="11"/>
          </p:nvPr>
        </p:nvSpPr>
        <p:spPr>
          <a:xfrm>
            <a:off x="2898648" y="6355080"/>
            <a:ext cx="3474720" cy="365760"/>
          </a:xfrm>
        </p:spPr>
        <p:txBody>
          <a:bodyPr/>
          <a:lstStyle/>
          <a:p>
            <a:endParaRPr lang="id-ID"/>
          </a:p>
        </p:txBody>
      </p:sp>
      <p:sp>
        <p:nvSpPr>
          <p:cNvPr id="6" name="Slide Number Placeholder 5"/>
          <p:cNvSpPr>
            <a:spLocks noGrp="1"/>
          </p:cNvSpPr>
          <p:nvPr>
            <p:ph type="sldNum" sz="quarter" idx="12"/>
          </p:nvPr>
        </p:nvSpPr>
        <p:spPr>
          <a:xfrm>
            <a:off x="1069848" y="6355080"/>
            <a:ext cx="1520952" cy="365760"/>
          </a:xfrm>
        </p:spPr>
        <p:txBody>
          <a:bodyPr/>
          <a:lstStyle/>
          <a:p>
            <a:fld id="{691CF445-ED53-43DC-9C31-BC36A2639CA0}" type="slidenum">
              <a:rPr lang="id-ID" smtClean="0"/>
              <a:pPr/>
              <a:t>‹#›</a:t>
            </a:fld>
            <a:endParaRPr lang="id-ID"/>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314FED8-63B5-4E6B-8962-13BAAFA2515D}" type="datetimeFigureOut">
              <a:rPr lang="id-ID" smtClean="0"/>
              <a:pPr/>
              <a:t>22/11/2014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1CF445-ED53-43DC-9C31-BC36A2639CA0}" type="slidenum">
              <a:rPr lang="id-ID" smtClean="0"/>
              <a:pPr/>
              <a:t>‹#›</a:t>
            </a:fld>
            <a:endParaRPr lang="id-ID"/>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314FED8-63B5-4E6B-8962-13BAAFA2515D}" type="datetimeFigureOut">
              <a:rPr lang="id-ID" smtClean="0"/>
              <a:pPr/>
              <a:t>22/11/2014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91CF445-ED53-43DC-9C31-BC36A2639CA0}" type="slidenum">
              <a:rPr lang="id-ID" smtClean="0"/>
              <a:pPr/>
              <a:t>‹#›</a:t>
            </a:fld>
            <a:endParaRPr lang="id-ID"/>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14FED8-63B5-4E6B-8962-13BAAFA2515D}" type="datetimeFigureOut">
              <a:rPr lang="id-ID" smtClean="0"/>
              <a:pPr/>
              <a:t>22/11/2014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1CF445-ED53-43DC-9C31-BC36A2639CA0}" type="slidenum">
              <a:rPr lang="id-ID" smtClean="0"/>
              <a:pPr/>
              <a:t>‹#›</a:t>
            </a:fld>
            <a:endParaRPr lang="id-ID"/>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14FED8-63B5-4E6B-8962-13BAAFA2515D}" type="datetimeFigureOut">
              <a:rPr lang="id-ID" smtClean="0"/>
              <a:pPr/>
              <a:t>22/11/2014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91CF445-ED53-43DC-9C31-BC36A2639CA0}" type="slidenum">
              <a:rPr lang="id-ID" smtClean="0"/>
              <a:pPr/>
              <a:t>‹#›</a:t>
            </a:fld>
            <a:endParaRPr lang="id-ID"/>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314FED8-63B5-4E6B-8962-13BAAFA2515D}" type="datetimeFigureOut">
              <a:rPr lang="id-ID" smtClean="0"/>
              <a:pPr/>
              <a:t>22/11/2014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1CF445-ED53-43DC-9C31-BC36A2639CA0}"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314FED8-63B5-4E6B-8962-13BAAFA2515D}" type="datetimeFigureOut">
              <a:rPr lang="id-ID" smtClean="0"/>
              <a:pPr/>
              <a:t>22/11/2014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1CF445-ED53-43DC-9C31-BC36A2639CA0}"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314FED8-63B5-4E6B-8962-13BAAFA2515D}" type="datetimeFigureOut">
              <a:rPr lang="id-ID" smtClean="0"/>
              <a:pPr/>
              <a:t>22/11/2014</a:t>
            </a:fld>
            <a:endParaRPr lang="id-ID"/>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91CF445-ED53-43DC-9C31-BC36A2639CA0}" type="slidenum">
              <a:rPr lang="id-ID" smtClean="0"/>
              <a:pPr/>
              <a:t>‹#›</a:t>
            </a:fld>
            <a:endParaRPr lang="id-ID"/>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oleObject" Target="../embeddings/oleObject11.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video" Target="file:///D:\My%20Pictures\template%20power%20point\%23%23%23--Design%20Template%20Power%20Point\Animated%20Medical\ppp_ani_med_pills.avi" TargetMode="Externa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video" Target="file:///D:\My%20Pictures\template%20power%20point\%23%23%23--Design%20Template%20Power%20Point\Animated%20Medical\ppp_ani_med_pills.avi" TargetMode="Externa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video" Target="file:///D:\My%20Pictures\template%20power%20point\%23%23%23--Design%20Template%20Power%20Point\Animated%20Medical\ppp_ani_med_pills.avi" TargetMode="Externa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ideo" Target="file:///D:\My%20Pictures\template%20power%20point\%23%23%23--Design%20Template%20Power%20Point\Animated%20Financial\PPPFin2_Puzzle.avi" TargetMode="External"/><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1.xml"/><Relationship Id="rId1" Type="http://schemas.openxmlformats.org/officeDocument/2006/relationships/video" Target="file:///D:\My%20Pictures\template%20power%20point\%23%23%23--Design%20Template%20Power%20Point\Animated%20Financial\PPPFin2_Puzzle.avi" TargetMode="External"/><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8.wmf"/><Relationship Id="rId3" Type="http://schemas.openxmlformats.org/officeDocument/2006/relationships/notesSlide" Target="../notesSlides/notesSlide3.xml"/><Relationship Id="rId7" Type="http://schemas.openxmlformats.org/officeDocument/2006/relationships/image" Target="../media/image5.wmf"/><Relationship Id="rId12" Type="http://schemas.openxmlformats.org/officeDocument/2006/relationships/oleObject" Target="../embeddings/oleObject5.bin"/><Relationship Id="rId17" Type="http://schemas.openxmlformats.org/officeDocument/2006/relationships/image" Target="../media/image10.wmf"/><Relationship Id="rId2" Type="http://schemas.openxmlformats.org/officeDocument/2006/relationships/slideLayout" Target="../slideLayouts/slideLayout12.xml"/><Relationship Id="rId16"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emf"/><Relationship Id="rId15" Type="http://schemas.openxmlformats.org/officeDocument/2006/relationships/image" Target="../media/image9.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 Id="rId1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356992"/>
            <a:ext cx="6858000" cy="1519808"/>
          </a:xfrm>
        </p:spPr>
        <p:txBody>
          <a:bodyPr>
            <a:normAutofit/>
          </a:bodyPr>
          <a:lstStyle/>
          <a:p>
            <a:pPr algn="ctr"/>
            <a:r>
              <a:rPr lang="id-ID" sz="4000" b="1" dirty="0" smtClean="0">
                <a:latin typeface="Arial" pitchFamily="34" charset="0"/>
                <a:cs typeface="Arial" pitchFamily="34" charset="0"/>
              </a:rPr>
              <a:t>REKAM MEDIS SEBAGAI DATA DASAR SIK</a:t>
            </a:r>
            <a:endParaRPr lang="id-ID" sz="4000" b="1" dirty="0">
              <a:latin typeface="Arial" pitchFamily="34" charset="0"/>
              <a:cs typeface="Arial" pitchFamily="34" charset="0"/>
            </a:endParaRPr>
          </a:p>
        </p:txBody>
      </p:sp>
      <p:sp>
        <p:nvSpPr>
          <p:cNvPr id="3" name="Subtitle 2"/>
          <p:cNvSpPr>
            <a:spLocks noGrp="1"/>
          </p:cNvSpPr>
          <p:nvPr>
            <p:ph type="subTitle" idx="1"/>
          </p:nvPr>
        </p:nvSpPr>
        <p:spPr>
          <a:xfrm>
            <a:off x="971600" y="5013176"/>
            <a:ext cx="7488832" cy="1152128"/>
          </a:xfrm>
        </p:spPr>
        <p:txBody>
          <a:bodyPr>
            <a:noAutofit/>
          </a:bodyPr>
          <a:lstStyle/>
          <a:p>
            <a:pPr algn="ctr">
              <a:spcBef>
                <a:spcPts val="0"/>
              </a:spcBef>
            </a:pPr>
            <a:r>
              <a:rPr lang="id-ID" sz="2400" b="1" dirty="0" smtClean="0">
                <a:latin typeface="Arial" pitchFamily="34" charset="0"/>
                <a:cs typeface="Arial" pitchFamily="34" charset="0"/>
              </a:rPr>
              <a:t>Materi (3) </a:t>
            </a:r>
          </a:p>
          <a:p>
            <a:pPr algn="ctr">
              <a:spcBef>
                <a:spcPts val="0"/>
              </a:spcBef>
            </a:pPr>
            <a:r>
              <a:rPr lang="id-ID" sz="2400" b="1" dirty="0" smtClean="0">
                <a:latin typeface="Arial" pitchFamily="34" charset="0"/>
                <a:cs typeface="Arial" pitchFamily="34" charset="0"/>
              </a:rPr>
              <a:t>SIK </a:t>
            </a:r>
          </a:p>
          <a:p>
            <a:pPr algn="ctr">
              <a:spcBef>
                <a:spcPts val="0"/>
              </a:spcBef>
            </a:pPr>
            <a:r>
              <a:rPr lang="id-ID" sz="2400" b="1" dirty="0" smtClean="0">
                <a:latin typeface="Arial" pitchFamily="34" charset="0"/>
                <a:cs typeface="Arial" pitchFamily="34" charset="0"/>
              </a:rPr>
              <a:t>Kesmas smt 3</a:t>
            </a:r>
            <a:endParaRPr lang="id-ID" sz="2400" b="1" dirty="0">
              <a:latin typeface="Arial" pitchFamily="34" charset="0"/>
              <a:cs typeface="Arial" pitchFamily="34" charset="0"/>
            </a:endParaRPr>
          </a:p>
        </p:txBody>
      </p:sp>
      <p:pic>
        <p:nvPicPr>
          <p:cNvPr id="4" name="Picture 3" descr="aplikasi him.jpeg"/>
          <p:cNvPicPr>
            <a:picLocks noChangeAspect="1"/>
          </p:cNvPicPr>
          <p:nvPr/>
        </p:nvPicPr>
        <p:blipFill>
          <a:blip r:embed="rId2" cstate="print"/>
          <a:stretch>
            <a:fillRect/>
          </a:stretch>
        </p:blipFill>
        <p:spPr>
          <a:xfrm>
            <a:off x="2714612" y="642918"/>
            <a:ext cx="4025806" cy="235745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990600"/>
          </a:xfrm>
        </p:spPr>
        <p:txBody>
          <a:bodyPr/>
          <a:lstStyle/>
          <a:p>
            <a:pPr eaLnBrk="1" hangingPunct="1">
              <a:defRPr/>
            </a:pPr>
            <a:r>
              <a:rPr lang="en-US" sz="2900" smtClean="0"/>
              <a:t>Transaksi pelayanan klinis</a:t>
            </a:r>
            <a:br>
              <a:rPr lang="en-US" sz="2900" smtClean="0"/>
            </a:br>
            <a:r>
              <a:rPr lang="en-US" sz="2900" smtClean="0"/>
              <a:t>pasien rumah sakit </a:t>
            </a:r>
          </a:p>
        </p:txBody>
      </p:sp>
      <p:sp>
        <p:nvSpPr>
          <p:cNvPr id="48" name="Slide Number Placeholder 5"/>
          <p:cNvSpPr>
            <a:spLocks noGrp="1"/>
          </p:cNvSpPr>
          <p:nvPr>
            <p:ph type="sldNum" sz="quarter" idx="12"/>
          </p:nvPr>
        </p:nvSpPr>
        <p:spPr>
          <a:xfrm>
            <a:off x="6553200" y="6243638"/>
            <a:ext cx="2133600" cy="457200"/>
          </a:xfrm>
          <a:prstGeom prst="rect">
            <a:avLst/>
          </a:prstGeom>
        </p:spPr>
        <p:txBody>
          <a:bodyPr/>
          <a:lstStyle/>
          <a:p>
            <a:pPr>
              <a:defRPr/>
            </a:pPr>
            <a:fld id="{348E0D53-33E8-4552-BCFB-C53C5AD83789}" type="slidenum">
              <a:rPr lang="en-US"/>
              <a:pPr>
                <a:defRPr/>
              </a:pPr>
              <a:t>10</a:t>
            </a:fld>
            <a:endParaRPr lang="en-US"/>
          </a:p>
        </p:txBody>
      </p:sp>
      <p:graphicFrame>
        <p:nvGraphicFramePr>
          <p:cNvPr id="81923" name="Object 3"/>
          <p:cNvGraphicFramePr>
            <a:graphicFrameLocks noGrp="1" noChangeAspect="1"/>
          </p:cNvGraphicFramePr>
          <p:nvPr>
            <p:ph sz="quarter" idx="1"/>
          </p:nvPr>
        </p:nvGraphicFramePr>
        <p:xfrm>
          <a:off x="323850" y="1412875"/>
          <a:ext cx="487363" cy="1176338"/>
        </p:xfrm>
        <a:graphic>
          <a:graphicData uri="http://schemas.openxmlformats.org/presentationml/2006/ole">
            <mc:AlternateContent xmlns:mc="http://schemas.openxmlformats.org/markup-compatibility/2006">
              <mc:Choice xmlns:v="urn:schemas-microsoft-com:vml" Requires="v">
                <p:oleObj spid="_x0000_s3126" name="Visio" r:id="rId3" imgW="487174" imgH="1177001" progId="Visio.Drawing.6">
                  <p:embed/>
                </p:oleObj>
              </mc:Choice>
              <mc:Fallback>
                <p:oleObj name="Visio" r:id="rId3" imgW="487174" imgH="1177001" progId="Visio.Drawing.6">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1412875"/>
                        <a:ext cx="487363" cy="11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32" name="Object 12"/>
          <p:cNvGraphicFramePr>
            <a:graphicFrameLocks noGrp="1" noChangeAspect="1"/>
          </p:cNvGraphicFramePr>
          <p:nvPr>
            <p:ph sz="quarter" idx="2"/>
          </p:nvPr>
        </p:nvGraphicFramePr>
        <p:xfrm>
          <a:off x="2339975" y="1412875"/>
          <a:ext cx="487363" cy="1176338"/>
        </p:xfrm>
        <a:graphic>
          <a:graphicData uri="http://schemas.openxmlformats.org/presentationml/2006/ole">
            <mc:AlternateContent xmlns:mc="http://schemas.openxmlformats.org/markup-compatibility/2006">
              <mc:Choice xmlns:v="urn:schemas-microsoft-com:vml" Requires="v">
                <p:oleObj spid="_x0000_s3127" name="Visio" r:id="rId5" imgW="487174" imgH="1177001" progId="Visio.Drawing.6">
                  <p:embed/>
                </p:oleObj>
              </mc:Choice>
              <mc:Fallback>
                <p:oleObj name="Visio" r:id="rId5" imgW="487174" imgH="1177001" progId="Visio.Drawing.6">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975" y="1412875"/>
                        <a:ext cx="487363" cy="11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24" name="AutoShape 4"/>
          <p:cNvSpPr>
            <a:spLocks noChangeArrowheads="1"/>
          </p:cNvSpPr>
          <p:nvPr/>
        </p:nvSpPr>
        <p:spPr bwMode="auto">
          <a:xfrm>
            <a:off x="827088" y="1844675"/>
            <a:ext cx="431800" cy="287338"/>
          </a:xfrm>
          <a:prstGeom prst="rightArrow">
            <a:avLst>
              <a:gd name="adj1" fmla="val 50000"/>
              <a:gd name="adj2" fmla="val 37569"/>
            </a:avLst>
          </a:prstGeom>
          <a:solidFill>
            <a:schemeClr val="accent1"/>
          </a:solidFill>
          <a:ln w="9525">
            <a:solidFill>
              <a:schemeClr val="tx1"/>
            </a:solidFill>
            <a:miter lim="800000"/>
            <a:headEnd/>
            <a:tailEnd/>
          </a:ln>
        </p:spPr>
        <p:txBody>
          <a:bodyPr wrap="none" anchor="ctr"/>
          <a:lstStyle/>
          <a:p>
            <a:endParaRPr lang="id-ID"/>
          </a:p>
        </p:txBody>
      </p:sp>
      <p:sp>
        <p:nvSpPr>
          <p:cNvPr id="81925" name="AutoShape 5"/>
          <p:cNvSpPr>
            <a:spLocks noChangeArrowheads="1"/>
          </p:cNvSpPr>
          <p:nvPr/>
        </p:nvSpPr>
        <p:spPr bwMode="auto">
          <a:xfrm>
            <a:off x="1258888" y="1773238"/>
            <a:ext cx="719137" cy="431800"/>
          </a:xfrm>
          <a:prstGeom prst="flowChartMultidocument">
            <a:avLst/>
          </a:prstGeom>
          <a:solidFill>
            <a:schemeClr val="accent1"/>
          </a:solidFill>
          <a:ln w="9525">
            <a:solidFill>
              <a:schemeClr val="tx1"/>
            </a:solidFill>
            <a:miter lim="800000"/>
            <a:headEnd/>
            <a:tailEnd/>
          </a:ln>
        </p:spPr>
        <p:txBody>
          <a:bodyPr wrap="none" anchor="ctr"/>
          <a:lstStyle/>
          <a:p>
            <a:pPr algn="ctr"/>
            <a:r>
              <a:rPr lang="en-US" sz="1400"/>
              <a:t>daftar</a:t>
            </a:r>
          </a:p>
        </p:txBody>
      </p:sp>
      <p:sp>
        <p:nvSpPr>
          <p:cNvPr id="81926" name="Text Box 6"/>
          <p:cNvSpPr txBox="1">
            <a:spLocks noChangeArrowheads="1"/>
          </p:cNvSpPr>
          <p:nvPr/>
        </p:nvSpPr>
        <p:spPr bwMode="auto">
          <a:xfrm>
            <a:off x="1116013" y="2276475"/>
            <a:ext cx="1292225" cy="730250"/>
          </a:xfrm>
          <a:prstGeom prst="rect">
            <a:avLst/>
          </a:prstGeom>
          <a:noFill/>
          <a:ln w="9525">
            <a:noFill/>
            <a:miter lim="800000"/>
            <a:headEnd/>
            <a:tailEnd/>
          </a:ln>
        </p:spPr>
        <p:txBody>
          <a:bodyPr wrap="none">
            <a:spAutoFit/>
          </a:bodyPr>
          <a:lstStyle/>
          <a:p>
            <a:pPr marL="73025" indent="-73025">
              <a:buFontTx/>
              <a:buChar char="•"/>
            </a:pPr>
            <a:r>
              <a:rPr lang="en-US" sz="1400"/>
              <a:t>Dt_id_pasien</a:t>
            </a:r>
          </a:p>
          <a:p>
            <a:pPr marL="73025" indent="-73025">
              <a:buFontTx/>
              <a:buChar char="•"/>
            </a:pPr>
            <a:r>
              <a:rPr lang="en-US" sz="1400"/>
              <a:t>Dt_bayar</a:t>
            </a:r>
          </a:p>
          <a:p>
            <a:pPr marL="73025" indent="-73025">
              <a:buFontTx/>
              <a:buChar char="•"/>
            </a:pPr>
            <a:r>
              <a:rPr lang="en-US" sz="1400"/>
              <a:t>Dt_keluhan</a:t>
            </a:r>
          </a:p>
        </p:txBody>
      </p:sp>
      <p:sp>
        <p:nvSpPr>
          <p:cNvPr id="81927" name="AutoShape 7"/>
          <p:cNvSpPr>
            <a:spLocks noChangeArrowheads="1"/>
          </p:cNvSpPr>
          <p:nvPr/>
        </p:nvSpPr>
        <p:spPr bwMode="auto">
          <a:xfrm>
            <a:off x="1258888" y="3502025"/>
            <a:ext cx="647700" cy="431800"/>
          </a:xfrm>
          <a:prstGeom prst="flowChartMultidocument">
            <a:avLst/>
          </a:prstGeom>
          <a:solidFill>
            <a:schemeClr val="accent1"/>
          </a:solidFill>
          <a:ln w="9525">
            <a:solidFill>
              <a:schemeClr val="tx1"/>
            </a:solidFill>
            <a:miter lim="800000"/>
            <a:headEnd/>
            <a:tailEnd/>
          </a:ln>
        </p:spPr>
        <p:txBody>
          <a:bodyPr wrap="none" anchor="ctr"/>
          <a:lstStyle/>
          <a:p>
            <a:pPr algn="ctr"/>
            <a:r>
              <a:rPr lang="en-US" sz="1400"/>
              <a:t>bayar</a:t>
            </a:r>
          </a:p>
        </p:txBody>
      </p:sp>
      <p:sp>
        <p:nvSpPr>
          <p:cNvPr id="81928" name="Text Box 8"/>
          <p:cNvSpPr txBox="1">
            <a:spLocks noChangeArrowheads="1"/>
          </p:cNvSpPr>
          <p:nvPr/>
        </p:nvSpPr>
        <p:spPr bwMode="auto">
          <a:xfrm>
            <a:off x="1239838" y="1360488"/>
            <a:ext cx="692150" cy="366712"/>
          </a:xfrm>
          <a:prstGeom prst="rect">
            <a:avLst/>
          </a:prstGeom>
          <a:noFill/>
          <a:ln w="9525">
            <a:noFill/>
            <a:miter lim="800000"/>
            <a:headEnd/>
            <a:tailEnd/>
          </a:ln>
        </p:spPr>
        <p:txBody>
          <a:bodyPr wrap="none">
            <a:spAutoFit/>
          </a:bodyPr>
          <a:lstStyle/>
          <a:p>
            <a:r>
              <a:rPr lang="en-US" b="1"/>
              <a:t>tpprj</a:t>
            </a:r>
          </a:p>
        </p:txBody>
      </p:sp>
      <p:sp>
        <p:nvSpPr>
          <p:cNvPr id="81929" name="Text Box 9"/>
          <p:cNvSpPr txBox="1">
            <a:spLocks noChangeArrowheads="1"/>
          </p:cNvSpPr>
          <p:nvPr/>
        </p:nvSpPr>
        <p:spPr bwMode="auto">
          <a:xfrm>
            <a:off x="1239838" y="3062288"/>
            <a:ext cx="717550" cy="366712"/>
          </a:xfrm>
          <a:prstGeom prst="rect">
            <a:avLst/>
          </a:prstGeom>
          <a:noFill/>
          <a:ln w="9525">
            <a:noFill/>
            <a:miter lim="800000"/>
            <a:headEnd/>
            <a:tailEnd/>
          </a:ln>
        </p:spPr>
        <p:txBody>
          <a:bodyPr wrap="none">
            <a:spAutoFit/>
          </a:bodyPr>
          <a:lstStyle/>
          <a:p>
            <a:r>
              <a:rPr lang="en-US" b="1"/>
              <a:t>kasir</a:t>
            </a:r>
          </a:p>
        </p:txBody>
      </p:sp>
      <p:sp>
        <p:nvSpPr>
          <p:cNvPr id="81930" name="Text Box 10"/>
          <p:cNvSpPr txBox="1">
            <a:spLocks noChangeArrowheads="1"/>
          </p:cNvSpPr>
          <p:nvPr/>
        </p:nvSpPr>
        <p:spPr bwMode="auto">
          <a:xfrm>
            <a:off x="1116013" y="4005263"/>
            <a:ext cx="1311275" cy="1793875"/>
          </a:xfrm>
          <a:prstGeom prst="rect">
            <a:avLst/>
          </a:prstGeom>
          <a:noFill/>
          <a:ln w="9525">
            <a:noFill/>
            <a:miter lim="800000"/>
            <a:headEnd/>
            <a:tailEnd/>
          </a:ln>
        </p:spPr>
        <p:txBody>
          <a:bodyPr wrap="none">
            <a:spAutoFit/>
          </a:bodyPr>
          <a:lstStyle/>
          <a:p>
            <a:pPr marL="73025" indent="-73025">
              <a:buFontTx/>
              <a:buChar char="•"/>
            </a:pPr>
            <a:r>
              <a:rPr lang="en-US" sz="1400"/>
              <a:t>Dt_id_pasien</a:t>
            </a:r>
          </a:p>
          <a:p>
            <a:pPr marL="73025" indent="-73025">
              <a:buFontTx/>
              <a:buChar char="•"/>
            </a:pPr>
            <a:r>
              <a:rPr lang="en-US" sz="1400"/>
              <a:t>Dt_bayar</a:t>
            </a:r>
          </a:p>
          <a:p>
            <a:pPr marL="73025" indent="-73025">
              <a:buFontTx/>
              <a:buChar char="•"/>
            </a:pPr>
            <a:endParaRPr lang="en-US" sz="1400"/>
          </a:p>
          <a:p>
            <a:pPr marL="73025" indent="-73025">
              <a:buFontTx/>
              <a:buChar char="•"/>
            </a:pPr>
            <a:r>
              <a:rPr lang="en-US" sz="1400"/>
              <a:t>Dt_obat</a:t>
            </a:r>
          </a:p>
          <a:p>
            <a:pPr marL="73025" indent="-73025">
              <a:buFontTx/>
              <a:buChar char="•"/>
            </a:pPr>
            <a:r>
              <a:rPr lang="en-US" sz="1400"/>
              <a:t>Dt_tindakan</a:t>
            </a:r>
          </a:p>
          <a:p>
            <a:pPr marL="73025" indent="-73025">
              <a:buFontTx/>
              <a:buChar char="•"/>
            </a:pPr>
            <a:r>
              <a:rPr lang="en-US" sz="1400"/>
              <a:t>Dt_ dokter</a:t>
            </a:r>
          </a:p>
          <a:p>
            <a:pPr marL="73025" indent="-73025">
              <a:buFontTx/>
              <a:buChar char="•"/>
            </a:pPr>
            <a:r>
              <a:rPr lang="en-US" sz="1400"/>
              <a:t>Dt_perawat</a:t>
            </a:r>
          </a:p>
          <a:p>
            <a:pPr marL="73025" indent="-73025">
              <a:buFontTx/>
              <a:buChar char="•"/>
            </a:pPr>
            <a:r>
              <a:rPr lang="en-US" sz="1400"/>
              <a:t>Dt_pem_jang</a:t>
            </a:r>
          </a:p>
        </p:txBody>
      </p:sp>
      <p:sp>
        <p:nvSpPr>
          <p:cNvPr id="81931" name="AutoShape 11"/>
          <p:cNvSpPr>
            <a:spLocks noChangeArrowheads="1"/>
          </p:cNvSpPr>
          <p:nvPr/>
        </p:nvSpPr>
        <p:spPr bwMode="auto">
          <a:xfrm rot="-803655">
            <a:off x="684213" y="2276475"/>
            <a:ext cx="215900" cy="1223963"/>
          </a:xfrm>
          <a:prstGeom prst="curvedRightArrow">
            <a:avLst>
              <a:gd name="adj1" fmla="val 113382"/>
              <a:gd name="adj2" fmla="val 226765"/>
              <a:gd name="adj3" fmla="val 33333"/>
            </a:avLst>
          </a:prstGeom>
          <a:solidFill>
            <a:schemeClr val="accent1"/>
          </a:solidFill>
          <a:ln w="9525">
            <a:solidFill>
              <a:schemeClr val="tx1"/>
            </a:solidFill>
            <a:miter lim="800000"/>
            <a:headEnd/>
            <a:tailEnd/>
          </a:ln>
        </p:spPr>
        <p:txBody>
          <a:bodyPr wrap="none" anchor="ctr"/>
          <a:lstStyle/>
          <a:p>
            <a:endParaRPr lang="id-ID"/>
          </a:p>
        </p:txBody>
      </p:sp>
      <p:sp>
        <p:nvSpPr>
          <p:cNvPr id="81933" name="AutoShape 13"/>
          <p:cNvSpPr>
            <a:spLocks noChangeArrowheads="1"/>
          </p:cNvSpPr>
          <p:nvPr/>
        </p:nvSpPr>
        <p:spPr bwMode="auto">
          <a:xfrm>
            <a:off x="2843213" y="1844675"/>
            <a:ext cx="431800" cy="287338"/>
          </a:xfrm>
          <a:prstGeom prst="rightArrow">
            <a:avLst>
              <a:gd name="adj1" fmla="val 50000"/>
              <a:gd name="adj2" fmla="val 37569"/>
            </a:avLst>
          </a:prstGeom>
          <a:solidFill>
            <a:schemeClr val="accent1"/>
          </a:solidFill>
          <a:ln w="9525">
            <a:solidFill>
              <a:schemeClr val="tx1"/>
            </a:solidFill>
            <a:miter lim="800000"/>
            <a:headEnd/>
            <a:tailEnd/>
          </a:ln>
        </p:spPr>
        <p:txBody>
          <a:bodyPr wrap="none" anchor="ctr"/>
          <a:lstStyle/>
          <a:p>
            <a:endParaRPr lang="id-ID"/>
          </a:p>
        </p:txBody>
      </p:sp>
      <p:sp>
        <p:nvSpPr>
          <p:cNvPr id="81934" name="AutoShape 14"/>
          <p:cNvSpPr>
            <a:spLocks noChangeArrowheads="1"/>
          </p:cNvSpPr>
          <p:nvPr/>
        </p:nvSpPr>
        <p:spPr bwMode="auto">
          <a:xfrm>
            <a:off x="3276600" y="1700213"/>
            <a:ext cx="935038" cy="647700"/>
          </a:xfrm>
          <a:prstGeom prst="flowChartMultidocument">
            <a:avLst/>
          </a:prstGeom>
          <a:solidFill>
            <a:schemeClr val="accent1"/>
          </a:solidFill>
          <a:ln w="9525">
            <a:solidFill>
              <a:schemeClr val="tx1"/>
            </a:solidFill>
            <a:miter lim="800000"/>
            <a:headEnd/>
            <a:tailEnd/>
          </a:ln>
        </p:spPr>
        <p:txBody>
          <a:bodyPr wrap="none" anchor="ctr"/>
          <a:lstStyle/>
          <a:p>
            <a:pPr algn="ctr"/>
            <a:r>
              <a:rPr lang="en-US" sz="1400"/>
              <a:t>yan</a:t>
            </a:r>
            <a:br>
              <a:rPr lang="en-US" sz="1400"/>
            </a:br>
            <a:r>
              <a:rPr lang="en-US" sz="1400"/>
              <a:t>klinis</a:t>
            </a:r>
          </a:p>
        </p:txBody>
      </p:sp>
      <p:sp>
        <p:nvSpPr>
          <p:cNvPr id="81935" name="Text Box 15"/>
          <p:cNvSpPr txBox="1">
            <a:spLocks noChangeArrowheads="1"/>
          </p:cNvSpPr>
          <p:nvPr/>
        </p:nvSpPr>
        <p:spPr bwMode="auto">
          <a:xfrm>
            <a:off x="3063875" y="2276475"/>
            <a:ext cx="1292225" cy="1368425"/>
          </a:xfrm>
          <a:prstGeom prst="rect">
            <a:avLst/>
          </a:prstGeom>
          <a:noFill/>
          <a:ln w="9525">
            <a:noFill/>
            <a:miter lim="800000"/>
            <a:headEnd/>
            <a:tailEnd/>
          </a:ln>
        </p:spPr>
        <p:txBody>
          <a:bodyPr wrap="none">
            <a:spAutoFit/>
          </a:bodyPr>
          <a:lstStyle/>
          <a:p>
            <a:pPr marL="73025" indent="-73025">
              <a:buFontTx/>
              <a:buChar char="•"/>
            </a:pPr>
            <a:r>
              <a:rPr lang="en-US" sz="1400"/>
              <a:t>Dt_id_pasien</a:t>
            </a:r>
          </a:p>
          <a:p>
            <a:pPr marL="73025" indent="-73025">
              <a:buFontTx/>
              <a:buChar char="•"/>
            </a:pPr>
            <a:r>
              <a:rPr lang="en-US" sz="1400"/>
              <a:t>Dt_klinis</a:t>
            </a:r>
          </a:p>
          <a:p>
            <a:pPr marL="73025" indent="-73025">
              <a:buFontTx/>
              <a:buChar char="•"/>
            </a:pPr>
            <a:r>
              <a:rPr lang="en-US" sz="1400"/>
              <a:t>Dt_obat</a:t>
            </a:r>
          </a:p>
          <a:p>
            <a:pPr marL="73025" indent="-73025">
              <a:buFontTx/>
              <a:buChar char="•"/>
            </a:pPr>
            <a:r>
              <a:rPr lang="en-US" sz="1400"/>
              <a:t>Dt_tindakan</a:t>
            </a:r>
          </a:p>
          <a:p>
            <a:pPr marL="73025" indent="-73025">
              <a:buFontTx/>
              <a:buChar char="•"/>
            </a:pPr>
            <a:r>
              <a:rPr lang="en-US" sz="1400"/>
              <a:t>Dt_dokter</a:t>
            </a:r>
          </a:p>
          <a:p>
            <a:pPr marL="73025" indent="-73025">
              <a:buFontTx/>
              <a:buChar char="•"/>
            </a:pPr>
            <a:r>
              <a:rPr lang="en-US" sz="1400"/>
              <a:t>Dt_ perawat</a:t>
            </a:r>
          </a:p>
        </p:txBody>
      </p:sp>
      <p:sp>
        <p:nvSpPr>
          <p:cNvPr id="81936" name="AutoShape 16"/>
          <p:cNvSpPr>
            <a:spLocks noChangeArrowheads="1"/>
          </p:cNvSpPr>
          <p:nvPr/>
        </p:nvSpPr>
        <p:spPr bwMode="auto">
          <a:xfrm>
            <a:off x="3132138" y="3952875"/>
            <a:ext cx="647700" cy="431800"/>
          </a:xfrm>
          <a:prstGeom prst="flowChartMultidocument">
            <a:avLst/>
          </a:prstGeom>
          <a:solidFill>
            <a:schemeClr val="accent1"/>
          </a:solidFill>
          <a:ln w="9525">
            <a:solidFill>
              <a:schemeClr val="tx1"/>
            </a:solidFill>
            <a:miter lim="800000"/>
            <a:headEnd/>
            <a:tailEnd/>
          </a:ln>
        </p:spPr>
        <p:txBody>
          <a:bodyPr wrap="none" anchor="ctr"/>
          <a:lstStyle/>
          <a:p>
            <a:pPr algn="ctr"/>
            <a:r>
              <a:rPr lang="en-US" sz="1400"/>
              <a:t>obat</a:t>
            </a:r>
          </a:p>
        </p:txBody>
      </p:sp>
      <p:sp>
        <p:nvSpPr>
          <p:cNvPr id="81937" name="Text Box 17"/>
          <p:cNvSpPr txBox="1">
            <a:spLocks noChangeArrowheads="1"/>
          </p:cNvSpPr>
          <p:nvPr/>
        </p:nvSpPr>
        <p:spPr bwMode="auto">
          <a:xfrm>
            <a:off x="3116263" y="3567113"/>
            <a:ext cx="857250" cy="366712"/>
          </a:xfrm>
          <a:prstGeom prst="rect">
            <a:avLst/>
          </a:prstGeom>
          <a:noFill/>
          <a:ln w="9525">
            <a:noFill/>
            <a:miter lim="800000"/>
            <a:headEnd/>
            <a:tailEnd/>
          </a:ln>
        </p:spPr>
        <p:txBody>
          <a:bodyPr wrap="none">
            <a:spAutoFit/>
          </a:bodyPr>
          <a:lstStyle/>
          <a:p>
            <a:r>
              <a:rPr lang="en-US" b="1"/>
              <a:t>apotik</a:t>
            </a:r>
          </a:p>
        </p:txBody>
      </p:sp>
      <p:sp>
        <p:nvSpPr>
          <p:cNvPr id="81938" name="Text Box 18"/>
          <p:cNvSpPr txBox="1">
            <a:spLocks noChangeArrowheads="1"/>
          </p:cNvSpPr>
          <p:nvPr/>
        </p:nvSpPr>
        <p:spPr bwMode="auto">
          <a:xfrm>
            <a:off x="2992438" y="4403725"/>
            <a:ext cx="1292225" cy="517525"/>
          </a:xfrm>
          <a:prstGeom prst="rect">
            <a:avLst/>
          </a:prstGeom>
          <a:noFill/>
          <a:ln w="9525">
            <a:noFill/>
            <a:miter lim="800000"/>
            <a:headEnd/>
            <a:tailEnd/>
          </a:ln>
        </p:spPr>
        <p:txBody>
          <a:bodyPr wrap="none">
            <a:spAutoFit/>
          </a:bodyPr>
          <a:lstStyle/>
          <a:p>
            <a:pPr marL="73025" indent="-73025">
              <a:buFontTx/>
              <a:buChar char="•"/>
            </a:pPr>
            <a:r>
              <a:rPr lang="en-US" sz="1400"/>
              <a:t>Dt_id_pasien</a:t>
            </a:r>
          </a:p>
          <a:p>
            <a:pPr marL="73025" indent="-73025">
              <a:buFontTx/>
              <a:buChar char="•"/>
            </a:pPr>
            <a:r>
              <a:rPr lang="en-US" sz="1400"/>
              <a:t>Dt_ obat</a:t>
            </a:r>
          </a:p>
        </p:txBody>
      </p:sp>
      <p:sp>
        <p:nvSpPr>
          <p:cNvPr id="81939" name="AutoShape 19"/>
          <p:cNvSpPr>
            <a:spLocks noChangeArrowheads="1"/>
          </p:cNvSpPr>
          <p:nvPr/>
        </p:nvSpPr>
        <p:spPr bwMode="auto">
          <a:xfrm rot="-1003076">
            <a:off x="2886075" y="2651125"/>
            <a:ext cx="142875" cy="1439863"/>
          </a:xfrm>
          <a:prstGeom prst="curvedRightArrow">
            <a:avLst>
              <a:gd name="adj1" fmla="val 201556"/>
              <a:gd name="adj2" fmla="val 403111"/>
              <a:gd name="adj3" fmla="val 33333"/>
            </a:avLst>
          </a:prstGeom>
          <a:solidFill>
            <a:schemeClr val="accent1"/>
          </a:solidFill>
          <a:ln w="9525">
            <a:solidFill>
              <a:schemeClr val="tx1"/>
            </a:solidFill>
            <a:miter lim="800000"/>
            <a:headEnd/>
            <a:tailEnd/>
          </a:ln>
        </p:spPr>
        <p:txBody>
          <a:bodyPr wrap="none" anchor="ctr"/>
          <a:lstStyle/>
          <a:p>
            <a:endParaRPr lang="id-ID"/>
          </a:p>
        </p:txBody>
      </p:sp>
      <p:sp>
        <p:nvSpPr>
          <p:cNvPr id="81940" name="Text Box 20"/>
          <p:cNvSpPr txBox="1">
            <a:spLocks noChangeArrowheads="1"/>
          </p:cNvSpPr>
          <p:nvPr/>
        </p:nvSpPr>
        <p:spPr bwMode="auto">
          <a:xfrm>
            <a:off x="3203575" y="1341438"/>
            <a:ext cx="1174750" cy="366712"/>
          </a:xfrm>
          <a:prstGeom prst="rect">
            <a:avLst/>
          </a:prstGeom>
          <a:noFill/>
          <a:ln w="9525">
            <a:noFill/>
            <a:miter lim="800000"/>
            <a:headEnd/>
            <a:tailEnd/>
          </a:ln>
        </p:spPr>
        <p:txBody>
          <a:bodyPr wrap="none">
            <a:spAutoFit/>
          </a:bodyPr>
          <a:lstStyle/>
          <a:p>
            <a:r>
              <a:rPr lang="en-US" b="1"/>
              <a:t>poliklinik</a:t>
            </a:r>
          </a:p>
        </p:txBody>
      </p:sp>
      <p:sp>
        <p:nvSpPr>
          <p:cNvPr id="81941" name="AutoShape 21"/>
          <p:cNvSpPr>
            <a:spLocks noChangeArrowheads="1"/>
          </p:cNvSpPr>
          <p:nvPr/>
        </p:nvSpPr>
        <p:spPr bwMode="auto">
          <a:xfrm>
            <a:off x="3127375" y="5268913"/>
            <a:ext cx="796925" cy="431800"/>
          </a:xfrm>
          <a:prstGeom prst="flowChartMultidocument">
            <a:avLst/>
          </a:prstGeom>
          <a:solidFill>
            <a:schemeClr val="accent1"/>
          </a:solidFill>
          <a:ln w="9525">
            <a:solidFill>
              <a:schemeClr val="tx1"/>
            </a:solidFill>
            <a:miter lim="800000"/>
            <a:headEnd/>
            <a:tailEnd/>
          </a:ln>
        </p:spPr>
        <p:txBody>
          <a:bodyPr wrap="none" anchor="ctr"/>
          <a:lstStyle/>
          <a:p>
            <a:pPr algn="ctr"/>
            <a:r>
              <a:rPr lang="en-US" sz="1400"/>
              <a:t>periksa</a:t>
            </a:r>
          </a:p>
        </p:txBody>
      </p:sp>
      <p:sp>
        <p:nvSpPr>
          <p:cNvPr id="81942" name="Text Box 22"/>
          <p:cNvSpPr txBox="1">
            <a:spLocks noChangeArrowheads="1"/>
          </p:cNvSpPr>
          <p:nvPr/>
        </p:nvSpPr>
        <p:spPr bwMode="auto">
          <a:xfrm>
            <a:off x="2987675" y="4908550"/>
            <a:ext cx="1250950" cy="366713"/>
          </a:xfrm>
          <a:prstGeom prst="rect">
            <a:avLst/>
          </a:prstGeom>
          <a:noFill/>
          <a:ln w="9525">
            <a:noFill/>
            <a:miter lim="800000"/>
            <a:headEnd/>
            <a:tailEnd/>
          </a:ln>
        </p:spPr>
        <p:txBody>
          <a:bodyPr wrap="none">
            <a:spAutoFit/>
          </a:bodyPr>
          <a:lstStyle/>
          <a:p>
            <a:r>
              <a:rPr lang="en-US" b="1"/>
              <a:t>pem_jang</a:t>
            </a:r>
          </a:p>
        </p:txBody>
      </p:sp>
      <p:sp>
        <p:nvSpPr>
          <p:cNvPr id="81943" name="Text Box 23"/>
          <p:cNvSpPr txBox="1">
            <a:spLocks noChangeArrowheads="1"/>
          </p:cNvSpPr>
          <p:nvPr/>
        </p:nvSpPr>
        <p:spPr bwMode="auto">
          <a:xfrm>
            <a:off x="2987675" y="5719763"/>
            <a:ext cx="1360488" cy="517525"/>
          </a:xfrm>
          <a:prstGeom prst="rect">
            <a:avLst/>
          </a:prstGeom>
          <a:noFill/>
          <a:ln w="9525">
            <a:noFill/>
            <a:miter lim="800000"/>
            <a:headEnd/>
            <a:tailEnd/>
          </a:ln>
        </p:spPr>
        <p:txBody>
          <a:bodyPr wrap="none">
            <a:spAutoFit/>
          </a:bodyPr>
          <a:lstStyle/>
          <a:p>
            <a:pPr marL="73025" indent="-73025">
              <a:buFontTx/>
              <a:buChar char="•"/>
            </a:pPr>
            <a:r>
              <a:rPr lang="en-US" sz="1400"/>
              <a:t>Dt_id_pasien</a:t>
            </a:r>
          </a:p>
          <a:p>
            <a:pPr marL="73025" indent="-73025">
              <a:buFontTx/>
              <a:buChar char="•"/>
            </a:pPr>
            <a:r>
              <a:rPr lang="en-US" sz="1400"/>
              <a:t>Dt_ pem_jang</a:t>
            </a:r>
          </a:p>
        </p:txBody>
      </p:sp>
      <p:sp>
        <p:nvSpPr>
          <p:cNvPr id="81944" name="AutoShape 24"/>
          <p:cNvSpPr>
            <a:spLocks noChangeArrowheads="1"/>
          </p:cNvSpPr>
          <p:nvPr/>
        </p:nvSpPr>
        <p:spPr bwMode="auto">
          <a:xfrm rot="-362840">
            <a:off x="2484438" y="2708275"/>
            <a:ext cx="360362" cy="2952750"/>
          </a:xfrm>
          <a:prstGeom prst="curvedRightArrow">
            <a:avLst>
              <a:gd name="adj1" fmla="val 163877"/>
              <a:gd name="adj2" fmla="val 327754"/>
              <a:gd name="adj3" fmla="val 19116"/>
            </a:avLst>
          </a:prstGeom>
          <a:solidFill>
            <a:schemeClr val="accent1"/>
          </a:solidFill>
          <a:ln w="9525">
            <a:solidFill>
              <a:schemeClr val="tx1"/>
            </a:solidFill>
            <a:miter lim="800000"/>
            <a:headEnd/>
            <a:tailEnd/>
          </a:ln>
        </p:spPr>
        <p:txBody>
          <a:bodyPr wrap="none" anchor="ctr"/>
          <a:lstStyle/>
          <a:p>
            <a:endParaRPr lang="id-ID"/>
          </a:p>
        </p:txBody>
      </p:sp>
      <p:sp>
        <p:nvSpPr>
          <p:cNvPr id="81945" name="AutoShape 25"/>
          <p:cNvSpPr>
            <a:spLocks noChangeArrowheads="1"/>
          </p:cNvSpPr>
          <p:nvPr/>
        </p:nvSpPr>
        <p:spPr bwMode="auto">
          <a:xfrm rot="994358" flipH="1">
            <a:off x="2195513" y="2420938"/>
            <a:ext cx="431800" cy="1512887"/>
          </a:xfrm>
          <a:prstGeom prst="curvedRightArrow">
            <a:avLst>
              <a:gd name="adj1" fmla="val 70074"/>
              <a:gd name="adj2" fmla="val 140147"/>
              <a:gd name="adj3" fmla="val 19116"/>
            </a:avLst>
          </a:prstGeom>
          <a:solidFill>
            <a:schemeClr val="accent1"/>
          </a:solidFill>
          <a:ln w="9525">
            <a:solidFill>
              <a:schemeClr val="tx1"/>
            </a:solidFill>
            <a:miter lim="800000"/>
            <a:headEnd/>
            <a:tailEnd/>
          </a:ln>
        </p:spPr>
        <p:txBody>
          <a:bodyPr wrap="none" anchor="ctr"/>
          <a:lstStyle/>
          <a:p>
            <a:endParaRPr lang="id-ID"/>
          </a:p>
        </p:txBody>
      </p:sp>
      <p:graphicFrame>
        <p:nvGraphicFramePr>
          <p:cNvPr id="81946" name="Object 26"/>
          <p:cNvGraphicFramePr>
            <a:graphicFrameLocks noChangeAspect="1"/>
          </p:cNvGraphicFramePr>
          <p:nvPr/>
        </p:nvGraphicFramePr>
        <p:xfrm>
          <a:off x="4549775" y="1452563"/>
          <a:ext cx="487363" cy="1176337"/>
        </p:xfrm>
        <a:graphic>
          <a:graphicData uri="http://schemas.openxmlformats.org/presentationml/2006/ole">
            <mc:AlternateContent xmlns:mc="http://schemas.openxmlformats.org/markup-compatibility/2006">
              <mc:Choice xmlns:v="urn:schemas-microsoft-com:vml" Requires="v">
                <p:oleObj spid="_x0000_s3128" name="Visio" r:id="rId6" imgW="487174" imgH="1177001" progId="Visio.Drawing.6">
                  <p:embed/>
                </p:oleObj>
              </mc:Choice>
              <mc:Fallback>
                <p:oleObj name="Visio" r:id="rId6" imgW="487174" imgH="1177001" progId="Visio.Drawing.6">
                  <p:embed/>
                  <p:pic>
                    <p:nvPicPr>
                      <p:cNvPr id="0" name="Object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9775" y="1452563"/>
                        <a:ext cx="487363" cy="117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47" name="AutoShape 27"/>
          <p:cNvSpPr>
            <a:spLocks noChangeArrowheads="1"/>
          </p:cNvSpPr>
          <p:nvPr/>
        </p:nvSpPr>
        <p:spPr bwMode="auto">
          <a:xfrm>
            <a:off x="5053013" y="1884363"/>
            <a:ext cx="431800" cy="287337"/>
          </a:xfrm>
          <a:prstGeom prst="rightArrow">
            <a:avLst>
              <a:gd name="adj1" fmla="val 50000"/>
              <a:gd name="adj2" fmla="val 37569"/>
            </a:avLst>
          </a:prstGeom>
          <a:solidFill>
            <a:schemeClr val="accent1"/>
          </a:solidFill>
          <a:ln w="9525">
            <a:solidFill>
              <a:schemeClr val="tx1"/>
            </a:solidFill>
            <a:miter lim="800000"/>
            <a:headEnd/>
            <a:tailEnd/>
          </a:ln>
        </p:spPr>
        <p:txBody>
          <a:bodyPr wrap="none" anchor="ctr"/>
          <a:lstStyle/>
          <a:p>
            <a:endParaRPr lang="id-ID"/>
          </a:p>
        </p:txBody>
      </p:sp>
      <p:sp>
        <p:nvSpPr>
          <p:cNvPr id="81948" name="AutoShape 28"/>
          <p:cNvSpPr>
            <a:spLocks noChangeArrowheads="1"/>
          </p:cNvSpPr>
          <p:nvPr/>
        </p:nvSpPr>
        <p:spPr bwMode="auto">
          <a:xfrm>
            <a:off x="5486400" y="1739900"/>
            <a:ext cx="935038" cy="647700"/>
          </a:xfrm>
          <a:prstGeom prst="flowChartMultidocument">
            <a:avLst/>
          </a:prstGeom>
          <a:solidFill>
            <a:schemeClr val="accent1"/>
          </a:solidFill>
          <a:ln w="9525">
            <a:solidFill>
              <a:schemeClr val="tx1"/>
            </a:solidFill>
            <a:miter lim="800000"/>
            <a:headEnd/>
            <a:tailEnd/>
          </a:ln>
        </p:spPr>
        <p:txBody>
          <a:bodyPr wrap="none" anchor="ctr"/>
          <a:lstStyle/>
          <a:p>
            <a:pPr algn="ctr"/>
            <a:r>
              <a:rPr lang="en-US" sz="1400"/>
              <a:t>yan</a:t>
            </a:r>
            <a:br>
              <a:rPr lang="en-US" sz="1400"/>
            </a:br>
            <a:r>
              <a:rPr lang="en-US" sz="1400"/>
              <a:t>klinis</a:t>
            </a:r>
          </a:p>
        </p:txBody>
      </p:sp>
      <p:sp>
        <p:nvSpPr>
          <p:cNvPr id="81949" name="Text Box 29"/>
          <p:cNvSpPr txBox="1">
            <a:spLocks noChangeArrowheads="1"/>
          </p:cNvSpPr>
          <p:nvPr/>
        </p:nvSpPr>
        <p:spPr bwMode="auto">
          <a:xfrm>
            <a:off x="5273675" y="2389188"/>
            <a:ext cx="1331913" cy="1793875"/>
          </a:xfrm>
          <a:prstGeom prst="rect">
            <a:avLst/>
          </a:prstGeom>
          <a:noFill/>
          <a:ln w="9525">
            <a:noFill/>
            <a:miter lim="800000"/>
            <a:headEnd/>
            <a:tailEnd/>
          </a:ln>
        </p:spPr>
        <p:txBody>
          <a:bodyPr wrap="none">
            <a:spAutoFit/>
          </a:bodyPr>
          <a:lstStyle/>
          <a:p>
            <a:pPr marL="73025" indent="-73025">
              <a:buFontTx/>
              <a:buChar char="•"/>
            </a:pPr>
            <a:r>
              <a:rPr lang="en-US" sz="1400"/>
              <a:t>Dt_id_pasien</a:t>
            </a:r>
          </a:p>
          <a:p>
            <a:pPr marL="73025" indent="-73025">
              <a:buFontTx/>
              <a:buChar char="•"/>
            </a:pPr>
            <a:r>
              <a:rPr lang="en-US" sz="1400"/>
              <a:t>Dt_klinis</a:t>
            </a:r>
          </a:p>
          <a:p>
            <a:pPr marL="73025" indent="-73025">
              <a:buFontTx/>
              <a:buChar char="•"/>
            </a:pPr>
            <a:r>
              <a:rPr lang="en-US" sz="1400"/>
              <a:t>Dt_obat</a:t>
            </a:r>
          </a:p>
          <a:p>
            <a:pPr marL="73025" indent="-73025">
              <a:buFontTx/>
              <a:buChar char="•"/>
            </a:pPr>
            <a:r>
              <a:rPr lang="en-US" sz="1400"/>
              <a:t>Dt_ tindakan</a:t>
            </a:r>
          </a:p>
          <a:p>
            <a:pPr marL="73025" indent="-73025">
              <a:buFontTx/>
              <a:buChar char="•"/>
            </a:pPr>
            <a:r>
              <a:rPr lang="en-US" sz="1400"/>
              <a:t>Dt_dokter</a:t>
            </a:r>
          </a:p>
          <a:p>
            <a:pPr marL="73025" indent="-73025">
              <a:buFontTx/>
              <a:buChar char="•"/>
            </a:pPr>
            <a:r>
              <a:rPr lang="en-US" sz="1400"/>
              <a:t>Dt_ perawat</a:t>
            </a:r>
          </a:p>
          <a:p>
            <a:pPr marL="73025" indent="-73025">
              <a:buFontTx/>
              <a:buChar char="•"/>
            </a:pPr>
            <a:r>
              <a:rPr lang="en-US" sz="1400"/>
              <a:t>Dt_ruang</a:t>
            </a:r>
          </a:p>
          <a:p>
            <a:pPr marL="73025" indent="-73025">
              <a:buFontTx/>
              <a:buChar char="•"/>
            </a:pPr>
            <a:r>
              <a:rPr lang="en-US" sz="1400"/>
              <a:t>Dt_kelas prwt</a:t>
            </a:r>
          </a:p>
        </p:txBody>
      </p:sp>
      <p:sp>
        <p:nvSpPr>
          <p:cNvPr id="81950" name="AutoShape 30"/>
          <p:cNvSpPr>
            <a:spLocks noChangeArrowheads="1"/>
          </p:cNvSpPr>
          <p:nvPr/>
        </p:nvSpPr>
        <p:spPr bwMode="auto">
          <a:xfrm>
            <a:off x="5341938" y="4457700"/>
            <a:ext cx="647700" cy="431800"/>
          </a:xfrm>
          <a:prstGeom prst="flowChartMultidocument">
            <a:avLst/>
          </a:prstGeom>
          <a:solidFill>
            <a:schemeClr val="accent1"/>
          </a:solidFill>
          <a:ln w="9525">
            <a:solidFill>
              <a:schemeClr val="tx1"/>
            </a:solidFill>
            <a:miter lim="800000"/>
            <a:headEnd/>
            <a:tailEnd/>
          </a:ln>
        </p:spPr>
        <p:txBody>
          <a:bodyPr wrap="none" anchor="ctr"/>
          <a:lstStyle/>
          <a:p>
            <a:pPr algn="ctr"/>
            <a:r>
              <a:rPr lang="en-US" sz="1400"/>
              <a:t>obat</a:t>
            </a:r>
          </a:p>
        </p:txBody>
      </p:sp>
      <p:sp>
        <p:nvSpPr>
          <p:cNvPr id="81951" name="Text Box 31"/>
          <p:cNvSpPr txBox="1">
            <a:spLocks noChangeArrowheads="1"/>
          </p:cNvSpPr>
          <p:nvPr/>
        </p:nvSpPr>
        <p:spPr bwMode="auto">
          <a:xfrm>
            <a:off x="5326063" y="4070350"/>
            <a:ext cx="857250" cy="366713"/>
          </a:xfrm>
          <a:prstGeom prst="rect">
            <a:avLst/>
          </a:prstGeom>
          <a:noFill/>
          <a:ln w="9525">
            <a:noFill/>
            <a:miter lim="800000"/>
            <a:headEnd/>
            <a:tailEnd/>
          </a:ln>
        </p:spPr>
        <p:txBody>
          <a:bodyPr wrap="none">
            <a:spAutoFit/>
          </a:bodyPr>
          <a:lstStyle/>
          <a:p>
            <a:r>
              <a:rPr lang="en-US" b="1"/>
              <a:t>apotik</a:t>
            </a:r>
          </a:p>
        </p:txBody>
      </p:sp>
      <p:sp>
        <p:nvSpPr>
          <p:cNvPr id="81952" name="Text Box 32"/>
          <p:cNvSpPr txBox="1">
            <a:spLocks noChangeArrowheads="1"/>
          </p:cNvSpPr>
          <p:nvPr/>
        </p:nvSpPr>
        <p:spPr bwMode="auto">
          <a:xfrm>
            <a:off x="5202238" y="4908550"/>
            <a:ext cx="1292225" cy="517525"/>
          </a:xfrm>
          <a:prstGeom prst="rect">
            <a:avLst/>
          </a:prstGeom>
          <a:noFill/>
          <a:ln w="9525">
            <a:noFill/>
            <a:miter lim="800000"/>
            <a:headEnd/>
            <a:tailEnd/>
          </a:ln>
        </p:spPr>
        <p:txBody>
          <a:bodyPr wrap="none">
            <a:spAutoFit/>
          </a:bodyPr>
          <a:lstStyle/>
          <a:p>
            <a:pPr marL="73025" indent="-73025">
              <a:buFontTx/>
              <a:buChar char="•"/>
            </a:pPr>
            <a:r>
              <a:rPr lang="en-US" sz="1400"/>
              <a:t>Dt_id_pasien</a:t>
            </a:r>
          </a:p>
          <a:p>
            <a:pPr marL="73025" indent="-73025">
              <a:buFontTx/>
              <a:buChar char="•"/>
            </a:pPr>
            <a:r>
              <a:rPr lang="en-US" sz="1400"/>
              <a:t>Dt_ obat</a:t>
            </a:r>
          </a:p>
        </p:txBody>
      </p:sp>
      <p:sp>
        <p:nvSpPr>
          <p:cNvPr id="81953" name="AutoShape 33"/>
          <p:cNvSpPr>
            <a:spLocks noChangeArrowheads="1"/>
          </p:cNvSpPr>
          <p:nvPr/>
        </p:nvSpPr>
        <p:spPr bwMode="auto">
          <a:xfrm rot="-821587">
            <a:off x="4932363" y="2709863"/>
            <a:ext cx="360362" cy="1943100"/>
          </a:xfrm>
          <a:prstGeom prst="curvedRightArrow">
            <a:avLst>
              <a:gd name="adj1" fmla="val 107842"/>
              <a:gd name="adj2" fmla="val 215683"/>
              <a:gd name="adj3" fmla="val 33333"/>
            </a:avLst>
          </a:prstGeom>
          <a:solidFill>
            <a:schemeClr val="accent1"/>
          </a:solidFill>
          <a:ln w="9525">
            <a:solidFill>
              <a:schemeClr val="tx1"/>
            </a:solidFill>
            <a:miter lim="800000"/>
            <a:headEnd/>
            <a:tailEnd/>
          </a:ln>
        </p:spPr>
        <p:txBody>
          <a:bodyPr wrap="none" anchor="ctr"/>
          <a:lstStyle/>
          <a:p>
            <a:endParaRPr lang="id-ID"/>
          </a:p>
        </p:txBody>
      </p:sp>
      <p:sp>
        <p:nvSpPr>
          <p:cNvPr id="81954" name="Text Box 34"/>
          <p:cNvSpPr txBox="1">
            <a:spLocks noChangeArrowheads="1"/>
          </p:cNvSpPr>
          <p:nvPr/>
        </p:nvSpPr>
        <p:spPr bwMode="auto">
          <a:xfrm>
            <a:off x="5508625" y="1243013"/>
            <a:ext cx="844550" cy="530225"/>
          </a:xfrm>
          <a:prstGeom prst="rect">
            <a:avLst/>
          </a:prstGeom>
          <a:noFill/>
          <a:ln w="9525">
            <a:noFill/>
            <a:miter lim="800000"/>
            <a:headEnd/>
            <a:tailEnd/>
          </a:ln>
        </p:spPr>
        <p:txBody>
          <a:bodyPr wrap="none">
            <a:spAutoFit/>
          </a:bodyPr>
          <a:lstStyle/>
          <a:p>
            <a:pPr algn="ctr">
              <a:lnSpc>
                <a:spcPct val="80000"/>
              </a:lnSpc>
            </a:pPr>
            <a:r>
              <a:rPr lang="en-US" b="1"/>
              <a:t>rawat </a:t>
            </a:r>
            <a:br>
              <a:rPr lang="en-US" b="1"/>
            </a:br>
            <a:r>
              <a:rPr lang="en-US" b="1"/>
              <a:t>inap </a:t>
            </a:r>
          </a:p>
        </p:txBody>
      </p:sp>
      <p:sp>
        <p:nvSpPr>
          <p:cNvPr id="81955" name="AutoShape 35"/>
          <p:cNvSpPr>
            <a:spLocks noChangeArrowheads="1"/>
          </p:cNvSpPr>
          <p:nvPr/>
        </p:nvSpPr>
        <p:spPr bwMode="auto">
          <a:xfrm>
            <a:off x="5337175" y="5773738"/>
            <a:ext cx="796925" cy="431800"/>
          </a:xfrm>
          <a:prstGeom prst="flowChartMultidocument">
            <a:avLst/>
          </a:prstGeom>
          <a:solidFill>
            <a:schemeClr val="accent1"/>
          </a:solidFill>
          <a:ln w="9525">
            <a:solidFill>
              <a:schemeClr val="tx1"/>
            </a:solidFill>
            <a:miter lim="800000"/>
            <a:headEnd/>
            <a:tailEnd/>
          </a:ln>
        </p:spPr>
        <p:txBody>
          <a:bodyPr wrap="none" anchor="ctr"/>
          <a:lstStyle/>
          <a:p>
            <a:pPr algn="ctr"/>
            <a:r>
              <a:rPr lang="en-US" sz="1400"/>
              <a:t>periksa</a:t>
            </a:r>
          </a:p>
        </p:txBody>
      </p:sp>
      <p:sp>
        <p:nvSpPr>
          <p:cNvPr id="81956" name="Text Box 36"/>
          <p:cNvSpPr txBox="1">
            <a:spLocks noChangeArrowheads="1"/>
          </p:cNvSpPr>
          <p:nvPr/>
        </p:nvSpPr>
        <p:spPr bwMode="auto">
          <a:xfrm>
            <a:off x="5197475" y="5413375"/>
            <a:ext cx="1250950" cy="366713"/>
          </a:xfrm>
          <a:prstGeom prst="rect">
            <a:avLst/>
          </a:prstGeom>
          <a:noFill/>
          <a:ln w="9525">
            <a:noFill/>
            <a:miter lim="800000"/>
            <a:headEnd/>
            <a:tailEnd/>
          </a:ln>
        </p:spPr>
        <p:txBody>
          <a:bodyPr wrap="none">
            <a:spAutoFit/>
          </a:bodyPr>
          <a:lstStyle/>
          <a:p>
            <a:r>
              <a:rPr lang="en-US" b="1"/>
              <a:t>pem_jang</a:t>
            </a:r>
          </a:p>
        </p:txBody>
      </p:sp>
      <p:sp>
        <p:nvSpPr>
          <p:cNvPr id="81957" name="Text Box 37"/>
          <p:cNvSpPr txBox="1">
            <a:spLocks noChangeArrowheads="1"/>
          </p:cNvSpPr>
          <p:nvPr/>
        </p:nvSpPr>
        <p:spPr bwMode="auto">
          <a:xfrm>
            <a:off x="5197475" y="6224588"/>
            <a:ext cx="1360488" cy="517525"/>
          </a:xfrm>
          <a:prstGeom prst="rect">
            <a:avLst/>
          </a:prstGeom>
          <a:noFill/>
          <a:ln w="9525">
            <a:noFill/>
            <a:miter lim="800000"/>
            <a:headEnd/>
            <a:tailEnd/>
          </a:ln>
        </p:spPr>
        <p:txBody>
          <a:bodyPr wrap="none">
            <a:spAutoFit/>
          </a:bodyPr>
          <a:lstStyle/>
          <a:p>
            <a:pPr marL="73025" indent="-73025">
              <a:buFontTx/>
              <a:buChar char="•"/>
            </a:pPr>
            <a:r>
              <a:rPr lang="en-US" sz="1400"/>
              <a:t>Dt_id_pasien</a:t>
            </a:r>
          </a:p>
          <a:p>
            <a:pPr marL="73025" indent="-73025">
              <a:buFontTx/>
              <a:buChar char="•"/>
            </a:pPr>
            <a:r>
              <a:rPr lang="en-US" sz="1400"/>
              <a:t>Dt_ pem_jang</a:t>
            </a:r>
          </a:p>
        </p:txBody>
      </p:sp>
      <p:sp>
        <p:nvSpPr>
          <p:cNvPr id="81958" name="AutoShape 38"/>
          <p:cNvSpPr>
            <a:spLocks noChangeArrowheads="1"/>
          </p:cNvSpPr>
          <p:nvPr/>
        </p:nvSpPr>
        <p:spPr bwMode="auto">
          <a:xfrm rot="-613123">
            <a:off x="4589463" y="2860675"/>
            <a:ext cx="485775" cy="3517900"/>
          </a:xfrm>
          <a:prstGeom prst="curvedRightArrow">
            <a:avLst>
              <a:gd name="adj1" fmla="val 144837"/>
              <a:gd name="adj2" fmla="val 289673"/>
              <a:gd name="adj3" fmla="val 19116"/>
            </a:avLst>
          </a:prstGeom>
          <a:solidFill>
            <a:schemeClr val="accent1"/>
          </a:solidFill>
          <a:ln w="9525">
            <a:solidFill>
              <a:schemeClr val="tx1"/>
            </a:solidFill>
            <a:miter lim="800000"/>
            <a:headEnd/>
            <a:tailEnd/>
          </a:ln>
        </p:spPr>
        <p:txBody>
          <a:bodyPr wrap="none" anchor="ctr"/>
          <a:lstStyle/>
          <a:p>
            <a:endParaRPr lang="id-ID"/>
          </a:p>
        </p:txBody>
      </p:sp>
      <p:sp>
        <p:nvSpPr>
          <p:cNvPr id="81959" name="AutoShape 39"/>
          <p:cNvSpPr>
            <a:spLocks noChangeArrowheads="1"/>
          </p:cNvSpPr>
          <p:nvPr/>
        </p:nvSpPr>
        <p:spPr bwMode="auto">
          <a:xfrm>
            <a:off x="7019925" y="3792538"/>
            <a:ext cx="647700" cy="431800"/>
          </a:xfrm>
          <a:prstGeom prst="flowChartMultidocument">
            <a:avLst/>
          </a:prstGeom>
          <a:solidFill>
            <a:schemeClr val="accent1"/>
          </a:solidFill>
          <a:ln w="9525">
            <a:solidFill>
              <a:schemeClr val="tx1"/>
            </a:solidFill>
            <a:miter lim="800000"/>
            <a:headEnd/>
            <a:tailEnd/>
          </a:ln>
        </p:spPr>
        <p:txBody>
          <a:bodyPr wrap="none" anchor="ctr"/>
          <a:lstStyle/>
          <a:p>
            <a:pPr algn="ctr"/>
            <a:r>
              <a:rPr lang="en-US" sz="1400"/>
              <a:t>bayar</a:t>
            </a:r>
          </a:p>
        </p:txBody>
      </p:sp>
      <p:sp>
        <p:nvSpPr>
          <p:cNvPr id="81960" name="Text Box 40"/>
          <p:cNvSpPr txBox="1">
            <a:spLocks noChangeArrowheads="1"/>
          </p:cNvSpPr>
          <p:nvPr/>
        </p:nvSpPr>
        <p:spPr bwMode="auto">
          <a:xfrm>
            <a:off x="7000875" y="3352800"/>
            <a:ext cx="717550" cy="366713"/>
          </a:xfrm>
          <a:prstGeom prst="rect">
            <a:avLst/>
          </a:prstGeom>
          <a:noFill/>
          <a:ln w="9525">
            <a:noFill/>
            <a:miter lim="800000"/>
            <a:headEnd/>
            <a:tailEnd/>
          </a:ln>
        </p:spPr>
        <p:txBody>
          <a:bodyPr wrap="none">
            <a:spAutoFit/>
          </a:bodyPr>
          <a:lstStyle/>
          <a:p>
            <a:r>
              <a:rPr lang="en-US" b="1"/>
              <a:t>kasir</a:t>
            </a:r>
          </a:p>
        </p:txBody>
      </p:sp>
      <p:sp>
        <p:nvSpPr>
          <p:cNvPr id="81961" name="Text Box 41"/>
          <p:cNvSpPr txBox="1">
            <a:spLocks noChangeArrowheads="1"/>
          </p:cNvSpPr>
          <p:nvPr/>
        </p:nvSpPr>
        <p:spPr bwMode="auto">
          <a:xfrm>
            <a:off x="6877050" y="4295775"/>
            <a:ext cx="1311275" cy="1581150"/>
          </a:xfrm>
          <a:prstGeom prst="rect">
            <a:avLst/>
          </a:prstGeom>
          <a:noFill/>
          <a:ln w="9525">
            <a:noFill/>
            <a:miter lim="800000"/>
            <a:headEnd/>
            <a:tailEnd/>
          </a:ln>
        </p:spPr>
        <p:txBody>
          <a:bodyPr wrap="none">
            <a:spAutoFit/>
          </a:bodyPr>
          <a:lstStyle/>
          <a:p>
            <a:pPr marL="73025" indent="-73025">
              <a:buFontTx/>
              <a:buChar char="•"/>
            </a:pPr>
            <a:r>
              <a:rPr lang="en-US" sz="1400"/>
              <a:t>Dt_id_pasien</a:t>
            </a:r>
          </a:p>
          <a:p>
            <a:pPr marL="73025" indent="-73025">
              <a:buFontTx/>
              <a:buChar char="•"/>
            </a:pPr>
            <a:r>
              <a:rPr lang="en-US" sz="1400"/>
              <a:t>Dt_bayar</a:t>
            </a:r>
          </a:p>
          <a:p>
            <a:pPr marL="73025" indent="-73025">
              <a:buFontTx/>
              <a:buChar char="•"/>
            </a:pPr>
            <a:r>
              <a:rPr lang="en-US" sz="1400"/>
              <a:t>Dt_obat</a:t>
            </a:r>
          </a:p>
          <a:p>
            <a:pPr marL="73025" indent="-73025">
              <a:buFontTx/>
              <a:buChar char="•"/>
            </a:pPr>
            <a:r>
              <a:rPr lang="en-US" sz="1400"/>
              <a:t>Dt_tindakan</a:t>
            </a:r>
            <a:endParaRPr lang="en-US" sz="1000"/>
          </a:p>
          <a:p>
            <a:pPr marL="73025" indent="-73025">
              <a:buFontTx/>
              <a:buChar char="•"/>
            </a:pPr>
            <a:r>
              <a:rPr lang="en-US" sz="1400"/>
              <a:t>Dt_ dokter</a:t>
            </a:r>
          </a:p>
          <a:p>
            <a:pPr marL="73025" indent="-73025">
              <a:buFontTx/>
              <a:buChar char="•"/>
            </a:pPr>
            <a:r>
              <a:rPr lang="en-US" sz="1400"/>
              <a:t>Dt_perawat</a:t>
            </a:r>
          </a:p>
          <a:p>
            <a:pPr marL="73025" indent="-73025">
              <a:buFontTx/>
              <a:buChar char="•"/>
            </a:pPr>
            <a:r>
              <a:rPr lang="en-US" sz="1400"/>
              <a:t>Dt_pem_jang</a:t>
            </a:r>
          </a:p>
        </p:txBody>
      </p:sp>
      <p:graphicFrame>
        <p:nvGraphicFramePr>
          <p:cNvPr id="81962" name="Object 42"/>
          <p:cNvGraphicFramePr>
            <a:graphicFrameLocks noChangeAspect="1"/>
          </p:cNvGraphicFramePr>
          <p:nvPr/>
        </p:nvGraphicFramePr>
        <p:xfrm>
          <a:off x="6588125" y="1477963"/>
          <a:ext cx="487363" cy="1176337"/>
        </p:xfrm>
        <a:graphic>
          <a:graphicData uri="http://schemas.openxmlformats.org/presentationml/2006/ole">
            <mc:AlternateContent xmlns:mc="http://schemas.openxmlformats.org/markup-compatibility/2006">
              <mc:Choice xmlns:v="urn:schemas-microsoft-com:vml" Requires="v">
                <p:oleObj spid="_x0000_s3129" name="Visio" r:id="rId7" imgW="487174" imgH="1177001" progId="Visio.Drawing.6">
                  <p:embed/>
                </p:oleObj>
              </mc:Choice>
              <mc:Fallback>
                <p:oleObj name="Visio" r:id="rId7" imgW="487174" imgH="1177001" progId="Visio.Drawing.6">
                  <p:embed/>
                  <p:pic>
                    <p:nvPicPr>
                      <p:cNvPr id="0" name="Object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125" y="1477963"/>
                        <a:ext cx="487363" cy="117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63" name="AutoShape 43"/>
          <p:cNvSpPr>
            <a:spLocks noChangeArrowheads="1"/>
          </p:cNvSpPr>
          <p:nvPr/>
        </p:nvSpPr>
        <p:spPr bwMode="auto">
          <a:xfrm>
            <a:off x="7091363" y="1909763"/>
            <a:ext cx="431800" cy="287337"/>
          </a:xfrm>
          <a:prstGeom prst="rightArrow">
            <a:avLst>
              <a:gd name="adj1" fmla="val 50000"/>
              <a:gd name="adj2" fmla="val 37569"/>
            </a:avLst>
          </a:prstGeom>
          <a:solidFill>
            <a:schemeClr val="accent1"/>
          </a:solidFill>
          <a:ln w="9525">
            <a:solidFill>
              <a:schemeClr val="tx1"/>
            </a:solidFill>
            <a:miter lim="800000"/>
            <a:headEnd/>
            <a:tailEnd/>
          </a:ln>
        </p:spPr>
        <p:txBody>
          <a:bodyPr wrap="none" anchor="ctr"/>
          <a:lstStyle/>
          <a:p>
            <a:endParaRPr lang="id-ID"/>
          </a:p>
        </p:txBody>
      </p:sp>
      <p:sp>
        <p:nvSpPr>
          <p:cNvPr id="81964" name="AutoShape 44"/>
          <p:cNvSpPr>
            <a:spLocks noChangeArrowheads="1"/>
          </p:cNvSpPr>
          <p:nvPr/>
        </p:nvSpPr>
        <p:spPr bwMode="auto">
          <a:xfrm>
            <a:off x="7524750" y="1765300"/>
            <a:ext cx="935038" cy="647700"/>
          </a:xfrm>
          <a:prstGeom prst="flowChartMultidocument">
            <a:avLst/>
          </a:prstGeom>
          <a:solidFill>
            <a:schemeClr val="accent1"/>
          </a:solidFill>
          <a:ln w="9525">
            <a:solidFill>
              <a:schemeClr val="tx1"/>
            </a:solidFill>
            <a:miter lim="800000"/>
            <a:headEnd/>
            <a:tailEnd/>
          </a:ln>
        </p:spPr>
        <p:txBody>
          <a:bodyPr wrap="none" anchor="ctr"/>
          <a:lstStyle/>
          <a:p>
            <a:pPr algn="ctr"/>
            <a:r>
              <a:rPr lang="en-US" sz="1400"/>
              <a:t>ket</a:t>
            </a:r>
            <a:br>
              <a:rPr lang="en-US" sz="1400"/>
            </a:br>
            <a:r>
              <a:rPr lang="en-US" sz="1400"/>
              <a:t>klinis</a:t>
            </a:r>
          </a:p>
        </p:txBody>
      </p:sp>
      <p:sp>
        <p:nvSpPr>
          <p:cNvPr id="81965" name="Text Box 45"/>
          <p:cNvSpPr txBox="1">
            <a:spLocks noChangeArrowheads="1"/>
          </p:cNvSpPr>
          <p:nvPr/>
        </p:nvSpPr>
        <p:spPr bwMode="auto">
          <a:xfrm>
            <a:off x="7540625" y="1268413"/>
            <a:ext cx="857250" cy="311150"/>
          </a:xfrm>
          <a:prstGeom prst="rect">
            <a:avLst/>
          </a:prstGeom>
          <a:noFill/>
          <a:ln w="9525">
            <a:noFill/>
            <a:miter lim="800000"/>
            <a:headEnd/>
            <a:tailEnd/>
          </a:ln>
        </p:spPr>
        <p:txBody>
          <a:bodyPr wrap="none">
            <a:spAutoFit/>
          </a:bodyPr>
          <a:lstStyle/>
          <a:p>
            <a:pPr algn="ctr">
              <a:lnSpc>
                <a:spcPct val="80000"/>
              </a:lnSpc>
            </a:pPr>
            <a:r>
              <a:rPr lang="en-US" b="1"/>
              <a:t>keluar</a:t>
            </a:r>
          </a:p>
        </p:txBody>
      </p:sp>
      <p:sp>
        <p:nvSpPr>
          <p:cNvPr id="81966" name="AutoShape 46"/>
          <p:cNvSpPr>
            <a:spLocks noChangeArrowheads="1"/>
          </p:cNvSpPr>
          <p:nvPr/>
        </p:nvSpPr>
        <p:spPr bwMode="auto">
          <a:xfrm>
            <a:off x="6588125" y="2636838"/>
            <a:ext cx="288925" cy="1223962"/>
          </a:xfrm>
          <a:prstGeom prst="curvedRightArrow">
            <a:avLst>
              <a:gd name="adj1" fmla="val 84725"/>
              <a:gd name="adj2" fmla="val 169450"/>
              <a:gd name="adj3" fmla="val 33333"/>
            </a:avLst>
          </a:prstGeom>
          <a:solidFill>
            <a:schemeClr val="accent1"/>
          </a:solidFill>
          <a:ln w="9525">
            <a:solidFill>
              <a:schemeClr val="tx1"/>
            </a:solidFill>
            <a:miter lim="800000"/>
            <a:headEnd/>
            <a:tailEnd/>
          </a:ln>
        </p:spPr>
        <p:txBody>
          <a:bodyPr wrap="none" anchor="ctr"/>
          <a:lstStyle/>
          <a:p>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1923"/>
                                        </p:tgtEl>
                                        <p:attrNameLst>
                                          <p:attrName>style.visibility</p:attrName>
                                        </p:attrNameLst>
                                      </p:cBhvr>
                                      <p:to>
                                        <p:strVal val="visible"/>
                                      </p:to>
                                    </p:set>
                                    <p:anim to="" calcmode="lin" valueType="num">
                                      <p:cBhvr>
                                        <p:cTn id="7" dur="1" fill="hold"/>
                                        <p:tgtEl>
                                          <p:spTgt spid="8192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1923"/>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8192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35" presetClass="entr" presetSubtype="0" fill="hold" grpId="0" nodeType="clickEffect">
                                  <p:stCondLst>
                                    <p:cond delay="0"/>
                                  </p:stCondLst>
                                  <p:childTnLst>
                                    <p:set>
                                      <p:cBhvr>
                                        <p:cTn id="17" dur="1" fill="hold">
                                          <p:stCondLst>
                                            <p:cond delay="0"/>
                                          </p:stCondLst>
                                        </p:cTn>
                                        <p:tgtEl>
                                          <p:spTgt spid="81928"/>
                                        </p:tgtEl>
                                        <p:attrNameLst>
                                          <p:attrName>style.visibility</p:attrName>
                                        </p:attrNameLst>
                                      </p:cBhvr>
                                      <p:to>
                                        <p:strVal val="visible"/>
                                      </p:to>
                                    </p:set>
                                    <p:animEffect transition="in" filter="fade">
                                      <p:cBhvr>
                                        <p:cTn id="18" dur="2000"/>
                                        <p:tgtEl>
                                          <p:spTgt spid="81928"/>
                                        </p:tgtEl>
                                      </p:cBhvr>
                                    </p:animEffect>
                                    <p:anim calcmode="lin" valueType="num">
                                      <p:cBhvr>
                                        <p:cTn id="19" dur="2000" fill="hold"/>
                                        <p:tgtEl>
                                          <p:spTgt spid="81928"/>
                                        </p:tgtEl>
                                        <p:attrNameLst>
                                          <p:attrName>style.rotation</p:attrName>
                                        </p:attrNameLst>
                                      </p:cBhvr>
                                      <p:tavLst>
                                        <p:tav tm="0">
                                          <p:val>
                                            <p:fltVal val="720"/>
                                          </p:val>
                                        </p:tav>
                                        <p:tav tm="100000">
                                          <p:val>
                                            <p:fltVal val="0"/>
                                          </p:val>
                                        </p:tav>
                                      </p:tavLst>
                                    </p:anim>
                                    <p:anim calcmode="lin" valueType="num">
                                      <p:cBhvr>
                                        <p:cTn id="20" dur="2000" fill="hold"/>
                                        <p:tgtEl>
                                          <p:spTgt spid="81928"/>
                                        </p:tgtEl>
                                        <p:attrNameLst>
                                          <p:attrName>ppt_h</p:attrName>
                                        </p:attrNameLst>
                                      </p:cBhvr>
                                      <p:tavLst>
                                        <p:tav tm="0">
                                          <p:val>
                                            <p:fltVal val="0"/>
                                          </p:val>
                                        </p:tav>
                                        <p:tav tm="100000">
                                          <p:val>
                                            <p:strVal val="#ppt_h"/>
                                          </p:val>
                                        </p:tav>
                                      </p:tavLst>
                                    </p:anim>
                                    <p:anim calcmode="lin" valueType="num">
                                      <p:cBhvr>
                                        <p:cTn id="21" dur="2000" fill="hold"/>
                                        <p:tgtEl>
                                          <p:spTgt spid="81928"/>
                                        </p:tgtEl>
                                        <p:attrNameLst>
                                          <p:attrName>ppt_w</p:attrName>
                                        </p:attrNameLst>
                                      </p:cBhvr>
                                      <p:tavLst>
                                        <p:tav tm="0">
                                          <p:val>
                                            <p:fltVal val="0"/>
                                          </p:val>
                                        </p:tav>
                                        <p:tav tm="100000">
                                          <p:val>
                                            <p:strVal val="#ppt_w"/>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81925"/>
                                        </p:tgtEl>
                                        <p:attrNameLst>
                                          <p:attrName>style.visibility</p:attrName>
                                        </p:attrNameLst>
                                      </p:cBhvr>
                                      <p:to>
                                        <p:strVal val="visible"/>
                                      </p:to>
                                    </p:set>
                                    <p:anim calcmode="lin" valueType="num">
                                      <p:cBhvr additive="base">
                                        <p:cTn id="26" dur="500" fill="hold"/>
                                        <p:tgtEl>
                                          <p:spTgt spid="81925"/>
                                        </p:tgtEl>
                                        <p:attrNameLst>
                                          <p:attrName>ppt_x</p:attrName>
                                        </p:attrNameLst>
                                      </p:cBhvr>
                                      <p:tavLst>
                                        <p:tav tm="0">
                                          <p:val>
                                            <p:strVal val="#ppt_x"/>
                                          </p:val>
                                        </p:tav>
                                        <p:tav tm="100000">
                                          <p:val>
                                            <p:strVal val="#ppt_x"/>
                                          </p:val>
                                        </p:tav>
                                      </p:tavLst>
                                    </p:anim>
                                    <p:anim calcmode="lin" valueType="num">
                                      <p:cBhvr additive="base">
                                        <p:cTn id="27" dur="500" fill="hold"/>
                                        <p:tgtEl>
                                          <p:spTgt spid="81925"/>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81926"/>
                                        </p:tgtEl>
                                        <p:attrNameLst>
                                          <p:attrName>style.visibility</p:attrName>
                                        </p:attrNameLst>
                                      </p:cBhvr>
                                      <p:to>
                                        <p:strVal val="visible"/>
                                      </p:to>
                                    </p:set>
                                    <p:anim calcmode="lin" valueType="num">
                                      <p:cBhvr additive="base">
                                        <p:cTn id="30" dur="500" fill="hold"/>
                                        <p:tgtEl>
                                          <p:spTgt spid="81926"/>
                                        </p:tgtEl>
                                        <p:attrNameLst>
                                          <p:attrName>ppt_x</p:attrName>
                                        </p:attrNameLst>
                                      </p:cBhvr>
                                      <p:tavLst>
                                        <p:tav tm="0">
                                          <p:val>
                                            <p:strVal val="#ppt_x"/>
                                          </p:val>
                                        </p:tav>
                                        <p:tav tm="100000">
                                          <p:val>
                                            <p:strVal val="#ppt_x"/>
                                          </p:val>
                                        </p:tav>
                                      </p:tavLst>
                                    </p:anim>
                                    <p:anim calcmode="lin" valueType="num">
                                      <p:cBhvr additive="base">
                                        <p:cTn id="31" dur="500" fill="hold"/>
                                        <p:tgtEl>
                                          <p:spTgt spid="8192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81931"/>
                                        </p:tgtEl>
                                        <p:attrNameLst>
                                          <p:attrName>style.visibility</p:attrName>
                                        </p:attrNameLst>
                                      </p:cBhvr>
                                      <p:to>
                                        <p:strVal val="visible"/>
                                      </p:to>
                                    </p:set>
                                    <p:animEffect transition="in" filter="box(in)">
                                      <p:cBhvr>
                                        <p:cTn id="36" dur="500"/>
                                        <p:tgtEl>
                                          <p:spTgt spid="81931"/>
                                        </p:tgtEl>
                                      </p:cBhvr>
                                    </p:animEffect>
                                  </p:childTnLst>
                                </p:cTn>
                              </p:par>
                            </p:childTnLst>
                          </p:cTn>
                        </p:par>
                        <p:par>
                          <p:cTn id="37" fill="hold">
                            <p:stCondLst>
                              <p:cond delay="500"/>
                            </p:stCondLst>
                            <p:childTnLst>
                              <p:par>
                                <p:cTn id="38" presetID="35" presetClass="entr" presetSubtype="0" fill="hold" grpId="0" nodeType="afterEffect">
                                  <p:stCondLst>
                                    <p:cond delay="0"/>
                                  </p:stCondLst>
                                  <p:childTnLst>
                                    <p:set>
                                      <p:cBhvr>
                                        <p:cTn id="39" dur="1" fill="hold">
                                          <p:stCondLst>
                                            <p:cond delay="0"/>
                                          </p:stCondLst>
                                        </p:cTn>
                                        <p:tgtEl>
                                          <p:spTgt spid="81929"/>
                                        </p:tgtEl>
                                        <p:attrNameLst>
                                          <p:attrName>style.visibility</p:attrName>
                                        </p:attrNameLst>
                                      </p:cBhvr>
                                      <p:to>
                                        <p:strVal val="visible"/>
                                      </p:to>
                                    </p:set>
                                    <p:animEffect transition="in" filter="fade">
                                      <p:cBhvr>
                                        <p:cTn id="40" dur="2000"/>
                                        <p:tgtEl>
                                          <p:spTgt spid="81929"/>
                                        </p:tgtEl>
                                      </p:cBhvr>
                                    </p:animEffect>
                                    <p:anim calcmode="lin" valueType="num">
                                      <p:cBhvr>
                                        <p:cTn id="41" dur="2000" fill="hold"/>
                                        <p:tgtEl>
                                          <p:spTgt spid="81929"/>
                                        </p:tgtEl>
                                        <p:attrNameLst>
                                          <p:attrName>style.rotation</p:attrName>
                                        </p:attrNameLst>
                                      </p:cBhvr>
                                      <p:tavLst>
                                        <p:tav tm="0">
                                          <p:val>
                                            <p:fltVal val="720"/>
                                          </p:val>
                                        </p:tav>
                                        <p:tav tm="100000">
                                          <p:val>
                                            <p:fltVal val="0"/>
                                          </p:val>
                                        </p:tav>
                                      </p:tavLst>
                                    </p:anim>
                                    <p:anim calcmode="lin" valueType="num">
                                      <p:cBhvr>
                                        <p:cTn id="42" dur="2000" fill="hold"/>
                                        <p:tgtEl>
                                          <p:spTgt spid="81929"/>
                                        </p:tgtEl>
                                        <p:attrNameLst>
                                          <p:attrName>ppt_h</p:attrName>
                                        </p:attrNameLst>
                                      </p:cBhvr>
                                      <p:tavLst>
                                        <p:tav tm="0">
                                          <p:val>
                                            <p:fltVal val="0"/>
                                          </p:val>
                                        </p:tav>
                                        <p:tav tm="100000">
                                          <p:val>
                                            <p:strVal val="#ppt_h"/>
                                          </p:val>
                                        </p:tav>
                                      </p:tavLst>
                                    </p:anim>
                                    <p:anim calcmode="lin" valueType="num">
                                      <p:cBhvr>
                                        <p:cTn id="43" dur="2000" fill="hold"/>
                                        <p:tgtEl>
                                          <p:spTgt spid="81929"/>
                                        </p:tgtEl>
                                        <p:attrNameLst>
                                          <p:attrName>ppt_w</p:attrName>
                                        </p:attrNameLst>
                                      </p:cBhvr>
                                      <p:tavLst>
                                        <p:tav tm="0">
                                          <p:val>
                                            <p:fltVal val="0"/>
                                          </p:val>
                                        </p:tav>
                                        <p:tav tm="100000">
                                          <p:val>
                                            <p:strVal val="#ppt_w"/>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81927"/>
                                        </p:tgtEl>
                                        <p:attrNameLst>
                                          <p:attrName>style.visibility</p:attrName>
                                        </p:attrNameLst>
                                      </p:cBhvr>
                                      <p:to>
                                        <p:strVal val="visible"/>
                                      </p:to>
                                    </p:set>
                                    <p:anim calcmode="lin" valueType="num">
                                      <p:cBhvr additive="base">
                                        <p:cTn id="48" dur="500" fill="hold"/>
                                        <p:tgtEl>
                                          <p:spTgt spid="81927"/>
                                        </p:tgtEl>
                                        <p:attrNameLst>
                                          <p:attrName>ppt_x</p:attrName>
                                        </p:attrNameLst>
                                      </p:cBhvr>
                                      <p:tavLst>
                                        <p:tav tm="0">
                                          <p:val>
                                            <p:strVal val="#ppt_x"/>
                                          </p:val>
                                        </p:tav>
                                        <p:tav tm="100000">
                                          <p:val>
                                            <p:strVal val="#ppt_x"/>
                                          </p:val>
                                        </p:tav>
                                      </p:tavLst>
                                    </p:anim>
                                    <p:anim calcmode="lin" valueType="num">
                                      <p:cBhvr additive="base">
                                        <p:cTn id="49" dur="500" fill="hold"/>
                                        <p:tgtEl>
                                          <p:spTgt spid="81927"/>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81930"/>
                                        </p:tgtEl>
                                        <p:attrNameLst>
                                          <p:attrName>style.visibility</p:attrName>
                                        </p:attrNameLst>
                                      </p:cBhvr>
                                      <p:to>
                                        <p:strVal val="visible"/>
                                      </p:to>
                                    </p:set>
                                    <p:anim calcmode="lin" valueType="num">
                                      <p:cBhvr additive="base">
                                        <p:cTn id="52" dur="500" fill="hold"/>
                                        <p:tgtEl>
                                          <p:spTgt spid="81930"/>
                                        </p:tgtEl>
                                        <p:attrNameLst>
                                          <p:attrName>ppt_x</p:attrName>
                                        </p:attrNameLst>
                                      </p:cBhvr>
                                      <p:tavLst>
                                        <p:tav tm="0">
                                          <p:val>
                                            <p:strVal val="#ppt_x"/>
                                          </p:val>
                                        </p:tav>
                                        <p:tav tm="100000">
                                          <p:val>
                                            <p:strVal val="#ppt_x"/>
                                          </p:val>
                                        </p:tav>
                                      </p:tavLst>
                                    </p:anim>
                                    <p:anim calcmode="lin" valueType="num">
                                      <p:cBhvr additive="base">
                                        <p:cTn id="53" dur="500" fill="hold"/>
                                        <p:tgtEl>
                                          <p:spTgt spid="81930"/>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4" presetClass="entr" presetSubtype="0" fill="hold" nodeType="clickEffect">
                                  <p:stCondLst>
                                    <p:cond delay="0"/>
                                  </p:stCondLst>
                                  <p:childTnLst>
                                    <p:set>
                                      <p:cBhvr>
                                        <p:cTn id="57" dur="1" fill="hold">
                                          <p:stCondLst>
                                            <p:cond delay="0"/>
                                          </p:stCondLst>
                                        </p:cTn>
                                        <p:tgtEl>
                                          <p:spTgt spid="81932"/>
                                        </p:tgtEl>
                                        <p:attrNameLst>
                                          <p:attrName>style.visibility</p:attrName>
                                        </p:attrNameLst>
                                      </p:cBhvr>
                                      <p:to>
                                        <p:strVal val="visible"/>
                                      </p:to>
                                    </p:set>
                                    <p:anim to="" calcmode="lin" valueType="num">
                                      <p:cBhvr>
                                        <p:cTn id="58" dur="1" fill="hold"/>
                                        <p:tgtEl>
                                          <p:spTgt spid="81932"/>
                                        </p:tgtEl>
                                        <p:attrNameLst>
                                          <p:attrName/>
                                        </p:attrNameLst>
                                      </p:cBhvr>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193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193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35" presetClass="entr" presetSubtype="0" fill="hold" grpId="0" nodeType="clickEffect">
                                  <p:stCondLst>
                                    <p:cond delay="0"/>
                                  </p:stCondLst>
                                  <p:childTnLst>
                                    <p:set>
                                      <p:cBhvr>
                                        <p:cTn id="68" dur="1" fill="hold">
                                          <p:stCondLst>
                                            <p:cond delay="0"/>
                                          </p:stCondLst>
                                        </p:cTn>
                                        <p:tgtEl>
                                          <p:spTgt spid="81940"/>
                                        </p:tgtEl>
                                        <p:attrNameLst>
                                          <p:attrName>style.visibility</p:attrName>
                                        </p:attrNameLst>
                                      </p:cBhvr>
                                      <p:to>
                                        <p:strVal val="visible"/>
                                      </p:to>
                                    </p:set>
                                    <p:animEffect transition="in" filter="fade">
                                      <p:cBhvr>
                                        <p:cTn id="69" dur="2000"/>
                                        <p:tgtEl>
                                          <p:spTgt spid="81940"/>
                                        </p:tgtEl>
                                      </p:cBhvr>
                                    </p:animEffect>
                                    <p:anim calcmode="lin" valueType="num">
                                      <p:cBhvr>
                                        <p:cTn id="70" dur="2000" fill="hold"/>
                                        <p:tgtEl>
                                          <p:spTgt spid="81940"/>
                                        </p:tgtEl>
                                        <p:attrNameLst>
                                          <p:attrName>style.rotation</p:attrName>
                                        </p:attrNameLst>
                                      </p:cBhvr>
                                      <p:tavLst>
                                        <p:tav tm="0">
                                          <p:val>
                                            <p:fltVal val="720"/>
                                          </p:val>
                                        </p:tav>
                                        <p:tav tm="100000">
                                          <p:val>
                                            <p:fltVal val="0"/>
                                          </p:val>
                                        </p:tav>
                                      </p:tavLst>
                                    </p:anim>
                                    <p:anim calcmode="lin" valueType="num">
                                      <p:cBhvr>
                                        <p:cTn id="71" dur="2000" fill="hold"/>
                                        <p:tgtEl>
                                          <p:spTgt spid="81940"/>
                                        </p:tgtEl>
                                        <p:attrNameLst>
                                          <p:attrName>ppt_h</p:attrName>
                                        </p:attrNameLst>
                                      </p:cBhvr>
                                      <p:tavLst>
                                        <p:tav tm="0">
                                          <p:val>
                                            <p:fltVal val="0"/>
                                          </p:val>
                                        </p:tav>
                                        <p:tav tm="100000">
                                          <p:val>
                                            <p:strVal val="#ppt_h"/>
                                          </p:val>
                                        </p:tav>
                                      </p:tavLst>
                                    </p:anim>
                                    <p:anim calcmode="lin" valueType="num">
                                      <p:cBhvr>
                                        <p:cTn id="72" dur="2000" fill="hold"/>
                                        <p:tgtEl>
                                          <p:spTgt spid="81940"/>
                                        </p:tgtEl>
                                        <p:attrNameLst>
                                          <p:attrName>ppt_w</p:attrName>
                                        </p:attrNameLst>
                                      </p:cBhvr>
                                      <p:tavLst>
                                        <p:tav tm="0">
                                          <p:val>
                                            <p:fltVal val="0"/>
                                          </p:val>
                                        </p:tav>
                                        <p:tav tm="100000">
                                          <p:val>
                                            <p:strVal val="#ppt_w"/>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81934"/>
                                        </p:tgtEl>
                                        <p:attrNameLst>
                                          <p:attrName>style.visibility</p:attrName>
                                        </p:attrNameLst>
                                      </p:cBhvr>
                                      <p:to>
                                        <p:strVal val="visible"/>
                                      </p:to>
                                    </p:set>
                                    <p:anim calcmode="lin" valueType="num">
                                      <p:cBhvr additive="base">
                                        <p:cTn id="77" dur="500" fill="hold"/>
                                        <p:tgtEl>
                                          <p:spTgt spid="81934"/>
                                        </p:tgtEl>
                                        <p:attrNameLst>
                                          <p:attrName>ppt_x</p:attrName>
                                        </p:attrNameLst>
                                      </p:cBhvr>
                                      <p:tavLst>
                                        <p:tav tm="0">
                                          <p:val>
                                            <p:strVal val="#ppt_x"/>
                                          </p:val>
                                        </p:tav>
                                        <p:tav tm="100000">
                                          <p:val>
                                            <p:strVal val="#ppt_x"/>
                                          </p:val>
                                        </p:tav>
                                      </p:tavLst>
                                    </p:anim>
                                    <p:anim calcmode="lin" valueType="num">
                                      <p:cBhvr additive="base">
                                        <p:cTn id="78" dur="500" fill="hold"/>
                                        <p:tgtEl>
                                          <p:spTgt spid="81934"/>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35" presetClass="entr" presetSubtype="0" fill="hold" grpId="0" nodeType="clickEffect">
                                  <p:stCondLst>
                                    <p:cond delay="0"/>
                                  </p:stCondLst>
                                  <p:childTnLst>
                                    <p:set>
                                      <p:cBhvr>
                                        <p:cTn id="82" dur="1" fill="hold">
                                          <p:stCondLst>
                                            <p:cond delay="0"/>
                                          </p:stCondLst>
                                        </p:cTn>
                                        <p:tgtEl>
                                          <p:spTgt spid="81937"/>
                                        </p:tgtEl>
                                        <p:attrNameLst>
                                          <p:attrName>style.visibility</p:attrName>
                                        </p:attrNameLst>
                                      </p:cBhvr>
                                      <p:to>
                                        <p:strVal val="visible"/>
                                      </p:to>
                                    </p:set>
                                    <p:animEffect transition="in" filter="fade">
                                      <p:cBhvr>
                                        <p:cTn id="83" dur="2000"/>
                                        <p:tgtEl>
                                          <p:spTgt spid="81937"/>
                                        </p:tgtEl>
                                      </p:cBhvr>
                                    </p:animEffect>
                                    <p:anim calcmode="lin" valueType="num">
                                      <p:cBhvr>
                                        <p:cTn id="84" dur="2000" fill="hold"/>
                                        <p:tgtEl>
                                          <p:spTgt spid="81937"/>
                                        </p:tgtEl>
                                        <p:attrNameLst>
                                          <p:attrName>style.rotation</p:attrName>
                                        </p:attrNameLst>
                                      </p:cBhvr>
                                      <p:tavLst>
                                        <p:tav tm="0">
                                          <p:val>
                                            <p:fltVal val="720"/>
                                          </p:val>
                                        </p:tav>
                                        <p:tav tm="100000">
                                          <p:val>
                                            <p:fltVal val="0"/>
                                          </p:val>
                                        </p:tav>
                                      </p:tavLst>
                                    </p:anim>
                                    <p:anim calcmode="lin" valueType="num">
                                      <p:cBhvr>
                                        <p:cTn id="85" dur="2000" fill="hold"/>
                                        <p:tgtEl>
                                          <p:spTgt spid="81937"/>
                                        </p:tgtEl>
                                        <p:attrNameLst>
                                          <p:attrName>ppt_h</p:attrName>
                                        </p:attrNameLst>
                                      </p:cBhvr>
                                      <p:tavLst>
                                        <p:tav tm="0">
                                          <p:val>
                                            <p:fltVal val="0"/>
                                          </p:val>
                                        </p:tav>
                                        <p:tav tm="100000">
                                          <p:val>
                                            <p:strVal val="#ppt_h"/>
                                          </p:val>
                                        </p:tav>
                                      </p:tavLst>
                                    </p:anim>
                                    <p:anim calcmode="lin" valueType="num">
                                      <p:cBhvr>
                                        <p:cTn id="86" dur="2000" fill="hold"/>
                                        <p:tgtEl>
                                          <p:spTgt spid="81937"/>
                                        </p:tgtEl>
                                        <p:attrNameLst>
                                          <p:attrName>ppt_w</p:attrName>
                                        </p:attrNameLst>
                                      </p:cBhvr>
                                      <p:tavLst>
                                        <p:tav tm="0">
                                          <p:val>
                                            <p:fltVal val="0"/>
                                          </p:val>
                                        </p:tav>
                                        <p:tav tm="100000">
                                          <p:val>
                                            <p:strVal val="#ppt_w"/>
                                          </p:val>
                                        </p:tav>
                                      </p:tavLst>
                                    </p:anim>
                                  </p:childTnLst>
                                </p:cTn>
                              </p:par>
                              <p:par>
                                <p:cTn id="87" presetID="2" presetClass="entr" presetSubtype="4" fill="hold" grpId="0" nodeType="withEffect">
                                  <p:stCondLst>
                                    <p:cond delay="0"/>
                                  </p:stCondLst>
                                  <p:childTnLst>
                                    <p:set>
                                      <p:cBhvr>
                                        <p:cTn id="88" dur="1" fill="hold">
                                          <p:stCondLst>
                                            <p:cond delay="0"/>
                                          </p:stCondLst>
                                        </p:cTn>
                                        <p:tgtEl>
                                          <p:spTgt spid="81935"/>
                                        </p:tgtEl>
                                        <p:attrNameLst>
                                          <p:attrName>style.visibility</p:attrName>
                                        </p:attrNameLst>
                                      </p:cBhvr>
                                      <p:to>
                                        <p:strVal val="visible"/>
                                      </p:to>
                                    </p:set>
                                    <p:anim calcmode="lin" valueType="num">
                                      <p:cBhvr additive="base">
                                        <p:cTn id="89" dur="500" fill="hold"/>
                                        <p:tgtEl>
                                          <p:spTgt spid="81935"/>
                                        </p:tgtEl>
                                        <p:attrNameLst>
                                          <p:attrName>ppt_x</p:attrName>
                                        </p:attrNameLst>
                                      </p:cBhvr>
                                      <p:tavLst>
                                        <p:tav tm="0">
                                          <p:val>
                                            <p:strVal val="#ppt_x"/>
                                          </p:val>
                                        </p:tav>
                                        <p:tav tm="100000">
                                          <p:val>
                                            <p:strVal val="#ppt_x"/>
                                          </p:val>
                                        </p:tav>
                                      </p:tavLst>
                                    </p:anim>
                                    <p:anim calcmode="lin" valueType="num">
                                      <p:cBhvr additive="base">
                                        <p:cTn id="90" dur="500" fill="hold"/>
                                        <p:tgtEl>
                                          <p:spTgt spid="81935"/>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 presetClass="entr" presetSubtype="16" fill="hold" grpId="0" nodeType="clickEffect">
                                  <p:stCondLst>
                                    <p:cond delay="0"/>
                                  </p:stCondLst>
                                  <p:childTnLst>
                                    <p:set>
                                      <p:cBhvr>
                                        <p:cTn id="94" dur="1" fill="hold">
                                          <p:stCondLst>
                                            <p:cond delay="0"/>
                                          </p:stCondLst>
                                        </p:cTn>
                                        <p:tgtEl>
                                          <p:spTgt spid="81939"/>
                                        </p:tgtEl>
                                        <p:attrNameLst>
                                          <p:attrName>style.visibility</p:attrName>
                                        </p:attrNameLst>
                                      </p:cBhvr>
                                      <p:to>
                                        <p:strVal val="visible"/>
                                      </p:to>
                                    </p:set>
                                    <p:animEffect transition="in" filter="box(in)">
                                      <p:cBhvr>
                                        <p:cTn id="95" dur="500"/>
                                        <p:tgtEl>
                                          <p:spTgt spid="81939"/>
                                        </p:tgtEl>
                                      </p:cBhvr>
                                    </p:animEffect>
                                  </p:childTnLst>
                                </p:cTn>
                              </p:par>
                            </p:childTnLst>
                          </p:cTn>
                        </p:par>
                        <p:par>
                          <p:cTn id="96" fill="hold">
                            <p:stCondLst>
                              <p:cond delay="500"/>
                            </p:stCondLst>
                            <p:childTnLst>
                              <p:par>
                                <p:cTn id="97" presetID="2" presetClass="entr" presetSubtype="4" fill="hold" grpId="0" nodeType="afterEffect">
                                  <p:stCondLst>
                                    <p:cond delay="0"/>
                                  </p:stCondLst>
                                  <p:childTnLst>
                                    <p:set>
                                      <p:cBhvr>
                                        <p:cTn id="98" dur="1" fill="hold">
                                          <p:stCondLst>
                                            <p:cond delay="0"/>
                                          </p:stCondLst>
                                        </p:cTn>
                                        <p:tgtEl>
                                          <p:spTgt spid="81936"/>
                                        </p:tgtEl>
                                        <p:attrNameLst>
                                          <p:attrName>style.visibility</p:attrName>
                                        </p:attrNameLst>
                                      </p:cBhvr>
                                      <p:to>
                                        <p:strVal val="visible"/>
                                      </p:to>
                                    </p:set>
                                    <p:anim calcmode="lin" valueType="num">
                                      <p:cBhvr additive="base">
                                        <p:cTn id="99" dur="500" fill="hold"/>
                                        <p:tgtEl>
                                          <p:spTgt spid="81936"/>
                                        </p:tgtEl>
                                        <p:attrNameLst>
                                          <p:attrName>ppt_x</p:attrName>
                                        </p:attrNameLst>
                                      </p:cBhvr>
                                      <p:tavLst>
                                        <p:tav tm="0">
                                          <p:val>
                                            <p:strVal val="#ppt_x"/>
                                          </p:val>
                                        </p:tav>
                                        <p:tav tm="100000">
                                          <p:val>
                                            <p:strVal val="#ppt_x"/>
                                          </p:val>
                                        </p:tav>
                                      </p:tavLst>
                                    </p:anim>
                                    <p:anim calcmode="lin" valueType="num">
                                      <p:cBhvr additive="base">
                                        <p:cTn id="100" dur="500" fill="hold"/>
                                        <p:tgtEl>
                                          <p:spTgt spid="81936"/>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81938"/>
                                        </p:tgtEl>
                                        <p:attrNameLst>
                                          <p:attrName>style.visibility</p:attrName>
                                        </p:attrNameLst>
                                      </p:cBhvr>
                                      <p:to>
                                        <p:strVal val="visible"/>
                                      </p:to>
                                    </p:set>
                                    <p:anim calcmode="lin" valueType="num">
                                      <p:cBhvr additive="base">
                                        <p:cTn id="103" dur="500" fill="hold"/>
                                        <p:tgtEl>
                                          <p:spTgt spid="81938"/>
                                        </p:tgtEl>
                                        <p:attrNameLst>
                                          <p:attrName>ppt_x</p:attrName>
                                        </p:attrNameLst>
                                      </p:cBhvr>
                                      <p:tavLst>
                                        <p:tav tm="0">
                                          <p:val>
                                            <p:strVal val="#ppt_x"/>
                                          </p:val>
                                        </p:tav>
                                        <p:tav tm="100000">
                                          <p:val>
                                            <p:strVal val="#ppt_x"/>
                                          </p:val>
                                        </p:tav>
                                      </p:tavLst>
                                    </p:anim>
                                    <p:anim calcmode="lin" valueType="num">
                                      <p:cBhvr additive="base">
                                        <p:cTn id="104" dur="500" fill="hold"/>
                                        <p:tgtEl>
                                          <p:spTgt spid="81938"/>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35" presetClass="entr" presetSubtype="0" fill="hold" grpId="0" nodeType="clickEffect">
                                  <p:stCondLst>
                                    <p:cond delay="0"/>
                                  </p:stCondLst>
                                  <p:childTnLst>
                                    <p:set>
                                      <p:cBhvr>
                                        <p:cTn id="108" dur="1" fill="hold">
                                          <p:stCondLst>
                                            <p:cond delay="0"/>
                                          </p:stCondLst>
                                        </p:cTn>
                                        <p:tgtEl>
                                          <p:spTgt spid="81942"/>
                                        </p:tgtEl>
                                        <p:attrNameLst>
                                          <p:attrName>style.visibility</p:attrName>
                                        </p:attrNameLst>
                                      </p:cBhvr>
                                      <p:to>
                                        <p:strVal val="visible"/>
                                      </p:to>
                                    </p:set>
                                    <p:animEffect transition="in" filter="fade">
                                      <p:cBhvr>
                                        <p:cTn id="109" dur="2000"/>
                                        <p:tgtEl>
                                          <p:spTgt spid="81942"/>
                                        </p:tgtEl>
                                      </p:cBhvr>
                                    </p:animEffect>
                                    <p:anim calcmode="lin" valueType="num">
                                      <p:cBhvr>
                                        <p:cTn id="110" dur="2000" fill="hold"/>
                                        <p:tgtEl>
                                          <p:spTgt spid="81942"/>
                                        </p:tgtEl>
                                        <p:attrNameLst>
                                          <p:attrName>style.rotation</p:attrName>
                                        </p:attrNameLst>
                                      </p:cBhvr>
                                      <p:tavLst>
                                        <p:tav tm="0">
                                          <p:val>
                                            <p:fltVal val="720"/>
                                          </p:val>
                                        </p:tav>
                                        <p:tav tm="100000">
                                          <p:val>
                                            <p:fltVal val="0"/>
                                          </p:val>
                                        </p:tav>
                                      </p:tavLst>
                                    </p:anim>
                                    <p:anim calcmode="lin" valueType="num">
                                      <p:cBhvr>
                                        <p:cTn id="111" dur="2000" fill="hold"/>
                                        <p:tgtEl>
                                          <p:spTgt spid="81942"/>
                                        </p:tgtEl>
                                        <p:attrNameLst>
                                          <p:attrName>ppt_h</p:attrName>
                                        </p:attrNameLst>
                                      </p:cBhvr>
                                      <p:tavLst>
                                        <p:tav tm="0">
                                          <p:val>
                                            <p:fltVal val="0"/>
                                          </p:val>
                                        </p:tav>
                                        <p:tav tm="100000">
                                          <p:val>
                                            <p:strVal val="#ppt_h"/>
                                          </p:val>
                                        </p:tav>
                                      </p:tavLst>
                                    </p:anim>
                                    <p:anim calcmode="lin" valueType="num">
                                      <p:cBhvr>
                                        <p:cTn id="112" dur="2000" fill="hold"/>
                                        <p:tgtEl>
                                          <p:spTgt spid="81942"/>
                                        </p:tgtEl>
                                        <p:attrNameLst>
                                          <p:attrName>ppt_w</p:attrName>
                                        </p:attrNameLst>
                                      </p:cBhvr>
                                      <p:tavLst>
                                        <p:tav tm="0">
                                          <p:val>
                                            <p:fltVal val="0"/>
                                          </p:val>
                                        </p:tav>
                                        <p:tav tm="100000">
                                          <p:val>
                                            <p:strVal val="#ppt_w"/>
                                          </p:val>
                                        </p:tav>
                                      </p:tavLst>
                                    </p:anim>
                                  </p:childTnLst>
                                </p:cTn>
                              </p:par>
                            </p:childTnLst>
                          </p:cTn>
                        </p:par>
                      </p:childTnLst>
                    </p:cTn>
                  </p:par>
                  <p:par>
                    <p:cTn id="113" fill="hold">
                      <p:stCondLst>
                        <p:cond delay="indefinite"/>
                      </p:stCondLst>
                      <p:childTnLst>
                        <p:par>
                          <p:cTn id="114" fill="hold">
                            <p:stCondLst>
                              <p:cond delay="0"/>
                            </p:stCondLst>
                            <p:childTnLst>
                              <p:par>
                                <p:cTn id="115" presetID="4" presetClass="entr" presetSubtype="16" fill="hold" grpId="0" nodeType="clickEffect">
                                  <p:stCondLst>
                                    <p:cond delay="0"/>
                                  </p:stCondLst>
                                  <p:childTnLst>
                                    <p:set>
                                      <p:cBhvr>
                                        <p:cTn id="116" dur="1" fill="hold">
                                          <p:stCondLst>
                                            <p:cond delay="0"/>
                                          </p:stCondLst>
                                        </p:cTn>
                                        <p:tgtEl>
                                          <p:spTgt spid="81944"/>
                                        </p:tgtEl>
                                        <p:attrNameLst>
                                          <p:attrName>style.visibility</p:attrName>
                                        </p:attrNameLst>
                                      </p:cBhvr>
                                      <p:to>
                                        <p:strVal val="visible"/>
                                      </p:to>
                                    </p:set>
                                    <p:animEffect transition="in" filter="box(in)">
                                      <p:cBhvr>
                                        <p:cTn id="117" dur="500"/>
                                        <p:tgtEl>
                                          <p:spTgt spid="81944"/>
                                        </p:tgtEl>
                                      </p:cBhvr>
                                    </p:animEffect>
                                  </p:childTnLst>
                                </p:cTn>
                              </p:par>
                            </p:childTnLst>
                          </p:cTn>
                        </p:par>
                        <p:par>
                          <p:cTn id="118" fill="hold">
                            <p:stCondLst>
                              <p:cond delay="500"/>
                            </p:stCondLst>
                            <p:childTnLst>
                              <p:par>
                                <p:cTn id="119" presetID="2" presetClass="entr" presetSubtype="4" fill="hold" grpId="0" nodeType="afterEffect">
                                  <p:stCondLst>
                                    <p:cond delay="0"/>
                                  </p:stCondLst>
                                  <p:childTnLst>
                                    <p:set>
                                      <p:cBhvr>
                                        <p:cTn id="120" dur="1" fill="hold">
                                          <p:stCondLst>
                                            <p:cond delay="0"/>
                                          </p:stCondLst>
                                        </p:cTn>
                                        <p:tgtEl>
                                          <p:spTgt spid="81941"/>
                                        </p:tgtEl>
                                        <p:attrNameLst>
                                          <p:attrName>style.visibility</p:attrName>
                                        </p:attrNameLst>
                                      </p:cBhvr>
                                      <p:to>
                                        <p:strVal val="visible"/>
                                      </p:to>
                                    </p:set>
                                    <p:anim calcmode="lin" valueType="num">
                                      <p:cBhvr additive="base">
                                        <p:cTn id="121" dur="500" fill="hold"/>
                                        <p:tgtEl>
                                          <p:spTgt spid="81941"/>
                                        </p:tgtEl>
                                        <p:attrNameLst>
                                          <p:attrName>ppt_x</p:attrName>
                                        </p:attrNameLst>
                                      </p:cBhvr>
                                      <p:tavLst>
                                        <p:tav tm="0">
                                          <p:val>
                                            <p:strVal val="#ppt_x"/>
                                          </p:val>
                                        </p:tav>
                                        <p:tav tm="100000">
                                          <p:val>
                                            <p:strVal val="#ppt_x"/>
                                          </p:val>
                                        </p:tav>
                                      </p:tavLst>
                                    </p:anim>
                                    <p:anim calcmode="lin" valueType="num">
                                      <p:cBhvr additive="base">
                                        <p:cTn id="122" dur="500" fill="hold"/>
                                        <p:tgtEl>
                                          <p:spTgt spid="81941"/>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81943"/>
                                        </p:tgtEl>
                                        <p:attrNameLst>
                                          <p:attrName>style.visibility</p:attrName>
                                        </p:attrNameLst>
                                      </p:cBhvr>
                                      <p:to>
                                        <p:strVal val="visible"/>
                                      </p:to>
                                    </p:set>
                                    <p:anim calcmode="lin" valueType="num">
                                      <p:cBhvr additive="base">
                                        <p:cTn id="125" dur="500" fill="hold"/>
                                        <p:tgtEl>
                                          <p:spTgt spid="81943"/>
                                        </p:tgtEl>
                                        <p:attrNameLst>
                                          <p:attrName>ppt_x</p:attrName>
                                        </p:attrNameLst>
                                      </p:cBhvr>
                                      <p:tavLst>
                                        <p:tav tm="0">
                                          <p:val>
                                            <p:strVal val="#ppt_x"/>
                                          </p:val>
                                        </p:tav>
                                        <p:tav tm="100000">
                                          <p:val>
                                            <p:strVal val="#ppt_x"/>
                                          </p:val>
                                        </p:tav>
                                      </p:tavLst>
                                    </p:anim>
                                    <p:anim calcmode="lin" valueType="num">
                                      <p:cBhvr additive="base">
                                        <p:cTn id="126" dur="500" fill="hold"/>
                                        <p:tgtEl>
                                          <p:spTgt spid="81943"/>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4" presetClass="entr" presetSubtype="16" fill="hold" grpId="0" nodeType="clickEffect">
                                  <p:stCondLst>
                                    <p:cond delay="0"/>
                                  </p:stCondLst>
                                  <p:childTnLst>
                                    <p:set>
                                      <p:cBhvr>
                                        <p:cTn id="130" dur="1" fill="hold">
                                          <p:stCondLst>
                                            <p:cond delay="0"/>
                                          </p:stCondLst>
                                        </p:cTn>
                                        <p:tgtEl>
                                          <p:spTgt spid="81945"/>
                                        </p:tgtEl>
                                        <p:attrNameLst>
                                          <p:attrName>style.visibility</p:attrName>
                                        </p:attrNameLst>
                                      </p:cBhvr>
                                      <p:to>
                                        <p:strVal val="visible"/>
                                      </p:to>
                                    </p:set>
                                    <p:animEffect transition="in" filter="box(in)">
                                      <p:cBhvr>
                                        <p:cTn id="131" dur="500"/>
                                        <p:tgtEl>
                                          <p:spTgt spid="81945"/>
                                        </p:tgtEl>
                                      </p:cBhvr>
                                    </p:animEffect>
                                  </p:childTnLst>
                                </p:cTn>
                              </p:par>
                            </p:childTnLst>
                          </p:cTn>
                        </p:par>
                      </p:childTnLst>
                    </p:cTn>
                  </p:par>
                  <p:par>
                    <p:cTn id="132" fill="hold">
                      <p:stCondLst>
                        <p:cond delay="indefinite"/>
                      </p:stCondLst>
                      <p:childTnLst>
                        <p:par>
                          <p:cTn id="133" fill="hold">
                            <p:stCondLst>
                              <p:cond delay="0"/>
                            </p:stCondLst>
                            <p:childTnLst>
                              <p:par>
                                <p:cTn id="134" presetID="24" presetClass="entr" presetSubtype="0" fill="hold" nodeType="clickEffect">
                                  <p:stCondLst>
                                    <p:cond delay="0"/>
                                  </p:stCondLst>
                                  <p:childTnLst>
                                    <p:set>
                                      <p:cBhvr>
                                        <p:cTn id="135" dur="1" fill="hold">
                                          <p:stCondLst>
                                            <p:cond delay="0"/>
                                          </p:stCondLst>
                                        </p:cTn>
                                        <p:tgtEl>
                                          <p:spTgt spid="81946"/>
                                        </p:tgtEl>
                                        <p:attrNameLst>
                                          <p:attrName>style.visibility</p:attrName>
                                        </p:attrNameLst>
                                      </p:cBhvr>
                                      <p:to>
                                        <p:strVal val="visible"/>
                                      </p:to>
                                    </p:set>
                                    <p:anim to="" calcmode="lin" valueType="num">
                                      <p:cBhvr>
                                        <p:cTn id="136" dur="1" fill="hold"/>
                                        <p:tgtEl>
                                          <p:spTgt spid="81946"/>
                                        </p:tgtEl>
                                        <p:attrNameLst>
                                          <p:attrName/>
                                        </p:attrNameLst>
                                      </p:cBhvr>
                                    </p:anim>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nodeType="clickEffect">
                                  <p:stCondLst>
                                    <p:cond delay="0"/>
                                  </p:stCondLst>
                                  <p:childTnLst>
                                    <p:set>
                                      <p:cBhvr>
                                        <p:cTn id="140" dur="1" fill="hold">
                                          <p:stCondLst>
                                            <p:cond delay="0"/>
                                          </p:stCondLst>
                                        </p:cTn>
                                        <p:tgtEl>
                                          <p:spTgt spid="81946"/>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81947"/>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35" presetClass="entr" presetSubtype="0" fill="hold" grpId="0" nodeType="clickEffect">
                                  <p:stCondLst>
                                    <p:cond delay="0"/>
                                  </p:stCondLst>
                                  <p:childTnLst>
                                    <p:set>
                                      <p:cBhvr>
                                        <p:cTn id="146" dur="1" fill="hold">
                                          <p:stCondLst>
                                            <p:cond delay="0"/>
                                          </p:stCondLst>
                                        </p:cTn>
                                        <p:tgtEl>
                                          <p:spTgt spid="81954"/>
                                        </p:tgtEl>
                                        <p:attrNameLst>
                                          <p:attrName>style.visibility</p:attrName>
                                        </p:attrNameLst>
                                      </p:cBhvr>
                                      <p:to>
                                        <p:strVal val="visible"/>
                                      </p:to>
                                    </p:set>
                                    <p:animEffect transition="in" filter="fade">
                                      <p:cBhvr>
                                        <p:cTn id="147" dur="2000"/>
                                        <p:tgtEl>
                                          <p:spTgt spid="81954"/>
                                        </p:tgtEl>
                                      </p:cBhvr>
                                    </p:animEffect>
                                    <p:anim calcmode="lin" valueType="num">
                                      <p:cBhvr>
                                        <p:cTn id="148" dur="2000" fill="hold"/>
                                        <p:tgtEl>
                                          <p:spTgt spid="81954"/>
                                        </p:tgtEl>
                                        <p:attrNameLst>
                                          <p:attrName>style.rotation</p:attrName>
                                        </p:attrNameLst>
                                      </p:cBhvr>
                                      <p:tavLst>
                                        <p:tav tm="0">
                                          <p:val>
                                            <p:fltVal val="720"/>
                                          </p:val>
                                        </p:tav>
                                        <p:tav tm="100000">
                                          <p:val>
                                            <p:fltVal val="0"/>
                                          </p:val>
                                        </p:tav>
                                      </p:tavLst>
                                    </p:anim>
                                    <p:anim calcmode="lin" valueType="num">
                                      <p:cBhvr>
                                        <p:cTn id="149" dur="2000" fill="hold"/>
                                        <p:tgtEl>
                                          <p:spTgt spid="81954"/>
                                        </p:tgtEl>
                                        <p:attrNameLst>
                                          <p:attrName>ppt_h</p:attrName>
                                        </p:attrNameLst>
                                      </p:cBhvr>
                                      <p:tavLst>
                                        <p:tav tm="0">
                                          <p:val>
                                            <p:fltVal val="0"/>
                                          </p:val>
                                        </p:tav>
                                        <p:tav tm="100000">
                                          <p:val>
                                            <p:strVal val="#ppt_h"/>
                                          </p:val>
                                        </p:tav>
                                      </p:tavLst>
                                    </p:anim>
                                    <p:anim calcmode="lin" valueType="num">
                                      <p:cBhvr>
                                        <p:cTn id="150" dur="2000" fill="hold"/>
                                        <p:tgtEl>
                                          <p:spTgt spid="81954"/>
                                        </p:tgtEl>
                                        <p:attrNameLst>
                                          <p:attrName>ppt_w</p:attrName>
                                        </p:attrNameLst>
                                      </p:cBhvr>
                                      <p:tavLst>
                                        <p:tav tm="0">
                                          <p:val>
                                            <p:fltVal val="0"/>
                                          </p:val>
                                        </p:tav>
                                        <p:tav tm="100000">
                                          <p:val>
                                            <p:strVal val="#ppt_w"/>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81948"/>
                                        </p:tgtEl>
                                        <p:attrNameLst>
                                          <p:attrName>style.visibility</p:attrName>
                                        </p:attrNameLst>
                                      </p:cBhvr>
                                      <p:to>
                                        <p:strVal val="visible"/>
                                      </p:to>
                                    </p:set>
                                    <p:anim calcmode="lin" valueType="num">
                                      <p:cBhvr additive="base">
                                        <p:cTn id="155" dur="500" fill="hold"/>
                                        <p:tgtEl>
                                          <p:spTgt spid="81948"/>
                                        </p:tgtEl>
                                        <p:attrNameLst>
                                          <p:attrName>ppt_x</p:attrName>
                                        </p:attrNameLst>
                                      </p:cBhvr>
                                      <p:tavLst>
                                        <p:tav tm="0">
                                          <p:val>
                                            <p:strVal val="#ppt_x"/>
                                          </p:val>
                                        </p:tav>
                                        <p:tav tm="100000">
                                          <p:val>
                                            <p:strVal val="#ppt_x"/>
                                          </p:val>
                                        </p:tav>
                                      </p:tavLst>
                                    </p:anim>
                                    <p:anim calcmode="lin" valueType="num">
                                      <p:cBhvr additive="base">
                                        <p:cTn id="156" dur="500" fill="hold"/>
                                        <p:tgtEl>
                                          <p:spTgt spid="81948"/>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35" presetClass="entr" presetSubtype="0" fill="hold" grpId="0" nodeType="clickEffect">
                                  <p:stCondLst>
                                    <p:cond delay="0"/>
                                  </p:stCondLst>
                                  <p:childTnLst>
                                    <p:set>
                                      <p:cBhvr>
                                        <p:cTn id="160" dur="1" fill="hold">
                                          <p:stCondLst>
                                            <p:cond delay="0"/>
                                          </p:stCondLst>
                                        </p:cTn>
                                        <p:tgtEl>
                                          <p:spTgt spid="81951"/>
                                        </p:tgtEl>
                                        <p:attrNameLst>
                                          <p:attrName>style.visibility</p:attrName>
                                        </p:attrNameLst>
                                      </p:cBhvr>
                                      <p:to>
                                        <p:strVal val="visible"/>
                                      </p:to>
                                    </p:set>
                                    <p:animEffect transition="in" filter="fade">
                                      <p:cBhvr>
                                        <p:cTn id="161" dur="2000"/>
                                        <p:tgtEl>
                                          <p:spTgt spid="81951"/>
                                        </p:tgtEl>
                                      </p:cBhvr>
                                    </p:animEffect>
                                    <p:anim calcmode="lin" valueType="num">
                                      <p:cBhvr>
                                        <p:cTn id="162" dur="2000" fill="hold"/>
                                        <p:tgtEl>
                                          <p:spTgt spid="81951"/>
                                        </p:tgtEl>
                                        <p:attrNameLst>
                                          <p:attrName>style.rotation</p:attrName>
                                        </p:attrNameLst>
                                      </p:cBhvr>
                                      <p:tavLst>
                                        <p:tav tm="0">
                                          <p:val>
                                            <p:fltVal val="720"/>
                                          </p:val>
                                        </p:tav>
                                        <p:tav tm="100000">
                                          <p:val>
                                            <p:fltVal val="0"/>
                                          </p:val>
                                        </p:tav>
                                      </p:tavLst>
                                    </p:anim>
                                    <p:anim calcmode="lin" valueType="num">
                                      <p:cBhvr>
                                        <p:cTn id="163" dur="2000" fill="hold"/>
                                        <p:tgtEl>
                                          <p:spTgt spid="81951"/>
                                        </p:tgtEl>
                                        <p:attrNameLst>
                                          <p:attrName>ppt_h</p:attrName>
                                        </p:attrNameLst>
                                      </p:cBhvr>
                                      <p:tavLst>
                                        <p:tav tm="0">
                                          <p:val>
                                            <p:fltVal val="0"/>
                                          </p:val>
                                        </p:tav>
                                        <p:tav tm="100000">
                                          <p:val>
                                            <p:strVal val="#ppt_h"/>
                                          </p:val>
                                        </p:tav>
                                      </p:tavLst>
                                    </p:anim>
                                    <p:anim calcmode="lin" valueType="num">
                                      <p:cBhvr>
                                        <p:cTn id="164" dur="2000" fill="hold"/>
                                        <p:tgtEl>
                                          <p:spTgt spid="81951"/>
                                        </p:tgtEl>
                                        <p:attrNameLst>
                                          <p:attrName>ppt_w</p:attrName>
                                        </p:attrNameLst>
                                      </p:cBhvr>
                                      <p:tavLst>
                                        <p:tav tm="0">
                                          <p:val>
                                            <p:fltVal val="0"/>
                                          </p:val>
                                        </p:tav>
                                        <p:tav tm="100000">
                                          <p:val>
                                            <p:strVal val="#ppt_w"/>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81949"/>
                                        </p:tgtEl>
                                        <p:attrNameLst>
                                          <p:attrName>style.visibility</p:attrName>
                                        </p:attrNameLst>
                                      </p:cBhvr>
                                      <p:to>
                                        <p:strVal val="visible"/>
                                      </p:to>
                                    </p:set>
                                    <p:anim calcmode="lin" valueType="num">
                                      <p:cBhvr additive="base">
                                        <p:cTn id="167" dur="500" fill="hold"/>
                                        <p:tgtEl>
                                          <p:spTgt spid="81949"/>
                                        </p:tgtEl>
                                        <p:attrNameLst>
                                          <p:attrName>ppt_x</p:attrName>
                                        </p:attrNameLst>
                                      </p:cBhvr>
                                      <p:tavLst>
                                        <p:tav tm="0">
                                          <p:val>
                                            <p:strVal val="#ppt_x"/>
                                          </p:val>
                                        </p:tav>
                                        <p:tav tm="100000">
                                          <p:val>
                                            <p:strVal val="#ppt_x"/>
                                          </p:val>
                                        </p:tav>
                                      </p:tavLst>
                                    </p:anim>
                                    <p:anim calcmode="lin" valueType="num">
                                      <p:cBhvr additive="base">
                                        <p:cTn id="168" dur="500" fill="hold"/>
                                        <p:tgtEl>
                                          <p:spTgt spid="81949"/>
                                        </p:tgtEl>
                                        <p:attrNameLst>
                                          <p:attrName>ppt_y</p:attrName>
                                        </p:attrNameLst>
                                      </p:cBhvr>
                                      <p:tavLst>
                                        <p:tav tm="0">
                                          <p:val>
                                            <p:strVal val="1+#ppt_h/2"/>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4" presetClass="entr" presetSubtype="16" fill="hold" grpId="0" nodeType="clickEffect">
                                  <p:stCondLst>
                                    <p:cond delay="0"/>
                                  </p:stCondLst>
                                  <p:childTnLst>
                                    <p:set>
                                      <p:cBhvr>
                                        <p:cTn id="172" dur="1" fill="hold">
                                          <p:stCondLst>
                                            <p:cond delay="0"/>
                                          </p:stCondLst>
                                        </p:cTn>
                                        <p:tgtEl>
                                          <p:spTgt spid="81953"/>
                                        </p:tgtEl>
                                        <p:attrNameLst>
                                          <p:attrName>style.visibility</p:attrName>
                                        </p:attrNameLst>
                                      </p:cBhvr>
                                      <p:to>
                                        <p:strVal val="visible"/>
                                      </p:to>
                                    </p:set>
                                    <p:animEffect transition="in" filter="box(in)">
                                      <p:cBhvr>
                                        <p:cTn id="173" dur="500"/>
                                        <p:tgtEl>
                                          <p:spTgt spid="81953"/>
                                        </p:tgtEl>
                                      </p:cBhvr>
                                    </p:animEffect>
                                  </p:childTnLst>
                                </p:cTn>
                              </p:par>
                            </p:childTnLst>
                          </p:cTn>
                        </p:par>
                        <p:par>
                          <p:cTn id="174" fill="hold">
                            <p:stCondLst>
                              <p:cond delay="500"/>
                            </p:stCondLst>
                            <p:childTnLst>
                              <p:par>
                                <p:cTn id="175" presetID="2" presetClass="entr" presetSubtype="4" fill="hold" grpId="0" nodeType="afterEffect">
                                  <p:stCondLst>
                                    <p:cond delay="0"/>
                                  </p:stCondLst>
                                  <p:childTnLst>
                                    <p:set>
                                      <p:cBhvr>
                                        <p:cTn id="176" dur="1" fill="hold">
                                          <p:stCondLst>
                                            <p:cond delay="0"/>
                                          </p:stCondLst>
                                        </p:cTn>
                                        <p:tgtEl>
                                          <p:spTgt spid="81950"/>
                                        </p:tgtEl>
                                        <p:attrNameLst>
                                          <p:attrName>style.visibility</p:attrName>
                                        </p:attrNameLst>
                                      </p:cBhvr>
                                      <p:to>
                                        <p:strVal val="visible"/>
                                      </p:to>
                                    </p:set>
                                    <p:anim calcmode="lin" valueType="num">
                                      <p:cBhvr additive="base">
                                        <p:cTn id="177" dur="500" fill="hold"/>
                                        <p:tgtEl>
                                          <p:spTgt spid="81950"/>
                                        </p:tgtEl>
                                        <p:attrNameLst>
                                          <p:attrName>ppt_x</p:attrName>
                                        </p:attrNameLst>
                                      </p:cBhvr>
                                      <p:tavLst>
                                        <p:tav tm="0">
                                          <p:val>
                                            <p:strVal val="#ppt_x"/>
                                          </p:val>
                                        </p:tav>
                                        <p:tav tm="100000">
                                          <p:val>
                                            <p:strVal val="#ppt_x"/>
                                          </p:val>
                                        </p:tav>
                                      </p:tavLst>
                                    </p:anim>
                                    <p:anim calcmode="lin" valueType="num">
                                      <p:cBhvr additive="base">
                                        <p:cTn id="178" dur="500" fill="hold"/>
                                        <p:tgtEl>
                                          <p:spTgt spid="81950"/>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81952"/>
                                        </p:tgtEl>
                                        <p:attrNameLst>
                                          <p:attrName>style.visibility</p:attrName>
                                        </p:attrNameLst>
                                      </p:cBhvr>
                                      <p:to>
                                        <p:strVal val="visible"/>
                                      </p:to>
                                    </p:set>
                                    <p:anim calcmode="lin" valueType="num">
                                      <p:cBhvr additive="base">
                                        <p:cTn id="181" dur="500" fill="hold"/>
                                        <p:tgtEl>
                                          <p:spTgt spid="81952"/>
                                        </p:tgtEl>
                                        <p:attrNameLst>
                                          <p:attrName>ppt_x</p:attrName>
                                        </p:attrNameLst>
                                      </p:cBhvr>
                                      <p:tavLst>
                                        <p:tav tm="0">
                                          <p:val>
                                            <p:strVal val="#ppt_x"/>
                                          </p:val>
                                        </p:tav>
                                        <p:tav tm="100000">
                                          <p:val>
                                            <p:strVal val="#ppt_x"/>
                                          </p:val>
                                        </p:tav>
                                      </p:tavLst>
                                    </p:anim>
                                    <p:anim calcmode="lin" valueType="num">
                                      <p:cBhvr additive="base">
                                        <p:cTn id="182" dur="500" fill="hold"/>
                                        <p:tgtEl>
                                          <p:spTgt spid="81952"/>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35" presetClass="entr" presetSubtype="0" fill="hold" grpId="0" nodeType="clickEffect">
                                  <p:stCondLst>
                                    <p:cond delay="0"/>
                                  </p:stCondLst>
                                  <p:childTnLst>
                                    <p:set>
                                      <p:cBhvr>
                                        <p:cTn id="186" dur="1" fill="hold">
                                          <p:stCondLst>
                                            <p:cond delay="0"/>
                                          </p:stCondLst>
                                        </p:cTn>
                                        <p:tgtEl>
                                          <p:spTgt spid="81956"/>
                                        </p:tgtEl>
                                        <p:attrNameLst>
                                          <p:attrName>style.visibility</p:attrName>
                                        </p:attrNameLst>
                                      </p:cBhvr>
                                      <p:to>
                                        <p:strVal val="visible"/>
                                      </p:to>
                                    </p:set>
                                    <p:animEffect transition="in" filter="fade">
                                      <p:cBhvr>
                                        <p:cTn id="187" dur="2000"/>
                                        <p:tgtEl>
                                          <p:spTgt spid="81956"/>
                                        </p:tgtEl>
                                      </p:cBhvr>
                                    </p:animEffect>
                                    <p:anim calcmode="lin" valueType="num">
                                      <p:cBhvr>
                                        <p:cTn id="188" dur="2000" fill="hold"/>
                                        <p:tgtEl>
                                          <p:spTgt spid="81956"/>
                                        </p:tgtEl>
                                        <p:attrNameLst>
                                          <p:attrName>style.rotation</p:attrName>
                                        </p:attrNameLst>
                                      </p:cBhvr>
                                      <p:tavLst>
                                        <p:tav tm="0">
                                          <p:val>
                                            <p:fltVal val="720"/>
                                          </p:val>
                                        </p:tav>
                                        <p:tav tm="100000">
                                          <p:val>
                                            <p:fltVal val="0"/>
                                          </p:val>
                                        </p:tav>
                                      </p:tavLst>
                                    </p:anim>
                                    <p:anim calcmode="lin" valueType="num">
                                      <p:cBhvr>
                                        <p:cTn id="189" dur="2000" fill="hold"/>
                                        <p:tgtEl>
                                          <p:spTgt spid="81956"/>
                                        </p:tgtEl>
                                        <p:attrNameLst>
                                          <p:attrName>ppt_h</p:attrName>
                                        </p:attrNameLst>
                                      </p:cBhvr>
                                      <p:tavLst>
                                        <p:tav tm="0">
                                          <p:val>
                                            <p:fltVal val="0"/>
                                          </p:val>
                                        </p:tav>
                                        <p:tav tm="100000">
                                          <p:val>
                                            <p:strVal val="#ppt_h"/>
                                          </p:val>
                                        </p:tav>
                                      </p:tavLst>
                                    </p:anim>
                                    <p:anim calcmode="lin" valueType="num">
                                      <p:cBhvr>
                                        <p:cTn id="190" dur="2000" fill="hold"/>
                                        <p:tgtEl>
                                          <p:spTgt spid="81956"/>
                                        </p:tgtEl>
                                        <p:attrNameLst>
                                          <p:attrName>ppt_w</p:attrName>
                                        </p:attrNameLst>
                                      </p:cBhvr>
                                      <p:tavLst>
                                        <p:tav tm="0">
                                          <p:val>
                                            <p:fltVal val="0"/>
                                          </p:val>
                                        </p:tav>
                                        <p:tav tm="100000">
                                          <p:val>
                                            <p:strVal val="#ppt_w"/>
                                          </p:val>
                                        </p:tav>
                                      </p:tavLst>
                                    </p:anim>
                                  </p:childTnLst>
                                </p:cTn>
                              </p:par>
                            </p:childTnLst>
                          </p:cTn>
                        </p:par>
                        <p:par>
                          <p:cTn id="191" fill="hold">
                            <p:stCondLst>
                              <p:cond delay="2000"/>
                            </p:stCondLst>
                            <p:childTnLst>
                              <p:par>
                                <p:cTn id="192" presetID="4" presetClass="entr" presetSubtype="16" fill="hold" grpId="0" nodeType="afterEffect">
                                  <p:stCondLst>
                                    <p:cond delay="0"/>
                                  </p:stCondLst>
                                  <p:childTnLst>
                                    <p:set>
                                      <p:cBhvr>
                                        <p:cTn id="193" dur="1" fill="hold">
                                          <p:stCondLst>
                                            <p:cond delay="0"/>
                                          </p:stCondLst>
                                        </p:cTn>
                                        <p:tgtEl>
                                          <p:spTgt spid="81958"/>
                                        </p:tgtEl>
                                        <p:attrNameLst>
                                          <p:attrName>style.visibility</p:attrName>
                                        </p:attrNameLst>
                                      </p:cBhvr>
                                      <p:to>
                                        <p:strVal val="visible"/>
                                      </p:to>
                                    </p:set>
                                    <p:animEffect transition="in" filter="box(in)">
                                      <p:cBhvr>
                                        <p:cTn id="194" dur="500"/>
                                        <p:tgtEl>
                                          <p:spTgt spid="81958"/>
                                        </p:tgtEl>
                                      </p:cBhvr>
                                    </p:animEffect>
                                  </p:childTnLst>
                                </p:cTn>
                              </p:par>
                            </p:childTnLst>
                          </p:cTn>
                        </p:par>
                        <p:par>
                          <p:cTn id="195" fill="hold">
                            <p:stCondLst>
                              <p:cond delay="2500"/>
                            </p:stCondLst>
                            <p:childTnLst>
                              <p:par>
                                <p:cTn id="196" presetID="2" presetClass="entr" presetSubtype="4" fill="hold" grpId="0" nodeType="afterEffect">
                                  <p:stCondLst>
                                    <p:cond delay="0"/>
                                  </p:stCondLst>
                                  <p:childTnLst>
                                    <p:set>
                                      <p:cBhvr>
                                        <p:cTn id="197" dur="1" fill="hold">
                                          <p:stCondLst>
                                            <p:cond delay="0"/>
                                          </p:stCondLst>
                                        </p:cTn>
                                        <p:tgtEl>
                                          <p:spTgt spid="81955"/>
                                        </p:tgtEl>
                                        <p:attrNameLst>
                                          <p:attrName>style.visibility</p:attrName>
                                        </p:attrNameLst>
                                      </p:cBhvr>
                                      <p:to>
                                        <p:strVal val="visible"/>
                                      </p:to>
                                    </p:set>
                                    <p:anim calcmode="lin" valueType="num">
                                      <p:cBhvr additive="base">
                                        <p:cTn id="198" dur="500" fill="hold"/>
                                        <p:tgtEl>
                                          <p:spTgt spid="81955"/>
                                        </p:tgtEl>
                                        <p:attrNameLst>
                                          <p:attrName>ppt_x</p:attrName>
                                        </p:attrNameLst>
                                      </p:cBhvr>
                                      <p:tavLst>
                                        <p:tav tm="0">
                                          <p:val>
                                            <p:strVal val="#ppt_x"/>
                                          </p:val>
                                        </p:tav>
                                        <p:tav tm="100000">
                                          <p:val>
                                            <p:strVal val="#ppt_x"/>
                                          </p:val>
                                        </p:tav>
                                      </p:tavLst>
                                    </p:anim>
                                    <p:anim calcmode="lin" valueType="num">
                                      <p:cBhvr additive="base">
                                        <p:cTn id="199" dur="500" fill="hold"/>
                                        <p:tgtEl>
                                          <p:spTgt spid="81955"/>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81957"/>
                                        </p:tgtEl>
                                        <p:attrNameLst>
                                          <p:attrName>style.visibility</p:attrName>
                                        </p:attrNameLst>
                                      </p:cBhvr>
                                      <p:to>
                                        <p:strVal val="visible"/>
                                      </p:to>
                                    </p:set>
                                    <p:anim calcmode="lin" valueType="num">
                                      <p:cBhvr additive="base">
                                        <p:cTn id="202" dur="500" fill="hold"/>
                                        <p:tgtEl>
                                          <p:spTgt spid="81957"/>
                                        </p:tgtEl>
                                        <p:attrNameLst>
                                          <p:attrName>ppt_x</p:attrName>
                                        </p:attrNameLst>
                                      </p:cBhvr>
                                      <p:tavLst>
                                        <p:tav tm="0">
                                          <p:val>
                                            <p:strVal val="#ppt_x"/>
                                          </p:val>
                                        </p:tav>
                                        <p:tav tm="100000">
                                          <p:val>
                                            <p:strVal val="#ppt_x"/>
                                          </p:val>
                                        </p:tav>
                                      </p:tavLst>
                                    </p:anim>
                                    <p:anim calcmode="lin" valueType="num">
                                      <p:cBhvr additive="base">
                                        <p:cTn id="203" dur="500" fill="hold"/>
                                        <p:tgtEl>
                                          <p:spTgt spid="81957"/>
                                        </p:tgtEl>
                                        <p:attrNameLst>
                                          <p:attrName>ppt_y</p:attrName>
                                        </p:attrNameLst>
                                      </p:cBhvr>
                                      <p:tavLst>
                                        <p:tav tm="0">
                                          <p:val>
                                            <p:strVal val="1+#ppt_h/2"/>
                                          </p:val>
                                        </p:tav>
                                        <p:tav tm="100000">
                                          <p:val>
                                            <p:strVal val="#ppt_y"/>
                                          </p:val>
                                        </p:tav>
                                      </p:tavLst>
                                    </p:anim>
                                  </p:childTnLst>
                                </p:cTn>
                              </p:par>
                            </p:childTnLst>
                          </p:cTn>
                        </p:par>
                      </p:childTnLst>
                    </p:cTn>
                  </p:par>
                  <p:par>
                    <p:cTn id="204" fill="hold">
                      <p:stCondLst>
                        <p:cond delay="indefinite"/>
                      </p:stCondLst>
                      <p:childTnLst>
                        <p:par>
                          <p:cTn id="205" fill="hold">
                            <p:stCondLst>
                              <p:cond delay="0"/>
                            </p:stCondLst>
                            <p:childTnLst>
                              <p:par>
                                <p:cTn id="206" presetID="24" presetClass="entr" presetSubtype="0" fill="hold" nodeType="clickEffect">
                                  <p:stCondLst>
                                    <p:cond delay="0"/>
                                  </p:stCondLst>
                                  <p:childTnLst>
                                    <p:set>
                                      <p:cBhvr>
                                        <p:cTn id="207" dur="1" fill="hold">
                                          <p:stCondLst>
                                            <p:cond delay="0"/>
                                          </p:stCondLst>
                                        </p:cTn>
                                        <p:tgtEl>
                                          <p:spTgt spid="81962"/>
                                        </p:tgtEl>
                                        <p:attrNameLst>
                                          <p:attrName>style.visibility</p:attrName>
                                        </p:attrNameLst>
                                      </p:cBhvr>
                                      <p:to>
                                        <p:strVal val="visible"/>
                                      </p:to>
                                    </p:set>
                                    <p:anim to="" calcmode="lin" valueType="num">
                                      <p:cBhvr>
                                        <p:cTn id="208" dur="1" fill="hold"/>
                                        <p:tgtEl>
                                          <p:spTgt spid="81962"/>
                                        </p:tgtEl>
                                        <p:attrNameLst>
                                          <p:attrName/>
                                        </p:attrNameLst>
                                      </p:cBhvr>
                                    </p:anim>
                                  </p:childTnLst>
                                </p:cTn>
                              </p:par>
                            </p:childTnLst>
                          </p:cTn>
                        </p:par>
                      </p:childTnLst>
                    </p:cTn>
                  </p:par>
                  <p:par>
                    <p:cTn id="209" fill="hold">
                      <p:stCondLst>
                        <p:cond delay="indefinite"/>
                      </p:stCondLst>
                      <p:childTnLst>
                        <p:par>
                          <p:cTn id="210" fill="hold">
                            <p:stCondLst>
                              <p:cond delay="0"/>
                            </p:stCondLst>
                            <p:childTnLst>
                              <p:par>
                                <p:cTn id="211" presetID="4" presetClass="entr" presetSubtype="16" fill="hold" grpId="0" nodeType="clickEffect">
                                  <p:stCondLst>
                                    <p:cond delay="0"/>
                                  </p:stCondLst>
                                  <p:childTnLst>
                                    <p:set>
                                      <p:cBhvr>
                                        <p:cTn id="212" dur="1" fill="hold">
                                          <p:stCondLst>
                                            <p:cond delay="0"/>
                                          </p:stCondLst>
                                        </p:cTn>
                                        <p:tgtEl>
                                          <p:spTgt spid="81966"/>
                                        </p:tgtEl>
                                        <p:attrNameLst>
                                          <p:attrName>style.visibility</p:attrName>
                                        </p:attrNameLst>
                                      </p:cBhvr>
                                      <p:to>
                                        <p:strVal val="visible"/>
                                      </p:to>
                                    </p:set>
                                    <p:animEffect transition="in" filter="box(in)">
                                      <p:cBhvr>
                                        <p:cTn id="213" dur="500"/>
                                        <p:tgtEl>
                                          <p:spTgt spid="81966"/>
                                        </p:tgtEl>
                                      </p:cBhvr>
                                    </p:animEffect>
                                  </p:childTnLst>
                                </p:cTn>
                              </p:par>
                            </p:childTnLst>
                          </p:cTn>
                        </p:par>
                        <p:par>
                          <p:cTn id="214" fill="hold">
                            <p:stCondLst>
                              <p:cond delay="500"/>
                            </p:stCondLst>
                            <p:childTnLst>
                              <p:par>
                                <p:cTn id="215" presetID="35" presetClass="entr" presetSubtype="0" fill="hold" grpId="0" nodeType="afterEffect">
                                  <p:stCondLst>
                                    <p:cond delay="0"/>
                                  </p:stCondLst>
                                  <p:childTnLst>
                                    <p:set>
                                      <p:cBhvr>
                                        <p:cTn id="216" dur="1" fill="hold">
                                          <p:stCondLst>
                                            <p:cond delay="0"/>
                                          </p:stCondLst>
                                        </p:cTn>
                                        <p:tgtEl>
                                          <p:spTgt spid="81960"/>
                                        </p:tgtEl>
                                        <p:attrNameLst>
                                          <p:attrName>style.visibility</p:attrName>
                                        </p:attrNameLst>
                                      </p:cBhvr>
                                      <p:to>
                                        <p:strVal val="visible"/>
                                      </p:to>
                                    </p:set>
                                    <p:animEffect transition="in" filter="fade">
                                      <p:cBhvr>
                                        <p:cTn id="217" dur="2000"/>
                                        <p:tgtEl>
                                          <p:spTgt spid="81960"/>
                                        </p:tgtEl>
                                      </p:cBhvr>
                                    </p:animEffect>
                                    <p:anim calcmode="lin" valueType="num">
                                      <p:cBhvr>
                                        <p:cTn id="218" dur="2000" fill="hold"/>
                                        <p:tgtEl>
                                          <p:spTgt spid="81960"/>
                                        </p:tgtEl>
                                        <p:attrNameLst>
                                          <p:attrName>style.rotation</p:attrName>
                                        </p:attrNameLst>
                                      </p:cBhvr>
                                      <p:tavLst>
                                        <p:tav tm="0">
                                          <p:val>
                                            <p:fltVal val="720"/>
                                          </p:val>
                                        </p:tav>
                                        <p:tav tm="100000">
                                          <p:val>
                                            <p:fltVal val="0"/>
                                          </p:val>
                                        </p:tav>
                                      </p:tavLst>
                                    </p:anim>
                                    <p:anim calcmode="lin" valueType="num">
                                      <p:cBhvr>
                                        <p:cTn id="219" dur="2000" fill="hold"/>
                                        <p:tgtEl>
                                          <p:spTgt spid="81960"/>
                                        </p:tgtEl>
                                        <p:attrNameLst>
                                          <p:attrName>ppt_h</p:attrName>
                                        </p:attrNameLst>
                                      </p:cBhvr>
                                      <p:tavLst>
                                        <p:tav tm="0">
                                          <p:val>
                                            <p:fltVal val="0"/>
                                          </p:val>
                                        </p:tav>
                                        <p:tav tm="100000">
                                          <p:val>
                                            <p:strVal val="#ppt_h"/>
                                          </p:val>
                                        </p:tav>
                                      </p:tavLst>
                                    </p:anim>
                                    <p:anim calcmode="lin" valueType="num">
                                      <p:cBhvr>
                                        <p:cTn id="220" dur="2000" fill="hold"/>
                                        <p:tgtEl>
                                          <p:spTgt spid="81960"/>
                                        </p:tgtEl>
                                        <p:attrNameLst>
                                          <p:attrName>ppt_w</p:attrName>
                                        </p:attrNameLst>
                                      </p:cBhvr>
                                      <p:tavLst>
                                        <p:tav tm="0">
                                          <p:val>
                                            <p:fltVal val="0"/>
                                          </p:val>
                                        </p:tav>
                                        <p:tav tm="100000">
                                          <p:val>
                                            <p:strVal val="#ppt_w"/>
                                          </p:val>
                                        </p:tav>
                                      </p:tavLst>
                                    </p:anim>
                                  </p:childTnLst>
                                </p:cTn>
                              </p:par>
                            </p:childTnLst>
                          </p:cTn>
                        </p:par>
                      </p:childTnLst>
                    </p:cTn>
                  </p:par>
                  <p:par>
                    <p:cTn id="221" fill="hold">
                      <p:stCondLst>
                        <p:cond delay="indefinite"/>
                      </p:stCondLst>
                      <p:childTnLst>
                        <p:par>
                          <p:cTn id="222" fill="hold">
                            <p:stCondLst>
                              <p:cond delay="0"/>
                            </p:stCondLst>
                            <p:childTnLst>
                              <p:par>
                                <p:cTn id="223" presetID="1" presetClass="entr" presetSubtype="0" fill="hold" nodeType="clickEffect">
                                  <p:stCondLst>
                                    <p:cond delay="0"/>
                                  </p:stCondLst>
                                  <p:childTnLst>
                                    <p:set>
                                      <p:cBhvr>
                                        <p:cTn id="224" dur="1" fill="hold">
                                          <p:stCondLst>
                                            <p:cond delay="0"/>
                                          </p:stCondLst>
                                        </p:cTn>
                                        <p:tgtEl>
                                          <p:spTgt spid="81962"/>
                                        </p:tgtEl>
                                        <p:attrNameLst>
                                          <p:attrName>style.visibility</p:attrName>
                                        </p:attrNameLst>
                                      </p:cBhvr>
                                      <p:to>
                                        <p:strVal val="visible"/>
                                      </p:to>
                                    </p:set>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81959"/>
                                        </p:tgtEl>
                                        <p:attrNameLst>
                                          <p:attrName>style.visibility</p:attrName>
                                        </p:attrNameLst>
                                      </p:cBhvr>
                                      <p:to>
                                        <p:strVal val="visible"/>
                                      </p:to>
                                    </p:set>
                                    <p:anim calcmode="lin" valueType="num">
                                      <p:cBhvr additive="base">
                                        <p:cTn id="229" dur="500" fill="hold"/>
                                        <p:tgtEl>
                                          <p:spTgt spid="81959"/>
                                        </p:tgtEl>
                                        <p:attrNameLst>
                                          <p:attrName>ppt_x</p:attrName>
                                        </p:attrNameLst>
                                      </p:cBhvr>
                                      <p:tavLst>
                                        <p:tav tm="0">
                                          <p:val>
                                            <p:strVal val="#ppt_x"/>
                                          </p:val>
                                        </p:tav>
                                        <p:tav tm="100000">
                                          <p:val>
                                            <p:strVal val="#ppt_x"/>
                                          </p:val>
                                        </p:tav>
                                      </p:tavLst>
                                    </p:anim>
                                    <p:anim calcmode="lin" valueType="num">
                                      <p:cBhvr additive="base">
                                        <p:cTn id="230" dur="500" fill="hold"/>
                                        <p:tgtEl>
                                          <p:spTgt spid="81959"/>
                                        </p:tgtEl>
                                        <p:attrNameLst>
                                          <p:attrName>ppt_y</p:attrName>
                                        </p:attrNameLst>
                                      </p:cBhvr>
                                      <p:tavLst>
                                        <p:tav tm="0">
                                          <p:val>
                                            <p:strVal val="1+#ppt_h/2"/>
                                          </p:val>
                                        </p:tav>
                                        <p:tav tm="100000">
                                          <p:val>
                                            <p:strVal val="#ppt_y"/>
                                          </p:val>
                                        </p:tav>
                                      </p:tavLst>
                                    </p:anim>
                                  </p:childTnLst>
                                </p:cTn>
                              </p:par>
                              <p:par>
                                <p:cTn id="231" presetID="2" presetClass="entr" presetSubtype="4" fill="hold" grpId="0" nodeType="withEffect">
                                  <p:stCondLst>
                                    <p:cond delay="0"/>
                                  </p:stCondLst>
                                  <p:childTnLst>
                                    <p:set>
                                      <p:cBhvr>
                                        <p:cTn id="232" dur="1" fill="hold">
                                          <p:stCondLst>
                                            <p:cond delay="0"/>
                                          </p:stCondLst>
                                        </p:cTn>
                                        <p:tgtEl>
                                          <p:spTgt spid="81961"/>
                                        </p:tgtEl>
                                        <p:attrNameLst>
                                          <p:attrName>style.visibility</p:attrName>
                                        </p:attrNameLst>
                                      </p:cBhvr>
                                      <p:to>
                                        <p:strVal val="visible"/>
                                      </p:to>
                                    </p:set>
                                    <p:anim calcmode="lin" valueType="num">
                                      <p:cBhvr additive="base">
                                        <p:cTn id="233" dur="500" fill="hold"/>
                                        <p:tgtEl>
                                          <p:spTgt spid="81961"/>
                                        </p:tgtEl>
                                        <p:attrNameLst>
                                          <p:attrName>ppt_x</p:attrName>
                                        </p:attrNameLst>
                                      </p:cBhvr>
                                      <p:tavLst>
                                        <p:tav tm="0">
                                          <p:val>
                                            <p:strVal val="#ppt_x"/>
                                          </p:val>
                                        </p:tav>
                                        <p:tav tm="100000">
                                          <p:val>
                                            <p:strVal val="#ppt_x"/>
                                          </p:val>
                                        </p:tav>
                                      </p:tavLst>
                                    </p:anim>
                                    <p:anim calcmode="lin" valueType="num">
                                      <p:cBhvr additive="base">
                                        <p:cTn id="234" dur="500" fill="hold"/>
                                        <p:tgtEl>
                                          <p:spTgt spid="81961"/>
                                        </p:tgtEl>
                                        <p:attrNameLst>
                                          <p:attrName>ppt_y</p:attrName>
                                        </p:attrNameLst>
                                      </p:cBhvr>
                                      <p:tavLst>
                                        <p:tav tm="0">
                                          <p:val>
                                            <p:strVal val="1+#ppt_h/2"/>
                                          </p:val>
                                        </p:tav>
                                        <p:tav tm="100000">
                                          <p:val>
                                            <p:strVal val="#ppt_y"/>
                                          </p:val>
                                        </p:tav>
                                      </p:tavLst>
                                    </p:anim>
                                  </p:childTnLst>
                                </p:cTn>
                              </p:par>
                              <p:par>
                                <p:cTn id="235" presetID="1" presetClass="entr" presetSubtype="0" fill="hold" grpId="0" nodeType="withEffect">
                                  <p:stCondLst>
                                    <p:cond delay="0"/>
                                  </p:stCondLst>
                                  <p:childTnLst>
                                    <p:set>
                                      <p:cBhvr>
                                        <p:cTn id="236" dur="1" fill="hold">
                                          <p:stCondLst>
                                            <p:cond delay="0"/>
                                          </p:stCondLst>
                                        </p:cTn>
                                        <p:tgtEl>
                                          <p:spTgt spid="81963"/>
                                        </p:tgtEl>
                                        <p:attrNameLst>
                                          <p:attrName>style.visibility</p:attrName>
                                        </p:attrNameLst>
                                      </p:cBhvr>
                                      <p:to>
                                        <p:strVal val="visible"/>
                                      </p:to>
                                    </p:set>
                                  </p:childTnLst>
                                </p:cTn>
                              </p:par>
                            </p:childTnLst>
                          </p:cTn>
                        </p:par>
                      </p:childTnLst>
                    </p:cTn>
                  </p:par>
                  <p:par>
                    <p:cTn id="237" fill="hold">
                      <p:stCondLst>
                        <p:cond delay="indefinite"/>
                      </p:stCondLst>
                      <p:childTnLst>
                        <p:par>
                          <p:cTn id="238" fill="hold">
                            <p:stCondLst>
                              <p:cond delay="0"/>
                            </p:stCondLst>
                            <p:childTnLst>
                              <p:par>
                                <p:cTn id="239" presetID="35" presetClass="entr" presetSubtype="0" fill="hold" grpId="0" nodeType="clickEffect">
                                  <p:stCondLst>
                                    <p:cond delay="0"/>
                                  </p:stCondLst>
                                  <p:childTnLst>
                                    <p:set>
                                      <p:cBhvr>
                                        <p:cTn id="240" dur="1" fill="hold">
                                          <p:stCondLst>
                                            <p:cond delay="0"/>
                                          </p:stCondLst>
                                        </p:cTn>
                                        <p:tgtEl>
                                          <p:spTgt spid="81965"/>
                                        </p:tgtEl>
                                        <p:attrNameLst>
                                          <p:attrName>style.visibility</p:attrName>
                                        </p:attrNameLst>
                                      </p:cBhvr>
                                      <p:to>
                                        <p:strVal val="visible"/>
                                      </p:to>
                                    </p:set>
                                    <p:animEffect transition="in" filter="fade">
                                      <p:cBhvr>
                                        <p:cTn id="241" dur="2000"/>
                                        <p:tgtEl>
                                          <p:spTgt spid="81965"/>
                                        </p:tgtEl>
                                      </p:cBhvr>
                                    </p:animEffect>
                                    <p:anim calcmode="lin" valueType="num">
                                      <p:cBhvr>
                                        <p:cTn id="242" dur="2000" fill="hold"/>
                                        <p:tgtEl>
                                          <p:spTgt spid="81965"/>
                                        </p:tgtEl>
                                        <p:attrNameLst>
                                          <p:attrName>style.rotation</p:attrName>
                                        </p:attrNameLst>
                                      </p:cBhvr>
                                      <p:tavLst>
                                        <p:tav tm="0">
                                          <p:val>
                                            <p:fltVal val="720"/>
                                          </p:val>
                                        </p:tav>
                                        <p:tav tm="100000">
                                          <p:val>
                                            <p:fltVal val="0"/>
                                          </p:val>
                                        </p:tav>
                                      </p:tavLst>
                                    </p:anim>
                                    <p:anim calcmode="lin" valueType="num">
                                      <p:cBhvr>
                                        <p:cTn id="243" dur="2000" fill="hold"/>
                                        <p:tgtEl>
                                          <p:spTgt spid="81965"/>
                                        </p:tgtEl>
                                        <p:attrNameLst>
                                          <p:attrName>ppt_h</p:attrName>
                                        </p:attrNameLst>
                                      </p:cBhvr>
                                      <p:tavLst>
                                        <p:tav tm="0">
                                          <p:val>
                                            <p:fltVal val="0"/>
                                          </p:val>
                                        </p:tav>
                                        <p:tav tm="100000">
                                          <p:val>
                                            <p:strVal val="#ppt_h"/>
                                          </p:val>
                                        </p:tav>
                                      </p:tavLst>
                                    </p:anim>
                                    <p:anim calcmode="lin" valueType="num">
                                      <p:cBhvr>
                                        <p:cTn id="244" dur="2000" fill="hold"/>
                                        <p:tgtEl>
                                          <p:spTgt spid="81965"/>
                                        </p:tgtEl>
                                        <p:attrNameLst>
                                          <p:attrName>ppt_w</p:attrName>
                                        </p:attrNameLst>
                                      </p:cBhvr>
                                      <p:tavLst>
                                        <p:tav tm="0">
                                          <p:val>
                                            <p:fltVal val="0"/>
                                          </p:val>
                                        </p:tav>
                                        <p:tav tm="100000">
                                          <p:val>
                                            <p:strVal val="#ppt_w"/>
                                          </p:val>
                                        </p:tav>
                                      </p:tavLst>
                                    </p:anim>
                                  </p:childTnLst>
                                </p:cTn>
                              </p:par>
                            </p:childTnLst>
                          </p:cTn>
                        </p:par>
                      </p:childTnLst>
                    </p:cTn>
                  </p:par>
                  <p:par>
                    <p:cTn id="245" fill="hold">
                      <p:stCondLst>
                        <p:cond delay="indefinite"/>
                      </p:stCondLst>
                      <p:childTnLst>
                        <p:par>
                          <p:cTn id="246" fill="hold">
                            <p:stCondLst>
                              <p:cond delay="0"/>
                            </p:stCondLst>
                            <p:childTnLst>
                              <p:par>
                                <p:cTn id="247" presetID="2" presetClass="entr" presetSubtype="4" fill="hold" grpId="0" nodeType="clickEffect">
                                  <p:stCondLst>
                                    <p:cond delay="0"/>
                                  </p:stCondLst>
                                  <p:childTnLst>
                                    <p:set>
                                      <p:cBhvr>
                                        <p:cTn id="248" dur="1" fill="hold">
                                          <p:stCondLst>
                                            <p:cond delay="0"/>
                                          </p:stCondLst>
                                        </p:cTn>
                                        <p:tgtEl>
                                          <p:spTgt spid="81964"/>
                                        </p:tgtEl>
                                        <p:attrNameLst>
                                          <p:attrName>style.visibility</p:attrName>
                                        </p:attrNameLst>
                                      </p:cBhvr>
                                      <p:to>
                                        <p:strVal val="visible"/>
                                      </p:to>
                                    </p:set>
                                    <p:anim calcmode="lin" valueType="num">
                                      <p:cBhvr additive="base">
                                        <p:cTn id="249" dur="500" fill="hold"/>
                                        <p:tgtEl>
                                          <p:spTgt spid="81964"/>
                                        </p:tgtEl>
                                        <p:attrNameLst>
                                          <p:attrName>ppt_x</p:attrName>
                                        </p:attrNameLst>
                                      </p:cBhvr>
                                      <p:tavLst>
                                        <p:tav tm="0">
                                          <p:val>
                                            <p:strVal val="#ppt_x"/>
                                          </p:val>
                                        </p:tav>
                                        <p:tav tm="100000">
                                          <p:val>
                                            <p:strVal val="#ppt_x"/>
                                          </p:val>
                                        </p:tav>
                                      </p:tavLst>
                                    </p:anim>
                                    <p:anim calcmode="lin" valueType="num">
                                      <p:cBhvr additive="base">
                                        <p:cTn id="250" dur="500" fill="hold"/>
                                        <p:tgtEl>
                                          <p:spTgt spid="819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animBg="1"/>
      <p:bldP spid="81925" grpId="0" animBg="1"/>
      <p:bldP spid="81926" grpId="0"/>
      <p:bldP spid="81927" grpId="0" animBg="1"/>
      <p:bldP spid="81928" grpId="0"/>
      <p:bldP spid="81929" grpId="0"/>
      <p:bldP spid="81930" grpId="0"/>
      <p:bldP spid="81931" grpId="0" animBg="1"/>
      <p:bldP spid="81933" grpId="0" animBg="1"/>
      <p:bldP spid="81934" grpId="0" animBg="1"/>
      <p:bldP spid="81935" grpId="0"/>
      <p:bldP spid="81936" grpId="0" animBg="1"/>
      <p:bldP spid="81937" grpId="0"/>
      <p:bldP spid="81938" grpId="0"/>
      <p:bldP spid="81939" grpId="0" animBg="1"/>
      <p:bldP spid="81940" grpId="0"/>
      <p:bldP spid="81941" grpId="0" animBg="1"/>
      <p:bldP spid="81942" grpId="0"/>
      <p:bldP spid="81943" grpId="0"/>
      <p:bldP spid="81944" grpId="0" animBg="1"/>
      <p:bldP spid="81945" grpId="0" animBg="1"/>
      <p:bldP spid="81947" grpId="0" animBg="1"/>
      <p:bldP spid="81948" grpId="0" animBg="1"/>
      <p:bldP spid="81949" grpId="0"/>
      <p:bldP spid="81950" grpId="0" animBg="1"/>
      <p:bldP spid="81951" grpId="0"/>
      <p:bldP spid="81952" grpId="0"/>
      <p:bldP spid="81953" grpId="0" animBg="1"/>
      <p:bldP spid="81954" grpId="0"/>
      <p:bldP spid="81955" grpId="0" animBg="1"/>
      <p:bldP spid="81956" grpId="0"/>
      <p:bldP spid="81957" grpId="0"/>
      <p:bldP spid="81958" grpId="0" animBg="1"/>
      <p:bldP spid="81959" grpId="0" animBg="1"/>
      <p:bldP spid="81960" grpId="0"/>
      <p:bldP spid="81961" grpId="0"/>
      <p:bldP spid="81963" grpId="0" animBg="1"/>
      <p:bldP spid="81964" grpId="0" animBg="1"/>
      <p:bldP spid="81965" grpId="0"/>
      <p:bldP spid="8196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pills_txt"/>
          <p:cNvPicPr>
            <a:picLocks noChangeAspect="1" noChangeArrowheads="1"/>
          </p:cNvPicPr>
          <p:nvPr/>
        </p:nvPicPr>
        <p:blipFill>
          <a:blip r:embed="rId3" cstate="print"/>
          <a:srcRect/>
          <a:stretch>
            <a:fillRect/>
          </a:stretch>
        </p:blipFill>
        <p:spPr bwMode="auto">
          <a:xfrm>
            <a:off x="0" y="0"/>
            <a:ext cx="10150475" cy="7616825"/>
          </a:xfrm>
          <a:prstGeom prst="rect">
            <a:avLst/>
          </a:prstGeom>
          <a:noFill/>
          <a:ln w="9525">
            <a:noFill/>
            <a:miter lim="800000"/>
            <a:headEnd/>
            <a:tailEnd/>
          </a:ln>
        </p:spPr>
      </p:pic>
      <p:sp>
        <p:nvSpPr>
          <p:cNvPr id="18435" name="Rectangle 5"/>
          <p:cNvSpPr>
            <a:spLocks noGrp="1" noChangeArrowheads="1"/>
          </p:cNvSpPr>
          <p:nvPr>
            <p:ph type="title" idx="4294967295"/>
          </p:nvPr>
        </p:nvSpPr>
        <p:spPr>
          <a:xfrm>
            <a:off x="854075" y="0"/>
            <a:ext cx="8289925" cy="1044575"/>
          </a:xfrm>
          <a:noFill/>
        </p:spPr>
        <p:txBody>
          <a:bodyPr lIns="101526" tIns="50763" rIns="101526" bIns="50763"/>
          <a:lstStyle/>
          <a:p>
            <a:pPr eaLnBrk="1" hangingPunct="1"/>
            <a:r>
              <a:rPr lang="id-ID" b="1" smtClean="0"/>
              <a:t>Arti dan fungsi rekam medis</a:t>
            </a:r>
            <a:endParaRPr lang="en-US" b="1" smtClean="0"/>
          </a:p>
        </p:txBody>
      </p:sp>
      <p:sp>
        <p:nvSpPr>
          <p:cNvPr id="18436" name="Rectangle 7"/>
          <p:cNvSpPr>
            <a:spLocks noChangeArrowheads="1"/>
          </p:cNvSpPr>
          <p:nvPr/>
        </p:nvSpPr>
        <p:spPr bwMode="auto">
          <a:xfrm>
            <a:off x="8035925" y="7354888"/>
            <a:ext cx="2114550" cy="261937"/>
          </a:xfrm>
          <a:prstGeom prst="rect">
            <a:avLst/>
          </a:prstGeom>
          <a:noFill/>
          <a:ln w="9525">
            <a:noFill/>
            <a:miter lim="800000"/>
            <a:headEnd/>
            <a:tailEnd/>
          </a:ln>
        </p:spPr>
        <p:txBody>
          <a:bodyPr lIns="101526" tIns="50763" rIns="101526" bIns="50763"/>
          <a:lstStyle/>
          <a:p>
            <a:pPr algn="r" defTabSz="1016000"/>
            <a:endParaRPr lang="id-ID" sz="1600">
              <a:solidFill>
                <a:srgbClr val="FFFFFF"/>
              </a:solidFill>
            </a:endParaRPr>
          </a:p>
        </p:txBody>
      </p:sp>
      <p:sp>
        <p:nvSpPr>
          <p:cNvPr id="18437" name="Rectangle 8"/>
          <p:cNvSpPr>
            <a:spLocks noChangeArrowheads="1"/>
          </p:cNvSpPr>
          <p:nvPr/>
        </p:nvSpPr>
        <p:spPr bwMode="auto">
          <a:xfrm>
            <a:off x="9671050" y="7053263"/>
            <a:ext cx="479425" cy="273050"/>
          </a:xfrm>
          <a:prstGeom prst="rect">
            <a:avLst/>
          </a:prstGeom>
          <a:noFill/>
          <a:ln w="9525">
            <a:noFill/>
            <a:miter lim="800000"/>
            <a:headEnd/>
            <a:tailEnd/>
          </a:ln>
        </p:spPr>
        <p:txBody>
          <a:bodyPr lIns="101526" tIns="50763" rIns="101526" bIns="50763"/>
          <a:lstStyle/>
          <a:p>
            <a:pPr algn="r" defTabSz="1016000"/>
            <a:fld id="{80A59DD0-1048-43D0-9CD2-73CF02E62B99}" type="slidenum">
              <a:rPr lang="en-US" sz="1600">
                <a:solidFill>
                  <a:srgbClr val="FFFFFF"/>
                </a:solidFill>
              </a:rPr>
              <a:pPr algn="r" defTabSz="1016000"/>
              <a:t>11</a:t>
            </a:fld>
            <a:endParaRPr lang="en-US" sz="1600">
              <a:solidFill>
                <a:srgbClr val="FFFFFF"/>
              </a:solidFill>
            </a:endParaRPr>
          </a:p>
        </p:txBody>
      </p:sp>
      <p:pic>
        <p:nvPicPr>
          <p:cNvPr id="6153" name="ppp_ani_med_pills.avi">
            <a:hlinkClick r:id="" action="ppaction://media"/>
          </p:cNvPr>
          <p:cNvPicPr>
            <a:picLocks noRot="1" noChangeAspect="1" noChangeArrowheads="1"/>
          </p:cNvPicPr>
          <p:nvPr>
            <a:videoFile r:link="rId1"/>
          </p:nvPr>
        </p:nvPicPr>
        <p:blipFill>
          <a:blip r:embed="rId4" cstate="print"/>
          <a:srcRect/>
          <a:stretch>
            <a:fillRect/>
          </a:stretch>
        </p:blipFill>
        <p:spPr bwMode="auto">
          <a:xfrm>
            <a:off x="61913" y="88900"/>
            <a:ext cx="917575" cy="838200"/>
          </a:xfrm>
          <a:prstGeom prst="rect">
            <a:avLst/>
          </a:prstGeom>
          <a:noFill/>
          <a:ln w="9525">
            <a:noFill/>
            <a:miter lim="800000"/>
            <a:headEnd/>
            <a:tailEnd/>
          </a:ln>
        </p:spPr>
      </p:pic>
      <p:grpSp>
        <p:nvGrpSpPr>
          <p:cNvPr id="2" name="Group 10"/>
          <p:cNvGrpSpPr>
            <a:grpSpLocks/>
          </p:cNvGrpSpPr>
          <p:nvPr/>
        </p:nvGrpSpPr>
        <p:grpSpPr bwMode="auto">
          <a:xfrm>
            <a:off x="304800" y="1066800"/>
            <a:ext cx="8408988" cy="5180013"/>
            <a:chOff x="158" y="845"/>
            <a:chExt cx="5790" cy="3263"/>
          </a:xfrm>
        </p:grpSpPr>
        <p:sp>
          <p:nvSpPr>
            <p:cNvPr id="18440" name="Text Box 11"/>
            <p:cNvSpPr txBox="1">
              <a:spLocks noChangeArrowheads="1"/>
            </p:cNvSpPr>
            <p:nvPr/>
          </p:nvSpPr>
          <p:spPr bwMode="auto">
            <a:xfrm>
              <a:off x="207" y="1447"/>
              <a:ext cx="684" cy="237"/>
            </a:xfrm>
            <a:prstGeom prst="rect">
              <a:avLst/>
            </a:prstGeom>
            <a:noFill/>
            <a:ln w="9525">
              <a:solidFill>
                <a:schemeClr val="tx1"/>
              </a:solidFill>
              <a:miter lim="800000"/>
              <a:headEnd/>
              <a:tailEnd/>
            </a:ln>
          </p:spPr>
          <p:txBody>
            <a:bodyPr wrap="none">
              <a:spAutoFit/>
            </a:bodyPr>
            <a:lstStyle/>
            <a:p>
              <a:r>
                <a:rPr lang="id-ID" b="1"/>
                <a:t>Pasien </a:t>
              </a:r>
              <a:endParaRPr lang="en-US"/>
            </a:p>
          </p:txBody>
        </p:sp>
        <p:sp>
          <p:nvSpPr>
            <p:cNvPr id="18441" name="Text Box 12"/>
            <p:cNvSpPr txBox="1">
              <a:spLocks noChangeArrowheads="1"/>
            </p:cNvSpPr>
            <p:nvPr/>
          </p:nvSpPr>
          <p:spPr bwMode="auto">
            <a:xfrm>
              <a:off x="158" y="2944"/>
              <a:ext cx="632" cy="237"/>
            </a:xfrm>
            <a:prstGeom prst="rect">
              <a:avLst/>
            </a:prstGeom>
            <a:noFill/>
            <a:ln w="9525">
              <a:solidFill>
                <a:schemeClr val="tx1"/>
              </a:solidFill>
              <a:miter lim="800000"/>
              <a:headEnd/>
              <a:tailEnd/>
            </a:ln>
          </p:spPr>
          <p:txBody>
            <a:bodyPr wrap="none">
              <a:spAutoFit/>
            </a:bodyPr>
            <a:lstStyle/>
            <a:p>
              <a:r>
                <a:rPr lang="id-ID" b="1"/>
                <a:t>Dokter</a:t>
              </a:r>
              <a:endParaRPr lang="en-US"/>
            </a:p>
          </p:txBody>
        </p:sp>
        <p:sp>
          <p:nvSpPr>
            <p:cNvPr id="18442" name="AutoShape 13"/>
            <p:cNvSpPr>
              <a:spLocks noChangeArrowheads="1"/>
            </p:cNvSpPr>
            <p:nvPr/>
          </p:nvSpPr>
          <p:spPr bwMode="auto">
            <a:xfrm>
              <a:off x="158" y="1731"/>
              <a:ext cx="701" cy="1102"/>
            </a:xfrm>
            <a:prstGeom prst="rightArrow">
              <a:avLst>
                <a:gd name="adj1" fmla="val 50000"/>
                <a:gd name="adj2" fmla="val 25000"/>
              </a:avLst>
            </a:prstGeom>
            <a:noFill/>
            <a:ln w="9525">
              <a:solidFill>
                <a:schemeClr val="tx1"/>
              </a:solidFill>
              <a:miter lim="800000"/>
              <a:headEnd/>
              <a:tailEnd/>
            </a:ln>
          </p:spPr>
          <p:txBody>
            <a:bodyPr>
              <a:spAutoFit/>
            </a:bodyPr>
            <a:lstStyle/>
            <a:p>
              <a:r>
                <a:rPr lang="id-ID" b="1"/>
                <a:t>Hasil</a:t>
              </a:r>
              <a:br>
                <a:rPr lang="id-ID" b="1"/>
              </a:br>
              <a:r>
                <a:rPr lang="id-ID" b="1"/>
                <a:t>komu</a:t>
              </a:r>
              <a:br>
                <a:rPr lang="id-ID" b="1"/>
              </a:br>
              <a:r>
                <a:rPr lang="id-ID" b="1"/>
                <a:t>nikasi</a:t>
              </a:r>
              <a:endParaRPr lang="en-US"/>
            </a:p>
          </p:txBody>
        </p:sp>
        <p:sp>
          <p:nvSpPr>
            <p:cNvPr id="18443" name="Text Box 14"/>
            <p:cNvSpPr txBox="1">
              <a:spLocks noChangeArrowheads="1"/>
            </p:cNvSpPr>
            <p:nvPr/>
          </p:nvSpPr>
          <p:spPr bwMode="auto">
            <a:xfrm>
              <a:off x="861" y="2111"/>
              <a:ext cx="755" cy="448"/>
            </a:xfrm>
            <a:prstGeom prst="rect">
              <a:avLst/>
            </a:prstGeom>
            <a:solidFill>
              <a:schemeClr val="accent1"/>
            </a:solidFill>
            <a:ln w="9525">
              <a:solidFill>
                <a:schemeClr val="tx1"/>
              </a:solidFill>
              <a:miter lim="800000"/>
              <a:headEnd/>
              <a:tailEnd/>
            </a:ln>
          </p:spPr>
          <p:txBody>
            <a:bodyPr wrap="none">
              <a:spAutoFit/>
            </a:bodyPr>
            <a:lstStyle/>
            <a:p>
              <a:pPr algn="ctr"/>
              <a:r>
                <a:rPr lang="id-ID" sz="2000" b="1">
                  <a:solidFill>
                    <a:schemeClr val="bg1"/>
                  </a:solidFill>
                </a:rPr>
                <a:t>Rekam </a:t>
              </a:r>
              <a:br>
                <a:rPr lang="id-ID" sz="2000" b="1">
                  <a:solidFill>
                    <a:schemeClr val="bg1"/>
                  </a:solidFill>
                </a:rPr>
              </a:br>
              <a:r>
                <a:rPr lang="id-ID" sz="2000" b="1">
                  <a:solidFill>
                    <a:schemeClr val="bg1"/>
                  </a:solidFill>
                </a:rPr>
                <a:t>medis </a:t>
              </a:r>
              <a:endParaRPr lang="en-US"/>
            </a:p>
          </p:txBody>
        </p:sp>
        <p:sp>
          <p:nvSpPr>
            <p:cNvPr id="18444" name="Text Box 15"/>
            <p:cNvSpPr txBox="1">
              <a:spLocks noChangeArrowheads="1"/>
            </p:cNvSpPr>
            <p:nvPr/>
          </p:nvSpPr>
          <p:spPr bwMode="auto">
            <a:xfrm>
              <a:off x="306" y="3352"/>
              <a:ext cx="1654" cy="756"/>
            </a:xfrm>
            <a:prstGeom prst="rect">
              <a:avLst/>
            </a:prstGeom>
            <a:noFill/>
            <a:ln w="9525">
              <a:solidFill>
                <a:schemeClr val="tx1"/>
              </a:solidFill>
              <a:miter lim="800000"/>
              <a:headEnd/>
              <a:tailEnd/>
            </a:ln>
          </p:spPr>
          <p:txBody>
            <a:bodyPr wrap="none">
              <a:spAutoFit/>
            </a:bodyPr>
            <a:lstStyle/>
            <a:p>
              <a:pPr algn="ctr"/>
              <a:r>
                <a:rPr lang="id-ID" b="1"/>
                <a:t>Permenkes</a:t>
              </a:r>
              <a:br>
                <a:rPr lang="id-ID" b="1"/>
              </a:br>
              <a:r>
                <a:rPr lang="id-ID" b="1"/>
                <a:t>268/2008</a:t>
              </a:r>
            </a:p>
            <a:p>
              <a:pPr algn="ctr"/>
              <a:r>
                <a:rPr lang="id-ID" b="1"/>
                <a:t>UU No. 29/2004</a:t>
              </a:r>
            </a:p>
            <a:p>
              <a:pPr algn="ctr"/>
              <a:r>
                <a:rPr lang="id-ID" b="1"/>
                <a:t>Praktik Kedokteran  </a:t>
              </a:r>
              <a:endParaRPr lang="en-US"/>
            </a:p>
          </p:txBody>
        </p:sp>
        <p:sp>
          <p:nvSpPr>
            <p:cNvPr id="18445" name="Text Box 16"/>
            <p:cNvSpPr txBox="1">
              <a:spLocks noChangeArrowheads="1"/>
            </p:cNvSpPr>
            <p:nvPr/>
          </p:nvSpPr>
          <p:spPr bwMode="auto">
            <a:xfrm>
              <a:off x="1498" y="1583"/>
              <a:ext cx="448" cy="237"/>
            </a:xfrm>
            <a:prstGeom prst="rect">
              <a:avLst/>
            </a:prstGeom>
            <a:solidFill>
              <a:schemeClr val="accent1"/>
            </a:solidFill>
            <a:ln w="9525">
              <a:solidFill>
                <a:schemeClr val="tx1"/>
              </a:solidFill>
              <a:miter lim="800000"/>
              <a:headEnd/>
              <a:tailEnd/>
            </a:ln>
          </p:spPr>
          <p:txBody>
            <a:bodyPr wrap="none">
              <a:spAutoFit/>
            </a:bodyPr>
            <a:lstStyle/>
            <a:p>
              <a:r>
                <a:rPr lang="id-ID" b="1">
                  <a:solidFill>
                    <a:schemeClr val="bg1"/>
                  </a:solidFill>
                </a:rPr>
                <a:t>Arti </a:t>
              </a:r>
              <a:endParaRPr lang="en-US"/>
            </a:p>
          </p:txBody>
        </p:sp>
        <p:sp>
          <p:nvSpPr>
            <p:cNvPr id="18446" name="Text Box 17"/>
            <p:cNvSpPr txBox="1">
              <a:spLocks noChangeArrowheads="1"/>
            </p:cNvSpPr>
            <p:nvPr/>
          </p:nvSpPr>
          <p:spPr bwMode="auto">
            <a:xfrm>
              <a:off x="1912" y="1038"/>
              <a:ext cx="755" cy="410"/>
            </a:xfrm>
            <a:prstGeom prst="rect">
              <a:avLst/>
            </a:prstGeom>
            <a:noFill/>
            <a:ln w="9525">
              <a:solidFill>
                <a:schemeClr val="tx1"/>
              </a:solidFill>
              <a:miter lim="800000"/>
              <a:headEnd/>
              <a:tailEnd/>
            </a:ln>
          </p:spPr>
          <p:txBody>
            <a:bodyPr wrap="none">
              <a:spAutoFit/>
            </a:bodyPr>
            <a:lstStyle/>
            <a:p>
              <a:pPr algn="ctr"/>
              <a:r>
                <a:rPr lang="id-ID" b="1"/>
                <a:t>Formal </a:t>
              </a:r>
              <a:br>
                <a:rPr lang="id-ID" b="1"/>
              </a:br>
              <a:r>
                <a:rPr lang="id-ID" b="1"/>
                <a:t>(bentuk)</a:t>
              </a:r>
              <a:endParaRPr lang="en-US"/>
            </a:p>
          </p:txBody>
        </p:sp>
        <p:sp>
          <p:nvSpPr>
            <p:cNvPr id="18447" name="Text Box 18"/>
            <p:cNvSpPr txBox="1">
              <a:spLocks noChangeArrowheads="1"/>
            </p:cNvSpPr>
            <p:nvPr/>
          </p:nvSpPr>
          <p:spPr bwMode="auto">
            <a:xfrm>
              <a:off x="2757" y="845"/>
              <a:ext cx="1542" cy="834"/>
            </a:xfrm>
            <a:prstGeom prst="rect">
              <a:avLst/>
            </a:prstGeom>
            <a:noFill/>
            <a:ln w="9525">
              <a:solidFill>
                <a:schemeClr val="tx1"/>
              </a:solidFill>
              <a:miter lim="800000"/>
              <a:headEnd/>
              <a:tailEnd/>
            </a:ln>
          </p:spPr>
          <p:txBody>
            <a:bodyPr>
              <a:spAutoFit/>
            </a:bodyPr>
            <a:lstStyle/>
            <a:p>
              <a:r>
                <a:rPr lang="id-ID" sz="1600" b="1"/>
                <a:t>Himpunan </a:t>
              </a:r>
              <a:r>
                <a:rPr lang="en-US" sz="1600" b="1"/>
                <a:t>c</a:t>
              </a:r>
              <a:r>
                <a:rPr lang="id-ID" sz="1600" b="1"/>
                <a:t>atatanmeng</a:t>
              </a:r>
              <a:r>
                <a:rPr lang="en-US" sz="1600" b="1"/>
                <a:t>e</a:t>
              </a:r>
              <a:r>
                <a:rPr lang="id-ID" sz="1600" b="1"/>
                <a:t>nai Riwayat</a:t>
              </a:r>
              <a:r>
                <a:rPr lang="en-US" sz="1600" b="1"/>
                <a:t> </a:t>
              </a:r>
              <a:r>
                <a:rPr lang="id-ID" sz="1600" b="1"/>
                <a:t>penyakit</a:t>
              </a:r>
              <a:r>
                <a:rPr lang="en-US" sz="1600" b="1"/>
                <a:t> </a:t>
              </a:r>
              <a:r>
                <a:rPr lang="id-ID" sz="1600" b="1"/>
                <a:t>dan</a:t>
              </a:r>
              <a:r>
                <a:rPr lang="id-ID" sz="1600"/>
                <a:t> </a:t>
              </a:r>
              <a:r>
                <a:rPr lang="id-ID" sz="1600" b="1"/>
                <a:t>Riwayat</a:t>
              </a:r>
              <a:r>
                <a:rPr lang="en-US" sz="1600" b="1"/>
                <a:t> p</a:t>
              </a:r>
              <a:r>
                <a:rPr lang="id-ID" sz="1600" b="1"/>
                <a:t>engobatan</a:t>
              </a:r>
              <a:endParaRPr lang="en-US"/>
            </a:p>
          </p:txBody>
        </p:sp>
        <p:sp>
          <p:nvSpPr>
            <p:cNvPr id="18448" name="Text Box 19"/>
            <p:cNvSpPr txBox="1">
              <a:spLocks noChangeArrowheads="1"/>
            </p:cNvSpPr>
            <p:nvPr/>
          </p:nvSpPr>
          <p:spPr bwMode="auto">
            <a:xfrm>
              <a:off x="1823" y="1937"/>
              <a:ext cx="771" cy="410"/>
            </a:xfrm>
            <a:prstGeom prst="rect">
              <a:avLst/>
            </a:prstGeom>
            <a:noFill/>
            <a:ln w="9525">
              <a:solidFill>
                <a:schemeClr val="tx1"/>
              </a:solidFill>
              <a:miter lim="800000"/>
              <a:headEnd/>
              <a:tailEnd/>
            </a:ln>
          </p:spPr>
          <p:txBody>
            <a:bodyPr wrap="none">
              <a:spAutoFit/>
            </a:bodyPr>
            <a:lstStyle/>
            <a:p>
              <a:pPr algn="ctr"/>
              <a:r>
                <a:rPr lang="id-ID" b="1"/>
                <a:t>Material </a:t>
              </a:r>
              <a:br>
                <a:rPr lang="id-ID" b="1"/>
              </a:br>
              <a:r>
                <a:rPr lang="id-ID" b="1"/>
                <a:t>(isi)</a:t>
              </a:r>
              <a:endParaRPr lang="en-US"/>
            </a:p>
          </p:txBody>
        </p:sp>
        <p:sp>
          <p:nvSpPr>
            <p:cNvPr id="18449" name="Text Box 20"/>
            <p:cNvSpPr txBox="1">
              <a:spLocks noChangeArrowheads="1"/>
            </p:cNvSpPr>
            <p:nvPr/>
          </p:nvSpPr>
          <p:spPr bwMode="auto">
            <a:xfrm>
              <a:off x="2678" y="1810"/>
              <a:ext cx="1095" cy="1102"/>
            </a:xfrm>
            <a:prstGeom prst="rect">
              <a:avLst/>
            </a:prstGeom>
            <a:noFill/>
            <a:ln w="9525">
              <a:solidFill>
                <a:schemeClr val="tx1"/>
              </a:solidFill>
              <a:miter lim="800000"/>
              <a:headEnd/>
              <a:tailEnd/>
            </a:ln>
          </p:spPr>
          <p:txBody>
            <a:bodyPr wrap="none">
              <a:spAutoFit/>
            </a:bodyPr>
            <a:lstStyle/>
            <a:p>
              <a:r>
                <a:rPr lang="id-ID" b="1"/>
                <a:t>Id Pasien</a:t>
              </a:r>
            </a:p>
            <a:p>
              <a:r>
                <a:rPr lang="id-ID" b="1"/>
                <a:t>Catatan</a:t>
              </a:r>
              <a:br>
                <a:rPr lang="id-ID" b="1"/>
              </a:br>
              <a:r>
                <a:rPr lang="id-ID" b="1"/>
                <a:t>penyakit</a:t>
              </a:r>
            </a:p>
            <a:p>
              <a:r>
                <a:rPr lang="id-ID" b="1"/>
                <a:t>Hasil-hasil</a:t>
              </a:r>
              <a:br>
                <a:rPr lang="id-ID" b="1"/>
              </a:br>
              <a:r>
                <a:rPr lang="id-ID" b="1"/>
                <a:t>pemeriksaan</a:t>
              </a:r>
              <a:br>
                <a:rPr lang="id-ID" b="1"/>
              </a:br>
              <a:r>
                <a:rPr lang="id-ID" b="1"/>
                <a:t>penunjang</a:t>
              </a:r>
              <a:endParaRPr lang="en-US"/>
            </a:p>
          </p:txBody>
        </p:sp>
        <p:sp>
          <p:nvSpPr>
            <p:cNvPr id="18450" name="Text Box 21"/>
            <p:cNvSpPr txBox="1">
              <a:spLocks noChangeArrowheads="1"/>
            </p:cNvSpPr>
            <p:nvPr/>
          </p:nvSpPr>
          <p:spPr bwMode="auto">
            <a:xfrm>
              <a:off x="3731" y="1909"/>
              <a:ext cx="858" cy="929"/>
            </a:xfrm>
            <a:prstGeom prst="rect">
              <a:avLst/>
            </a:prstGeom>
            <a:noFill/>
            <a:ln w="9525">
              <a:solidFill>
                <a:schemeClr val="tx1"/>
              </a:solidFill>
              <a:miter lim="800000"/>
              <a:headEnd/>
              <a:tailEnd/>
            </a:ln>
          </p:spPr>
          <p:txBody>
            <a:bodyPr>
              <a:spAutoFit/>
            </a:bodyPr>
            <a:lstStyle/>
            <a:p>
              <a:pPr algn="ctr"/>
              <a:r>
                <a:rPr lang="id-ID" b="1"/>
                <a:t>Produk </a:t>
              </a:r>
              <a:br>
                <a:rPr lang="id-ID" b="1"/>
              </a:br>
              <a:r>
                <a:rPr lang="id-ID" b="1"/>
                <a:t>hubungan </a:t>
              </a:r>
              <a:br>
                <a:rPr lang="id-ID" b="1"/>
              </a:br>
              <a:r>
                <a:rPr lang="id-ID" b="1"/>
                <a:t>dokter –</a:t>
              </a:r>
              <a:br>
                <a:rPr lang="id-ID" b="1"/>
              </a:br>
              <a:r>
                <a:rPr lang="id-ID" b="1"/>
                <a:t>pasien </a:t>
              </a:r>
              <a:endParaRPr lang="en-US"/>
            </a:p>
          </p:txBody>
        </p:sp>
        <p:sp>
          <p:nvSpPr>
            <p:cNvPr id="18451" name="Text Box 22"/>
            <p:cNvSpPr txBox="1">
              <a:spLocks noChangeArrowheads="1"/>
            </p:cNvSpPr>
            <p:nvPr/>
          </p:nvSpPr>
          <p:spPr bwMode="auto">
            <a:xfrm>
              <a:off x="4633" y="1946"/>
              <a:ext cx="800" cy="404"/>
            </a:xfrm>
            <a:prstGeom prst="rect">
              <a:avLst/>
            </a:prstGeom>
            <a:noFill/>
            <a:ln w="9525">
              <a:noFill/>
              <a:miter lim="800000"/>
              <a:headEnd/>
              <a:tailEnd/>
            </a:ln>
          </p:spPr>
          <p:txBody>
            <a:bodyPr wrap="none">
              <a:spAutoFit/>
            </a:bodyPr>
            <a:lstStyle/>
            <a:p>
              <a:r>
                <a:rPr lang="id-ID" b="1"/>
                <a:t>Informed</a:t>
              </a:r>
              <a:br>
                <a:rPr lang="id-ID" b="1"/>
              </a:br>
              <a:r>
                <a:rPr lang="id-ID" b="1"/>
                <a:t>Consent</a:t>
              </a:r>
              <a:endParaRPr lang="en-US"/>
            </a:p>
          </p:txBody>
        </p:sp>
        <p:sp>
          <p:nvSpPr>
            <p:cNvPr id="18452" name="Text Box 23"/>
            <p:cNvSpPr txBox="1">
              <a:spLocks noChangeArrowheads="1"/>
            </p:cNvSpPr>
            <p:nvPr/>
          </p:nvSpPr>
          <p:spPr bwMode="auto">
            <a:xfrm>
              <a:off x="4293" y="845"/>
              <a:ext cx="1655" cy="756"/>
            </a:xfrm>
            <a:prstGeom prst="rect">
              <a:avLst/>
            </a:prstGeom>
            <a:noFill/>
            <a:ln w="9525">
              <a:solidFill>
                <a:schemeClr val="tx1"/>
              </a:solidFill>
              <a:miter lim="800000"/>
              <a:headEnd/>
              <a:tailEnd/>
            </a:ln>
          </p:spPr>
          <p:txBody>
            <a:bodyPr wrap="none">
              <a:spAutoFit/>
            </a:bodyPr>
            <a:lstStyle/>
            <a:p>
              <a:pPr algn="ctr"/>
              <a:r>
                <a:rPr lang="id-ID" b="1"/>
                <a:t>Permenkes</a:t>
              </a:r>
              <a:br>
                <a:rPr lang="id-ID" b="1"/>
              </a:br>
              <a:r>
                <a:rPr lang="id-ID" b="1"/>
                <a:t>585/1989</a:t>
              </a:r>
            </a:p>
            <a:p>
              <a:pPr algn="ctr"/>
              <a:r>
                <a:rPr lang="id-ID" b="1"/>
                <a:t>UU No. 29/2004</a:t>
              </a:r>
            </a:p>
            <a:p>
              <a:pPr algn="ctr"/>
              <a:r>
                <a:rPr lang="id-ID" b="1"/>
                <a:t>Praktik Kedokteran  </a:t>
              </a:r>
              <a:endParaRPr lang="en-US"/>
            </a:p>
          </p:txBody>
        </p:sp>
        <p:sp>
          <p:nvSpPr>
            <p:cNvPr id="18453" name="Text Box 24"/>
            <p:cNvSpPr txBox="1">
              <a:spLocks noChangeArrowheads="1"/>
            </p:cNvSpPr>
            <p:nvPr/>
          </p:nvSpPr>
          <p:spPr bwMode="auto">
            <a:xfrm>
              <a:off x="1548" y="2921"/>
              <a:ext cx="650" cy="237"/>
            </a:xfrm>
            <a:prstGeom prst="rect">
              <a:avLst/>
            </a:prstGeom>
            <a:solidFill>
              <a:schemeClr val="accent1"/>
            </a:solidFill>
            <a:ln w="9525">
              <a:solidFill>
                <a:schemeClr val="tx1"/>
              </a:solidFill>
              <a:miter lim="800000"/>
              <a:headEnd/>
              <a:tailEnd/>
            </a:ln>
          </p:spPr>
          <p:txBody>
            <a:bodyPr wrap="none">
              <a:spAutoFit/>
            </a:bodyPr>
            <a:lstStyle/>
            <a:p>
              <a:r>
                <a:rPr lang="id-ID" b="1">
                  <a:solidFill>
                    <a:schemeClr val="bg1"/>
                  </a:solidFill>
                </a:rPr>
                <a:t>Fungsi</a:t>
              </a:r>
              <a:endParaRPr lang="en-US"/>
            </a:p>
          </p:txBody>
        </p:sp>
        <p:sp>
          <p:nvSpPr>
            <p:cNvPr id="18454" name="Text Box 25"/>
            <p:cNvSpPr txBox="1">
              <a:spLocks noChangeArrowheads="1"/>
            </p:cNvSpPr>
            <p:nvPr/>
          </p:nvSpPr>
          <p:spPr bwMode="auto">
            <a:xfrm>
              <a:off x="2222" y="2944"/>
              <a:ext cx="1327" cy="1096"/>
            </a:xfrm>
            <a:prstGeom prst="rect">
              <a:avLst/>
            </a:prstGeom>
            <a:noFill/>
            <a:ln w="9525">
              <a:noFill/>
              <a:miter lim="800000"/>
              <a:headEnd/>
              <a:tailEnd/>
            </a:ln>
          </p:spPr>
          <p:txBody>
            <a:bodyPr wrap="none">
              <a:spAutoFit/>
            </a:bodyPr>
            <a:lstStyle/>
            <a:p>
              <a:pPr>
                <a:buClr>
                  <a:schemeClr val="tx1"/>
                </a:buClr>
                <a:buSzPts val="1800"/>
                <a:buFont typeface="Arial" charset="0"/>
                <a:buChar char="•"/>
              </a:pPr>
              <a:r>
                <a:rPr lang="id-ID" b="1"/>
                <a:t>Administration</a:t>
              </a:r>
            </a:p>
            <a:p>
              <a:pPr>
                <a:buClr>
                  <a:schemeClr val="tx1"/>
                </a:buClr>
                <a:buSzPts val="1800"/>
                <a:buFont typeface="Arial" charset="0"/>
                <a:buChar char="•"/>
              </a:pPr>
              <a:r>
                <a:rPr lang="id-ID" b="1"/>
                <a:t>Legal</a:t>
              </a:r>
            </a:p>
            <a:p>
              <a:pPr>
                <a:buClr>
                  <a:schemeClr val="tx1"/>
                </a:buClr>
                <a:buSzPts val="1800"/>
                <a:buFont typeface="Arial" charset="0"/>
                <a:buChar char="•"/>
              </a:pPr>
              <a:r>
                <a:rPr lang="id-ID" b="1"/>
                <a:t>Financial</a:t>
              </a:r>
            </a:p>
            <a:p>
              <a:pPr>
                <a:buClr>
                  <a:schemeClr val="tx1"/>
                </a:buClr>
                <a:buSzPts val="1800"/>
                <a:buFont typeface="Arial" charset="0"/>
                <a:buChar char="•"/>
              </a:pPr>
              <a:r>
                <a:rPr lang="id-ID" b="1"/>
                <a:t>Research</a:t>
              </a:r>
            </a:p>
            <a:p>
              <a:pPr>
                <a:buClr>
                  <a:schemeClr val="tx1"/>
                </a:buClr>
                <a:buSzPts val="1800"/>
                <a:buFont typeface="Arial" charset="0"/>
                <a:buChar char="•"/>
              </a:pPr>
              <a:r>
                <a:rPr lang="id-ID" b="1"/>
                <a:t>Education</a:t>
              </a:r>
            </a:p>
            <a:p>
              <a:pPr>
                <a:buClr>
                  <a:schemeClr val="tx1"/>
                </a:buClr>
                <a:buSzPts val="1800"/>
                <a:buFont typeface="Arial" charset="0"/>
                <a:buChar char="•"/>
              </a:pPr>
              <a:r>
                <a:rPr lang="id-ID" b="1"/>
                <a:t>Documentation</a:t>
              </a:r>
              <a:endParaRPr lang="en-US"/>
            </a:p>
          </p:txBody>
        </p:sp>
        <p:sp>
          <p:nvSpPr>
            <p:cNvPr id="18455" name="Text Box 26"/>
            <p:cNvSpPr txBox="1">
              <a:spLocks noChangeArrowheads="1"/>
            </p:cNvSpPr>
            <p:nvPr/>
          </p:nvSpPr>
          <p:spPr bwMode="auto">
            <a:xfrm>
              <a:off x="3529" y="3170"/>
              <a:ext cx="781" cy="756"/>
            </a:xfrm>
            <a:prstGeom prst="rect">
              <a:avLst/>
            </a:prstGeom>
            <a:noFill/>
            <a:ln w="9525">
              <a:solidFill>
                <a:schemeClr val="tx1"/>
              </a:solidFill>
              <a:miter lim="800000"/>
              <a:headEnd/>
              <a:tailEnd/>
            </a:ln>
          </p:spPr>
          <p:txBody>
            <a:bodyPr wrap="none">
              <a:spAutoFit/>
            </a:bodyPr>
            <a:lstStyle/>
            <a:p>
              <a:pPr algn="ctr"/>
              <a:r>
                <a:rPr lang="id-ID" b="1"/>
                <a:t>Sebagai </a:t>
              </a:r>
              <a:br>
                <a:rPr lang="id-ID" b="1"/>
              </a:br>
              <a:r>
                <a:rPr lang="id-ID" b="1"/>
                <a:t>alat</a:t>
              </a:r>
              <a:br>
                <a:rPr lang="id-ID" b="1"/>
              </a:br>
              <a:r>
                <a:rPr lang="id-ID" b="1"/>
                <a:t>bukti</a:t>
              </a:r>
              <a:br>
                <a:rPr lang="id-ID" b="1"/>
              </a:br>
              <a:r>
                <a:rPr lang="id-ID" b="1"/>
                <a:t>sah</a:t>
              </a:r>
              <a:endParaRPr lang="en-US"/>
            </a:p>
          </p:txBody>
        </p:sp>
        <p:sp>
          <p:nvSpPr>
            <p:cNvPr id="18456" name="Text Box 27"/>
            <p:cNvSpPr txBox="1">
              <a:spLocks noChangeArrowheads="1"/>
            </p:cNvSpPr>
            <p:nvPr/>
          </p:nvSpPr>
          <p:spPr bwMode="auto">
            <a:xfrm>
              <a:off x="4580" y="3352"/>
              <a:ext cx="841" cy="583"/>
            </a:xfrm>
            <a:prstGeom prst="rect">
              <a:avLst/>
            </a:prstGeom>
            <a:noFill/>
            <a:ln w="9525">
              <a:solidFill>
                <a:schemeClr val="tx1"/>
              </a:solidFill>
              <a:miter lim="800000"/>
              <a:headEnd/>
              <a:tailEnd/>
            </a:ln>
          </p:spPr>
          <p:txBody>
            <a:bodyPr wrap="none">
              <a:spAutoFit/>
            </a:bodyPr>
            <a:lstStyle/>
            <a:p>
              <a:r>
                <a:rPr lang="id-ID" b="1"/>
                <a:t>KUHAP</a:t>
              </a:r>
              <a:br>
                <a:rPr lang="id-ID" b="1"/>
              </a:br>
              <a:r>
                <a:rPr lang="id-ID" b="1"/>
                <a:t>pasal 184</a:t>
              </a:r>
              <a:br>
                <a:rPr lang="id-ID" b="1"/>
              </a:br>
              <a:r>
                <a:rPr lang="id-ID" b="1"/>
                <a:t>ayat (1) a</a:t>
              </a:r>
              <a:endParaRPr lang="en-US"/>
            </a:p>
          </p:txBody>
        </p:sp>
        <p:sp>
          <p:nvSpPr>
            <p:cNvPr id="18457" name="Line 28"/>
            <p:cNvSpPr>
              <a:spLocks noChangeShapeType="1"/>
            </p:cNvSpPr>
            <p:nvPr/>
          </p:nvSpPr>
          <p:spPr bwMode="auto">
            <a:xfrm>
              <a:off x="417" y="1706"/>
              <a:ext cx="0" cy="273"/>
            </a:xfrm>
            <a:prstGeom prst="line">
              <a:avLst/>
            </a:prstGeom>
            <a:noFill/>
            <a:ln w="9525">
              <a:solidFill>
                <a:schemeClr val="tx1"/>
              </a:solidFill>
              <a:round/>
              <a:headEnd/>
              <a:tailEnd type="triangle" w="med" len="med"/>
            </a:ln>
          </p:spPr>
          <p:txBody>
            <a:bodyPr/>
            <a:lstStyle/>
            <a:p>
              <a:endParaRPr lang="id-ID"/>
            </a:p>
          </p:txBody>
        </p:sp>
        <p:sp>
          <p:nvSpPr>
            <p:cNvPr id="18458" name="Line 29"/>
            <p:cNvSpPr>
              <a:spLocks noChangeShapeType="1"/>
            </p:cNvSpPr>
            <p:nvPr/>
          </p:nvSpPr>
          <p:spPr bwMode="auto">
            <a:xfrm flipV="1">
              <a:off x="417" y="2568"/>
              <a:ext cx="0" cy="363"/>
            </a:xfrm>
            <a:prstGeom prst="line">
              <a:avLst/>
            </a:prstGeom>
            <a:noFill/>
            <a:ln w="9525">
              <a:solidFill>
                <a:schemeClr val="tx1"/>
              </a:solidFill>
              <a:round/>
              <a:headEnd/>
              <a:tailEnd type="triangle" w="med" len="med"/>
            </a:ln>
          </p:spPr>
          <p:txBody>
            <a:bodyPr/>
            <a:lstStyle/>
            <a:p>
              <a:endParaRPr lang="id-ID"/>
            </a:p>
          </p:txBody>
        </p:sp>
        <p:sp>
          <p:nvSpPr>
            <p:cNvPr id="18459" name="Line 30"/>
            <p:cNvSpPr>
              <a:spLocks noChangeShapeType="1"/>
            </p:cNvSpPr>
            <p:nvPr/>
          </p:nvSpPr>
          <p:spPr bwMode="auto">
            <a:xfrm flipV="1">
              <a:off x="1252" y="1661"/>
              <a:ext cx="246" cy="454"/>
            </a:xfrm>
            <a:prstGeom prst="line">
              <a:avLst/>
            </a:prstGeom>
            <a:noFill/>
            <a:ln w="9525">
              <a:solidFill>
                <a:schemeClr val="tx1"/>
              </a:solidFill>
              <a:round/>
              <a:headEnd/>
              <a:tailEnd type="triangle" w="med" len="med"/>
            </a:ln>
          </p:spPr>
          <p:txBody>
            <a:bodyPr/>
            <a:lstStyle/>
            <a:p>
              <a:endParaRPr lang="id-ID"/>
            </a:p>
          </p:txBody>
        </p:sp>
        <p:sp>
          <p:nvSpPr>
            <p:cNvPr id="18460" name="Line 31"/>
            <p:cNvSpPr>
              <a:spLocks noChangeShapeType="1"/>
            </p:cNvSpPr>
            <p:nvPr/>
          </p:nvSpPr>
          <p:spPr bwMode="auto">
            <a:xfrm>
              <a:off x="1252" y="2568"/>
              <a:ext cx="296" cy="408"/>
            </a:xfrm>
            <a:prstGeom prst="line">
              <a:avLst/>
            </a:prstGeom>
            <a:noFill/>
            <a:ln w="9525">
              <a:solidFill>
                <a:schemeClr val="tx1"/>
              </a:solidFill>
              <a:round/>
              <a:headEnd/>
              <a:tailEnd type="triangle" w="med" len="med"/>
            </a:ln>
          </p:spPr>
          <p:txBody>
            <a:bodyPr/>
            <a:lstStyle/>
            <a:p>
              <a:endParaRPr lang="id-ID"/>
            </a:p>
          </p:txBody>
        </p:sp>
        <p:sp>
          <p:nvSpPr>
            <p:cNvPr id="18461" name="Line 32"/>
            <p:cNvSpPr>
              <a:spLocks noChangeShapeType="1"/>
            </p:cNvSpPr>
            <p:nvPr/>
          </p:nvSpPr>
          <p:spPr bwMode="auto">
            <a:xfrm flipV="1">
              <a:off x="1695" y="1253"/>
              <a:ext cx="245" cy="317"/>
            </a:xfrm>
            <a:prstGeom prst="line">
              <a:avLst/>
            </a:prstGeom>
            <a:noFill/>
            <a:ln w="9525">
              <a:solidFill>
                <a:schemeClr val="tx1"/>
              </a:solidFill>
              <a:round/>
              <a:headEnd/>
              <a:tailEnd type="triangle" w="med" len="med"/>
            </a:ln>
          </p:spPr>
          <p:txBody>
            <a:bodyPr/>
            <a:lstStyle/>
            <a:p>
              <a:endParaRPr lang="id-ID"/>
            </a:p>
          </p:txBody>
        </p:sp>
        <p:sp>
          <p:nvSpPr>
            <p:cNvPr id="18462" name="Line 33"/>
            <p:cNvSpPr>
              <a:spLocks noChangeShapeType="1"/>
            </p:cNvSpPr>
            <p:nvPr/>
          </p:nvSpPr>
          <p:spPr bwMode="auto">
            <a:xfrm>
              <a:off x="1695" y="1842"/>
              <a:ext cx="148" cy="273"/>
            </a:xfrm>
            <a:prstGeom prst="line">
              <a:avLst/>
            </a:prstGeom>
            <a:noFill/>
            <a:ln w="9525">
              <a:solidFill>
                <a:schemeClr val="tx1"/>
              </a:solidFill>
              <a:round/>
              <a:headEnd/>
              <a:tailEnd type="triangle" w="med" len="med"/>
            </a:ln>
          </p:spPr>
          <p:txBody>
            <a:bodyPr/>
            <a:lstStyle/>
            <a:p>
              <a:endParaRPr lang="id-ID"/>
            </a:p>
          </p:txBody>
        </p:sp>
        <p:sp>
          <p:nvSpPr>
            <p:cNvPr id="18463" name="Line 34"/>
            <p:cNvSpPr>
              <a:spLocks noChangeShapeType="1"/>
            </p:cNvSpPr>
            <p:nvPr/>
          </p:nvSpPr>
          <p:spPr bwMode="auto">
            <a:xfrm>
              <a:off x="2628" y="1207"/>
              <a:ext cx="99" cy="0"/>
            </a:xfrm>
            <a:prstGeom prst="line">
              <a:avLst/>
            </a:prstGeom>
            <a:noFill/>
            <a:ln w="9525">
              <a:solidFill>
                <a:schemeClr val="tx1"/>
              </a:solidFill>
              <a:round/>
              <a:headEnd/>
              <a:tailEnd type="triangle" w="med" len="med"/>
            </a:ln>
          </p:spPr>
          <p:txBody>
            <a:bodyPr/>
            <a:lstStyle/>
            <a:p>
              <a:endParaRPr lang="id-ID"/>
            </a:p>
          </p:txBody>
        </p:sp>
        <p:sp>
          <p:nvSpPr>
            <p:cNvPr id="18464" name="Line 35"/>
            <p:cNvSpPr>
              <a:spLocks noChangeShapeType="1"/>
            </p:cNvSpPr>
            <p:nvPr/>
          </p:nvSpPr>
          <p:spPr bwMode="auto">
            <a:xfrm>
              <a:off x="2579" y="2115"/>
              <a:ext cx="99" cy="0"/>
            </a:xfrm>
            <a:prstGeom prst="line">
              <a:avLst/>
            </a:prstGeom>
            <a:noFill/>
            <a:ln w="9525">
              <a:solidFill>
                <a:schemeClr val="tx1"/>
              </a:solidFill>
              <a:round/>
              <a:headEnd/>
              <a:tailEnd type="triangle" w="med" len="med"/>
            </a:ln>
          </p:spPr>
          <p:txBody>
            <a:bodyPr/>
            <a:lstStyle/>
            <a:p>
              <a:endParaRPr lang="id-ID"/>
            </a:p>
          </p:txBody>
        </p:sp>
        <p:sp>
          <p:nvSpPr>
            <p:cNvPr id="18465" name="Line 36"/>
            <p:cNvSpPr>
              <a:spLocks noChangeShapeType="1"/>
            </p:cNvSpPr>
            <p:nvPr/>
          </p:nvSpPr>
          <p:spPr bwMode="auto">
            <a:xfrm>
              <a:off x="3562" y="2115"/>
              <a:ext cx="197" cy="0"/>
            </a:xfrm>
            <a:prstGeom prst="line">
              <a:avLst/>
            </a:prstGeom>
            <a:noFill/>
            <a:ln w="9525">
              <a:solidFill>
                <a:schemeClr val="tx1"/>
              </a:solidFill>
              <a:round/>
              <a:headEnd/>
              <a:tailEnd type="triangle" w="med" len="med"/>
            </a:ln>
          </p:spPr>
          <p:txBody>
            <a:bodyPr/>
            <a:lstStyle/>
            <a:p>
              <a:endParaRPr lang="id-ID"/>
            </a:p>
          </p:txBody>
        </p:sp>
        <p:sp>
          <p:nvSpPr>
            <p:cNvPr id="18466" name="Line 37"/>
            <p:cNvSpPr>
              <a:spLocks noChangeShapeType="1"/>
            </p:cNvSpPr>
            <p:nvPr/>
          </p:nvSpPr>
          <p:spPr bwMode="auto">
            <a:xfrm>
              <a:off x="3982" y="1525"/>
              <a:ext cx="22" cy="408"/>
            </a:xfrm>
            <a:prstGeom prst="line">
              <a:avLst/>
            </a:prstGeom>
            <a:noFill/>
            <a:ln w="9525">
              <a:solidFill>
                <a:schemeClr val="tx1"/>
              </a:solidFill>
              <a:round/>
              <a:headEnd/>
              <a:tailEnd type="triangle" w="med" len="med"/>
            </a:ln>
          </p:spPr>
          <p:txBody>
            <a:bodyPr/>
            <a:lstStyle/>
            <a:p>
              <a:endParaRPr lang="id-ID"/>
            </a:p>
          </p:txBody>
        </p:sp>
        <p:sp>
          <p:nvSpPr>
            <p:cNvPr id="18467" name="Line 38"/>
            <p:cNvSpPr>
              <a:spLocks noChangeShapeType="1"/>
            </p:cNvSpPr>
            <p:nvPr/>
          </p:nvSpPr>
          <p:spPr bwMode="auto">
            <a:xfrm>
              <a:off x="4531" y="2115"/>
              <a:ext cx="177" cy="0"/>
            </a:xfrm>
            <a:prstGeom prst="line">
              <a:avLst/>
            </a:prstGeom>
            <a:noFill/>
            <a:ln w="9525">
              <a:solidFill>
                <a:schemeClr val="tx1"/>
              </a:solidFill>
              <a:round/>
              <a:headEnd/>
              <a:tailEnd type="triangle" w="med" len="med"/>
            </a:ln>
          </p:spPr>
          <p:txBody>
            <a:bodyPr/>
            <a:lstStyle/>
            <a:p>
              <a:endParaRPr lang="id-ID"/>
            </a:p>
          </p:txBody>
        </p:sp>
        <p:sp>
          <p:nvSpPr>
            <p:cNvPr id="18468" name="Line 39"/>
            <p:cNvSpPr>
              <a:spLocks noChangeShapeType="1"/>
            </p:cNvSpPr>
            <p:nvPr/>
          </p:nvSpPr>
          <p:spPr bwMode="auto">
            <a:xfrm>
              <a:off x="5036" y="1616"/>
              <a:ext cx="0" cy="408"/>
            </a:xfrm>
            <a:prstGeom prst="line">
              <a:avLst/>
            </a:prstGeom>
            <a:noFill/>
            <a:ln w="9525">
              <a:solidFill>
                <a:schemeClr val="tx1"/>
              </a:solidFill>
              <a:round/>
              <a:headEnd/>
              <a:tailEnd type="triangle" w="med" len="med"/>
            </a:ln>
          </p:spPr>
          <p:txBody>
            <a:bodyPr/>
            <a:lstStyle/>
            <a:p>
              <a:endParaRPr lang="id-ID"/>
            </a:p>
          </p:txBody>
        </p:sp>
        <p:sp>
          <p:nvSpPr>
            <p:cNvPr id="18469" name="Line 40"/>
            <p:cNvSpPr>
              <a:spLocks noChangeShapeType="1"/>
            </p:cNvSpPr>
            <p:nvPr/>
          </p:nvSpPr>
          <p:spPr bwMode="auto">
            <a:xfrm flipV="1">
              <a:off x="1105" y="2568"/>
              <a:ext cx="0" cy="771"/>
            </a:xfrm>
            <a:prstGeom prst="line">
              <a:avLst/>
            </a:prstGeom>
            <a:noFill/>
            <a:ln w="9525">
              <a:solidFill>
                <a:schemeClr val="tx1"/>
              </a:solidFill>
              <a:round/>
              <a:headEnd/>
              <a:tailEnd type="triangle" w="med" len="med"/>
            </a:ln>
          </p:spPr>
          <p:txBody>
            <a:bodyPr/>
            <a:lstStyle/>
            <a:p>
              <a:endParaRPr lang="id-ID"/>
            </a:p>
          </p:txBody>
        </p:sp>
        <p:sp>
          <p:nvSpPr>
            <p:cNvPr id="18470" name="Line 41"/>
            <p:cNvSpPr>
              <a:spLocks noChangeShapeType="1"/>
            </p:cNvSpPr>
            <p:nvPr/>
          </p:nvSpPr>
          <p:spPr bwMode="auto">
            <a:xfrm>
              <a:off x="3169" y="3475"/>
              <a:ext cx="344" cy="0"/>
            </a:xfrm>
            <a:prstGeom prst="line">
              <a:avLst/>
            </a:prstGeom>
            <a:noFill/>
            <a:ln w="9525">
              <a:solidFill>
                <a:schemeClr val="tx1"/>
              </a:solidFill>
              <a:round/>
              <a:headEnd/>
              <a:tailEnd type="triangle" w="med" len="med"/>
            </a:ln>
          </p:spPr>
          <p:txBody>
            <a:bodyPr/>
            <a:lstStyle/>
            <a:p>
              <a:endParaRPr lang="id-ID"/>
            </a:p>
          </p:txBody>
        </p:sp>
        <p:sp>
          <p:nvSpPr>
            <p:cNvPr id="18471" name="Line 42"/>
            <p:cNvSpPr>
              <a:spLocks noChangeShapeType="1"/>
            </p:cNvSpPr>
            <p:nvPr/>
          </p:nvSpPr>
          <p:spPr bwMode="auto">
            <a:xfrm flipH="1">
              <a:off x="4300" y="3612"/>
              <a:ext cx="245" cy="0"/>
            </a:xfrm>
            <a:prstGeom prst="line">
              <a:avLst/>
            </a:prstGeom>
            <a:noFill/>
            <a:ln w="9525">
              <a:solidFill>
                <a:schemeClr val="tx1"/>
              </a:solidFill>
              <a:round/>
              <a:headEnd/>
              <a:tailEnd type="triangle" w="med" len="med"/>
            </a:ln>
          </p:spPr>
          <p:txBody>
            <a:bodyPr/>
            <a:lstStyle/>
            <a:p>
              <a:endParaRPr lang="id-ID"/>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15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615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6153"/>
                                        </p:tgtEl>
                                      </p:cBhvr>
                                    </p:cmd>
                                  </p:childTnLst>
                                </p:cTn>
                              </p:par>
                            </p:childTnLst>
                          </p:cTn>
                        </p:par>
                      </p:childTnLst>
                    </p:cTn>
                  </p:par>
                </p:childTnLst>
              </p:cTn>
              <p:nextCondLst>
                <p:cond evt="onClick" delay="0">
                  <p:tgtEl>
                    <p:spTgt spid="6153"/>
                  </p:tgtEl>
                </p:cond>
              </p:nextCondLst>
            </p:seq>
            <p:video>
              <p:cMediaNode>
                <p:cTn id="12" repeatCount="indefinite" fill="hold" display="0">
                  <p:stCondLst>
                    <p:cond delay="indefinite"/>
                  </p:stCondLst>
                  <p:endCondLst>
                    <p:cond evt="onPrev" delay="0">
                      <p:tgtEl>
                        <p:sldTgt/>
                      </p:tgtEl>
                    </p:cond>
                  </p:endCondLst>
                </p:cTn>
                <p:tgtEl>
                  <p:spTgt spid="6153"/>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id-ID" smtClean="0"/>
          </a:p>
        </p:txBody>
      </p:sp>
      <p:sp>
        <p:nvSpPr>
          <p:cNvPr id="19459" name="Rectangle 3"/>
          <p:cNvSpPr>
            <a:spLocks noGrp="1" noChangeArrowheads="1"/>
          </p:cNvSpPr>
          <p:nvPr>
            <p:ph sz="quarter" idx="1"/>
          </p:nvPr>
        </p:nvSpPr>
        <p:spPr/>
        <p:txBody>
          <a:bodyPr/>
          <a:lstStyle/>
          <a:p>
            <a:pPr eaLnBrk="1" hangingPunct="1"/>
            <a:endParaRPr lang="id-ID" smtClean="0"/>
          </a:p>
        </p:txBody>
      </p:sp>
      <p:sp>
        <p:nvSpPr>
          <p:cNvPr id="19461" name="Rectangle 5"/>
          <p:cNvSpPr>
            <a:spLocks noGrp="1" noChangeArrowheads="1"/>
          </p:cNvSpPr>
          <p:nvPr>
            <p:ph type="title" idx="4294967295"/>
          </p:nvPr>
        </p:nvSpPr>
        <p:spPr>
          <a:xfrm>
            <a:off x="854075" y="0"/>
            <a:ext cx="8289925" cy="1044575"/>
          </a:xfrm>
          <a:noFill/>
        </p:spPr>
        <p:txBody>
          <a:bodyPr lIns="101526" tIns="50763" rIns="101526" bIns="50763"/>
          <a:lstStyle/>
          <a:p>
            <a:pPr eaLnBrk="1" hangingPunct="1"/>
            <a:r>
              <a:rPr lang="id-ID" b="1" smtClean="0"/>
              <a:t>Hubungan dokter – pasien</a:t>
            </a:r>
            <a:endParaRPr lang="en-US" b="1" smtClean="0"/>
          </a:p>
        </p:txBody>
      </p:sp>
      <p:pic>
        <p:nvPicPr>
          <p:cNvPr id="19460" name="Picture 4" descr="pills_txt"/>
          <p:cNvPicPr>
            <a:picLocks noChangeAspect="1" noChangeArrowheads="1"/>
          </p:cNvPicPr>
          <p:nvPr/>
        </p:nvPicPr>
        <p:blipFill>
          <a:blip r:embed="rId3" cstate="print"/>
          <a:srcRect/>
          <a:stretch>
            <a:fillRect/>
          </a:stretch>
        </p:blipFill>
        <p:spPr bwMode="auto">
          <a:xfrm>
            <a:off x="0" y="0"/>
            <a:ext cx="10150475" cy="7616825"/>
          </a:xfrm>
          <a:prstGeom prst="rect">
            <a:avLst/>
          </a:prstGeom>
          <a:noFill/>
          <a:ln w="9525">
            <a:noFill/>
            <a:miter lim="800000"/>
            <a:headEnd/>
            <a:tailEnd/>
          </a:ln>
        </p:spPr>
      </p:pic>
      <p:sp>
        <p:nvSpPr>
          <p:cNvPr id="19462" name="Rectangle 7"/>
          <p:cNvSpPr>
            <a:spLocks noChangeArrowheads="1"/>
          </p:cNvSpPr>
          <p:nvPr/>
        </p:nvSpPr>
        <p:spPr bwMode="auto">
          <a:xfrm>
            <a:off x="8035925" y="7354888"/>
            <a:ext cx="2114550" cy="261937"/>
          </a:xfrm>
          <a:prstGeom prst="rect">
            <a:avLst/>
          </a:prstGeom>
          <a:noFill/>
          <a:ln w="9525">
            <a:noFill/>
            <a:miter lim="800000"/>
            <a:headEnd/>
            <a:tailEnd/>
          </a:ln>
        </p:spPr>
        <p:txBody>
          <a:bodyPr lIns="101526" tIns="50763" rIns="101526" bIns="50763"/>
          <a:lstStyle/>
          <a:p>
            <a:endParaRPr lang="id-ID"/>
          </a:p>
        </p:txBody>
      </p:sp>
      <p:sp>
        <p:nvSpPr>
          <p:cNvPr id="19463" name="Rectangle 8"/>
          <p:cNvSpPr>
            <a:spLocks noChangeArrowheads="1"/>
          </p:cNvSpPr>
          <p:nvPr/>
        </p:nvSpPr>
        <p:spPr bwMode="auto">
          <a:xfrm>
            <a:off x="9671050" y="7053263"/>
            <a:ext cx="479425" cy="273050"/>
          </a:xfrm>
          <a:prstGeom prst="rect">
            <a:avLst/>
          </a:prstGeom>
          <a:noFill/>
          <a:ln w="9525">
            <a:noFill/>
            <a:miter lim="800000"/>
            <a:headEnd/>
            <a:tailEnd/>
          </a:ln>
        </p:spPr>
        <p:txBody>
          <a:bodyPr lIns="101526" tIns="50763" rIns="101526" bIns="50763"/>
          <a:lstStyle/>
          <a:p>
            <a:pPr algn="r"/>
            <a:fld id="{6FE5F926-3A1B-48AF-ABAD-A499B00C3CD5}" type="slidenum">
              <a:rPr lang="en-US" sz="1600">
                <a:solidFill>
                  <a:srgbClr val="FFFFFF"/>
                </a:solidFill>
              </a:rPr>
              <a:pPr algn="r"/>
              <a:t>12</a:t>
            </a:fld>
            <a:endParaRPr lang="en-US"/>
          </a:p>
        </p:txBody>
      </p:sp>
      <p:pic>
        <p:nvPicPr>
          <p:cNvPr id="19464" name="ppp_ani_med_pills.avi">
            <a:hlinkClick r:id="" action="ppaction://media"/>
          </p:cNvPr>
          <p:cNvPicPr>
            <a:picLocks noRot="1" noChangeAspect="1" noChangeArrowheads="1"/>
          </p:cNvPicPr>
          <p:nvPr>
            <a:videoFile r:link="rId1"/>
          </p:nvPr>
        </p:nvPicPr>
        <p:blipFill>
          <a:blip r:embed="rId4" cstate="print"/>
          <a:srcRect/>
          <a:stretch>
            <a:fillRect/>
          </a:stretch>
        </p:blipFill>
        <p:spPr bwMode="auto">
          <a:xfrm>
            <a:off x="61913" y="88900"/>
            <a:ext cx="917575" cy="838200"/>
          </a:xfrm>
          <a:prstGeom prst="rect">
            <a:avLst/>
          </a:prstGeom>
          <a:noFill/>
          <a:ln w="9525">
            <a:noFill/>
            <a:miter lim="800000"/>
            <a:headEnd/>
            <a:tailEnd/>
          </a:ln>
        </p:spPr>
      </p:pic>
      <p:grpSp>
        <p:nvGrpSpPr>
          <p:cNvPr id="2" name="Group 11"/>
          <p:cNvGrpSpPr>
            <a:grpSpLocks/>
          </p:cNvGrpSpPr>
          <p:nvPr/>
        </p:nvGrpSpPr>
        <p:grpSpPr bwMode="auto">
          <a:xfrm>
            <a:off x="228600" y="1100138"/>
            <a:ext cx="8585200" cy="5224462"/>
            <a:chOff x="74" y="956"/>
            <a:chExt cx="5904" cy="3291"/>
          </a:xfrm>
        </p:grpSpPr>
        <p:sp>
          <p:nvSpPr>
            <p:cNvPr id="19466" name="Text Box 12"/>
            <p:cNvSpPr txBox="1">
              <a:spLocks noChangeArrowheads="1"/>
            </p:cNvSpPr>
            <p:nvPr/>
          </p:nvSpPr>
          <p:spPr bwMode="auto">
            <a:xfrm>
              <a:off x="2088" y="3249"/>
              <a:ext cx="1820" cy="978"/>
            </a:xfrm>
            <a:prstGeom prst="rect">
              <a:avLst/>
            </a:prstGeom>
            <a:solidFill>
              <a:schemeClr val="accent1"/>
            </a:solidFill>
            <a:ln w="9525">
              <a:noFill/>
              <a:miter lim="800000"/>
              <a:headEnd/>
              <a:tailEnd/>
            </a:ln>
          </p:spPr>
          <p:txBody>
            <a:bodyPr wrap="none">
              <a:spAutoFit/>
            </a:bodyPr>
            <a:lstStyle/>
            <a:p>
              <a:pPr>
                <a:buClr>
                  <a:schemeClr val="bg1"/>
                </a:buClr>
                <a:buSzPts val="2400"/>
                <a:buFont typeface="Arial" charset="0"/>
                <a:buChar char="•"/>
              </a:pPr>
              <a:r>
                <a:rPr lang="id-ID" sz="2400">
                  <a:solidFill>
                    <a:schemeClr val="bg1"/>
                  </a:solidFill>
                </a:rPr>
                <a:t>Rekam medis </a:t>
              </a:r>
            </a:p>
            <a:p>
              <a:pPr>
                <a:buClr>
                  <a:schemeClr val="bg1"/>
                </a:buClr>
                <a:buSzPts val="2400"/>
                <a:buFont typeface="Arial" charset="0"/>
                <a:buChar char="•"/>
              </a:pPr>
              <a:r>
                <a:rPr lang="id-ID" sz="2400">
                  <a:solidFill>
                    <a:schemeClr val="bg1"/>
                  </a:solidFill>
                </a:rPr>
                <a:t>Informed consent</a:t>
              </a:r>
            </a:p>
            <a:p>
              <a:pPr>
                <a:buClr>
                  <a:schemeClr val="bg1"/>
                </a:buClr>
                <a:buSzPts val="2400"/>
                <a:buFont typeface="Arial" charset="0"/>
                <a:buChar char="•"/>
              </a:pPr>
              <a:r>
                <a:rPr lang="id-ID" sz="2400">
                  <a:solidFill>
                    <a:schemeClr val="bg1"/>
                  </a:solidFill>
                </a:rPr>
                <a:t>Resep</a:t>
              </a:r>
            </a:p>
            <a:p>
              <a:pPr>
                <a:buClr>
                  <a:schemeClr val="bg1"/>
                </a:buClr>
                <a:buSzPts val="2400"/>
                <a:buFont typeface="Arial" charset="0"/>
                <a:buChar char="•"/>
              </a:pPr>
              <a:r>
                <a:rPr lang="id-ID" sz="2400">
                  <a:solidFill>
                    <a:schemeClr val="bg1"/>
                  </a:solidFill>
                </a:rPr>
                <a:t>Laporan2 medis</a:t>
              </a:r>
              <a:endParaRPr lang="en-US"/>
            </a:p>
          </p:txBody>
        </p:sp>
        <p:sp>
          <p:nvSpPr>
            <p:cNvPr id="19467" name="Text Box 13"/>
            <p:cNvSpPr txBox="1">
              <a:spLocks noChangeArrowheads="1"/>
            </p:cNvSpPr>
            <p:nvPr/>
          </p:nvSpPr>
          <p:spPr bwMode="auto">
            <a:xfrm>
              <a:off x="74" y="2341"/>
              <a:ext cx="1059" cy="1906"/>
            </a:xfrm>
            <a:prstGeom prst="rect">
              <a:avLst/>
            </a:prstGeom>
            <a:noFill/>
            <a:ln w="9525">
              <a:noFill/>
              <a:miter lim="800000"/>
              <a:headEnd/>
              <a:tailEnd/>
            </a:ln>
          </p:spPr>
          <p:txBody>
            <a:bodyPr wrap="none">
              <a:spAutoFit/>
            </a:bodyPr>
            <a:lstStyle/>
            <a:p>
              <a:r>
                <a:rPr lang="id-ID" sz="1600" b="1">
                  <a:solidFill>
                    <a:schemeClr val="hlink"/>
                  </a:solidFill>
                </a:rPr>
                <a:t>KEWAJIBAN</a:t>
              </a:r>
              <a:br>
                <a:rPr lang="id-ID" sz="1600" b="1">
                  <a:solidFill>
                    <a:schemeClr val="hlink"/>
                  </a:solidFill>
                </a:rPr>
              </a:br>
              <a:r>
                <a:rPr lang="id-ID" sz="1600" b="1">
                  <a:solidFill>
                    <a:schemeClr val="hlink"/>
                  </a:solidFill>
                </a:rPr>
                <a:t>DOKTER</a:t>
              </a:r>
            </a:p>
            <a:p>
              <a:pPr>
                <a:buClr>
                  <a:schemeClr val="tx1"/>
                </a:buClr>
                <a:buSzPts val="1600"/>
                <a:buFont typeface="Arial" charset="0"/>
                <a:buChar char="•"/>
              </a:pPr>
              <a:r>
                <a:rPr lang="id-ID" sz="1600"/>
                <a:t>Menghormati</a:t>
              </a:r>
              <a:br>
                <a:rPr lang="id-ID" sz="1600"/>
              </a:br>
              <a:r>
                <a:rPr lang="id-ID" sz="1600"/>
                <a:t>  hak pasien </a:t>
              </a:r>
            </a:p>
            <a:p>
              <a:pPr>
                <a:buClr>
                  <a:schemeClr val="tx1"/>
                </a:buClr>
                <a:buSzPts val="1600"/>
                <a:buFont typeface="Arial" charset="0"/>
                <a:buChar char="•"/>
              </a:pPr>
              <a:r>
                <a:rPr lang="id-ID" sz="1600"/>
                <a:t>Menyimpan</a:t>
              </a:r>
              <a:br>
                <a:rPr lang="id-ID" sz="1600"/>
              </a:br>
              <a:r>
                <a:rPr lang="id-ID" sz="1600"/>
                <a:t>  rahasia</a:t>
              </a:r>
            </a:p>
            <a:p>
              <a:pPr>
                <a:buClr>
                  <a:schemeClr val="tx1"/>
                </a:buClr>
                <a:buSzPts val="1600"/>
                <a:buFont typeface="Arial" charset="0"/>
                <a:buChar char="•"/>
              </a:pPr>
              <a:r>
                <a:rPr lang="id-ID" sz="1600"/>
                <a:t>Memberikan</a:t>
              </a:r>
              <a:br>
                <a:rPr lang="id-ID" sz="1600"/>
              </a:br>
              <a:r>
                <a:rPr lang="id-ID" sz="1600"/>
                <a:t>  Informasi </a:t>
              </a:r>
            </a:p>
            <a:p>
              <a:pPr>
                <a:buClr>
                  <a:schemeClr val="tx1"/>
                </a:buClr>
                <a:buSzPts val="1600"/>
                <a:buFont typeface="Arial" charset="0"/>
                <a:buChar char="•"/>
              </a:pPr>
              <a:r>
                <a:rPr lang="id-ID" sz="1600"/>
                <a:t>Meminta per</a:t>
              </a:r>
              <a:br>
                <a:rPr lang="id-ID" sz="1600"/>
              </a:br>
              <a:r>
                <a:rPr lang="id-ID" sz="1600"/>
                <a:t>  setujuan</a:t>
              </a:r>
            </a:p>
            <a:p>
              <a:pPr>
                <a:buClr>
                  <a:schemeClr val="tx1"/>
                </a:buClr>
                <a:buSzPts val="1600"/>
                <a:buFont typeface="Arial" charset="0"/>
                <a:buChar char="•"/>
              </a:pPr>
              <a:r>
                <a:rPr lang="id-ID" sz="1600"/>
                <a:t>Membuat </a:t>
              </a:r>
              <a:br>
                <a:rPr lang="id-ID" sz="1600"/>
              </a:br>
              <a:r>
                <a:rPr lang="id-ID" sz="1600"/>
                <a:t> Rekam medis </a:t>
              </a:r>
              <a:endParaRPr lang="en-US"/>
            </a:p>
          </p:txBody>
        </p:sp>
        <p:sp>
          <p:nvSpPr>
            <p:cNvPr id="19468" name="Text Box 14"/>
            <p:cNvSpPr txBox="1">
              <a:spLocks noChangeArrowheads="1"/>
            </p:cNvSpPr>
            <p:nvPr/>
          </p:nvSpPr>
          <p:spPr bwMode="auto">
            <a:xfrm>
              <a:off x="4943" y="2376"/>
              <a:ext cx="1035" cy="1598"/>
            </a:xfrm>
            <a:prstGeom prst="rect">
              <a:avLst/>
            </a:prstGeom>
            <a:noFill/>
            <a:ln w="9525">
              <a:noFill/>
              <a:miter lim="800000"/>
              <a:headEnd/>
              <a:tailEnd/>
            </a:ln>
          </p:spPr>
          <p:txBody>
            <a:bodyPr wrap="none">
              <a:spAutoFit/>
            </a:bodyPr>
            <a:lstStyle/>
            <a:p>
              <a:r>
                <a:rPr lang="id-ID" sz="1600" b="1">
                  <a:solidFill>
                    <a:schemeClr val="hlink"/>
                  </a:solidFill>
                </a:rPr>
                <a:t>KEWAJIBAN</a:t>
              </a:r>
              <a:br>
                <a:rPr lang="id-ID" sz="1600" b="1">
                  <a:solidFill>
                    <a:schemeClr val="hlink"/>
                  </a:solidFill>
                </a:rPr>
              </a:br>
              <a:r>
                <a:rPr lang="id-ID" sz="1600" b="1">
                  <a:solidFill>
                    <a:schemeClr val="hlink"/>
                  </a:solidFill>
                </a:rPr>
                <a:t>PASIEN</a:t>
              </a:r>
              <a:r>
                <a:rPr lang="id-ID" sz="1600" b="1"/>
                <a:t> </a:t>
              </a:r>
            </a:p>
            <a:p>
              <a:pPr>
                <a:buClr>
                  <a:schemeClr val="tx1"/>
                </a:buClr>
                <a:buSzPts val="1600"/>
                <a:buFont typeface="Arial" charset="0"/>
                <a:buChar char="•"/>
              </a:pPr>
              <a:r>
                <a:rPr lang="id-ID" sz="1600"/>
                <a:t>Memberikan</a:t>
              </a:r>
              <a:br>
                <a:rPr lang="id-ID" sz="1600"/>
              </a:br>
              <a:r>
                <a:rPr lang="id-ID" sz="1600"/>
                <a:t> informasi jujur</a:t>
              </a:r>
            </a:p>
            <a:p>
              <a:pPr>
                <a:buClr>
                  <a:schemeClr val="tx1"/>
                </a:buClr>
                <a:buSzPts val="1600"/>
                <a:buFont typeface="Arial" charset="0"/>
                <a:buChar char="•"/>
              </a:pPr>
              <a:r>
                <a:rPr lang="id-ID" sz="1600"/>
                <a:t>Mematuhi </a:t>
              </a:r>
              <a:br>
                <a:rPr lang="id-ID" sz="1600"/>
              </a:br>
              <a:r>
                <a:rPr lang="id-ID" sz="1600"/>
                <a:t> nasihat</a:t>
              </a:r>
            </a:p>
            <a:p>
              <a:pPr>
                <a:buClr>
                  <a:schemeClr val="tx1"/>
                </a:buClr>
                <a:buSzPts val="1600"/>
                <a:buFont typeface="Arial" charset="0"/>
                <a:buChar char="•"/>
              </a:pPr>
              <a:r>
                <a:rPr lang="id-ID" sz="1600"/>
                <a:t>Mematuhi</a:t>
              </a:r>
              <a:br>
                <a:rPr lang="id-ID" sz="1600"/>
              </a:br>
              <a:r>
                <a:rPr lang="id-ID" sz="1600"/>
                <a:t> cara terapi</a:t>
              </a:r>
            </a:p>
            <a:p>
              <a:pPr>
                <a:buClr>
                  <a:schemeClr val="tx1"/>
                </a:buClr>
                <a:buSzPts val="1600"/>
                <a:buFont typeface="Arial" charset="0"/>
                <a:buChar char="•"/>
              </a:pPr>
              <a:r>
                <a:rPr lang="id-ID" sz="1600"/>
                <a:t>Mematuhi</a:t>
              </a:r>
              <a:br>
                <a:rPr lang="id-ID" sz="1600"/>
              </a:br>
              <a:r>
                <a:rPr lang="id-ID" sz="1600"/>
                <a:t> syarat2 terapi</a:t>
              </a:r>
              <a:endParaRPr lang="en-US"/>
            </a:p>
          </p:txBody>
        </p:sp>
        <p:sp>
          <p:nvSpPr>
            <p:cNvPr id="19469" name="Text Box 15"/>
            <p:cNvSpPr txBox="1">
              <a:spLocks noChangeArrowheads="1"/>
            </p:cNvSpPr>
            <p:nvPr/>
          </p:nvSpPr>
          <p:spPr bwMode="auto">
            <a:xfrm>
              <a:off x="3907" y="1605"/>
              <a:ext cx="1417" cy="2079"/>
            </a:xfrm>
            <a:prstGeom prst="rect">
              <a:avLst/>
            </a:prstGeom>
            <a:noFill/>
            <a:ln w="9525">
              <a:noFill/>
              <a:miter lim="800000"/>
              <a:headEnd/>
              <a:tailEnd/>
            </a:ln>
          </p:spPr>
          <p:txBody>
            <a:bodyPr wrap="none">
              <a:spAutoFit/>
            </a:bodyPr>
            <a:lstStyle/>
            <a:p>
              <a:r>
                <a:rPr lang="id-ID" sz="1600" b="1">
                  <a:solidFill>
                    <a:schemeClr val="hlink"/>
                  </a:solidFill>
                </a:rPr>
                <a:t>HAKPASIEN</a:t>
              </a:r>
              <a:r>
                <a:rPr lang="id-ID" sz="1600"/>
                <a:t> </a:t>
              </a:r>
            </a:p>
            <a:p>
              <a:pPr>
                <a:buClr>
                  <a:schemeClr val="tx1"/>
                </a:buClr>
                <a:buSzPts val="1600"/>
                <a:buFont typeface="Arial" charset="0"/>
                <a:buChar char="•"/>
              </a:pPr>
              <a:r>
                <a:rPr lang="id-ID" sz="1600"/>
                <a:t>Atas informasi</a:t>
              </a:r>
            </a:p>
            <a:p>
              <a:pPr>
                <a:buClr>
                  <a:schemeClr val="tx1"/>
                </a:buClr>
                <a:buSzPts val="1600"/>
                <a:buFont typeface="Arial" charset="0"/>
                <a:buChar char="•"/>
              </a:pPr>
              <a:r>
                <a:rPr lang="id-ID" sz="1600"/>
                <a:t>Rahasia kedokteran</a:t>
              </a:r>
            </a:p>
            <a:p>
              <a:pPr>
                <a:buClr>
                  <a:schemeClr val="tx1"/>
                </a:buClr>
                <a:buSzPts val="1600"/>
                <a:buFont typeface="Arial" charset="0"/>
                <a:buChar char="•"/>
              </a:pPr>
              <a:r>
                <a:rPr lang="id-ID" sz="1600"/>
                <a:t>Second opinion</a:t>
              </a:r>
            </a:p>
            <a:p>
              <a:pPr>
                <a:buClr>
                  <a:schemeClr val="tx1"/>
                </a:buClr>
                <a:buSzPts val="1600"/>
                <a:buFont typeface="Arial" charset="0"/>
                <a:buChar char="•"/>
              </a:pPr>
              <a:r>
                <a:rPr lang="id-ID" sz="1600"/>
                <a:t>Menolak tindakan</a:t>
              </a:r>
              <a:br>
                <a:rPr lang="id-ID" sz="1600"/>
              </a:br>
              <a:r>
                <a:rPr lang="id-ID" sz="1600"/>
                <a:t>  medis</a:t>
              </a:r>
            </a:p>
            <a:p>
              <a:pPr>
                <a:buClr>
                  <a:schemeClr val="tx1"/>
                </a:buClr>
                <a:buSzPts val="1600"/>
                <a:buFont typeface="Arial" charset="0"/>
                <a:buChar char="•"/>
              </a:pPr>
              <a:r>
                <a:rPr lang="id-ID" sz="1600"/>
                <a:t>Menghentikan</a:t>
              </a:r>
              <a:br>
                <a:rPr lang="id-ID" sz="1600"/>
              </a:br>
              <a:r>
                <a:rPr lang="id-ID" sz="1600"/>
                <a:t> terapi</a:t>
              </a:r>
            </a:p>
            <a:p>
              <a:pPr>
                <a:buClr>
                  <a:schemeClr val="tx1"/>
                </a:buClr>
                <a:buSzPts val="1600"/>
                <a:buFont typeface="Arial" charset="0"/>
                <a:buChar char="•"/>
              </a:pPr>
              <a:r>
                <a:rPr lang="id-ID" sz="1600"/>
                <a:t>Memilih</a:t>
              </a:r>
              <a:br>
                <a:rPr lang="id-ID" sz="1600"/>
              </a:br>
              <a:r>
                <a:rPr lang="id-ID" sz="1600"/>
                <a:t> dokter</a:t>
              </a:r>
            </a:p>
            <a:p>
              <a:pPr>
                <a:buClr>
                  <a:schemeClr val="tx1"/>
                </a:buClr>
                <a:buSzPts val="1600"/>
                <a:buFont typeface="Arial" charset="0"/>
                <a:buChar char="•"/>
              </a:pPr>
              <a:r>
                <a:rPr lang="id-ID" sz="1600"/>
                <a:t>Melihat </a:t>
              </a:r>
              <a:br>
                <a:rPr lang="id-ID" sz="1600"/>
              </a:br>
              <a:r>
                <a:rPr lang="id-ID" sz="1600"/>
                <a:t>Rekam medis</a:t>
              </a:r>
            </a:p>
            <a:p>
              <a:endParaRPr lang="en-US"/>
            </a:p>
          </p:txBody>
        </p:sp>
        <p:sp>
          <p:nvSpPr>
            <p:cNvPr id="19470" name="Text Box 16"/>
            <p:cNvSpPr txBox="1">
              <a:spLocks noChangeArrowheads="1"/>
            </p:cNvSpPr>
            <p:nvPr/>
          </p:nvSpPr>
          <p:spPr bwMode="auto">
            <a:xfrm>
              <a:off x="1087" y="1706"/>
              <a:ext cx="1056" cy="1598"/>
            </a:xfrm>
            <a:prstGeom prst="rect">
              <a:avLst/>
            </a:prstGeom>
            <a:noFill/>
            <a:ln w="9525">
              <a:noFill/>
              <a:miter lim="800000"/>
              <a:headEnd/>
              <a:tailEnd/>
            </a:ln>
          </p:spPr>
          <p:txBody>
            <a:bodyPr wrap="none">
              <a:spAutoFit/>
            </a:bodyPr>
            <a:lstStyle/>
            <a:p>
              <a:r>
                <a:rPr lang="id-ID" sz="1600" b="1">
                  <a:solidFill>
                    <a:schemeClr val="hlink"/>
                  </a:solidFill>
                </a:rPr>
                <a:t>HAK DOKTER</a:t>
              </a:r>
            </a:p>
            <a:p>
              <a:pPr>
                <a:buClr>
                  <a:schemeClr val="tx1"/>
                </a:buClr>
                <a:buSzPts val="1600"/>
                <a:buFont typeface="Arial" charset="0"/>
                <a:buChar char="•"/>
              </a:pPr>
              <a:r>
                <a:rPr lang="id-ID" sz="1600"/>
                <a:t>Mendignosis</a:t>
              </a:r>
            </a:p>
            <a:p>
              <a:pPr>
                <a:buClr>
                  <a:schemeClr val="tx1"/>
                </a:buClr>
                <a:buSzPts val="1600"/>
                <a:buFont typeface="Arial" charset="0"/>
                <a:buChar char="•"/>
              </a:pPr>
              <a:r>
                <a:rPr lang="id-ID" sz="1600"/>
                <a:t>Mengobati</a:t>
              </a:r>
            </a:p>
            <a:p>
              <a:pPr>
                <a:buClr>
                  <a:schemeClr val="tx1"/>
                </a:buClr>
                <a:buSzPts val="1600"/>
                <a:buFont typeface="Arial" charset="0"/>
                <a:buChar char="•"/>
              </a:pPr>
              <a:r>
                <a:rPr lang="id-ID" sz="1600"/>
                <a:t>Merawat</a:t>
              </a:r>
            </a:p>
            <a:p>
              <a:pPr>
                <a:buClr>
                  <a:schemeClr val="tx1"/>
                </a:buClr>
                <a:buSzPts val="1600"/>
                <a:buFont typeface="Arial" charset="0"/>
                <a:buChar char="•"/>
              </a:pPr>
              <a:r>
                <a:rPr lang="id-ID" sz="1600"/>
                <a:t>Menerima</a:t>
              </a:r>
              <a:br>
                <a:rPr lang="id-ID" sz="1600"/>
              </a:br>
              <a:r>
                <a:rPr lang="id-ID" sz="1600"/>
                <a:t> pembayaran</a:t>
              </a:r>
            </a:p>
            <a:p>
              <a:pPr>
                <a:buClr>
                  <a:schemeClr val="tx1"/>
                </a:buClr>
                <a:buSzPts val="1600"/>
                <a:buFont typeface="Arial" charset="0"/>
                <a:buChar char="•"/>
              </a:pPr>
              <a:r>
                <a:rPr lang="id-ID" sz="1600"/>
                <a:t>Memimpin</a:t>
              </a:r>
              <a:br>
                <a:rPr lang="id-ID" sz="1600"/>
              </a:br>
              <a:r>
                <a:rPr lang="id-ID" sz="1600"/>
                <a:t> sarana </a:t>
              </a:r>
              <a:br>
                <a:rPr lang="id-ID" sz="1600"/>
              </a:br>
              <a:r>
                <a:rPr lang="id-ID" sz="1600"/>
                <a:t> pelayanan </a:t>
              </a:r>
              <a:br>
                <a:rPr lang="id-ID" sz="1600"/>
              </a:br>
              <a:r>
                <a:rPr lang="id-ID" sz="1600"/>
                <a:t> kesehatan</a:t>
              </a:r>
              <a:endParaRPr lang="en-US"/>
            </a:p>
          </p:txBody>
        </p:sp>
        <p:sp>
          <p:nvSpPr>
            <p:cNvPr id="19471" name="AutoShape 17"/>
            <p:cNvSpPr>
              <a:spLocks noChangeArrowheads="1"/>
            </p:cNvSpPr>
            <p:nvPr/>
          </p:nvSpPr>
          <p:spPr bwMode="auto">
            <a:xfrm>
              <a:off x="354" y="967"/>
              <a:ext cx="2177" cy="524"/>
            </a:xfrm>
            <a:prstGeom prst="rightArrow">
              <a:avLst>
                <a:gd name="adj1" fmla="val 50000"/>
                <a:gd name="adj2" fmla="val 103865"/>
              </a:avLst>
            </a:prstGeom>
            <a:solidFill>
              <a:schemeClr val="accent1"/>
            </a:solidFill>
            <a:ln w="9525">
              <a:solidFill>
                <a:schemeClr val="tx1"/>
              </a:solidFill>
              <a:miter lim="800000"/>
              <a:headEnd/>
              <a:tailEnd/>
            </a:ln>
          </p:spPr>
          <p:txBody>
            <a:bodyPr>
              <a:spAutoFit/>
            </a:bodyPr>
            <a:lstStyle/>
            <a:p>
              <a:pPr algn="ctr"/>
              <a:r>
                <a:rPr lang="id-ID" sz="2400" b="1">
                  <a:solidFill>
                    <a:schemeClr val="bg1"/>
                  </a:solidFill>
                </a:rPr>
                <a:t>DOKTER</a:t>
              </a:r>
              <a:endParaRPr lang="en-US"/>
            </a:p>
          </p:txBody>
        </p:sp>
        <p:sp>
          <p:nvSpPr>
            <p:cNvPr id="19472" name="AutoShape 18"/>
            <p:cNvSpPr>
              <a:spLocks noChangeArrowheads="1"/>
            </p:cNvSpPr>
            <p:nvPr/>
          </p:nvSpPr>
          <p:spPr bwMode="auto">
            <a:xfrm>
              <a:off x="3415" y="956"/>
              <a:ext cx="2261" cy="524"/>
            </a:xfrm>
            <a:prstGeom prst="leftArrow">
              <a:avLst>
                <a:gd name="adj1" fmla="val 50000"/>
                <a:gd name="adj2" fmla="val 107872"/>
              </a:avLst>
            </a:prstGeom>
            <a:solidFill>
              <a:schemeClr val="accent1"/>
            </a:solidFill>
            <a:ln w="9525">
              <a:solidFill>
                <a:schemeClr val="tx1"/>
              </a:solidFill>
              <a:miter lim="800000"/>
              <a:headEnd/>
              <a:tailEnd/>
            </a:ln>
          </p:spPr>
          <p:txBody>
            <a:bodyPr>
              <a:spAutoFit/>
            </a:bodyPr>
            <a:lstStyle/>
            <a:p>
              <a:pPr algn="ctr"/>
              <a:r>
                <a:rPr lang="id-ID" sz="2400" b="1">
                  <a:solidFill>
                    <a:schemeClr val="bg1"/>
                  </a:solidFill>
                </a:rPr>
                <a:t>PASIEN</a:t>
              </a:r>
              <a:endParaRPr lang="en-US"/>
            </a:p>
          </p:txBody>
        </p:sp>
        <p:sp>
          <p:nvSpPr>
            <p:cNvPr id="19473" name="AutoShape 19"/>
            <p:cNvSpPr>
              <a:spLocks noChangeArrowheads="1"/>
            </p:cNvSpPr>
            <p:nvPr/>
          </p:nvSpPr>
          <p:spPr bwMode="auto">
            <a:xfrm>
              <a:off x="2285" y="1026"/>
              <a:ext cx="1277" cy="2223"/>
            </a:xfrm>
            <a:prstGeom prst="downArrow">
              <a:avLst>
                <a:gd name="adj1" fmla="val 50000"/>
                <a:gd name="adj2" fmla="val 43520"/>
              </a:avLst>
            </a:prstGeom>
            <a:solidFill>
              <a:schemeClr val="accent1"/>
            </a:solidFill>
            <a:ln w="9525">
              <a:solidFill>
                <a:schemeClr val="tx1"/>
              </a:solidFill>
              <a:miter lim="800000"/>
              <a:headEnd/>
              <a:tailEnd/>
            </a:ln>
          </p:spPr>
          <p:txBody>
            <a:bodyPr wrap="none" anchor="ctr"/>
            <a:lstStyle/>
            <a:p>
              <a:pPr algn="ctr"/>
              <a:r>
                <a:rPr lang="id-ID" b="1">
                  <a:solidFill>
                    <a:schemeClr val="bg1"/>
                  </a:solidFill>
                </a:rPr>
                <a:t>SALING</a:t>
              </a:r>
              <a:br>
                <a:rPr lang="id-ID" b="1">
                  <a:solidFill>
                    <a:schemeClr val="bg1"/>
                  </a:solidFill>
                </a:rPr>
              </a:br>
              <a:r>
                <a:rPr lang="id-ID" b="1">
                  <a:solidFill>
                    <a:schemeClr val="bg1"/>
                  </a:solidFill>
                </a:rPr>
                <a:t>KOMU</a:t>
              </a:r>
              <a:br>
                <a:rPr lang="id-ID" b="1">
                  <a:solidFill>
                    <a:schemeClr val="bg1"/>
                  </a:solidFill>
                </a:rPr>
              </a:br>
              <a:r>
                <a:rPr lang="id-ID" b="1">
                  <a:solidFill>
                    <a:schemeClr val="bg1"/>
                  </a:solidFill>
                </a:rPr>
                <a:t>NIKASI</a:t>
              </a:r>
            </a:p>
            <a:p>
              <a:pPr algn="ctr"/>
              <a:r>
                <a:rPr lang="id-ID" b="1">
                  <a:solidFill>
                    <a:schemeClr val="bg1"/>
                  </a:solidFill>
                </a:rPr>
                <a:t>MENG</a:t>
              </a:r>
              <a:br>
                <a:rPr lang="id-ID" b="1">
                  <a:solidFill>
                    <a:schemeClr val="bg1"/>
                  </a:solidFill>
                </a:rPr>
              </a:br>
              <a:r>
                <a:rPr lang="id-ID" b="1">
                  <a:solidFill>
                    <a:schemeClr val="bg1"/>
                  </a:solidFill>
                </a:rPr>
                <a:t>HASIL</a:t>
              </a:r>
              <a:br>
                <a:rPr lang="id-ID" b="1">
                  <a:solidFill>
                    <a:schemeClr val="bg1"/>
                  </a:solidFill>
                </a:rPr>
              </a:br>
              <a:r>
                <a:rPr lang="id-ID" b="1">
                  <a:solidFill>
                    <a:schemeClr val="bg1"/>
                  </a:solidFill>
                </a:rPr>
                <a:t>KAN</a:t>
              </a:r>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PENSIL"/>
          <p:cNvPicPr>
            <a:picLocks noChangeAspect="1" noChangeArrowheads="1"/>
          </p:cNvPicPr>
          <p:nvPr/>
        </p:nvPicPr>
        <p:blipFill>
          <a:blip r:embed="rId2" cstate="print"/>
          <a:srcRect/>
          <a:stretch>
            <a:fillRect/>
          </a:stretch>
        </p:blipFill>
        <p:spPr bwMode="auto">
          <a:xfrm>
            <a:off x="0" y="0"/>
            <a:ext cx="9144000" cy="6800850"/>
          </a:xfrm>
          <a:prstGeom prst="rect">
            <a:avLst/>
          </a:prstGeom>
          <a:noFill/>
          <a:ln w="9525">
            <a:noFill/>
            <a:miter lim="800000"/>
            <a:headEnd/>
            <a:tailEnd/>
          </a:ln>
        </p:spPr>
      </p:pic>
      <p:sp>
        <p:nvSpPr>
          <p:cNvPr id="15363" name="Rectangle 2"/>
          <p:cNvSpPr>
            <a:spLocks noGrp="1" noChangeArrowheads="1"/>
          </p:cNvSpPr>
          <p:nvPr>
            <p:ph type="title"/>
          </p:nvPr>
        </p:nvSpPr>
        <p:spPr/>
        <p:txBody>
          <a:bodyPr/>
          <a:lstStyle/>
          <a:p>
            <a:pPr eaLnBrk="1" hangingPunct="1"/>
            <a:r>
              <a:rPr lang="en-US" smtClean="0"/>
              <a:t>Pengertian rekam medis </a:t>
            </a:r>
          </a:p>
        </p:txBody>
      </p:sp>
      <p:sp>
        <p:nvSpPr>
          <p:cNvPr id="14340" name="Rectangle 3"/>
          <p:cNvSpPr>
            <a:spLocks noGrp="1" noChangeArrowheads="1"/>
          </p:cNvSpPr>
          <p:nvPr>
            <p:ph sz="quarter" idx="1"/>
          </p:nvPr>
        </p:nvSpPr>
        <p:spPr/>
        <p:txBody>
          <a:bodyPr>
            <a:normAutofit/>
          </a:bodyPr>
          <a:lstStyle/>
          <a:p>
            <a:pPr eaLnBrk="1" hangingPunct="1">
              <a:defRPr/>
            </a:pPr>
            <a:r>
              <a:rPr lang="id-ID" sz="2800" dirty="0" smtClean="0">
                <a:solidFill>
                  <a:srgbClr val="FF0000"/>
                </a:solidFill>
              </a:rPr>
              <a:t>Permenkes </a:t>
            </a:r>
            <a:r>
              <a:rPr lang="en-US" sz="2800" dirty="0" smtClean="0">
                <a:solidFill>
                  <a:srgbClr val="FF0000"/>
                </a:solidFill>
              </a:rPr>
              <a:t>269</a:t>
            </a:r>
            <a:r>
              <a:rPr lang="id-ID" sz="2800" dirty="0" smtClean="0">
                <a:solidFill>
                  <a:srgbClr val="FF0000"/>
                </a:solidFill>
              </a:rPr>
              <a:t> tahun </a:t>
            </a:r>
            <a:r>
              <a:rPr lang="en-US" sz="2800" dirty="0" smtClean="0">
                <a:solidFill>
                  <a:srgbClr val="FF0000"/>
                </a:solidFill>
              </a:rPr>
              <a:t>2008</a:t>
            </a:r>
            <a:r>
              <a:rPr lang="id-ID" sz="2800" dirty="0" smtClean="0">
                <a:solidFill>
                  <a:srgbClr val="FF0000"/>
                </a:solidFill>
              </a:rPr>
              <a:t> </a:t>
            </a:r>
            <a:endParaRPr lang="en-US" sz="2800" dirty="0" smtClean="0">
              <a:solidFill>
                <a:srgbClr val="FF0000"/>
              </a:solidFill>
            </a:endParaRPr>
          </a:p>
          <a:p>
            <a:pPr lvl="1" eaLnBrk="1" hangingPunct="1">
              <a:defRPr/>
            </a:pPr>
            <a:r>
              <a:rPr lang="en-US" sz="2400" dirty="0" smtClean="0">
                <a:solidFill>
                  <a:schemeClr val="bg2">
                    <a:lumMod val="10000"/>
                  </a:schemeClr>
                </a:solidFill>
              </a:rPr>
              <a:t>B</a:t>
            </a:r>
            <a:r>
              <a:rPr lang="id-ID" sz="2400" dirty="0" smtClean="0">
                <a:solidFill>
                  <a:schemeClr val="bg2">
                    <a:lumMod val="10000"/>
                  </a:schemeClr>
                </a:solidFill>
              </a:rPr>
              <a:t>erkas yang berisikan catatan dan dokumen tentang identitas pasien, pemeriksaan, pengobatan, tindakan dan pelayanan lain </a:t>
            </a:r>
            <a:r>
              <a:rPr lang="en-US" sz="2400" dirty="0" smtClean="0">
                <a:solidFill>
                  <a:schemeClr val="bg2">
                    <a:lumMod val="10000"/>
                  </a:schemeClr>
                </a:solidFill>
              </a:rPr>
              <a:t>yang </a:t>
            </a:r>
            <a:r>
              <a:rPr lang="en-US" sz="2400" dirty="0" err="1" smtClean="0">
                <a:solidFill>
                  <a:schemeClr val="bg2">
                    <a:lumMod val="10000"/>
                  </a:schemeClr>
                </a:solidFill>
              </a:rPr>
              <a:t>telah</a:t>
            </a:r>
            <a:r>
              <a:rPr lang="en-US" sz="2400" dirty="0" smtClean="0">
                <a:solidFill>
                  <a:schemeClr val="bg2">
                    <a:lumMod val="10000"/>
                  </a:schemeClr>
                </a:solidFill>
              </a:rPr>
              <a:t> </a:t>
            </a:r>
            <a:r>
              <a:rPr lang="en-US" sz="2400" dirty="0" err="1" smtClean="0">
                <a:solidFill>
                  <a:schemeClr val="bg2">
                    <a:lumMod val="10000"/>
                  </a:schemeClr>
                </a:solidFill>
              </a:rPr>
              <a:t>diberikan</a:t>
            </a:r>
            <a:r>
              <a:rPr lang="id-ID" sz="2400" dirty="0" smtClean="0">
                <a:solidFill>
                  <a:schemeClr val="bg2">
                    <a:lumMod val="10000"/>
                  </a:schemeClr>
                </a:solidFill>
              </a:rPr>
              <a:t> </a:t>
            </a:r>
            <a:endParaRPr lang="en-US" sz="2400" dirty="0" smtClean="0">
              <a:solidFill>
                <a:schemeClr val="bg2">
                  <a:lumMod val="10000"/>
                </a:schemeClr>
              </a:solidFill>
            </a:endParaRPr>
          </a:p>
          <a:p>
            <a:pPr eaLnBrk="1" hangingPunct="1">
              <a:defRPr/>
            </a:pPr>
            <a:r>
              <a:rPr lang="en-US" sz="2800" dirty="0" smtClean="0">
                <a:solidFill>
                  <a:srgbClr val="FF0000"/>
                </a:solidFill>
              </a:rPr>
              <a:t>SK </a:t>
            </a:r>
            <a:r>
              <a:rPr lang="id-ID" sz="2800" dirty="0" smtClean="0">
                <a:solidFill>
                  <a:srgbClr val="FF0000"/>
                </a:solidFill>
              </a:rPr>
              <a:t>Dir</a:t>
            </a:r>
            <a:r>
              <a:rPr lang="en-US" sz="2800" dirty="0" err="1" smtClean="0">
                <a:solidFill>
                  <a:srgbClr val="FF0000"/>
                </a:solidFill>
              </a:rPr>
              <a:t>jen</a:t>
            </a:r>
            <a:r>
              <a:rPr lang="en-US" sz="2800" dirty="0" smtClean="0">
                <a:solidFill>
                  <a:srgbClr val="FF0000"/>
                </a:solidFill>
              </a:rPr>
              <a:t> </a:t>
            </a:r>
            <a:r>
              <a:rPr lang="en-US" sz="2800" dirty="0" err="1" smtClean="0">
                <a:solidFill>
                  <a:srgbClr val="FF0000"/>
                </a:solidFill>
              </a:rPr>
              <a:t>Yanmed</a:t>
            </a:r>
            <a:r>
              <a:rPr lang="en-US" sz="2800" dirty="0" smtClean="0">
                <a:solidFill>
                  <a:srgbClr val="FF0000"/>
                </a:solidFill>
              </a:rPr>
              <a:t> </a:t>
            </a:r>
            <a:r>
              <a:rPr lang="id-ID" sz="2800" dirty="0" smtClean="0">
                <a:solidFill>
                  <a:srgbClr val="FF0000"/>
                </a:solidFill>
              </a:rPr>
              <a:t>No. 78 tahun 1991 </a:t>
            </a:r>
            <a:endParaRPr lang="en-US" sz="2800" dirty="0" smtClean="0">
              <a:solidFill>
                <a:srgbClr val="FF0000"/>
              </a:solidFill>
            </a:endParaRPr>
          </a:p>
          <a:p>
            <a:pPr lvl="1" eaLnBrk="1" hangingPunct="1">
              <a:defRPr/>
            </a:pPr>
            <a:r>
              <a:rPr lang="en-US" sz="2400" dirty="0" smtClean="0">
                <a:solidFill>
                  <a:schemeClr val="bg2">
                    <a:lumMod val="10000"/>
                  </a:schemeClr>
                </a:solidFill>
              </a:rPr>
              <a:t>B</a:t>
            </a:r>
            <a:r>
              <a:rPr lang="id-ID" sz="2400" dirty="0" smtClean="0">
                <a:solidFill>
                  <a:schemeClr val="bg2">
                    <a:lumMod val="10000"/>
                  </a:schemeClr>
                </a:solidFill>
              </a:rPr>
              <a:t>erkas yang berisikan catatan dan dokumen tentang identitas, anamnesis, pemeriksaan, diagnosis, pengobatan, tindakan dan pelayanan lain yang diberikan kepada seorang pasien selama dirawat di rumah sakit yang dilakukan di unit-unit rawat jalan termasuk unit gawat darurat dan unit rawat inap</a:t>
            </a:r>
            <a:r>
              <a:rPr lang="en-US" sz="2400" dirty="0" smtClean="0">
                <a:solidFill>
                  <a:schemeClr val="bg2">
                    <a:lumMod val="10000"/>
                  </a:schemeClr>
                </a:solidFill>
              </a:rPr>
              <a:t> </a:t>
            </a:r>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BUKU"/>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6387" name="Rectangle 2"/>
          <p:cNvSpPr>
            <a:spLocks noGrp="1" noChangeArrowheads="1"/>
          </p:cNvSpPr>
          <p:nvPr>
            <p:ph type="title"/>
          </p:nvPr>
        </p:nvSpPr>
        <p:spPr/>
        <p:txBody>
          <a:bodyPr/>
          <a:lstStyle/>
          <a:p>
            <a:pPr algn="ctr" eaLnBrk="1" hangingPunct="1"/>
            <a:r>
              <a:rPr lang="en-US" dirty="0" err="1" smtClean="0">
                <a:solidFill>
                  <a:schemeClr val="tx1"/>
                </a:solidFill>
              </a:rPr>
              <a:t>Pengertian</a:t>
            </a:r>
            <a:r>
              <a:rPr lang="en-US" dirty="0" smtClean="0">
                <a:solidFill>
                  <a:schemeClr val="tx1"/>
                </a:solidFill>
              </a:rPr>
              <a:t> </a:t>
            </a:r>
            <a:r>
              <a:rPr lang="en-US" dirty="0" err="1" smtClean="0">
                <a:solidFill>
                  <a:schemeClr val="tx1"/>
                </a:solidFill>
              </a:rPr>
              <a:t>rekam</a:t>
            </a:r>
            <a:r>
              <a:rPr lang="en-US" dirty="0" smtClean="0">
                <a:solidFill>
                  <a:schemeClr val="tx1"/>
                </a:solidFill>
              </a:rPr>
              <a:t> </a:t>
            </a:r>
            <a:r>
              <a:rPr lang="en-US" dirty="0" err="1" smtClean="0">
                <a:solidFill>
                  <a:schemeClr val="tx1"/>
                </a:solidFill>
              </a:rPr>
              <a:t>medis</a:t>
            </a:r>
            <a:r>
              <a:rPr lang="en-US" dirty="0" smtClean="0">
                <a:solidFill>
                  <a:schemeClr val="tx1"/>
                </a:solidFill>
              </a:rPr>
              <a:t> </a:t>
            </a:r>
          </a:p>
        </p:txBody>
      </p:sp>
      <p:sp>
        <p:nvSpPr>
          <p:cNvPr id="16388" name="Rectangle 3"/>
          <p:cNvSpPr>
            <a:spLocks noGrp="1" noChangeArrowheads="1"/>
          </p:cNvSpPr>
          <p:nvPr>
            <p:ph sz="quarter" idx="1"/>
          </p:nvPr>
        </p:nvSpPr>
        <p:spPr/>
        <p:txBody>
          <a:bodyPr>
            <a:normAutofit/>
          </a:bodyPr>
          <a:lstStyle/>
          <a:p>
            <a:pPr eaLnBrk="1" hangingPunct="1"/>
            <a:r>
              <a:rPr lang="id-ID" sz="2800" dirty="0" smtClean="0">
                <a:solidFill>
                  <a:srgbClr val="7030A0"/>
                </a:solidFill>
              </a:rPr>
              <a:t>Huffman EK, 1992 </a:t>
            </a:r>
            <a:endParaRPr lang="en-US" sz="2800" dirty="0" smtClean="0">
              <a:solidFill>
                <a:srgbClr val="7030A0"/>
              </a:solidFill>
            </a:endParaRPr>
          </a:p>
          <a:p>
            <a:pPr lvl="1" eaLnBrk="1" hangingPunct="1"/>
            <a:r>
              <a:rPr lang="en-US" sz="2800" dirty="0" smtClean="0">
                <a:solidFill>
                  <a:srgbClr val="7030A0"/>
                </a:solidFill>
              </a:rPr>
              <a:t>R</a:t>
            </a:r>
            <a:r>
              <a:rPr lang="id-ID" sz="2800" dirty="0" smtClean="0">
                <a:solidFill>
                  <a:srgbClr val="7030A0"/>
                </a:solidFill>
              </a:rPr>
              <a:t>ekaman atau catatan mengenai siapa, apa, mengapa, bilamana, dan bagaimana pelayanan yang diberikan kepada pasien selama masa perawatan yang memuat pengetahuan mengenai pasien dan pelayanan yang diperolehnya serta memuat informasi yang cukup untuk mengidentifikasi pasien, membenarkan diagnosis </a:t>
            </a:r>
            <a:r>
              <a:rPr lang="en-US" sz="2800" dirty="0" err="1" smtClean="0">
                <a:solidFill>
                  <a:srgbClr val="7030A0"/>
                </a:solidFill>
              </a:rPr>
              <a:t>dan</a:t>
            </a:r>
            <a:r>
              <a:rPr lang="en-US" sz="2800" dirty="0" smtClean="0">
                <a:solidFill>
                  <a:srgbClr val="7030A0"/>
                </a:solidFill>
              </a:rPr>
              <a:t> </a:t>
            </a:r>
            <a:r>
              <a:rPr lang="id-ID" sz="2800" dirty="0" smtClean="0">
                <a:solidFill>
                  <a:srgbClr val="7030A0"/>
                </a:solidFill>
              </a:rPr>
              <a:t>pengobatan serta merekam hasilnya</a:t>
            </a:r>
            <a:r>
              <a:rPr lang="en-US" sz="2800" dirty="0" smtClean="0">
                <a:solidFill>
                  <a:srgbClr val="7030A0"/>
                </a:solidFill>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pills_txt"/>
          <p:cNvPicPr>
            <a:picLocks noChangeAspect="1" noChangeArrowheads="1"/>
          </p:cNvPicPr>
          <p:nvPr/>
        </p:nvPicPr>
        <p:blipFill>
          <a:blip r:embed="rId3" cstate="print"/>
          <a:srcRect/>
          <a:stretch>
            <a:fillRect/>
          </a:stretch>
        </p:blipFill>
        <p:spPr bwMode="auto">
          <a:xfrm>
            <a:off x="0" y="0"/>
            <a:ext cx="10150475" cy="7616825"/>
          </a:xfrm>
          <a:prstGeom prst="rect">
            <a:avLst/>
          </a:prstGeom>
          <a:noFill/>
          <a:ln w="9525">
            <a:noFill/>
            <a:miter lim="800000"/>
            <a:headEnd/>
            <a:tailEnd/>
          </a:ln>
        </p:spPr>
      </p:pic>
      <p:sp>
        <p:nvSpPr>
          <p:cNvPr id="5125" name="Rectangle 5"/>
          <p:cNvSpPr>
            <a:spLocks noGrp="1" noChangeArrowheads="1"/>
          </p:cNvSpPr>
          <p:nvPr>
            <p:ph type="title" idx="4294967295"/>
          </p:nvPr>
        </p:nvSpPr>
        <p:spPr>
          <a:xfrm>
            <a:off x="1142976" y="174625"/>
            <a:ext cx="8001024" cy="815975"/>
          </a:xfrm>
        </p:spPr>
        <p:txBody>
          <a:bodyPr lIns="101526" tIns="50763" rIns="101526" bIns="50763">
            <a:normAutofit fontScale="90000"/>
          </a:bodyPr>
          <a:lstStyle/>
          <a:p>
            <a:pPr algn="l" eaLnBrk="1" hangingPunct="1">
              <a:defRPr/>
            </a:pPr>
            <a:r>
              <a:rPr lang="en-US" sz="3200" b="1" dirty="0" err="1" smtClean="0">
                <a:effectLst>
                  <a:outerShdw blurRad="38100" dist="38100" dir="2700000" algn="tl">
                    <a:srgbClr val="C0C0C0"/>
                  </a:outerShdw>
                </a:effectLst>
              </a:rPr>
              <a:t>Pernyataan</a:t>
            </a:r>
            <a:r>
              <a:rPr lang="en-US" sz="3200" b="1" dirty="0" smtClean="0">
                <a:effectLst>
                  <a:outerShdw blurRad="38100" dist="38100" dir="2700000" algn="tl">
                    <a:srgbClr val="C0C0C0"/>
                  </a:outerShdw>
                </a:effectLst>
              </a:rPr>
              <a:t> IDI </a:t>
            </a:r>
            <a:r>
              <a:rPr lang="en-US" sz="3200" b="1" dirty="0" err="1" smtClean="0">
                <a:effectLst>
                  <a:outerShdw blurRad="38100" dist="38100" dir="2700000" algn="tl">
                    <a:srgbClr val="C0C0C0"/>
                  </a:outerShdw>
                </a:effectLst>
              </a:rPr>
              <a:t>tentang</a:t>
            </a:r>
            <a:r>
              <a:rPr lang="en-US" sz="3200" b="1" dirty="0" smtClean="0">
                <a:effectLst>
                  <a:outerShdw blurRad="38100" dist="38100" dir="2700000" algn="tl">
                    <a:srgbClr val="C0C0C0"/>
                  </a:outerShdw>
                </a:effectLst>
              </a:rPr>
              <a:t> </a:t>
            </a:r>
            <a:r>
              <a:rPr lang="en-US" sz="3200" b="1" dirty="0" err="1" smtClean="0">
                <a:effectLst>
                  <a:outerShdw blurRad="38100" dist="38100" dir="2700000" algn="tl">
                    <a:srgbClr val="C0C0C0"/>
                  </a:outerShdw>
                </a:effectLst>
              </a:rPr>
              <a:t>rekam</a:t>
            </a:r>
            <a:r>
              <a:rPr lang="en-US" sz="3200" b="1" dirty="0" smtClean="0">
                <a:effectLst>
                  <a:outerShdw blurRad="38100" dist="38100" dir="2700000" algn="tl">
                    <a:srgbClr val="C0C0C0"/>
                  </a:outerShdw>
                </a:effectLst>
              </a:rPr>
              <a:t> </a:t>
            </a:r>
            <a:r>
              <a:rPr lang="en-US" sz="3200" b="1" dirty="0" err="1" smtClean="0">
                <a:effectLst>
                  <a:outerShdw blurRad="38100" dist="38100" dir="2700000" algn="tl">
                    <a:srgbClr val="C0C0C0"/>
                  </a:outerShdw>
                </a:effectLst>
              </a:rPr>
              <a:t>medis</a:t>
            </a:r>
            <a:r>
              <a:rPr lang="en-US" dirty="0" smtClean="0"/>
              <a:t> </a:t>
            </a:r>
          </a:p>
        </p:txBody>
      </p:sp>
      <p:sp>
        <p:nvSpPr>
          <p:cNvPr id="16388" name="Rectangle 6"/>
          <p:cNvSpPr>
            <a:spLocks noGrp="1" noChangeArrowheads="1"/>
          </p:cNvSpPr>
          <p:nvPr>
            <p:ph type="body" idx="4294967295"/>
          </p:nvPr>
        </p:nvSpPr>
        <p:spPr>
          <a:xfrm>
            <a:off x="517525" y="1143000"/>
            <a:ext cx="8626475" cy="5435600"/>
          </a:xfrm>
        </p:spPr>
        <p:txBody>
          <a:bodyPr lIns="101526" tIns="50763" rIns="101526" bIns="50763"/>
          <a:lstStyle/>
          <a:p>
            <a:pPr eaLnBrk="1" hangingPunct="1">
              <a:lnSpc>
                <a:spcPct val="90000"/>
              </a:lnSpc>
              <a:defRPr/>
            </a:pPr>
            <a:r>
              <a:rPr lang="id-ID" sz="2800" dirty="0" smtClean="0"/>
              <a:t>Rekam medis/kesehatan adalah rekaman dalam bentuk tulisan atau gambaran aktivitas pelayanan yang diberikan oleh pemberi pelayanan medis/kesehatan kepada seorang pasien.</a:t>
            </a:r>
          </a:p>
          <a:p>
            <a:pPr eaLnBrk="1" hangingPunct="1">
              <a:lnSpc>
                <a:spcPct val="90000"/>
              </a:lnSpc>
              <a:defRPr/>
            </a:pPr>
            <a:r>
              <a:rPr lang="id-ID" sz="2800" dirty="0" smtClean="0"/>
              <a:t>Rekam medis/kesehatan meliputi : identitas lengkap pasien, catatan tentang penyakit (diagnosis, terapi, pengamatan perjalanan), catatan dari pihak ketiga, hasil pemeriksaan laboratorium, foto rontgen, pemeriksaan USG, dan lain-lain serta </a:t>
            </a:r>
            <a:r>
              <a:rPr lang="id-ID" sz="2800" i="1" dirty="0" smtClean="0"/>
              <a:t>resume.</a:t>
            </a:r>
            <a:endParaRPr lang="id-ID" sz="2800" dirty="0" smtClean="0"/>
          </a:p>
          <a:p>
            <a:pPr eaLnBrk="1" hangingPunct="1">
              <a:lnSpc>
                <a:spcPct val="90000"/>
              </a:lnSpc>
              <a:defRPr/>
            </a:pPr>
            <a:r>
              <a:rPr lang="id-ID" sz="2800" dirty="0" smtClean="0"/>
              <a:t>Rekam medis/kesehatan harus dibuat segera dan dilengkapi seluruhnya paling lambat 48 jam setelah pasien pulang atau meninggal.</a:t>
            </a:r>
            <a:endParaRPr lang="en-US" sz="2800" dirty="0" smtClean="0"/>
          </a:p>
        </p:txBody>
      </p:sp>
      <p:sp>
        <p:nvSpPr>
          <p:cNvPr id="17413" name="Rectangle 7"/>
          <p:cNvSpPr>
            <a:spLocks noChangeArrowheads="1"/>
          </p:cNvSpPr>
          <p:nvPr/>
        </p:nvSpPr>
        <p:spPr bwMode="auto">
          <a:xfrm>
            <a:off x="8035925" y="7354888"/>
            <a:ext cx="2114550" cy="261937"/>
          </a:xfrm>
          <a:prstGeom prst="rect">
            <a:avLst/>
          </a:prstGeom>
          <a:noFill/>
          <a:ln w="9525">
            <a:noFill/>
            <a:miter lim="800000"/>
            <a:headEnd/>
            <a:tailEnd/>
          </a:ln>
        </p:spPr>
        <p:txBody>
          <a:bodyPr lIns="101526" tIns="50763" rIns="101526" bIns="50763"/>
          <a:lstStyle/>
          <a:p>
            <a:pPr algn="r" defTabSz="1016000"/>
            <a:endParaRPr lang="id-ID" sz="1600">
              <a:solidFill>
                <a:srgbClr val="FFFFFF"/>
              </a:solidFill>
            </a:endParaRPr>
          </a:p>
        </p:txBody>
      </p:sp>
      <p:sp>
        <p:nvSpPr>
          <p:cNvPr id="17414" name="Rectangle 8"/>
          <p:cNvSpPr>
            <a:spLocks noChangeArrowheads="1"/>
          </p:cNvSpPr>
          <p:nvPr/>
        </p:nvSpPr>
        <p:spPr bwMode="auto">
          <a:xfrm>
            <a:off x="9671050" y="7053263"/>
            <a:ext cx="479425" cy="273050"/>
          </a:xfrm>
          <a:prstGeom prst="rect">
            <a:avLst/>
          </a:prstGeom>
          <a:noFill/>
          <a:ln w="9525">
            <a:noFill/>
            <a:miter lim="800000"/>
            <a:headEnd/>
            <a:tailEnd/>
          </a:ln>
        </p:spPr>
        <p:txBody>
          <a:bodyPr lIns="101526" tIns="50763" rIns="101526" bIns="50763"/>
          <a:lstStyle/>
          <a:p>
            <a:pPr algn="r" defTabSz="1016000"/>
            <a:fld id="{AE87498A-6307-4796-93D9-3F7A8819666D}" type="slidenum">
              <a:rPr lang="en-US" sz="1600">
                <a:solidFill>
                  <a:srgbClr val="FFFFFF"/>
                </a:solidFill>
              </a:rPr>
              <a:pPr algn="r" defTabSz="1016000"/>
              <a:t>15</a:t>
            </a:fld>
            <a:endParaRPr lang="en-US" sz="1600">
              <a:solidFill>
                <a:srgbClr val="FFFFFF"/>
              </a:solidFill>
            </a:endParaRPr>
          </a:p>
        </p:txBody>
      </p:sp>
      <p:pic>
        <p:nvPicPr>
          <p:cNvPr id="5129" name="ppp_ani_med_pills.avi">
            <a:hlinkClick r:id="" action="ppaction://media"/>
          </p:cNvPr>
          <p:cNvPicPr>
            <a:picLocks noRot="1" noChangeAspect="1" noChangeArrowheads="1"/>
          </p:cNvPicPr>
          <p:nvPr>
            <a:videoFile r:link="rId1"/>
          </p:nvPr>
        </p:nvPicPr>
        <p:blipFill>
          <a:blip r:embed="rId4" cstate="print"/>
          <a:srcRect/>
          <a:stretch>
            <a:fillRect/>
          </a:stretch>
        </p:blipFill>
        <p:spPr bwMode="auto">
          <a:xfrm>
            <a:off x="61913" y="88900"/>
            <a:ext cx="917575" cy="838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129"/>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129"/>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5129"/>
                                        </p:tgtEl>
                                      </p:cBhvr>
                                    </p:cmd>
                                  </p:childTnLst>
                                </p:cTn>
                              </p:par>
                            </p:childTnLst>
                          </p:cTn>
                        </p:par>
                      </p:childTnLst>
                    </p:cTn>
                  </p:par>
                </p:childTnLst>
              </p:cTn>
              <p:nextCondLst>
                <p:cond evt="onClick" delay="0">
                  <p:tgtEl>
                    <p:spTgt spid="5129"/>
                  </p:tgtEl>
                </p:cond>
              </p:nextCondLst>
            </p:seq>
            <p:video>
              <p:cMediaNode>
                <p:cTn id="12" repeatCount="indefinite" fill="hold" display="0">
                  <p:stCondLst>
                    <p:cond delay="indefinite"/>
                  </p:stCondLst>
                  <p:endCondLst>
                    <p:cond evt="onPrev" delay="0">
                      <p:tgtEl>
                        <p:sldTgt/>
                      </p:tgtEl>
                    </p:cond>
                  </p:endCondLst>
                </p:cTn>
                <p:tgtEl>
                  <p:spTgt spid="5129"/>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22" name="PPPFin2_Puzzle.avi">
            <a:hlinkClick r:id="" action="ppaction://media"/>
          </p:cNvPr>
          <p:cNvPicPr>
            <a:picLocks noRot="1" noChangeAspect="1" noChangeArrowheads="1"/>
          </p:cNvPicPr>
          <p:nvPr>
            <a:videoFile r:link="rId1"/>
          </p:nvPr>
        </p:nvPicPr>
        <p:blipFill>
          <a:blip r:embed="rId3" cstate="print"/>
          <a:srcRect/>
          <a:stretch>
            <a:fillRect/>
          </a:stretch>
        </p:blipFill>
        <p:spPr bwMode="auto">
          <a:xfrm>
            <a:off x="-228600" y="1828800"/>
            <a:ext cx="3430588" cy="5029200"/>
          </a:xfrm>
          <a:prstGeom prst="rect">
            <a:avLst/>
          </a:prstGeom>
          <a:noFill/>
          <a:ln w="9525">
            <a:noFill/>
            <a:miter lim="800000"/>
            <a:headEnd/>
            <a:tailEnd/>
          </a:ln>
        </p:spPr>
      </p:pic>
      <p:pic>
        <p:nvPicPr>
          <p:cNvPr id="20483" name="Picture 23" descr="puzzle"/>
          <p:cNvPicPr>
            <a:picLocks noChangeAspect="1" noChangeArrowheads="1"/>
          </p:cNvPicPr>
          <p:nvPr/>
        </p:nvPicPr>
        <p:blipFill>
          <a:blip r:embed="rId4" cstate="print"/>
          <a:srcRect/>
          <a:stretch>
            <a:fillRect/>
          </a:stretch>
        </p:blipFill>
        <p:spPr bwMode="auto">
          <a:xfrm>
            <a:off x="-228600" y="-173038"/>
            <a:ext cx="9372600" cy="7031038"/>
          </a:xfrm>
          <a:prstGeom prst="rect">
            <a:avLst/>
          </a:prstGeom>
          <a:noFill/>
          <a:ln w="9525">
            <a:noFill/>
            <a:miter lim="800000"/>
            <a:headEnd/>
            <a:tailEnd/>
          </a:ln>
        </p:spPr>
      </p:pic>
      <p:sp>
        <p:nvSpPr>
          <p:cNvPr id="20484" name="Rectangle 27"/>
          <p:cNvSpPr>
            <a:spLocks noChangeArrowheads="1"/>
          </p:cNvSpPr>
          <p:nvPr/>
        </p:nvSpPr>
        <p:spPr bwMode="auto">
          <a:xfrm>
            <a:off x="762000" y="6324600"/>
            <a:ext cx="2133600" cy="533400"/>
          </a:xfrm>
          <a:prstGeom prst="rect">
            <a:avLst/>
          </a:prstGeom>
          <a:noFill/>
          <a:ln w="9525">
            <a:noFill/>
            <a:miter lim="800000"/>
            <a:headEnd/>
            <a:tailEnd/>
          </a:ln>
        </p:spPr>
        <p:txBody>
          <a:bodyPr lIns="101370" tIns="50685" rIns="101370" bIns="50685"/>
          <a:lstStyle/>
          <a:p>
            <a:pPr defTabSz="1014413" eaLnBrk="0" hangingPunct="0"/>
            <a:endParaRPr lang="id-ID" sz="1600">
              <a:latin typeface="Times New Roman" pitchFamily="18" charset="0"/>
            </a:endParaRPr>
          </a:p>
        </p:txBody>
      </p:sp>
      <p:sp>
        <p:nvSpPr>
          <p:cNvPr id="20485" name="Rectangle 28"/>
          <p:cNvSpPr>
            <a:spLocks noChangeArrowheads="1"/>
          </p:cNvSpPr>
          <p:nvPr/>
        </p:nvSpPr>
        <p:spPr bwMode="auto">
          <a:xfrm>
            <a:off x="3505200" y="6324600"/>
            <a:ext cx="3124200" cy="533400"/>
          </a:xfrm>
          <a:prstGeom prst="rect">
            <a:avLst/>
          </a:prstGeom>
          <a:noFill/>
          <a:ln w="9525">
            <a:noFill/>
            <a:miter lim="800000"/>
            <a:headEnd/>
            <a:tailEnd/>
          </a:ln>
        </p:spPr>
        <p:txBody>
          <a:bodyPr lIns="101370" tIns="50685" rIns="101370" bIns="50685"/>
          <a:lstStyle/>
          <a:p>
            <a:pPr algn="ctr" defTabSz="1014413" eaLnBrk="0" hangingPunct="0"/>
            <a:endParaRPr lang="id-ID" sz="1600">
              <a:latin typeface="Times New Roman" pitchFamily="18" charset="0"/>
            </a:endParaRPr>
          </a:p>
        </p:txBody>
      </p:sp>
      <p:sp>
        <p:nvSpPr>
          <p:cNvPr id="20486" name="Rectangle 29"/>
          <p:cNvSpPr>
            <a:spLocks noChangeArrowheads="1"/>
          </p:cNvSpPr>
          <p:nvPr/>
        </p:nvSpPr>
        <p:spPr bwMode="auto">
          <a:xfrm>
            <a:off x="7239000" y="6324600"/>
            <a:ext cx="2133600" cy="533400"/>
          </a:xfrm>
          <a:prstGeom prst="rect">
            <a:avLst/>
          </a:prstGeom>
          <a:noFill/>
          <a:ln w="9525">
            <a:noFill/>
            <a:miter lim="800000"/>
            <a:headEnd/>
            <a:tailEnd/>
          </a:ln>
        </p:spPr>
        <p:txBody>
          <a:bodyPr lIns="101370" tIns="50685" rIns="101370" bIns="50685"/>
          <a:lstStyle/>
          <a:p>
            <a:pPr algn="r" defTabSz="1014413" eaLnBrk="0" hangingPunct="0"/>
            <a:fld id="{FBCD1F24-42BF-4370-9187-9AC59E05E057}" type="slidenum">
              <a:rPr lang="en-US" sz="1600">
                <a:latin typeface="Times New Roman" pitchFamily="18" charset="0"/>
              </a:rPr>
              <a:pPr algn="r" defTabSz="1014413" eaLnBrk="0" hangingPunct="0"/>
              <a:t>16</a:t>
            </a:fld>
            <a:endParaRPr lang="en-US" sz="1600">
              <a:latin typeface="Times New Roman" pitchFamily="18" charset="0"/>
            </a:endParaRPr>
          </a:p>
        </p:txBody>
      </p:sp>
      <p:sp>
        <p:nvSpPr>
          <p:cNvPr id="8223" name="Rectangle 31"/>
          <p:cNvSpPr>
            <a:spLocks noGrp="1" noChangeArrowheads="1"/>
          </p:cNvSpPr>
          <p:nvPr>
            <p:ph type="title"/>
          </p:nvPr>
        </p:nvSpPr>
        <p:spPr>
          <a:xfrm>
            <a:off x="0" y="0"/>
            <a:ext cx="3352800" cy="1447800"/>
          </a:xfrm>
        </p:spPr>
        <p:txBody>
          <a:bodyPr>
            <a:normAutofit fontScale="90000"/>
          </a:bodyPr>
          <a:lstStyle/>
          <a:p>
            <a:pPr eaLnBrk="1" hangingPunct="1">
              <a:defRPr/>
            </a:pPr>
            <a:r>
              <a:rPr lang="id-ID" sz="4000" b="1" smtClean="0">
                <a:solidFill>
                  <a:schemeClr val="bg1"/>
                </a:solidFill>
                <a:effectLst>
                  <a:outerShdw blurRad="38100" dist="38100" dir="2700000" algn="tl">
                    <a:srgbClr val="C0C0C0"/>
                  </a:outerShdw>
                </a:effectLst>
              </a:rPr>
              <a:t>Filosofi rekam medis</a:t>
            </a:r>
            <a:r>
              <a:rPr lang="id-ID" sz="4000" smtClean="0"/>
              <a:t> </a:t>
            </a:r>
            <a:endParaRPr lang="en-US" sz="4000" smtClean="0"/>
          </a:p>
        </p:txBody>
      </p:sp>
      <p:sp>
        <p:nvSpPr>
          <p:cNvPr id="20488" name="Rectangle 32"/>
          <p:cNvSpPr>
            <a:spLocks noGrp="1" noChangeArrowheads="1"/>
          </p:cNvSpPr>
          <p:nvPr>
            <p:ph sz="quarter" idx="1"/>
          </p:nvPr>
        </p:nvSpPr>
        <p:spPr>
          <a:xfrm>
            <a:off x="3505200" y="685800"/>
            <a:ext cx="5410200" cy="5638800"/>
          </a:xfrm>
        </p:spPr>
        <p:txBody>
          <a:bodyPr>
            <a:normAutofit/>
          </a:bodyPr>
          <a:lstStyle/>
          <a:p>
            <a:pPr eaLnBrk="1" hangingPunct="1">
              <a:lnSpc>
                <a:spcPct val="90000"/>
              </a:lnSpc>
            </a:pPr>
            <a:r>
              <a:rPr lang="id-ID" sz="2400" smtClean="0">
                <a:solidFill>
                  <a:schemeClr val="bg1"/>
                </a:solidFill>
              </a:rPr>
              <a:t>Catatan </a:t>
            </a:r>
            <a:r>
              <a:rPr lang="id-ID" sz="2400" smtClean="0">
                <a:solidFill>
                  <a:schemeClr val="bg1"/>
                </a:solidFill>
                <a:sym typeface="Wingdings" pitchFamily="2" charset="2"/>
              </a:rPr>
              <a:t></a:t>
            </a:r>
            <a:r>
              <a:rPr lang="id-ID" sz="2400" smtClean="0">
                <a:solidFill>
                  <a:schemeClr val="bg1"/>
                </a:solidFill>
              </a:rPr>
              <a:t> tulisan tentang peristiwa penting untuk dapat dibaca kembali</a:t>
            </a:r>
          </a:p>
          <a:p>
            <a:pPr eaLnBrk="1" hangingPunct="1">
              <a:lnSpc>
                <a:spcPct val="90000"/>
              </a:lnSpc>
            </a:pPr>
            <a:r>
              <a:rPr lang="id-ID" sz="2400" smtClean="0">
                <a:solidFill>
                  <a:schemeClr val="bg1"/>
                </a:solidFill>
              </a:rPr>
              <a:t>Rekaman </a:t>
            </a:r>
            <a:r>
              <a:rPr lang="id-ID" sz="2400" smtClean="0">
                <a:solidFill>
                  <a:schemeClr val="bg1"/>
                </a:solidFill>
                <a:sym typeface="Wingdings" pitchFamily="2" charset="2"/>
              </a:rPr>
              <a:t></a:t>
            </a:r>
            <a:r>
              <a:rPr lang="id-ID" sz="2400" smtClean="0">
                <a:solidFill>
                  <a:schemeClr val="bg1"/>
                </a:solidFill>
              </a:rPr>
              <a:t> ingatan tentang peristiwa penting yang disimpan ke dalam media tertentu untuk dapat dibuka/dibaca kembali</a:t>
            </a:r>
          </a:p>
          <a:p>
            <a:pPr eaLnBrk="1" hangingPunct="1">
              <a:lnSpc>
                <a:spcPct val="90000"/>
              </a:lnSpc>
            </a:pPr>
            <a:r>
              <a:rPr lang="id-ID" sz="2400" smtClean="0">
                <a:solidFill>
                  <a:schemeClr val="bg1"/>
                </a:solidFill>
              </a:rPr>
              <a:t>Dokumen </a:t>
            </a:r>
            <a:r>
              <a:rPr lang="id-ID" sz="2400" smtClean="0">
                <a:solidFill>
                  <a:schemeClr val="bg1"/>
                </a:solidFill>
                <a:sym typeface="Wingdings" pitchFamily="2" charset="2"/>
              </a:rPr>
              <a:t></a:t>
            </a:r>
            <a:r>
              <a:rPr lang="id-ID" sz="2400" smtClean="0">
                <a:solidFill>
                  <a:schemeClr val="bg1"/>
                </a:solidFill>
              </a:rPr>
              <a:t> berkas yang disimpan untuk dibaca kembali ketika akan digunakan</a:t>
            </a:r>
          </a:p>
          <a:p>
            <a:pPr eaLnBrk="1" hangingPunct="1">
              <a:lnSpc>
                <a:spcPct val="90000"/>
              </a:lnSpc>
            </a:pPr>
            <a:r>
              <a:rPr lang="id-ID" sz="2400" smtClean="0">
                <a:solidFill>
                  <a:schemeClr val="bg1"/>
                </a:solidFill>
              </a:rPr>
              <a:t>Peristiwa penting </a:t>
            </a:r>
            <a:r>
              <a:rPr lang="id-ID" sz="2400" smtClean="0">
                <a:solidFill>
                  <a:schemeClr val="bg1"/>
                </a:solidFill>
                <a:sym typeface="Wingdings" pitchFamily="2" charset="2"/>
              </a:rPr>
              <a:t></a:t>
            </a:r>
            <a:r>
              <a:rPr lang="id-ID" sz="2400" smtClean="0">
                <a:solidFill>
                  <a:schemeClr val="bg1"/>
                </a:solidFill>
              </a:rPr>
              <a:t> tentang pelayanan kepada pasien </a:t>
            </a:r>
          </a:p>
          <a:p>
            <a:pPr eaLnBrk="1" hangingPunct="1">
              <a:lnSpc>
                <a:spcPct val="90000"/>
              </a:lnSpc>
            </a:pPr>
            <a:r>
              <a:rPr lang="id-ID" sz="2400" smtClean="0">
                <a:solidFill>
                  <a:schemeClr val="bg1"/>
                </a:solidFill>
              </a:rPr>
              <a:t>Sebagai alat komunikasi antar pemberi pelayanan </a:t>
            </a:r>
          </a:p>
          <a:p>
            <a:pPr eaLnBrk="1" hangingPunct="1">
              <a:lnSpc>
                <a:spcPct val="90000"/>
              </a:lnSpc>
            </a:pPr>
            <a:r>
              <a:rPr lang="id-ID" sz="2400" smtClean="0">
                <a:solidFill>
                  <a:schemeClr val="bg1"/>
                </a:solidFill>
              </a:rPr>
              <a:t>Berisi tentang baik buruknya pasien </a:t>
            </a:r>
            <a:r>
              <a:rPr lang="id-ID" sz="2400" smtClean="0">
                <a:solidFill>
                  <a:schemeClr val="bg1"/>
                </a:solidFill>
                <a:sym typeface="Wingdings" pitchFamily="2" charset="2"/>
              </a:rPr>
              <a:t></a:t>
            </a:r>
            <a:r>
              <a:rPr lang="id-ID" sz="2400" smtClean="0">
                <a:solidFill>
                  <a:schemeClr val="bg1"/>
                </a:solidFill>
              </a:rPr>
              <a:t> bersifat rahasia = confidential</a:t>
            </a:r>
            <a:endParaRPr lang="en-US" sz="2400" smtClean="0">
              <a:solidFill>
                <a:schemeClr val="bg1"/>
              </a:solidFill>
            </a:endParaRPr>
          </a:p>
          <a:p>
            <a:pPr eaLnBrk="1" hangingPunct="1">
              <a:lnSpc>
                <a:spcPct val="90000"/>
              </a:lnSpc>
            </a:pPr>
            <a:endParaRPr lang="en-US" sz="240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000" fill="hold"/>
                                        <p:tgtEl>
                                          <p:spTgt spid="8222"/>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8222"/>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8222"/>
                                        </p:tgtEl>
                                      </p:cBhvr>
                                    </p:cmd>
                                  </p:childTnLst>
                                </p:cTn>
                              </p:par>
                            </p:childTnLst>
                          </p:cTn>
                        </p:par>
                      </p:childTnLst>
                    </p:cTn>
                  </p:par>
                </p:childTnLst>
              </p:cTn>
              <p:nextCondLst>
                <p:cond evt="onClick" delay="0">
                  <p:tgtEl>
                    <p:spTgt spid="8222"/>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8222"/>
                </p:tgtEl>
              </p:cMediaNode>
            </p:vide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endParaRPr lang="id-ID" smtClean="0"/>
          </a:p>
        </p:txBody>
      </p:sp>
      <p:sp>
        <p:nvSpPr>
          <p:cNvPr id="21507" name="Rectangle 3"/>
          <p:cNvSpPr>
            <a:spLocks noGrp="1" noChangeArrowheads="1"/>
          </p:cNvSpPr>
          <p:nvPr>
            <p:ph type="subTitle" idx="1"/>
          </p:nvPr>
        </p:nvSpPr>
        <p:spPr/>
        <p:txBody>
          <a:bodyPr/>
          <a:lstStyle/>
          <a:p>
            <a:pPr eaLnBrk="1" hangingPunct="1"/>
            <a:endParaRPr lang="id-ID" smtClean="0"/>
          </a:p>
        </p:txBody>
      </p:sp>
      <p:pic>
        <p:nvPicPr>
          <p:cNvPr id="10244" name="PPPFin2_Puzzle.avi">
            <a:hlinkClick r:id="" action="ppaction://media"/>
          </p:cNvPr>
          <p:cNvPicPr>
            <a:picLocks noRot="1" noChangeAspect="1" noChangeArrowheads="1"/>
          </p:cNvPicPr>
          <p:nvPr>
            <a:videoFile r:link="rId1"/>
          </p:nvPr>
        </p:nvPicPr>
        <p:blipFill>
          <a:blip r:embed="rId3" cstate="print"/>
          <a:srcRect/>
          <a:stretch>
            <a:fillRect/>
          </a:stretch>
        </p:blipFill>
        <p:spPr bwMode="auto">
          <a:xfrm>
            <a:off x="-228600" y="1828800"/>
            <a:ext cx="3430588" cy="5029200"/>
          </a:xfrm>
          <a:prstGeom prst="rect">
            <a:avLst/>
          </a:prstGeom>
          <a:noFill/>
          <a:ln w="9525">
            <a:noFill/>
            <a:miter lim="800000"/>
            <a:headEnd/>
            <a:tailEnd/>
          </a:ln>
        </p:spPr>
      </p:pic>
      <p:pic>
        <p:nvPicPr>
          <p:cNvPr id="21509" name="Picture 5" descr="puzzle"/>
          <p:cNvPicPr>
            <a:picLocks noChangeAspect="1" noChangeArrowheads="1"/>
          </p:cNvPicPr>
          <p:nvPr/>
        </p:nvPicPr>
        <p:blipFill>
          <a:blip r:embed="rId4" cstate="print"/>
          <a:srcRect/>
          <a:stretch>
            <a:fillRect/>
          </a:stretch>
        </p:blipFill>
        <p:spPr bwMode="auto">
          <a:xfrm>
            <a:off x="-228600" y="-173038"/>
            <a:ext cx="9372600" cy="7031038"/>
          </a:xfrm>
          <a:prstGeom prst="rect">
            <a:avLst/>
          </a:prstGeom>
          <a:noFill/>
          <a:ln w="9525">
            <a:noFill/>
            <a:miter lim="800000"/>
            <a:headEnd/>
            <a:tailEnd/>
          </a:ln>
        </p:spPr>
      </p:pic>
      <p:sp>
        <p:nvSpPr>
          <p:cNvPr id="21510" name="Rectangle 6"/>
          <p:cNvSpPr>
            <a:spLocks noChangeArrowheads="1"/>
          </p:cNvSpPr>
          <p:nvPr/>
        </p:nvSpPr>
        <p:spPr bwMode="auto">
          <a:xfrm>
            <a:off x="762000" y="6324600"/>
            <a:ext cx="2133600" cy="533400"/>
          </a:xfrm>
          <a:prstGeom prst="rect">
            <a:avLst/>
          </a:prstGeom>
          <a:noFill/>
          <a:ln w="9525">
            <a:noFill/>
            <a:miter lim="800000"/>
            <a:headEnd/>
            <a:tailEnd/>
          </a:ln>
        </p:spPr>
        <p:txBody>
          <a:bodyPr lIns="101370" tIns="50685" rIns="101370" bIns="50685"/>
          <a:lstStyle/>
          <a:p>
            <a:pPr defTabSz="1014413" eaLnBrk="0" hangingPunct="0"/>
            <a:endParaRPr lang="id-ID" sz="1600">
              <a:latin typeface="Times New Roman" pitchFamily="18" charset="0"/>
            </a:endParaRPr>
          </a:p>
        </p:txBody>
      </p:sp>
      <p:sp>
        <p:nvSpPr>
          <p:cNvPr id="21511" name="Rectangle 7"/>
          <p:cNvSpPr>
            <a:spLocks noChangeArrowheads="1"/>
          </p:cNvSpPr>
          <p:nvPr/>
        </p:nvSpPr>
        <p:spPr bwMode="auto">
          <a:xfrm>
            <a:off x="3505200" y="6324600"/>
            <a:ext cx="3124200" cy="533400"/>
          </a:xfrm>
          <a:prstGeom prst="rect">
            <a:avLst/>
          </a:prstGeom>
          <a:noFill/>
          <a:ln w="9525">
            <a:noFill/>
            <a:miter lim="800000"/>
            <a:headEnd/>
            <a:tailEnd/>
          </a:ln>
        </p:spPr>
        <p:txBody>
          <a:bodyPr lIns="101370" tIns="50685" rIns="101370" bIns="50685"/>
          <a:lstStyle/>
          <a:p>
            <a:pPr algn="ctr" defTabSz="1014413" eaLnBrk="0" hangingPunct="0"/>
            <a:endParaRPr lang="id-ID" sz="1600">
              <a:latin typeface="Times New Roman" pitchFamily="18" charset="0"/>
            </a:endParaRPr>
          </a:p>
        </p:txBody>
      </p:sp>
      <p:sp>
        <p:nvSpPr>
          <p:cNvPr id="21512" name="Rectangle 8"/>
          <p:cNvSpPr>
            <a:spLocks noChangeArrowheads="1"/>
          </p:cNvSpPr>
          <p:nvPr/>
        </p:nvSpPr>
        <p:spPr bwMode="auto">
          <a:xfrm>
            <a:off x="7239000" y="6324600"/>
            <a:ext cx="2133600" cy="533400"/>
          </a:xfrm>
          <a:prstGeom prst="rect">
            <a:avLst/>
          </a:prstGeom>
          <a:noFill/>
          <a:ln w="9525">
            <a:noFill/>
            <a:miter lim="800000"/>
            <a:headEnd/>
            <a:tailEnd/>
          </a:ln>
        </p:spPr>
        <p:txBody>
          <a:bodyPr lIns="101370" tIns="50685" rIns="101370" bIns="50685"/>
          <a:lstStyle/>
          <a:p>
            <a:pPr algn="r" defTabSz="1014413" eaLnBrk="0" hangingPunct="0"/>
            <a:fld id="{3085EAC9-8998-4A41-936B-B4EC6851212C}" type="slidenum">
              <a:rPr lang="en-US" sz="1600">
                <a:latin typeface="Times New Roman" pitchFamily="18" charset="0"/>
              </a:rPr>
              <a:pPr algn="r" defTabSz="1014413" eaLnBrk="0" hangingPunct="0"/>
              <a:t>17</a:t>
            </a:fld>
            <a:endParaRPr lang="en-US" sz="1600">
              <a:latin typeface="Times New Roman" pitchFamily="18" charset="0"/>
            </a:endParaRPr>
          </a:p>
        </p:txBody>
      </p:sp>
      <p:sp>
        <p:nvSpPr>
          <p:cNvPr id="10249" name="Rectangle 9"/>
          <p:cNvSpPr>
            <a:spLocks noChangeArrowheads="1"/>
          </p:cNvSpPr>
          <p:nvPr/>
        </p:nvSpPr>
        <p:spPr bwMode="auto">
          <a:xfrm>
            <a:off x="152400" y="0"/>
            <a:ext cx="3352800" cy="1447800"/>
          </a:xfrm>
          <a:prstGeom prst="rect">
            <a:avLst/>
          </a:prstGeom>
          <a:noFill/>
          <a:ln w="9525">
            <a:noFill/>
            <a:miter lim="800000"/>
            <a:headEnd/>
            <a:tailEnd/>
          </a:ln>
          <a:effectLst/>
        </p:spPr>
        <p:txBody>
          <a:bodyPr anchor="ctr"/>
          <a:lstStyle/>
          <a:p>
            <a:pPr algn="ctr">
              <a:defRPr/>
            </a:pPr>
            <a:r>
              <a:rPr lang="id-ID" sz="4000" b="1">
                <a:solidFill>
                  <a:schemeClr val="bg1"/>
                </a:solidFill>
                <a:effectLst>
                  <a:outerShdw blurRad="38100" dist="38100" dir="2700000" algn="tl">
                    <a:srgbClr val="C0C0C0"/>
                  </a:outerShdw>
                </a:effectLst>
              </a:rPr>
              <a:t>Filosofi rekam medis</a:t>
            </a:r>
            <a:r>
              <a:rPr lang="id-ID" sz="4000">
                <a:solidFill>
                  <a:schemeClr val="tx2"/>
                </a:solidFill>
              </a:rPr>
              <a:t> </a:t>
            </a:r>
            <a:endParaRPr lang="en-US" sz="4000">
              <a:solidFill>
                <a:schemeClr val="tx2"/>
              </a:solidFill>
            </a:endParaRPr>
          </a:p>
        </p:txBody>
      </p:sp>
      <p:sp>
        <p:nvSpPr>
          <p:cNvPr id="21514" name="Rectangle 10"/>
          <p:cNvSpPr>
            <a:spLocks noChangeArrowheads="1"/>
          </p:cNvSpPr>
          <p:nvPr/>
        </p:nvSpPr>
        <p:spPr bwMode="auto">
          <a:xfrm>
            <a:off x="3505200" y="685800"/>
            <a:ext cx="5410200" cy="5486400"/>
          </a:xfrm>
          <a:prstGeom prst="rect">
            <a:avLst/>
          </a:prstGeom>
          <a:noFill/>
          <a:ln w="9525">
            <a:noFill/>
            <a:miter lim="800000"/>
            <a:headEnd/>
            <a:tailEnd/>
          </a:ln>
        </p:spPr>
        <p:txBody>
          <a:bodyPr/>
          <a:lstStyle/>
          <a:p>
            <a:pPr lvl="1">
              <a:spcBef>
                <a:spcPct val="20000"/>
              </a:spcBef>
              <a:buFontTx/>
              <a:buChar char="–"/>
            </a:pPr>
            <a:r>
              <a:rPr lang="id-ID" sz="2800">
                <a:solidFill>
                  <a:schemeClr val="bg1"/>
                </a:solidFill>
              </a:rPr>
              <a:t>Rekam medis diperlukan pemberi pelayanan agar peristiwa2 pelayanan kepada pasien dapat dibaca kembali untuk berbagai keperluan guna keselamatan pasien </a:t>
            </a:r>
          </a:p>
          <a:p>
            <a:pPr lvl="1">
              <a:spcBef>
                <a:spcPct val="20000"/>
              </a:spcBef>
              <a:buFontTx/>
              <a:buChar char="–"/>
            </a:pPr>
            <a:r>
              <a:rPr lang="id-ID" sz="2800">
                <a:solidFill>
                  <a:schemeClr val="bg1"/>
                </a:solidFill>
              </a:rPr>
              <a:t>Pemberi pelayanan </a:t>
            </a:r>
            <a:r>
              <a:rPr lang="id-ID" sz="2800">
                <a:solidFill>
                  <a:schemeClr val="bg1"/>
                </a:solidFill>
                <a:sym typeface="Wingdings" pitchFamily="2" charset="2"/>
              </a:rPr>
              <a:t></a:t>
            </a:r>
            <a:r>
              <a:rPr lang="id-ID" sz="2800">
                <a:solidFill>
                  <a:schemeClr val="bg1"/>
                </a:solidFill>
              </a:rPr>
              <a:t> wajib membuatnya dan menjaga kerahasiaan isi</a:t>
            </a:r>
          </a:p>
          <a:p>
            <a:pPr lvl="1">
              <a:spcBef>
                <a:spcPct val="20000"/>
              </a:spcBef>
              <a:buFontTx/>
              <a:buChar char="–"/>
            </a:pPr>
            <a:r>
              <a:rPr lang="id-ID" sz="2800">
                <a:solidFill>
                  <a:schemeClr val="bg1"/>
                </a:solidFill>
              </a:rPr>
              <a:t>Pasien mempunyai hak atas informasi yang terkandung di dalammya</a:t>
            </a:r>
            <a:endParaRPr lang="en-US" sz="2800">
              <a:solidFill>
                <a:schemeClr val="bg1"/>
              </a:solidFill>
            </a:endParaRPr>
          </a:p>
          <a:p>
            <a:pPr>
              <a:lnSpc>
                <a:spcPct val="90000"/>
              </a:lnSpc>
              <a:spcBef>
                <a:spcPct val="20000"/>
              </a:spcBef>
              <a:buFontTx/>
              <a:buChar char="•"/>
            </a:pPr>
            <a:endParaRPr lang="en-US" sz="24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000" fill="hold"/>
                                        <p:tgtEl>
                                          <p:spTgt spid="1024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024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10244"/>
                                        </p:tgtEl>
                                      </p:cBhvr>
                                    </p:cmd>
                                  </p:childTnLst>
                                </p:cTn>
                              </p:par>
                            </p:childTnLst>
                          </p:cTn>
                        </p:par>
                      </p:childTnLst>
                    </p:cTn>
                  </p:par>
                </p:childTnLst>
              </p:cTn>
              <p:nextCondLst>
                <p:cond evt="onClick" delay="0">
                  <p:tgtEl>
                    <p:spTgt spid="10244"/>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10244"/>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9" name="Rectangle 7"/>
          <p:cNvSpPr>
            <a:spLocks noGrp="1" noChangeArrowheads="1"/>
          </p:cNvSpPr>
          <p:nvPr>
            <p:ph type="title"/>
          </p:nvPr>
        </p:nvSpPr>
        <p:spPr/>
        <p:txBody>
          <a:bodyPr/>
          <a:lstStyle/>
          <a:p>
            <a:pPr eaLnBrk="1" hangingPunct="1">
              <a:defRPr/>
            </a:pPr>
            <a:r>
              <a:rPr lang="en-US" b="1" smtClean="0">
                <a:solidFill>
                  <a:schemeClr val="hlink"/>
                </a:solidFill>
                <a:effectLst>
                  <a:outerShdw blurRad="38100" dist="38100" dir="2700000" algn="tl">
                    <a:srgbClr val="C0C0C0"/>
                  </a:outerShdw>
                </a:effectLst>
              </a:rPr>
              <a:t>THANK YOU</a:t>
            </a:r>
          </a:p>
        </p:txBody>
      </p:sp>
      <p:pic>
        <p:nvPicPr>
          <p:cNvPr id="49155" name="Content Placeholder 6" descr="smile2.gif"/>
          <p:cNvPicPr>
            <a:picLocks noGrp="1" noChangeAspect="1"/>
          </p:cNvPicPr>
          <p:nvPr>
            <p:ph sz="quarter" idx="1"/>
          </p:nvPr>
        </p:nvPicPr>
        <p:blipFill>
          <a:blip r:embed="rId2" cstate="print"/>
          <a:srcRect/>
          <a:stretch>
            <a:fillRect/>
          </a:stretch>
        </p:blipFill>
        <p:spPr>
          <a:xfrm>
            <a:off x="3581400" y="2057400"/>
            <a:ext cx="1924050" cy="278447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4000496" y="285728"/>
            <a:ext cx="4835525" cy="850900"/>
          </a:xfrm>
        </p:spPr>
        <p:txBody>
          <a:bodyPr>
            <a:normAutofit fontScale="90000"/>
          </a:bodyPr>
          <a:lstStyle/>
          <a:p>
            <a:pPr eaLnBrk="1" hangingPunct="1">
              <a:lnSpc>
                <a:spcPct val="70000"/>
              </a:lnSpc>
              <a:defRPr/>
            </a:pPr>
            <a:r>
              <a:rPr lang="en-US" sz="3800" dirty="0" err="1" smtClean="0"/>
              <a:t>Sistem</a:t>
            </a:r>
            <a:r>
              <a:rPr lang="en-US" sz="3800" dirty="0" smtClean="0"/>
              <a:t> </a:t>
            </a:r>
            <a:r>
              <a:rPr lang="en-US" sz="3800" dirty="0" err="1" smtClean="0"/>
              <a:t>Informasi</a:t>
            </a:r>
            <a:r>
              <a:rPr lang="en-US" sz="3800" dirty="0" smtClean="0"/>
              <a:t> </a:t>
            </a:r>
            <a:br>
              <a:rPr lang="en-US" sz="3800" dirty="0" smtClean="0"/>
            </a:br>
            <a:r>
              <a:rPr lang="en-US" sz="3800" dirty="0" err="1" smtClean="0"/>
              <a:t>Manajemen</a:t>
            </a:r>
            <a:r>
              <a:rPr lang="en-US" sz="3800" dirty="0" smtClean="0"/>
              <a:t> </a:t>
            </a:r>
          </a:p>
        </p:txBody>
      </p:sp>
      <p:sp>
        <p:nvSpPr>
          <p:cNvPr id="27" name="Slide Number Placeholder 3"/>
          <p:cNvSpPr>
            <a:spLocks noGrp="1"/>
          </p:cNvSpPr>
          <p:nvPr>
            <p:ph type="sldNum" sz="quarter" idx="12"/>
          </p:nvPr>
        </p:nvSpPr>
        <p:spPr/>
        <p:txBody>
          <a:bodyPr/>
          <a:lstStyle/>
          <a:p>
            <a:pPr>
              <a:defRPr/>
            </a:pPr>
            <a:fld id="{B10B8260-AEFF-4137-933E-9540EB23A20B}" type="slidenum">
              <a:rPr lang="en-US"/>
              <a:pPr>
                <a:defRPr/>
              </a:pPr>
              <a:t>2</a:t>
            </a:fld>
            <a:endParaRPr lang="en-US"/>
          </a:p>
        </p:txBody>
      </p:sp>
      <p:sp>
        <p:nvSpPr>
          <p:cNvPr id="150531" name="Oval 3"/>
          <p:cNvSpPr>
            <a:spLocks noChangeArrowheads="1"/>
          </p:cNvSpPr>
          <p:nvPr/>
        </p:nvSpPr>
        <p:spPr bwMode="auto">
          <a:xfrm>
            <a:off x="755650" y="1628775"/>
            <a:ext cx="1371600" cy="533400"/>
          </a:xfrm>
          <a:prstGeom prst="ellipse">
            <a:avLst/>
          </a:prstGeom>
          <a:noFill/>
          <a:ln w="9525">
            <a:solidFill>
              <a:schemeClr val="tx1"/>
            </a:solidFill>
            <a:round/>
            <a:headEnd/>
            <a:tailEnd/>
          </a:ln>
          <a:effectLst/>
        </p:spPr>
        <p:txBody>
          <a:bodyPr wrap="none">
            <a:spAutoFit/>
          </a:bodyPr>
          <a:lstStyle/>
          <a:p>
            <a:pPr>
              <a:defRPr/>
            </a:pPr>
            <a:r>
              <a:rPr lang="en-US" sz="2000" b="1">
                <a:effectLst>
                  <a:outerShdw blurRad="38100" dist="38100" dir="2700000" algn="tl">
                    <a:srgbClr val="000000"/>
                  </a:outerShdw>
                </a:effectLst>
              </a:rPr>
              <a:t>Sistem</a:t>
            </a:r>
          </a:p>
        </p:txBody>
      </p:sp>
      <p:sp>
        <p:nvSpPr>
          <p:cNvPr id="150532" name="AutoShape 4"/>
          <p:cNvSpPr>
            <a:spLocks noChangeArrowheads="1"/>
          </p:cNvSpPr>
          <p:nvPr/>
        </p:nvSpPr>
        <p:spPr bwMode="auto">
          <a:xfrm>
            <a:off x="2736850" y="1557338"/>
            <a:ext cx="1892300" cy="879475"/>
          </a:xfrm>
          <a:prstGeom prst="flowChartTerminator">
            <a:avLst/>
          </a:prstGeom>
          <a:noFill/>
          <a:ln w="9525">
            <a:solidFill>
              <a:schemeClr val="tx1"/>
            </a:solidFill>
            <a:miter lim="800000"/>
            <a:headEnd/>
            <a:tailEnd/>
          </a:ln>
        </p:spPr>
        <p:txBody>
          <a:bodyPr wrap="none">
            <a:spAutoFit/>
          </a:bodyPr>
          <a:lstStyle/>
          <a:p>
            <a:pPr algn="ctr"/>
            <a:r>
              <a:rPr lang="en-US" b="1"/>
              <a:t>Tujuan sistem</a:t>
            </a:r>
            <a:br>
              <a:rPr lang="en-US" b="1"/>
            </a:br>
            <a:r>
              <a:rPr lang="en-US" b="1"/>
              <a:t>organisasi</a:t>
            </a:r>
          </a:p>
        </p:txBody>
      </p:sp>
      <p:sp>
        <p:nvSpPr>
          <p:cNvPr id="150533" name="AutoShape 5"/>
          <p:cNvSpPr>
            <a:spLocks noChangeArrowheads="1"/>
          </p:cNvSpPr>
          <p:nvPr/>
        </p:nvSpPr>
        <p:spPr bwMode="auto">
          <a:xfrm>
            <a:off x="2109788" y="1628775"/>
            <a:ext cx="576262" cy="72072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id-ID"/>
          </a:p>
        </p:txBody>
      </p:sp>
      <p:sp>
        <p:nvSpPr>
          <p:cNvPr id="150534" name="Rectangle 6"/>
          <p:cNvSpPr>
            <a:spLocks noChangeArrowheads="1"/>
          </p:cNvSpPr>
          <p:nvPr/>
        </p:nvSpPr>
        <p:spPr bwMode="auto">
          <a:xfrm>
            <a:off x="865188" y="2676525"/>
            <a:ext cx="1695450" cy="2057400"/>
          </a:xfrm>
          <a:prstGeom prst="rect">
            <a:avLst/>
          </a:prstGeom>
          <a:noFill/>
          <a:ln w="9525">
            <a:solidFill>
              <a:schemeClr val="tx1"/>
            </a:solidFill>
            <a:miter lim="800000"/>
            <a:headEnd/>
            <a:tailEnd/>
          </a:ln>
        </p:spPr>
        <p:txBody>
          <a:bodyPr wrap="none">
            <a:spAutoFit/>
          </a:bodyPr>
          <a:lstStyle/>
          <a:p>
            <a:pPr marL="85725" indent="-85725"/>
            <a:r>
              <a:rPr lang="en-US" sz="1600" dirty="0" err="1"/>
              <a:t>Komponen</a:t>
            </a:r>
            <a:r>
              <a:rPr lang="en-US" sz="1600" dirty="0"/>
              <a:t> (sub)</a:t>
            </a:r>
            <a:br>
              <a:rPr lang="en-US" sz="1600" dirty="0"/>
            </a:br>
            <a:r>
              <a:rPr lang="en-US" sz="1600" dirty="0" err="1"/>
              <a:t>sistem</a:t>
            </a:r>
            <a:r>
              <a:rPr lang="en-US" sz="1600" dirty="0"/>
              <a:t> yang</a:t>
            </a:r>
            <a:br>
              <a:rPr lang="en-US" sz="1600" dirty="0"/>
            </a:br>
            <a:r>
              <a:rPr lang="en-US" sz="1600" dirty="0" err="1"/>
              <a:t>saling</a:t>
            </a:r>
            <a:r>
              <a:rPr lang="en-US" sz="1600" dirty="0"/>
              <a:t> :</a:t>
            </a:r>
          </a:p>
          <a:p>
            <a:pPr marL="85725" indent="-85725">
              <a:buFontTx/>
              <a:buChar char="•"/>
            </a:pPr>
            <a:r>
              <a:rPr lang="en-US" sz="1600" dirty="0" err="1"/>
              <a:t>terkait</a:t>
            </a:r>
            <a:endParaRPr lang="en-US" sz="1600" dirty="0"/>
          </a:p>
          <a:p>
            <a:pPr marL="85725" indent="-85725">
              <a:buFontTx/>
              <a:buChar char="•"/>
            </a:pPr>
            <a:r>
              <a:rPr lang="en-US" sz="1600" dirty="0" err="1"/>
              <a:t>tergantung</a:t>
            </a:r>
            <a:endParaRPr lang="en-US" sz="1600" dirty="0"/>
          </a:p>
          <a:p>
            <a:pPr marL="85725" indent="-85725">
              <a:buFontTx/>
              <a:buChar char="•"/>
            </a:pPr>
            <a:r>
              <a:rPr lang="en-US" sz="1600" dirty="0" err="1"/>
              <a:t>bekerjasama</a:t>
            </a:r>
            <a:endParaRPr lang="en-US" sz="1600" dirty="0"/>
          </a:p>
          <a:p>
            <a:pPr marL="85725" indent="-85725"/>
            <a:r>
              <a:rPr lang="en-US" sz="1600" dirty="0" err="1"/>
              <a:t>mencapai</a:t>
            </a:r>
            <a:r>
              <a:rPr lang="en-US" sz="1600" dirty="0"/>
              <a:t> </a:t>
            </a:r>
            <a:r>
              <a:rPr lang="en-US" sz="1600" dirty="0" err="1"/>
              <a:t>tujuan</a:t>
            </a:r>
            <a:r>
              <a:rPr lang="en-US" sz="1600" dirty="0"/>
              <a:t/>
            </a:r>
            <a:br>
              <a:rPr lang="en-US" sz="1600" dirty="0"/>
            </a:br>
            <a:r>
              <a:rPr lang="en-US" sz="1600" dirty="0" err="1"/>
              <a:t>sistem</a:t>
            </a:r>
            <a:endParaRPr lang="en-US" sz="1600" dirty="0"/>
          </a:p>
        </p:txBody>
      </p:sp>
      <p:sp>
        <p:nvSpPr>
          <p:cNvPr id="150535" name="AutoShape 7"/>
          <p:cNvSpPr>
            <a:spLocks noChangeArrowheads="1"/>
          </p:cNvSpPr>
          <p:nvPr/>
        </p:nvSpPr>
        <p:spPr bwMode="auto">
          <a:xfrm>
            <a:off x="1173163" y="2205038"/>
            <a:ext cx="719137" cy="4318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id-ID"/>
          </a:p>
        </p:txBody>
      </p:sp>
      <p:sp>
        <p:nvSpPr>
          <p:cNvPr id="150536" name="AutoShape 8"/>
          <p:cNvSpPr>
            <a:spLocks noChangeArrowheads="1"/>
          </p:cNvSpPr>
          <p:nvPr/>
        </p:nvSpPr>
        <p:spPr bwMode="auto">
          <a:xfrm>
            <a:off x="2484438" y="2492375"/>
            <a:ext cx="1512887" cy="93662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150537" name="Text Box 9"/>
          <p:cNvSpPr txBox="1">
            <a:spLocks noChangeArrowheads="1"/>
          </p:cNvSpPr>
          <p:nvPr/>
        </p:nvSpPr>
        <p:spPr bwMode="auto">
          <a:xfrm>
            <a:off x="755650" y="5138738"/>
            <a:ext cx="1941513" cy="1323975"/>
          </a:xfrm>
          <a:prstGeom prst="rect">
            <a:avLst/>
          </a:prstGeom>
          <a:noFill/>
          <a:ln w="9525">
            <a:solidFill>
              <a:schemeClr val="tx1"/>
            </a:solidFill>
            <a:miter lim="800000"/>
            <a:headEnd/>
            <a:tailEnd/>
          </a:ln>
        </p:spPr>
        <p:txBody>
          <a:bodyPr wrap="none">
            <a:spAutoFit/>
          </a:bodyPr>
          <a:lstStyle/>
          <a:p>
            <a:pPr algn="ctr"/>
            <a:r>
              <a:rPr lang="en-US" sz="1600"/>
              <a:t>Aktifitas transaksi</a:t>
            </a:r>
            <a:br>
              <a:rPr lang="en-US" sz="1600"/>
            </a:br>
            <a:r>
              <a:rPr lang="en-US" sz="1600"/>
              <a:t>yang menghasilkan</a:t>
            </a:r>
            <a:br>
              <a:rPr lang="en-US" sz="1600"/>
            </a:br>
            <a:r>
              <a:rPr lang="en-US" sz="1600"/>
              <a:t>data dan informasi</a:t>
            </a:r>
            <a:br>
              <a:rPr lang="en-US" sz="1600"/>
            </a:br>
            <a:r>
              <a:rPr lang="en-US" sz="1600"/>
              <a:t>tentang kegiatan</a:t>
            </a:r>
            <a:br>
              <a:rPr lang="en-US" sz="1600"/>
            </a:br>
            <a:r>
              <a:rPr lang="en-US" sz="1600"/>
              <a:t>tsb.</a:t>
            </a:r>
          </a:p>
        </p:txBody>
      </p:sp>
      <p:sp>
        <p:nvSpPr>
          <p:cNvPr id="150538" name="AutoShape 10"/>
          <p:cNvSpPr>
            <a:spLocks noChangeArrowheads="1"/>
          </p:cNvSpPr>
          <p:nvPr/>
        </p:nvSpPr>
        <p:spPr bwMode="auto">
          <a:xfrm>
            <a:off x="1317625" y="4724400"/>
            <a:ext cx="792163" cy="433388"/>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id-ID"/>
          </a:p>
        </p:txBody>
      </p:sp>
      <p:sp>
        <p:nvSpPr>
          <p:cNvPr id="150539" name="AutoShape 11"/>
          <p:cNvSpPr>
            <a:spLocks noChangeArrowheads="1"/>
          </p:cNvSpPr>
          <p:nvPr/>
        </p:nvSpPr>
        <p:spPr bwMode="auto">
          <a:xfrm>
            <a:off x="4438650" y="5229225"/>
            <a:ext cx="2351088" cy="1079500"/>
          </a:xfrm>
          <a:prstGeom prst="flowChartManualOperation">
            <a:avLst/>
          </a:prstGeom>
          <a:noFill/>
          <a:ln w="9525">
            <a:solidFill>
              <a:schemeClr val="tx1"/>
            </a:solidFill>
            <a:miter lim="800000"/>
            <a:headEnd/>
            <a:tailEnd/>
          </a:ln>
        </p:spPr>
        <p:txBody>
          <a:bodyPr wrap="none">
            <a:spAutoFit/>
          </a:bodyPr>
          <a:lstStyle/>
          <a:p>
            <a:r>
              <a:rPr lang="en-US" sz="1600"/>
              <a:t>Pencatatan,</a:t>
            </a:r>
            <a:br>
              <a:rPr lang="en-US" sz="1600"/>
            </a:br>
            <a:r>
              <a:rPr lang="en-US" sz="1600"/>
              <a:t>pengumpulan,</a:t>
            </a:r>
            <a:br>
              <a:rPr lang="en-US" sz="1600"/>
            </a:br>
            <a:r>
              <a:rPr lang="en-US" sz="1600"/>
              <a:t>pengolahan</a:t>
            </a:r>
            <a:br>
              <a:rPr lang="en-US" sz="1600"/>
            </a:br>
            <a:r>
              <a:rPr lang="en-US" sz="1600"/>
              <a:t>data transaksi</a:t>
            </a:r>
          </a:p>
        </p:txBody>
      </p:sp>
      <p:sp>
        <p:nvSpPr>
          <p:cNvPr id="150540" name="AutoShape 12"/>
          <p:cNvSpPr>
            <a:spLocks noChangeArrowheads="1"/>
          </p:cNvSpPr>
          <p:nvPr/>
        </p:nvSpPr>
        <p:spPr bwMode="auto">
          <a:xfrm>
            <a:off x="2700338" y="5589588"/>
            <a:ext cx="1943100" cy="576262"/>
          </a:xfrm>
          <a:prstGeom prst="rightArrow">
            <a:avLst>
              <a:gd name="adj1" fmla="val 50000"/>
              <a:gd name="adj2" fmla="val 84298"/>
            </a:avLst>
          </a:prstGeom>
          <a:solidFill>
            <a:schemeClr val="accent1"/>
          </a:solidFill>
          <a:ln w="9525">
            <a:solidFill>
              <a:schemeClr val="tx1"/>
            </a:solidFill>
            <a:miter lim="800000"/>
            <a:headEnd/>
            <a:tailEnd/>
          </a:ln>
        </p:spPr>
        <p:txBody>
          <a:bodyPr wrap="none" anchor="ctr"/>
          <a:lstStyle/>
          <a:p>
            <a:endParaRPr lang="id-ID"/>
          </a:p>
        </p:txBody>
      </p:sp>
      <p:sp>
        <p:nvSpPr>
          <p:cNvPr id="150541" name="Text Box 13"/>
          <p:cNvSpPr txBox="1">
            <a:spLocks noChangeArrowheads="1"/>
          </p:cNvSpPr>
          <p:nvPr/>
        </p:nvSpPr>
        <p:spPr bwMode="auto">
          <a:xfrm>
            <a:off x="4716463" y="3538538"/>
            <a:ext cx="1885950" cy="466725"/>
          </a:xfrm>
          <a:prstGeom prst="rect">
            <a:avLst/>
          </a:prstGeom>
          <a:noFill/>
          <a:ln w="9525">
            <a:solidFill>
              <a:schemeClr val="tx1"/>
            </a:solidFill>
            <a:miter lim="800000"/>
            <a:headEnd/>
            <a:tailEnd/>
          </a:ln>
        </p:spPr>
        <p:txBody>
          <a:bodyPr wrap="none">
            <a:spAutoFit/>
          </a:bodyPr>
          <a:lstStyle/>
          <a:p>
            <a:r>
              <a:rPr lang="en-US" sz="2400"/>
              <a:t>INFORMASI</a:t>
            </a:r>
          </a:p>
        </p:txBody>
      </p:sp>
      <p:sp>
        <p:nvSpPr>
          <p:cNvPr id="150542" name="AutoShape 14"/>
          <p:cNvSpPr>
            <a:spLocks noChangeArrowheads="1"/>
          </p:cNvSpPr>
          <p:nvPr/>
        </p:nvSpPr>
        <p:spPr bwMode="auto">
          <a:xfrm>
            <a:off x="4518025" y="4076700"/>
            <a:ext cx="2200275" cy="1044575"/>
          </a:xfrm>
          <a:prstGeom prst="upArrow">
            <a:avLst>
              <a:gd name="adj1" fmla="val 50000"/>
              <a:gd name="adj2" fmla="val 25000"/>
            </a:avLst>
          </a:prstGeom>
          <a:noFill/>
          <a:ln w="9525">
            <a:solidFill>
              <a:schemeClr val="tx1"/>
            </a:solidFill>
            <a:miter lim="800000"/>
            <a:headEnd/>
            <a:tailEnd/>
          </a:ln>
        </p:spPr>
        <p:txBody>
          <a:bodyPr wrap="none">
            <a:spAutoFit/>
          </a:bodyPr>
          <a:lstStyle/>
          <a:p>
            <a:r>
              <a:rPr lang="en-US"/>
              <a:t>Komputer</a:t>
            </a:r>
            <a:br>
              <a:rPr lang="en-US"/>
            </a:br>
            <a:r>
              <a:rPr lang="en-US"/>
              <a:t>sebagai </a:t>
            </a:r>
            <a:br>
              <a:rPr lang="en-US"/>
            </a:br>
            <a:r>
              <a:rPr lang="en-US"/>
              <a:t>alat bantu</a:t>
            </a:r>
          </a:p>
        </p:txBody>
      </p:sp>
      <p:sp>
        <p:nvSpPr>
          <p:cNvPr id="150543" name="Text Box 15"/>
          <p:cNvSpPr txBox="1">
            <a:spLocks noChangeArrowheads="1"/>
          </p:cNvSpPr>
          <p:nvPr/>
        </p:nvSpPr>
        <p:spPr bwMode="auto">
          <a:xfrm>
            <a:off x="4845050" y="1700213"/>
            <a:ext cx="1958975" cy="650875"/>
          </a:xfrm>
          <a:prstGeom prst="rect">
            <a:avLst/>
          </a:prstGeom>
          <a:noFill/>
          <a:ln w="9525">
            <a:solidFill>
              <a:schemeClr val="tx1"/>
            </a:solidFill>
            <a:miter lim="800000"/>
            <a:headEnd/>
            <a:tailEnd/>
          </a:ln>
        </p:spPr>
        <p:txBody>
          <a:bodyPr wrap="none">
            <a:spAutoFit/>
          </a:bodyPr>
          <a:lstStyle/>
          <a:p>
            <a:pPr algn="ctr"/>
            <a:r>
              <a:rPr lang="en-US" b="1"/>
              <a:t>Indikator kinerja</a:t>
            </a:r>
            <a:br>
              <a:rPr lang="en-US" b="1"/>
            </a:br>
            <a:r>
              <a:rPr lang="en-US" b="1"/>
              <a:t>organisasi </a:t>
            </a:r>
          </a:p>
        </p:txBody>
      </p:sp>
      <p:sp>
        <p:nvSpPr>
          <p:cNvPr id="150544" name="Oval 16"/>
          <p:cNvSpPr>
            <a:spLocks noChangeArrowheads="1"/>
          </p:cNvSpPr>
          <p:nvPr/>
        </p:nvSpPr>
        <p:spPr bwMode="auto">
          <a:xfrm>
            <a:off x="2670175" y="4030663"/>
            <a:ext cx="1966913" cy="1485900"/>
          </a:xfrm>
          <a:prstGeom prst="ellipse">
            <a:avLst/>
          </a:prstGeom>
          <a:noFill/>
          <a:ln w="9525">
            <a:solidFill>
              <a:schemeClr val="tx1"/>
            </a:solidFill>
            <a:round/>
            <a:headEnd/>
            <a:tailEnd/>
          </a:ln>
        </p:spPr>
        <p:txBody>
          <a:bodyPr wrap="none">
            <a:spAutoFit/>
          </a:bodyPr>
          <a:lstStyle/>
          <a:p>
            <a:pPr algn="ctr"/>
            <a:r>
              <a:rPr lang="en-US" sz="1600" b="1"/>
              <a:t>DBMS</a:t>
            </a:r>
            <a:br>
              <a:rPr lang="en-US" sz="1600" b="1"/>
            </a:br>
            <a:r>
              <a:rPr lang="en-US" sz="1600" b="1"/>
              <a:t>(data base</a:t>
            </a:r>
            <a:br>
              <a:rPr lang="en-US" sz="1600" b="1"/>
            </a:br>
            <a:r>
              <a:rPr lang="en-US" sz="1600" b="1"/>
              <a:t>management</a:t>
            </a:r>
            <a:br>
              <a:rPr lang="en-US" sz="1600" b="1"/>
            </a:br>
            <a:r>
              <a:rPr lang="en-US" sz="1600" b="1"/>
              <a:t>system)</a:t>
            </a:r>
          </a:p>
        </p:txBody>
      </p:sp>
      <p:sp>
        <p:nvSpPr>
          <p:cNvPr id="150545" name="AutoShape 17"/>
          <p:cNvSpPr>
            <a:spLocks noChangeArrowheads="1"/>
          </p:cNvSpPr>
          <p:nvPr/>
        </p:nvSpPr>
        <p:spPr bwMode="auto">
          <a:xfrm>
            <a:off x="323850" y="620713"/>
            <a:ext cx="1271588" cy="930275"/>
          </a:xfrm>
          <a:prstGeom prst="flowChartMultidocument">
            <a:avLst/>
          </a:prstGeom>
          <a:noFill/>
          <a:ln w="9525">
            <a:solidFill>
              <a:schemeClr val="tx1"/>
            </a:solidFill>
            <a:miter lim="800000"/>
            <a:headEnd/>
            <a:tailEnd/>
          </a:ln>
        </p:spPr>
        <p:txBody>
          <a:bodyPr wrap="none">
            <a:spAutoFit/>
          </a:bodyPr>
          <a:lstStyle/>
          <a:p>
            <a:r>
              <a:rPr lang="en-US"/>
              <a:t>Prosedur</a:t>
            </a:r>
            <a:br>
              <a:rPr lang="en-US"/>
            </a:br>
            <a:r>
              <a:rPr lang="en-US"/>
              <a:t>sistem </a:t>
            </a:r>
          </a:p>
        </p:txBody>
      </p:sp>
      <p:sp>
        <p:nvSpPr>
          <p:cNvPr id="150546" name="AutoShape 18"/>
          <p:cNvSpPr>
            <a:spLocks noChangeArrowheads="1"/>
          </p:cNvSpPr>
          <p:nvPr/>
        </p:nvSpPr>
        <p:spPr bwMode="auto">
          <a:xfrm>
            <a:off x="1765300" y="188913"/>
            <a:ext cx="1654175" cy="930275"/>
          </a:xfrm>
          <a:prstGeom prst="flowChartMultidocument">
            <a:avLst/>
          </a:prstGeom>
          <a:noFill/>
          <a:ln w="9525">
            <a:solidFill>
              <a:schemeClr val="tx1"/>
            </a:solidFill>
            <a:miter lim="800000"/>
            <a:headEnd/>
            <a:tailEnd/>
          </a:ln>
        </p:spPr>
        <p:txBody>
          <a:bodyPr wrap="none">
            <a:spAutoFit/>
          </a:bodyPr>
          <a:lstStyle/>
          <a:p>
            <a:r>
              <a:rPr lang="en-US" dirty="0"/>
              <a:t>KEBIJAKAN</a:t>
            </a:r>
            <a:br>
              <a:rPr lang="en-US" dirty="0"/>
            </a:br>
            <a:r>
              <a:rPr lang="en-US" dirty="0"/>
              <a:t>SISTEM</a:t>
            </a:r>
          </a:p>
        </p:txBody>
      </p:sp>
      <p:sp>
        <p:nvSpPr>
          <p:cNvPr id="150547" name="AutoShape 19"/>
          <p:cNvSpPr>
            <a:spLocks noChangeArrowheads="1"/>
          </p:cNvSpPr>
          <p:nvPr/>
        </p:nvSpPr>
        <p:spPr bwMode="auto">
          <a:xfrm>
            <a:off x="1906588" y="1123950"/>
            <a:ext cx="719137" cy="504825"/>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id-ID"/>
          </a:p>
        </p:txBody>
      </p:sp>
      <p:sp>
        <p:nvSpPr>
          <p:cNvPr id="150548" name="AutoShape 20"/>
          <p:cNvSpPr>
            <a:spLocks noChangeArrowheads="1"/>
          </p:cNvSpPr>
          <p:nvPr/>
        </p:nvSpPr>
        <p:spPr bwMode="auto">
          <a:xfrm>
            <a:off x="250825" y="1412875"/>
            <a:ext cx="431800" cy="2736850"/>
          </a:xfrm>
          <a:prstGeom prst="curvedRightArrow">
            <a:avLst>
              <a:gd name="adj1" fmla="val 126765"/>
              <a:gd name="adj2" fmla="val 253529"/>
              <a:gd name="adj3" fmla="val 33333"/>
            </a:avLst>
          </a:prstGeom>
          <a:solidFill>
            <a:schemeClr val="accent1"/>
          </a:solidFill>
          <a:ln w="9525">
            <a:solidFill>
              <a:schemeClr val="tx1"/>
            </a:solidFill>
            <a:miter lim="800000"/>
            <a:headEnd/>
            <a:tailEnd/>
          </a:ln>
        </p:spPr>
        <p:txBody>
          <a:bodyPr wrap="none" anchor="ctr"/>
          <a:lstStyle/>
          <a:p>
            <a:endParaRPr lang="id-ID"/>
          </a:p>
        </p:txBody>
      </p:sp>
      <p:sp>
        <p:nvSpPr>
          <p:cNvPr id="150549" name="Text Box 21"/>
          <p:cNvSpPr txBox="1">
            <a:spLocks noChangeArrowheads="1"/>
          </p:cNvSpPr>
          <p:nvPr/>
        </p:nvSpPr>
        <p:spPr bwMode="auto">
          <a:xfrm>
            <a:off x="6535738" y="2414588"/>
            <a:ext cx="2284412" cy="1006475"/>
          </a:xfrm>
          <a:prstGeom prst="rect">
            <a:avLst/>
          </a:prstGeom>
          <a:noFill/>
          <a:ln w="9525">
            <a:noFill/>
            <a:miter lim="800000"/>
            <a:headEnd/>
            <a:tailEnd/>
          </a:ln>
        </p:spPr>
        <p:txBody>
          <a:bodyPr wrap="none">
            <a:spAutoFit/>
          </a:bodyPr>
          <a:lstStyle/>
          <a:p>
            <a:pPr algn="ctr"/>
            <a:r>
              <a:rPr lang="en-US" sz="2000" b="1"/>
              <a:t>D M</a:t>
            </a:r>
            <a:br>
              <a:rPr lang="en-US" sz="2000" b="1"/>
            </a:br>
            <a:r>
              <a:rPr lang="en-US" sz="2000" b="1"/>
              <a:t>o/ setiap</a:t>
            </a:r>
            <a:br>
              <a:rPr lang="en-US" sz="2000" b="1"/>
            </a:br>
            <a:r>
              <a:rPr lang="en-US" sz="2000" b="1"/>
              <a:t>level manajemen </a:t>
            </a:r>
          </a:p>
        </p:txBody>
      </p:sp>
      <p:sp>
        <p:nvSpPr>
          <p:cNvPr id="150550" name="AutoShape 22"/>
          <p:cNvSpPr>
            <a:spLocks noChangeArrowheads="1"/>
          </p:cNvSpPr>
          <p:nvPr/>
        </p:nvSpPr>
        <p:spPr bwMode="auto">
          <a:xfrm>
            <a:off x="5364163" y="2349500"/>
            <a:ext cx="720725" cy="1150938"/>
          </a:xfrm>
          <a:prstGeom prst="upDownArrow">
            <a:avLst>
              <a:gd name="adj1" fmla="val 50000"/>
              <a:gd name="adj2" fmla="val 31938"/>
            </a:avLst>
          </a:prstGeom>
          <a:solidFill>
            <a:schemeClr val="accent1"/>
          </a:solidFill>
          <a:ln w="9525">
            <a:solidFill>
              <a:schemeClr val="tx1"/>
            </a:solidFill>
            <a:miter lim="800000"/>
            <a:headEnd/>
            <a:tailEnd/>
          </a:ln>
        </p:spPr>
        <p:txBody>
          <a:bodyPr wrap="none" anchor="ctr"/>
          <a:lstStyle/>
          <a:p>
            <a:endParaRPr lang="id-ID"/>
          </a:p>
        </p:txBody>
      </p:sp>
      <p:sp>
        <p:nvSpPr>
          <p:cNvPr id="150551" name="AutoShape 23"/>
          <p:cNvSpPr>
            <a:spLocks noChangeArrowheads="1"/>
          </p:cNvSpPr>
          <p:nvPr/>
        </p:nvSpPr>
        <p:spPr bwMode="auto">
          <a:xfrm>
            <a:off x="5940425" y="2636838"/>
            <a:ext cx="1008063" cy="647700"/>
          </a:xfrm>
          <a:prstGeom prst="leftArrow">
            <a:avLst>
              <a:gd name="adj1" fmla="val 50000"/>
              <a:gd name="adj2" fmla="val 38909"/>
            </a:avLst>
          </a:prstGeom>
          <a:solidFill>
            <a:schemeClr val="accent1"/>
          </a:solidFill>
          <a:ln w="9525">
            <a:solidFill>
              <a:schemeClr val="tx1"/>
            </a:solidFill>
            <a:miter lim="800000"/>
            <a:headEnd/>
            <a:tailEnd/>
          </a:ln>
        </p:spPr>
        <p:txBody>
          <a:bodyPr wrap="none" anchor="ctr"/>
          <a:lstStyle/>
          <a:p>
            <a:endParaRPr lang="id-ID"/>
          </a:p>
        </p:txBody>
      </p:sp>
      <p:sp>
        <p:nvSpPr>
          <p:cNvPr id="150552" name="Text Box 24"/>
          <p:cNvSpPr txBox="1">
            <a:spLocks noChangeArrowheads="1"/>
          </p:cNvSpPr>
          <p:nvPr/>
        </p:nvSpPr>
        <p:spPr bwMode="auto">
          <a:xfrm>
            <a:off x="6856413" y="3844925"/>
            <a:ext cx="1887537" cy="2536825"/>
          </a:xfrm>
          <a:prstGeom prst="rect">
            <a:avLst/>
          </a:prstGeom>
          <a:noFill/>
          <a:ln w="9525">
            <a:noFill/>
            <a:miter lim="800000"/>
            <a:headEnd/>
            <a:tailEnd/>
          </a:ln>
        </p:spPr>
        <p:txBody>
          <a:bodyPr wrap="none">
            <a:spAutoFit/>
          </a:bodyPr>
          <a:lstStyle/>
          <a:p>
            <a:pPr marL="88900" indent="-88900"/>
            <a:r>
              <a:rPr lang="en-US" sz="1600"/>
              <a:t>Syarat informasi</a:t>
            </a:r>
            <a:br>
              <a:rPr lang="en-US" sz="1600"/>
            </a:br>
            <a:r>
              <a:rPr lang="en-US" sz="1600"/>
              <a:t>untuk D M:</a:t>
            </a:r>
          </a:p>
          <a:p>
            <a:pPr marL="88900" indent="-88900">
              <a:buFontTx/>
              <a:buChar char="•"/>
            </a:pPr>
            <a:r>
              <a:rPr lang="en-US" sz="1600" i="1"/>
              <a:t>Ketersediaan.</a:t>
            </a:r>
            <a:r>
              <a:rPr lang="en-US" sz="1600"/>
              <a:t> </a:t>
            </a:r>
          </a:p>
          <a:p>
            <a:pPr marL="88900" indent="-88900">
              <a:buFontTx/>
              <a:buChar char="•"/>
            </a:pPr>
            <a:r>
              <a:rPr lang="en-US" sz="1600" i="1"/>
              <a:t>Mudah dipahami.</a:t>
            </a:r>
            <a:r>
              <a:rPr lang="en-US" sz="1600"/>
              <a:t> </a:t>
            </a:r>
          </a:p>
          <a:p>
            <a:pPr marL="88900" indent="-88900">
              <a:buFontTx/>
              <a:buChar char="•"/>
            </a:pPr>
            <a:r>
              <a:rPr lang="en-US" sz="1600" i="1"/>
              <a:t>Relevan.</a:t>
            </a:r>
            <a:r>
              <a:rPr lang="en-US" sz="1600"/>
              <a:t> </a:t>
            </a:r>
          </a:p>
          <a:p>
            <a:pPr marL="88900" indent="-88900">
              <a:buFontTx/>
              <a:buChar char="•"/>
            </a:pPr>
            <a:r>
              <a:rPr lang="en-US" sz="1600" i="1"/>
              <a:t>Bermanfaat.</a:t>
            </a:r>
            <a:r>
              <a:rPr lang="en-US" sz="1600"/>
              <a:t> </a:t>
            </a:r>
          </a:p>
          <a:p>
            <a:pPr marL="88900" indent="-88900">
              <a:buFontTx/>
              <a:buChar char="•"/>
            </a:pPr>
            <a:r>
              <a:rPr lang="en-US" sz="1600" i="1"/>
              <a:t>Tepat waktu.</a:t>
            </a:r>
            <a:r>
              <a:rPr lang="en-US" sz="1600"/>
              <a:t> </a:t>
            </a:r>
          </a:p>
          <a:p>
            <a:pPr marL="88900" indent="-88900">
              <a:buFontTx/>
              <a:buChar char="•"/>
            </a:pPr>
            <a:r>
              <a:rPr lang="en-US" sz="1600" i="1"/>
              <a:t>Reliabel.</a:t>
            </a:r>
            <a:r>
              <a:rPr lang="en-US" sz="1600"/>
              <a:t> </a:t>
            </a:r>
          </a:p>
          <a:p>
            <a:pPr marL="88900" indent="-88900">
              <a:buFontTx/>
              <a:buChar char="•"/>
            </a:pPr>
            <a:r>
              <a:rPr lang="en-US" sz="1600" i="1"/>
              <a:t>Akurat.</a:t>
            </a:r>
            <a:r>
              <a:rPr lang="en-US" sz="1600"/>
              <a:t> </a:t>
            </a:r>
          </a:p>
          <a:p>
            <a:pPr marL="88900" indent="-88900">
              <a:buFontTx/>
              <a:buChar char="•"/>
            </a:pPr>
            <a:r>
              <a:rPr lang="en-US" sz="1600" i="1"/>
              <a:t>Konsisten.</a:t>
            </a:r>
          </a:p>
        </p:txBody>
      </p:sp>
      <p:sp>
        <p:nvSpPr>
          <p:cNvPr id="150553" name="AutoShape 25"/>
          <p:cNvSpPr>
            <a:spLocks noChangeArrowheads="1"/>
          </p:cNvSpPr>
          <p:nvPr/>
        </p:nvSpPr>
        <p:spPr bwMode="auto">
          <a:xfrm>
            <a:off x="7380288" y="3429000"/>
            <a:ext cx="649287" cy="360363"/>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0531"/>
                                        </p:tgtEl>
                                        <p:attrNameLst>
                                          <p:attrName>style.visibility</p:attrName>
                                        </p:attrNameLst>
                                      </p:cBhvr>
                                      <p:to>
                                        <p:strVal val="visible"/>
                                      </p:to>
                                    </p:set>
                                    <p:animEffect transition="in" filter="wipe(down)">
                                      <p:cBhvr>
                                        <p:cTn id="7" dur="580">
                                          <p:stCondLst>
                                            <p:cond delay="0"/>
                                          </p:stCondLst>
                                        </p:cTn>
                                        <p:tgtEl>
                                          <p:spTgt spid="150531"/>
                                        </p:tgtEl>
                                      </p:cBhvr>
                                    </p:animEffect>
                                    <p:anim calcmode="lin" valueType="num">
                                      <p:cBhvr>
                                        <p:cTn id="8" dur="1822" tmFilter="0,0; 0.14,0.36; 0.43,0.73; 0.71,0.91; 1.0,1.0">
                                          <p:stCondLst>
                                            <p:cond delay="0"/>
                                          </p:stCondLst>
                                        </p:cTn>
                                        <p:tgtEl>
                                          <p:spTgt spid="15053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5053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5053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5053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50531"/>
                                        </p:tgtEl>
                                        <p:attrNameLst>
                                          <p:attrName>ppt_y</p:attrName>
                                        </p:attrNameLst>
                                      </p:cBhvr>
                                      <p:tavLst>
                                        <p:tav tm="0" fmla="#ppt_y-sin(pi*$)/81">
                                          <p:val>
                                            <p:fltVal val="0"/>
                                          </p:val>
                                        </p:tav>
                                        <p:tav tm="100000">
                                          <p:val>
                                            <p:fltVal val="1"/>
                                          </p:val>
                                        </p:tav>
                                      </p:tavLst>
                                    </p:anim>
                                    <p:animScale>
                                      <p:cBhvr>
                                        <p:cTn id="13" dur="26">
                                          <p:stCondLst>
                                            <p:cond delay="650"/>
                                          </p:stCondLst>
                                        </p:cTn>
                                        <p:tgtEl>
                                          <p:spTgt spid="150531"/>
                                        </p:tgtEl>
                                      </p:cBhvr>
                                      <p:to x="100000" y="60000"/>
                                    </p:animScale>
                                    <p:animScale>
                                      <p:cBhvr>
                                        <p:cTn id="14" dur="166" decel="50000">
                                          <p:stCondLst>
                                            <p:cond delay="676"/>
                                          </p:stCondLst>
                                        </p:cTn>
                                        <p:tgtEl>
                                          <p:spTgt spid="150531"/>
                                        </p:tgtEl>
                                      </p:cBhvr>
                                      <p:to x="100000" y="100000"/>
                                    </p:animScale>
                                    <p:animScale>
                                      <p:cBhvr>
                                        <p:cTn id="15" dur="26">
                                          <p:stCondLst>
                                            <p:cond delay="1312"/>
                                          </p:stCondLst>
                                        </p:cTn>
                                        <p:tgtEl>
                                          <p:spTgt spid="150531"/>
                                        </p:tgtEl>
                                      </p:cBhvr>
                                      <p:to x="100000" y="80000"/>
                                    </p:animScale>
                                    <p:animScale>
                                      <p:cBhvr>
                                        <p:cTn id="16" dur="166" decel="50000">
                                          <p:stCondLst>
                                            <p:cond delay="1338"/>
                                          </p:stCondLst>
                                        </p:cTn>
                                        <p:tgtEl>
                                          <p:spTgt spid="150531"/>
                                        </p:tgtEl>
                                      </p:cBhvr>
                                      <p:to x="100000" y="100000"/>
                                    </p:animScale>
                                    <p:animScale>
                                      <p:cBhvr>
                                        <p:cTn id="17" dur="26">
                                          <p:stCondLst>
                                            <p:cond delay="1642"/>
                                          </p:stCondLst>
                                        </p:cTn>
                                        <p:tgtEl>
                                          <p:spTgt spid="150531"/>
                                        </p:tgtEl>
                                      </p:cBhvr>
                                      <p:to x="100000" y="90000"/>
                                    </p:animScale>
                                    <p:animScale>
                                      <p:cBhvr>
                                        <p:cTn id="18" dur="166" decel="50000">
                                          <p:stCondLst>
                                            <p:cond delay="1668"/>
                                          </p:stCondLst>
                                        </p:cTn>
                                        <p:tgtEl>
                                          <p:spTgt spid="150531"/>
                                        </p:tgtEl>
                                      </p:cBhvr>
                                      <p:to x="100000" y="100000"/>
                                    </p:animScale>
                                    <p:animScale>
                                      <p:cBhvr>
                                        <p:cTn id="19" dur="26">
                                          <p:stCondLst>
                                            <p:cond delay="1808"/>
                                          </p:stCondLst>
                                        </p:cTn>
                                        <p:tgtEl>
                                          <p:spTgt spid="150531"/>
                                        </p:tgtEl>
                                      </p:cBhvr>
                                      <p:to x="100000" y="95000"/>
                                    </p:animScale>
                                    <p:animScale>
                                      <p:cBhvr>
                                        <p:cTn id="20" dur="166" decel="50000">
                                          <p:stCondLst>
                                            <p:cond delay="1834"/>
                                          </p:stCondLst>
                                        </p:cTn>
                                        <p:tgtEl>
                                          <p:spTgt spid="15053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0532"/>
                                        </p:tgtEl>
                                        <p:attrNameLst>
                                          <p:attrName>style.visibility</p:attrName>
                                        </p:attrNameLst>
                                      </p:cBhvr>
                                      <p:to>
                                        <p:strVal val="visible"/>
                                      </p:to>
                                    </p:set>
                                    <p:anim calcmode="lin" valueType="num">
                                      <p:cBhvr additive="base">
                                        <p:cTn id="25" dur="500" fill="hold"/>
                                        <p:tgtEl>
                                          <p:spTgt spid="150532"/>
                                        </p:tgtEl>
                                        <p:attrNameLst>
                                          <p:attrName>ppt_x</p:attrName>
                                        </p:attrNameLst>
                                      </p:cBhvr>
                                      <p:tavLst>
                                        <p:tav tm="0">
                                          <p:val>
                                            <p:strVal val="#ppt_x"/>
                                          </p:val>
                                        </p:tav>
                                        <p:tav tm="100000">
                                          <p:val>
                                            <p:strVal val="#ppt_x"/>
                                          </p:val>
                                        </p:tav>
                                      </p:tavLst>
                                    </p:anim>
                                    <p:anim calcmode="lin" valueType="num">
                                      <p:cBhvr additive="base">
                                        <p:cTn id="26" dur="500" fill="hold"/>
                                        <p:tgtEl>
                                          <p:spTgt spid="15053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0533"/>
                                        </p:tgtEl>
                                        <p:attrNameLst>
                                          <p:attrName>style.visibility</p:attrName>
                                        </p:attrNameLst>
                                      </p:cBhvr>
                                      <p:to>
                                        <p:strVal val="visible"/>
                                      </p:to>
                                    </p:set>
                                    <p:anim calcmode="lin" valueType="num">
                                      <p:cBhvr additive="base">
                                        <p:cTn id="29" dur="500" fill="hold"/>
                                        <p:tgtEl>
                                          <p:spTgt spid="150533"/>
                                        </p:tgtEl>
                                        <p:attrNameLst>
                                          <p:attrName>ppt_x</p:attrName>
                                        </p:attrNameLst>
                                      </p:cBhvr>
                                      <p:tavLst>
                                        <p:tav tm="0">
                                          <p:val>
                                            <p:strVal val="#ppt_x"/>
                                          </p:val>
                                        </p:tav>
                                        <p:tav tm="100000">
                                          <p:val>
                                            <p:strVal val="#ppt_x"/>
                                          </p:val>
                                        </p:tav>
                                      </p:tavLst>
                                    </p:anim>
                                    <p:anim calcmode="lin" valueType="num">
                                      <p:cBhvr additive="base">
                                        <p:cTn id="30" dur="500" fill="hold"/>
                                        <p:tgtEl>
                                          <p:spTgt spid="15053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150546"/>
                                        </p:tgtEl>
                                        <p:attrNameLst>
                                          <p:attrName>style.visibility</p:attrName>
                                        </p:attrNameLst>
                                      </p:cBhvr>
                                      <p:to>
                                        <p:strVal val="visible"/>
                                      </p:to>
                                    </p:set>
                                    <p:animScale>
                                      <p:cBhvr>
                                        <p:cTn id="35" dur="1000" decel="50000" fill="hold">
                                          <p:stCondLst>
                                            <p:cond delay="0"/>
                                          </p:stCondLst>
                                        </p:cTn>
                                        <p:tgtEl>
                                          <p:spTgt spid="15054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50546"/>
                                        </p:tgtEl>
                                        <p:attrNameLst>
                                          <p:attrName>ppt_x</p:attrName>
                                          <p:attrName>ppt_y</p:attrName>
                                        </p:attrNameLst>
                                      </p:cBhvr>
                                    </p:animMotion>
                                    <p:animEffect transition="in" filter="fade">
                                      <p:cBhvr>
                                        <p:cTn id="37" dur="1000"/>
                                        <p:tgtEl>
                                          <p:spTgt spid="150546"/>
                                        </p:tgtEl>
                                      </p:cBhvr>
                                    </p:animEffect>
                                  </p:childTnLst>
                                </p:cTn>
                              </p:par>
                              <p:par>
                                <p:cTn id="38" presetID="52" presetClass="entr" presetSubtype="0" fill="hold" grpId="0" nodeType="withEffect">
                                  <p:stCondLst>
                                    <p:cond delay="0"/>
                                  </p:stCondLst>
                                  <p:childTnLst>
                                    <p:set>
                                      <p:cBhvr>
                                        <p:cTn id="39" dur="1" fill="hold">
                                          <p:stCondLst>
                                            <p:cond delay="0"/>
                                          </p:stCondLst>
                                        </p:cTn>
                                        <p:tgtEl>
                                          <p:spTgt spid="150547"/>
                                        </p:tgtEl>
                                        <p:attrNameLst>
                                          <p:attrName>style.visibility</p:attrName>
                                        </p:attrNameLst>
                                      </p:cBhvr>
                                      <p:to>
                                        <p:strVal val="visible"/>
                                      </p:to>
                                    </p:set>
                                    <p:animScale>
                                      <p:cBhvr>
                                        <p:cTn id="40" dur="1000" decel="50000" fill="hold">
                                          <p:stCondLst>
                                            <p:cond delay="0"/>
                                          </p:stCondLst>
                                        </p:cTn>
                                        <p:tgtEl>
                                          <p:spTgt spid="15054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150547"/>
                                        </p:tgtEl>
                                        <p:attrNameLst>
                                          <p:attrName>ppt_x</p:attrName>
                                          <p:attrName>ppt_y</p:attrName>
                                        </p:attrNameLst>
                                      </p:cBhvr>
                                    </p:animMotion>
                                    <p:animEffect transition="in" filter="fade">
                                      <p:cBhvr>
                                        <p:cTn id="42" dur="1000"/>
                                        <p:tgtEl>
                                          <p:spTgt spid="150547"/>
                                        </p:tgtEl>
                                      </p:cBhvr>
                                    </p:animEffect>
                                  </p:childTnLst>
                                </p:cTn>
                              </p:par>
                            </p:childTnLst>
                          </p:cTn>
                        </p:par>
                      </p:childTnLst>
                    </p:cTn>
                  </p:par>
                  <p:par>
                    <p:cTn id="43" fill="hold">
                      <p:stCondLst>
                        <p:cond delay="indefinite"/>
                      </p:stCondLst>
                      <p:childTnLst>
                        <p:par>
                          <p:cTn id="44" fill="hold">
                            <p:stCondLst>
                              <p:cond delay="0"/>
                            </p:stCondLst>
                            <p:childTnLst>
                              <p:par>
                                <p:cTn id="45" presetID="52" presetClass="entr" presetSubtype="0" fill="hold" grpId="0" nodeType="clickEffect">
                                  <p:stCondLst>
                                    <p:cond delay="0"/>
                                  </p:stCondLst>
                                  <p:childTnLst>
                                    <p:set>
                                      <p:cBhvr>
                                        <p:cTn id="46" dur="1" fill="hold">
                                          <p:stCondLst>
                                            <p:cond delay="0"/>
                                          </p:stCondLst>
                                        </p:cTn>
                                        <p:tgtEl>
                                          <p:spTgt spid="150545"/>
                                        </p:tgtEl>
                                        <p:attrNameLst>
                                          <p:attrName>style.visibility</p:attrName>
                                        </p:attrNameLst>
                                      </p:cBhvr>
                                      <p:to>
                                        <p:strVal val="visible"/>
                                      </p:to>
                                    </p:set>
                                    <p:animScale>
                                      <p:cBhvr>
                                        <p:cTn id="47" dur="1000" decel="50000" fill="hold">
                                          <p:stCondLst>
                                            <p:cond delay="0"/>
                                          </p:stCondLst>
                                        </p:cTn>
                                        <p:tgtEl>
                                          <p:spTgt spid="15054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150545"/>
                                        </p:tgtEl>
                                        <p:attrNameLst>
                                          <p:attrName>ppt_x</p:attrName>
                                          <p:attrName>ppt_y</p:attrName>
                                        </p:attrNameLst>
                                      </p:cBhvr>
                                    </p:animMotion>
                                    <p:animEffect transition="in" filter="fade">
                                      <p:cBhvr>
                                        <p:cTn id="49" dur="1000"/>
                                        <p:tgtEl>
                                          <p:spTgt spid="150545"/>
                                        </p:tgtEl>
                                      </p:cBhvr>
                                    </p:animEffect>
                                  </p:childTnLst>
                                </p:cTn>
                              </p:par>
                            </p:childTnLst>
                          </p:cTn>
                        </p:par>
                        <p:par>
                          <p:cTn id="50" fill="hold">
                            <p:stCondLst>
                              <p:cond delay="1000"/>
                            </p:stCondLst>
                            <p:childTnLst>
                              <p:par>
                                <p:cTn id="51" presetID="52" presetClass="entr" presetSubtype="0" fill="hold" grpId="0" nodeType="afterEffect">
                                  <p:stCondLst>
                                    <p:cond delay="0"/>
                                  </p:stCondLst>
                                  <p:childTnLst>
                                    <p:set>
                                      <p:cBhvr>
                                        <p:cTn id="52" dur="1" fill="hold">
                                          <p:stCondLst>
                                            <p:cond delay="0"/>
                                          </p:stCondLst>
                                        </p:cTn>
                                        <p:tgtEl>
                                          <p:spTgt spid="150548"/>
                                        </p:tgtEl>
                                        <p:attrNameLst>
                                          <p:attrName>style.visibility</p:attrName>
                                        </p:attrNameLst>
                                      </p:cBhvr>
                                      <p:to>
                                        <p:strVal val="visible"/>
                                      </p:to>
                                    </p:set>
                                    <p:animScale>
                                      <p:cBhvr>
                                        <p:cTn id="53" dur="1000" decel="50000" fill="hold">
                                          <p:stCondLst>
                                            <p:cond delay="0"/>
                                          </p:stCondLst>
                                        </p:cTn>
                                        <p:tgtEl>
                                          <p:spTgt spid="15054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4" dur="1000" decel="50000" fill="hold">
                                          <p:stCondLst>
                                            <p:cond delay="0"/>
                                          </p:stCondLst>
                                        </p:cTn>
                                        <p:tgtEl>
                                          <p:spTgt spid="150548"/>
                                        </p:tgtEl>
                                        <p:attrNameLst>
                                          <p:attrName>ppt_x</p:attrName>
                                          <p:attrName>ppt_y</p:attrName>
                                        </p:attrNameLst>
                                      </p:cBhvr>
                                    </p:animMotion>
                                    <p:animEffect transition="in" filter="fade">
                                      <p:cBhvr>
                                        <p:cTn id="55" dur="1000"/>
                                        <p:tgtEl>
                                          <p:spTgt spid="150548"/>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50534"/>
                                        </p:tgtEl>
                                        <p:attrNameLst>
                                          <p:attrName>style.visibility</p:attrName>
                                        </p:attrNameLst>
                                      </p:cBhvr>
                                      <p:to>
                                        <p:strVal val="visible"/>
                                      </p:to>
                                    </p:set>
                                    <p:anim calcmode="lin" valueType="num">
                                      <p:cBhvr additive="base">
                                        <p:cTn id="60" dur="500" fill="hold"/>
                                        <p:tgtEl>
                                          <p:spTgt spid="150534"/>
                                        </p:tgtEl>
                                        <p:attrNameLst>
                                          <p:attrName>ppt_x</p:attrName>
                                        </p:attrNameLst>
                                      </p:cBhvr>
                                      <p:tavLst>
                                        <p:tav tm="0">
                                          <p:val>
                                            <p:strVal val="#ppt_x"/>
                                          </p:val>
                                        </p:tav>
                                        <p:tav tm="100000">
                                          <p:val>
                                            <p:strVal val="#ppt_x"/>
                                          </p:val>
                                        </p:tav>
                                      </p:tavLst>
                                    </p:anim>
                                    <p:anim calcmode="lin" valueType="num">
                                      <p:cBhvr additive="base">
                                        <p:cTn id="61" dur="500" fill="hold"/>
                                        <p:tgtEl>
                                          <p:spTgt spid="150534"/>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150535"/>
                                        </p:tgtEl>
                                        <p:attrNameLst>
                                          <p:attrName>style.visibility</p:attrName>
                                        </p:attrNameLst>
                                      </p:cBhvr>
                                      <p:to>
                                        <p:strVal val="visible"/>
                                      </p:to>
                                    </p:set>
                                    <p:anim calcmode="lin" valueType="num">
                                      <p:cBhvr additive="base">
                                        <p:cTn id="64" dur="500" fill="hold"/>
                                        <p:tgtEl>
                                          <p:spTgt spid="150535"/>
                                        </p:tgtEl>
                                        <p:attrNameLst>
                                          <p:attrName>ppt_x</p:attrName>
                                        </p:attrNameLst>
                                      </p:cBhvr>
                                      <p:tavLst>
                                        <p:tav tm="0">
                                          <p:val>
                                            <p:strVal val="#ppt_x"/>
                                          </p:val>
                                        </p:tav>
                                        <p:tav tm="100000">
                                          <p:val>
                                            <p:strVal val="#ppt_x"/>
                                          </p:val>
                                        </p:tav>
                                      </p:tavLst>
                                    </p:anim>
                                    <p:anim calcmode="lin" valueType="num">
                                      <p:cBhvr additive="base">
                                        <p:cTn id="65" dur="500" fill="hold"/>
                                        <p:tgtEl>
                                          <p:spTgt spid="150535"/>
                                        </p:tgtEl>
                                        <p:attrNameLst>
                                          <p:attrName>ppt_y</p:attrName>
                                        </p:attrNameLst>
                                      </p:cBhvr>
                                      <p:tavLst>
                                        <p:tav tm="0">
                                          <p:val>
                                            <p:strVal val="1+#ppt_h/2"/>
                                          </p:val>
                                        </p:tav>
                                        <p:tav tm="100000">
                                          <p:val>
                                            <p:strVal val="#ppt_y"/>
                                          </p:val>
                                        </p:tav>
                                      </p:tavLst>
                                    </p:anim>
                                  </p:childTnLst>
                                </p:cTn>
                              </p:par>
                            </p:childTnLst>
                          </p:cTn>
                        </p:par>
                        <p:par>
                          <p:cTn id="66" fill="hold">
                            <p:stCondLst>
                              <p:cond delay="500"/>
                            </p:stCondLst>
                            <p:childTnLst>
                              <p:par>
                                <p:cTn id="67" presetID="2" presetClass="entr" presetSubtype="4" fill="hold" grpId="0" nodeType="afterEffect">
                                  <p:stCondLst>
                                    <p:cond delay="0"/>
                                  </p:stCondLst>
                                  <p:childTnLst>
                                    <p:set>
                                      <p:cBhvr>
                                        <p:cTn id="68" dur="1" fill="hold">
                                          <p:stCondLst>
                                            <p:cond delay="0"/>
                                          </p:stCondLst>
                                        </p:cTn>
                                        <p:tgtEl>
                                          <p:spTgt spid="150536"/>
                                        </p:tgtEl>
                                        <p:attrNameLst>
                                          <p:attrName>style.visibility</p:attrName>
                                        </p:attrNameLst>
                                      </p:cBhvr>
                                      <p:to>
                                        <p:strVal val="visible"/>
                                      </p:to>
                                    </p:set>
                                    <p:anim calcmode="lin" valueType="num">
                                      <p:cBhvr additive="base">
                                        <p:cTn id="69" dur="500" fill="hold"/>
                                        <p:tgtEl>
                                          <p:spTgt spid="150536"/>
                                        </p:tgtEl>
                                        <p:attrNameLst>
                                          <p:attrName>ppt_x</p:attrName>
                                        </p:attrNameLst>
                                      </p:cBhvr>
                                      <p:tavLst>
                                        <p:tav tm="0">
                                          <p:val>
                                            <p:strVal val="#ppt_x"/>
                                          </p:val>
                                        </p:tav>
                                        <p:tav tm="100000">
                                          <p:val>
                                            <p:strVal val="#ppt_x"/>
                                          </p:val>
                                        </p:tav>
                                      </p:tavLst>
                                    </p:anim>
                                    <p:anim calcmode="lin" valueType="num">
                                      <p:cBhvr additive="base">
                                        <p:cTn id="70" dur="500" fill="hold"/>
                                        <p:tgtEl>
                                          <p:spTgt spid="150536"/>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52" presetClass="entr" presetSubtype="0" fill="hold" grpId="0" nodeType="clickEffect">
                                  <p:stCondLst>
                                    <p:cond delay="0"/>
                                  </p:stCondLst>
                                  <p:childTnLst>
                                    <p:set>
                                      <p:cBhvr>
                                        <p:cTn id="74" dur="1" fill="hold">
                                          <p:stCondLst>
                                            <p:cond delay="0"/>
                                          </p:stCondLst>
                                        </p:cTn>
                                        <p:tgtEl>
                                          <p:spTgt spid="150537"/>
                                        </p:tgtEl>
                                        <p:attrNameLst>
                                          <p:attrName>style.visibility</p:attrName>
                                        </p:attrNameLst>
                                      </p:cBhvr>
                                      <p:to>
                                        <p:strVal val="visible"/>
                                      </p:to>
                                    </p:set>
                                    <p:animScale>
                                      <p:cBhvr>
                                        <p:cTn id="75" dur="1000" decel="50000" fill="hold">
                                          <p:stCondLst>
                                            <p:cond delay="0"/>
                                          </p:stCondLst>
                                        </p:cTn>
                                        <p:tgtEl>
                                          <p:spTgt spid="1505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6" dur="1000" decel="50000" fill="hold">
                                          <p:stCondLst>
                                            <p:cond delay="0"/>
                                          </p:stCondLst>
                                        </p:cTn>
                                        <p:tgtEl>
                                          <p:spTgt spid="150537"/>
                                        </p:tgtEl>
                                        <p:attrNameLst>
                                          <p:attrName>ppt_x</p:attrName>
                                          <p:attrName>ppt_y</p:attrName>
                                        </p:attrNameLst>
                                      </p:cBhvr>
                                    </p:animMotion>
                                    <p:animEffect transition="in" filter="fade">
                                      <p:cBhvr>
                                        <p:cTn id="77" dur="1000"/>
                                        <p:tgtEl>
                                          <p:spTgt spid="150537"/>
                                        </p:tgtEl>
                                      </p:cBhvr>
                                    </p:animEffect>
                                  </p:childTnLst>
                                </p:cTn>
                              </p:par>
                              <p:par>
                                <p:cTn id="78" presetID="52" presetClass="entr" presetSubtype="0" fill="hold" grpId="0" nodeType="withEffect">
                                  <p:stCondLst>
                                    <p:cond delay="0"/>
                                  </p:stCondLst>
                                  <p:childTnLst>
                                    <p:set>
                                      <p:cBhvr>
                                        <p:cTn id="79" dur="1" fill="hold">
                                          <p:stCondLst>
                                            <p:cond delay="0"/>
                                          </p:stCondLst>
                                        </p:cTn>
                                        <p:tgtEl>
                                          <p:spTgt spid="150538"/>
                                        </p:tgtEl>
                                        <p:attrNameLst>
                                          <p:attrName>style.visibility</p:attrName>
                                        </p:attrNameLst>
                                      </p:cBhvr>
                                      <p:to>
                                        <p:strVal val="visible"/>
                                      </p:to>
                                    </p:set>
                                    <p:animScale>
                                      <p:cBhvr>
                                        <p:cTn id="80" dur="1000" decel="50000" fill="hold">
                                          <p:stCondLst>
                                            <p:cond delay="0"/>
                                          </p:stCondLst>
                                        </p:cTn>
                                        <p:tgtEl>
                                          <p:spTgt spid="1505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1" dur="1000" decel="50000" fill="hold">
                                          <p:stCondLst>
                                            <p:cond delay="0"/>
                                          </p:stCondLst>
                                        </p:cTn>
                                        <p:tgtEl>
                                          <p:spTgt spid="150538"/>
                                        </p:tgtEl>
                                        <p:attrNameLst>
                                          <p:attrName>ppt_x</p:attrName>
                                          <p:attrName>ppt_y</p:attrName>
                                        </p:attrNameLst>
                                      </p:cBhvr>
                                    </p:animMotion>
                                    <p:animEffect transition="in" filter="fade">
                                      <p:cBhvr>
                                        <p:cTn id="82" dur="1000"/>
                                        <p:tgtEl>
                                          <p:spTgt spid="150538"/>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150540"/>
                                        </p:tgtEl>
                                        <p:attrNameLst>
                                          <p:attrName>style.visibility</p:attrName>
                                        </p:attrNameLst>
                                      </p:cBhvr>
                                      <p:to>
                                        <p:strVal val="visible"/>
                                      </p:to>
                                    </p:set>
                                    <p:animEffect transition="in" filter="box(in)">
                                      <p:cBhvr>
                                        <p:cTn id="87" dur="500"/>
                                        <p:tgtEl>
                                          <p:spTgt spid="150540"/>
                                        </p:tgtEl>
                                      </p:cBhvr>
                                    </p:animEffect>
                                  </p:childTnLst>
                                </p:cTn>
                              </p:par>
                            </p:childTnLst>
                          </p:cTn>
                        </p:par>
                        <p:par>
                          <p:cTn id="88" fill="hold">
                            <p:stCondLst>
                              <p:cond delay="500"/>
                            </p:stCondLst>
                            <p:childTnLst>
                              <p:par>
                                <p:cTn id="89" presetID="4" presetClass="entr" presetSubtype="16" fill="hold" grpId="0" nodeType="afterEffect">
                                  <p:stCondLst>
                                    <p:cond delay="0"/>
                                  </p:stCondLst>
                                  <p:childTnLst>
                                    <p:set>
                                      <p:cBhvr>
                                        <p:cTn id="90" dur="1" fill="hold">
                                          <p:stCondLst>
                                            <p:cond delay="0"/>
                                          </p:stCondLst>
                                        </p:cTn>
                                        <p:tgtEl>
                                          <p:spTgt spid="150539"/>
                                        </p:tgtEl>
                                        <p:attrNameLst>
                                          <p:attrName>style.visibility</p:attrName>
                                        </p:attrNameLst>
                                      </p:cBhvr>
                                      <p:to>
                                        <p:strVal val="visible"/>
                                      </p:to>
                                    </p:set>
                                    <p:animEffect transition="in" filter="box(in)">
                                      <p:cBhvr>
                                        <p:cTn id="91" dur="500"/>
                                        <p:tgtEl>
                                          <p:spTgt spid="150539"/>
                                        </p:tgtEl>
                                      </p:cBhvr>
                                    </p:animEffect>
                                  </p:childTnLst>
                                </p:cTn>
                              </p:par>
                            </p:childTnLst>
                          </p:cTn>
                        </p:par>
                      </p:childTnLst>
                    </p:cTn>
                  </p:par>
                  <p:par>
                    <p:cTn id="92" fill="hold">
                      <p:stCondLst>
                        <p:cond delay="indefinite"/>
                      </p:stCondLst>
                      <p:childTnLst>
                        <p:par>
                          <p:cTn id="93" fill="hold">
                            <p:stCondLst>
                              <p:cond delay="0"/>
                            </p:stCondLst>
                            <p:childTnLst>
                              <p:par>
                                <p:cTn id="94" presetID="7" presetClass="entr" presetSubtype="4" fill="hold" grpId="0" nodeType="clickEffect">
                                  <p:stCondLst>
                                    <p:cond delay="0"/>
                                  </p:stCondLst>
                                  <p:childTnLst>
                                    <p:set>
                                      <p:cBhvr>
                                        <p:cTn id="95" dur="1" fill="hold">
                                          <p:stCondLst>
                                            <p:cond delay="0"/>
                                          </p:stCondLst>
                                        </p:cTn>
                                        <p:tgtEl>
                                          <p:spTgt spid="150542"/>
                                        </p:tgtEl>
                                        <p:attrNameLst>
                                          <p:attrName>style.visibility</p:attrName>
                                        </p:attrNameLst>
                                      </p:cBhvr>
                                      <p:to>
                                        <p:strVal val="visible"/>
                                      </p:to>
                                    </p:set>
                                    <p:anim calcmode="lin" valueType="num">
                                      <p:cBhvr additive="base">
                                        <p:cTn id="96" dur="5000" fill="hold"/>
                                        <p:tgtEl>
                                          <p:spTgt spid="150542"/>
                                        </p:tgtEl>
                                        <p:attrNameLst>
                                          <p:attrName>ppt_x</p:attrName>
                                        </p:attrNameLst>
                                      </p:cBhvr>
                                      <p:tavLst>
                                        <p:tav tm="0">
                                          <p:val>
                                            <p:strVal val="#ppt_x"/>
                                          </p:val>
                                        </p:tav>
                                        <p:tav tm="100000">
                                          <p:val>
                                            <p:strVal val="#ppt_x"/>
                                          </p:val>
                                        </p:tav>
                                      </p:tavLst>
                                    </p:anim>
                                    <p:anim calcmode="lin" valueType="num">
                                      <p:cBhvr additive="base">
                                        <p:cTn id="97" dur="5000" fill="hold"/>
                                        <p:tgtEl>
                                          <p:spTgt spid="150542"/>
                                        </p:tgtEl>
                                        <p:attrNameLst>
                                          <p:attrName>ppt_y</p:attrName>
                                        </p:attrNameLst>
                                      </p:cBhvr>
                                      <p:tavLst>
                                        <p:tav tm="0">
                                          <p:val>
                                            <p:strVal val="1+#ppt_h/2"/>
                                          </p:val>
                                        </p:tav>
                                        <p:tav tm="100000">
                                          <p:val>
                                            <p:strVal val="#ppt_y"/>
                                          </p:val>
                                        </p:tav>
                                      </p:tavLst>
                                    </p:anim>
                                  </p:childTnLst>
                                </p:cTn>
                              </p:par>
                              <p:par>
                                <p:cTn id="98" presetID="7" presetClass="entr" presetSubtype="4" fill="hold" grpId="0" nodeType="withEffect">
                                  <p:stCondLst>
                                    <p:cond delay="0"/>
                                  </p:stCondLst>
                                  <p:childTnLst>
                                    <p:set>
                                      <p:cBhvr>
                                        <p:cTn id="99" dur="1" fill="hold">
                                          <p:stCondLst>
                                            <p:cond delay="0"/>
                                          </p:stCondLst>
                                        </p:cTn>
                                        <p:tgtEl>
                                          <p:spTgt spid="150544"/>
                                        </p:tgtEl>
                                        <p:attrNameLst>
                                          <p:attrName>style.visibility</p:attrName>
                                        </p:attrNameLst>
                                      </p:cBhvr>
                                      <p:to>
                                        <p:strVal val="visible"/>
                                      </p:to>
                                    </p:set>
                                    <p:anim calcmode="lin" valueType="num">
                                      <p:cBhvr additive="base">
                                        <p:cTn id="100" dur="5000" fill="hold"/>
                                        <p:tgtEl>
                                          <p:spTgt spid="150544"/>
                                        </p:tgtEl>
                                        <p:attrNameLst>
                                          <p:attrName>ppt_x</p:attrName>
                                        </p:attrNameLst>
                                      </p:cBhvr>
                                      <p:tavLst>
                                        <p:tav tm="0">
                                          <p:val>
                                            <p:strVal val="#ppt_x"/>
                                          </p:val>
                                        </p:tav>
                                        <p:tav tm="100000">
                                          <p:val>
                                            <p:strVal val="#ppt_x"/>
                                          </p:val>
                                        </p:tav>
                                      </p:tavLst>
                                    </p:anim>
                                    <p:anim calcmode="lin" valueType="num">
                                      <p:cBhvr additive="base">
                                        <p:cTn id="101" dur="5000" fill="hold"/>
                                        <p:tgtEl>
                                          <p:spTgt spid="150544"/>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34" presetClass="entr" presetSubtype="0" fill="hold" grpId="0" nodeType="clickEffect">
                                  <p:stCondLst>
                                    <p:cond delay="0"/>
                                  </p:stCondLst>
                                  <p:childTnLst>
                                    <p:set>
                                      <p:cBhvr>
                                        <p:cTn id="105" dur="1" fill="hold">
                                          <p:stCondLst>
                                            <p:cond delay="0"/>
                                          </p:stCondLst>
                                        </p:cTn>
                                        <p:tgtEl>
                                          <p:spTgt spid="150541"/>
                                        </p:tgtEl>
                                        <p:attrNameLst>
                                          <p:attrName>style.visibility</p:attrName>
                                        </p:attrNameLst>
                                      </p:cBhvr>
                                      <p:to>
                                        <p:strVal val="visible"/>
                                      </p:to>
                                    </p:set>
                                    <p:anim from="(-#ppt_w/2)" to="(#ppt_x)" calcmode="lin" valueType="num">
                                      <p:cBhvr>
                                        <p:cTn id="106" dur="600" fill="hold">
                                          <p:stCondLst>
                                            <p:cond delay="0"/>
                                          </p:stCondLst>
                                        </p:cTn>
                                        <p:tgtEl>
                                          <p:spTgt spid="150541"/>
                                        </p:tgtEl>
                                        <p:attrNameLst>
                                          <p:attrName>ppt_x</p:attrName>
                                        </p:attrNameLst>
                                      </p:cBhvr>
                                    </p:anim>
                                    <p:anim from="0" to="-1.0" calcmode="lin" valueType="num">
                                      <p:cBhvr>
                                        <p:cTn id="107" dur="200" decel="50000" autoRev="1" fill="hold">
                                          <p:stCondLst>
                                            <p:cond delay="600"/>
                                          </p:stCondLst>
                                        </p:cTn>
                                        <p:tgtEl>
                                          <p:spTgt spid="150541"/>
                                        </p:tgtEl>
                                        <p:attrNameLst>
                                          <p:attrName>xshear</p:attrName>
                                        </p:attrNameLst>
                                      </p:cBhvr>
                                    </p:anim>
                                    <p:animScale>
                                      <p:cBhvr>
                                        <p:cTn id="108" dur="200" decel="100000" autoRev="1" fill="hold">
                                          <p:stCondLst>
                                            <p:cond delay="600"/>
                                          </p:stCondLst>
                                        </p:cTn>
                                        <p:tgtEl>
                                          <p:spTgt spid="150541"/>
                                        </p:tgtEl>
                                      </p:cBhvr>
                                      <p:from x="100000" y="100000"/>
                                      <p:to x="80000" y="100000"/>
                                    </p:animScale>
                                    <p:anim by="(#ppt_h/3+#ppt_w*0.1)" calcmode="lin" valueType="num">
                                      <p:cBhvr additive="sum">
                                        <p:cTn id="109" dur="200" decel="100000" autoRev="1" fill="hold">
                                          <p:stCondLst>
                                            <p:cond delay="600"/>
                                          </p:stCondLst>
                                        </p:cTn>
                                        <p:tgtEl>
                                          <p:spTgt spid="150541"/>
                                        </p:tgtEl>
                                        <p:attrNameLst>
                                          <p:attrName>ppt_x</p:attrName>
                                        </p:attrNameLst>
                                      </p:cBhvr>
                                    </p:anim>
                                  </p:childTnLst>
                                </p:cTn>
                              </p:par>
                            </p:childTnLst>
                          </p:cTn>
                        </p:par>
                        <p:par>
                          <p:cTn id="110" fill="hold">
                            <p:stCondLst>
                              <p:cond delay="1000"/>
                            </p:stCondLst>
                            <p:childTnLst>
                              <p:par>
                                <p:cTn id="111" presetID="34" presetClass="entr" presetSubtype="0" fill="hold" grpId="0" nodeType="afterEffect">
                                  <p:stCondLst>
                                    <p:cond delay="0"/>
                                  </p:stCondLst>
                                  <p:childTnLst>
                                    <p:set>
                                      <p:cBhvr>
                                        <p:cTn id="112" dur="1" fill="hold">
                                          <p:stCondLst>
                                            <p:cond delay="0"/>
                                          </p:stCondLst>
                                        </p:cTn>
                                        <p:tgtEl>
                                          <p:spTgt spid="150543"/>
                                        </p:tgtEl>
                                        <p:attrNameLst>
                                          <p:attrName>style.visibility</p:attrName>
                                        </p:attrNameLst>
                                      </p:cBhvr>
                                      <p:to>
                                        <p:strVal val="visible"/>
                                      </p:to>
                                    </p:set>
                                    <p:anim from="(-#ppt_w/2)" to="(#ppt_x)" calcmode="lin" valueType="num">
                                      <p:cBhvr>
                                        <p:cTn id="113" dur="600" fill="hold">
                                          <p:stCondLst>
                                            <p:cond delay="0"/>
                                          </p:stCondLst>
                                        </p:cTn>
                                        <p:tgtEl>
                                          <p:spTgt spid="150543"/>
                                        </p:tgtEl>
                                        <p:attrNameLst>
                                          <p:attrName>ppt_x</p:attrName>
                                        </p:attrNameLst>
                                      </p:cBhvr>
                                    </p:anim>
                                    <p:anim from="0" to="-1.0" calcmode="lin" valueType="num">
                                      <p:cBhvr>
                                        <p:cTn id="114" dur="200" decel="50000" autoRev="1" fill="hold">
                                          <p:stCondLst>
                                            <p:cond delay="600"/>
                                          </p:stCondLst>
                                        </p:cTn>
                                        <p:tgtEl>
                                          <p:spTgt spid="150543"/>
                                        </p:tgtEl>
                                        <p:attrNameLst>
                                          <p:attrName>xshear</p:attrName>
                                        </p:attrNameLst>
                                      </p:cBhvr>
                                    </p:anim>
                                    <p:animScale>
                                      <p:cBhvr>
                                        <p:cTn id="115" dur="200" decel="100000" autoRev="1" fill="hold">
                                          <p:stCondLst>
                                            <p:cond delay="600"/>
                                          </p:stCondLst>
                                        </p:cTn>
                                        <p:tgtEl>
                                          <p:spTgt spid="150543"/>
                                        </p:tgtEl>
                                      </p:cBhvr>
                                      <p:from x="100000" y="100000"/>
                                      <p:to x="80000" y="100000"/>
                                    </p:animScale>
                                    <p:anim by="(#ppt_h/3+#ppt_w*0.1)" calcmode="lin" valueType="num">
                                      <p:cBhvr additive="sum">
                                        <p:cTn id="116" dur="200" decel="100000" autoRev="1" fill="hold">
                                          <p:stCondLst>
                                            <p:cond delay="600"/>
                                          </p:stCondLst>
                                        </p:cTn>
                                        <p:tgtEl>
                                          <p:spTgt spid="150543"/>
                                        </p:tgtEl>
                                        <p:attrNameLst>
                                          <p:attrName>ppt_x</p:attrName>
                                        </p:attrNameLst>
                                      </p:cBhvr>
                                    </p:anim>
                                  </p:childTnLst>
                                </p:cTn>
                              </p:par>
                            </p:childTnLst>
                          </p:cTn>
                        </p:par>
                      </p:childTnLst>
                    </p:cTn>
                  </p:par>
                  <p:par>
                    <p:cTn id="117" fill="hold">
                      <p:stCondLst>
                        <p:cond delay="indefinite"/>
                      </p:stCondLst>
                      <p:childTnLst>
                        <p:par>
                          <p:cTn id="118" fill="hold">
                            <p:stCondLst>
                              <p:cond delay="0"/>
                            </p:stCondLst>
                            <p:childTnLst>
                              <p:par>
                                <p:cTn id="119" presetID="35" presetClass="entr" presetSubtype="0" fill="hold" grpId="0" nodeType="clickEffect">
                                  <p:stCondLst>
                                    <p:cond delay="0"/>
                                  </p:stCondLst>
                                  <p:childTnLst>
                                    <p:set>
                                      <p:cBhvr>
                                        <p:cTn id="120" dur="1" fill="hold">
                                          <p:stCondLst>
                                            <p:cond delay="0"/>
                                          </p:stCondLst>
                                        </p:cTn>
                                        <p:tgtEl>
                                          <p:spTgt spid="150550"/>
                                        </p:tgtEl>
                                        <p:attrNameLst>
                                          <p:attrName>style.visibility</p:attrName>
                                        </p:attrNameLst>
                                      </p:cBhvr>
                                      <p:to>
                                        <p:strVal val="visible"/>
                                      </p:to>
                                    </p:set>
                                    <p:animEffect transition="in" filter="fade">
                                      <p:cBhvr>
                                        <p:cTn id="121" dur="2000"/>
                                        <p:tgtEl>
                                          <p:spTgt spid="150550"/>
                                        </p:tgtEl>
                                      </p:cBhvr>
                                    </p:animEffect>
                                    <p:anim calcmode="lin" valueType="num">
                                      <p:cBhvr>
                                        <p:cTn id="122" dur="2000" fill="hold"/>
                                        <p:tgtEl>
                                          <p:spTgt spid="150550"/>
                                        </p:tgtEl>
                                        <p:attrNameLst>
                                          <p:attrName>style.rotation</p:attrName>
                                        </p:attrNameLst>
                                      </p:cBhvr>
                                      <p:tavLst>
                                        <p:tav tm="0">
                                          <p:val>
                                            <p:fltVal val="720"/>
                                          </p:val>
                                        </p:tav>
                                        <p:tav tm="100000">
                                          <p:val>
                                            <p:fltVal val="0"/>
                                          </p:val>
                                        </p:tav>
                                      </p:tavLst>
                                    </p:anim>
                                    <p:anim calcmode="lin" valueType="num">
                                      <p:cBhvr>
                                        <p:cTn id="123" dur="2000" fill="hold"/>
                                        <p:tgtEl>
                                          <p:spTgt spid="150550"/>
                                        </p:tgtEl>
                                        <p:attrNameLst>
                                          <p:attrName>ppt_h</p:attrName>
                                        </p:attrNameLst>
                                      </p:cBhvr>
                                      <p:tavLst>
                                        <p:tav tm="0">
                                          <p:val>
                                            <p:fltVal val="0"/>
                                          </p:val>
                                        </p:tav>
                                        <p:tav tm="100000">
                                          <p:val>
                                            <p:strVal val="#ppt_h"/>
                                          </p:val>
                                        </p:tav>
                                      </p:tavLst>
                                    </p:anim>
                                    <p:anim calcmode="lin" valueType="num">
                                      <p:cBhvr>
                                        <p:cTn id="124" dur="2000" fill="hold"/>
                                        <p:tgtEl>
                                          <p:spTgt spid="150550"/>
                                        </p:tgtEl>
                                        <p:attrNameLst>
                                          <p:attrName>ppt_w</p:attrName>
                                        </p:attrNameLst>
                                      </p:cBhvr>
                                      <p:tavLst>
                                        <p:tav tm="0">
                                          <p:val>
                                            <p:fltVal val="0"/>
                                          </p:val>
                                        </p:tav>
                                        <p:tav tm="100000">
                                          <p:val>
                                            <p:strVal val="#ppt_w"/>
                                          </p:val>
                                        </p:tav>
                                      </p:tavLst>
                                    </p:anim>
                                  </p:childTnLst>
                                </p:cTn>
                              </p:par>
                            </p:childTnLst>
                          </p:cTn>
                        </p:par>
                      </p:childTnLst>
                    </p:cTn>
                  </p:par>
                  <p:par>
                    <p:cTn id="125" fill="hold">
                      <p:stCondLst>
                        <p:cond delay="indefinite"/>
                      </p:stCondLst>
                      <p:childTnLst>
                        <p:par>
                          <p:cTn id="126" fill="hold">
                            <p:stCondLst>
                              <p:cond delay="0"/>
                            </p:stCondLst>
                            <p:childTnLst>
                              <p:par>
                                <p:cTn id="127" presetID="52" presetClass="entr" presetSubtype="0" fill="hold" grpId="0" nodeType="clickEffect">
                                  <p:stCondLst>
                                    <p:cond delay="0"/>
                                  </p:stCondLst>
                                  <p:childTnLst>
                                    <p:set>
                                      <p:cBhvr>
                                        <p:cTn id="128" dur="1" fill="hold">
                                          <p:stCondLst>
                                            <p:cond delay="0"/>
                                          </p:stCondLst>
                                        </p:cTn>
                                        <p:tgtEl>
                                          <p:spTgt spid="150549"/>
                                        </p:tgtEl>
                                        <p:attrNameLst>
                                          <p:attrName>style.visibility</p:attrName>
                                        </p:attrNameLst>
                                      </p:cBhvr>
                                      <p:to>
                                        <p:strVal val="visible"/>
                                      </p:to>
                                    </p:set>
                                    <p:animScale>
                                      <p:cBhvr>
                                        <p:cTn id="129" dur="1000" decel="50000" fill="hold">
                                          <p:stCondLst>
                                            <p:cond delay="0"/>
                                          </p:stCondLst>
                                        </p:cTn>
                                        <p:tgtEl>
                                          <p:spTgt spid="15054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0" dur="1000" decel="50000" fill="hold">
                                          <p:stCondLst>
                                            <p:cond delay="0"/>
                                          </p:stCondLst>
                                        </p:cTn>
                                        <p:tgtEl>
                                          <p:spTgt spid="150549"/>
                                        </p:tgtEl>
                                        <p:attrNameLst>
                                          <p:attrName>ppt_x</p:attrName>
                                          <p:attrName>ppt_y</p:attrName>
                                        </p:attrNameLst>
                                      </p:cBhvr>
                                    </p:animMotion>
                                    <p:animEffect transition="in" filter="fade">
                                      <p:cBhvr>
                                        <p:cTn id="131" dur="1000"/>
                                        <p:tgtEl>
                                          <p:spTgt spid="150549"/>
                                        </p:tgtEl>
                                      </p:cBhvr>
                                    </p:animEffect>
                                  </p:childTnLst>
                                </p:cTn>
                              </p:par>
                              <p:par>
                                <p:cTn id="132" presetID="52" presetClass="entr" presetSubtype="0" fill="hold" grpId="0" nodeType="withEffect">
                                  <p:stCondLst>
                                    <p:cond delay="0"/>
                                  </p:stCondLst>
                                  <p:childTnLst>
                                    <p:set>
                                      <p:cBhvr>
                                        <p:cTn id="133" dur="1" fill="hold">
                                          <p:stCondLst>
                                            <p:cond delay="0"/>
                                          </p:stCondLst>
                                        </p:cTn>
                                        <p:tgtEl>
                                          <p:spTgt spid="150551"/>
                                        </p:tgtEl>
                                        <p:attrNameLst>
                                          <p:attrName>style.visibility</p:attrName>
                                        </p:attrNameLst>
                                      </p:cBhvr>
                                      <p:to>
                                        <p:strVal val="visible"/>
                                      </p:to>
                                    </p:set>
                                    <p:animScale>
                                      <p:cBhvr>
                                        <p:cTn id="134" dur="1000" decel="50000" fill="hold">
                                          <p:stCondLst>
                                            <p:cond delay="0"/>
                                          </p:stCondLst>
                                        </p:cTn>
                                        <p:tgtEl>
                                          <p:spTgt spid="15055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5" dur="1000" decel="50000" fill="hold">
                                          <p:stCondLst>
                                            <p:cond delay="0"/>
                                          </p:stCondLst>
                                        </p:cTn>
                                        <p:tgtEl>
                                          <p:spTgt spid="150551"/>
                                        </p:tgtEl>
                                        <p:attrNameLst>
                                          <p:attrName>ppt_x</p:attrName>
                                          <p:attrName>ppt_y</p:attrName>
                                        </p:attrNameLst>
                                      </p:cBhvr>
                                    </p:animMotion>
                                    <p:animEffect transition="in" filter="fade">
                                      <p:cBhvr>
                                        <p:cTn id="136" dur="1000"/>
                                        <p:tgtEl>
                                          <p:spTgt spid="150551"/>
                                        </p:tgtEl>
                                      </p:cBhvr>
                                    </p:animEffect>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grpId="0" nodeType="clickEffect">
                                  <p:stCondLst>
                                    <p:cond delay="0"/>
                                  </p:stCondLst>
                                  <p:childTnLst>
                                    <p:set>
                                      <p:cBhvr>
                                        <p:cTn id="140" dur="1" fill="hold">
                                          <p:stCondLst>
                                            <p:cond delay="0"/>
                                          </p:stCondLst>
                                        </p:cTn>
                                        <p:tgtEl>
                                          <p:spTgt spid="150553"/>
                                        </p:tgtEl>
                                        <p:attrNameLst>
                                          <p:attrName>style.visibility</p:attrName>
                                        </p:attrNameLst>
                                      </p:cBhvr>
                                      <p:to>
                                        <p:strVal val="visible"/>
                                      </p:to>
                                    </p:set>
                                    <p:anim calcmode="lin" valueType="num">
                                      <p:cBhvr additive="base">
                                        <p:cTn id="141" dur="500" fill="hold"/>
                                        <p:tgtEl>
                                          <p:spTgt spid="150553"/>
                                        </p:tgtEl>
                                        <p:attrNameLst>
                                          <p:attrName>ppt_x</p:attrName>
                                        </p:attrNameLst>
                                      </p:cBhvr>
                                      <p:tavLst>
                                        <p:tav tm="0">
                                          <p:val>
                                            <p:strVal val="#ppt_x"/>
                                          </p:val>
                                        </p:tav>
                                        <p:tav tm="100000">
                                          <p:val>
                                            <p:strVal val="#ppt_x"/>
                                          </p:val>
                                        </p:tav>
                                      </p:tavLst>
                                    </p:anim>
                                    <p:anim calcmode="lin" valueType="num">
                                      <p:cBhvr additive="base">
                                        <p:cTn id="142" dur="500" fill="hold"/>
                                        <p:tgtEl>
                                          <p:spTgt spid="150553"/>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35" presetClass="entr" presetSubtype="0" fill="hold" grpId="0" nodeType="clickEffect">
                                  <p:stCondLst>
                                    <p:cond delay="0"/>
                                  </p:stCondLst>
                                  <p:childTnLst>
                                    <p:set>
                                      <p:cBhvr>
                                        <p:cTn id="146" dur="1" fill="hold">
                                          <p:stCondLst>
                                            <p:cond delay="0"/>
                                          </p:stCondLst>
                                        </p:cTn>
                                        <p:tgtEl>
                                          <p:spTgt spid="150552"/>
                                        </p:tgtEl>
                                        <p:attrNameLst>
                                          <p:attrName>style.visibility</p:attrName>
                                        </p:attrNameLst>
                                      </p:cBhvr>
                                      <p:to>
                                        <p:strVal val="visible"/>
                                      </p:to>
                                    </p:set>
                                    <p:animEffect transition="in" filter="fade">
                                      <p:cBhvr>
                                        <p:cTn id="147" dur="2000"/>
                                        <p:tgtEl>
                                          <p:spTgt spid="150552"/>
                                        </p:tgtEl>
                                      </p:cBhvr>
                                    </p:animEffect>
                                    <p:anim calcmode="lin" valueType="num">
                                      <p:cBhvr>
                                        <p:cTn id="148" dur="2000" fill="hold"/>
                                        <p:tgtEl>
                                          <p:spTgt spid="150552"/>
                                        </p:tgtEl>
                                        <p:attrNameLst>
                                          <p:attrName>style.rotation</p:attrName>
                                        </p:attrNameLst>
                                      </p:cBhvr>
                                      <p:tavLst>
                                        <p:tav tm="0">
                                          <p:val>
                                            <p:fltVal val="720"/>
                                          </p:val>
                                        </p:tav>
                                        <p:tav tm="100000">
                                          <p:val>
                                            <p:fltVal val="0"/>
                                          </p:val>
                                        </p:tav>
                                      </p:tavLst>
                                    </p:anim>
                                    <p:anim calcmode="lin" valueType="num">
                                      <p:cBhvr>
                                        <p:cTn id="149" dur="2000" fill="hold"/>
                                        <p:tgtEl>
                                          <p:spTgt spid="150552"/>
                                        </p:tgtEl>
                                        <p:attrNameLst>
                                          <p:attrName>ppt_h</p:attrName>
                                        </p:attrNameLst>
                                      </p:cBhvr>
                                      <p:tavLst>
                                        <p:tav tm="0">
                                          <p:val>
                                            <p:fltVal val="0"/>
                                          </p:val>
                                        </p:tav>
                                        <p:tav tm="100000">
                                          <p:val>
                                            <p:strVal val="#ppt_h"/>
                                          </p:val>
                                        </p:tav>
                                      </p:tavLst>
                                    </p:anim>
                                    <p:anim calcmode="lin" valueType="num">
                                      <p:cBhvr>
                                        <p:cTn id="150" dur="2000" fill="hold"/>
                                        <p:tgtEl>
                                          <p:spTgt spid="15055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animBg="1"/>
      <p:bldP spid="150532" grpId="0" animBg="1"/>
      <p:bldP spid="150533" grpId="0" animBg="1"/>
      <p:bldP spid="150534" grpId="0" animBg="1"/>
      <p:bldP spid="150535" grpId="0" animBg="1"/>
      <p:bldP spid="150536" grpId="0" animBg="1"/>
      <p:bldP spid="150537" grpId="0" animBg="1"/>
      <p:bldP spid="150538" grpId="0" animBg="1"/>
      <p:bldP spid="150539" grpId="0" animBg="1"/>
      <p:bldP spid="150540" grpId="0" animBg="1"/>
      <p:bldP spid="150541" grpId="0" animBg="1"/>
      <p:bldP spid="150542" grpId="0" animBg="1"/>
      <p:bldP spid="150543" grpId="0" animBg="1"/>
      <p:bldP spid="150544" grpId="0" animBg="1"/>
      <p:bldP spid="150545" grpId="0" animBg="1"/>
      <p:bldP spid="150546" grpId="0" animBg="1"/>
      <p:bldP spid="150547" grpId="0" animBg="1"/>
      <p:bldP spid="150548" grpId="0" animBg="1"/>
      <p:bldP spid="150549" grpId="0"/>
      <p:bldP spid="150550" grpId="0" animBg="1"/>
      <p:bldP spid="150551" grpId="0" animBg="1"/>
      <p:bldP spid="150552" grpId="0"/>
      <p:bldP spid="15055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REKAM MEDIS - SIK</a:t>
            </a:r>
            <a:endParaRPr lang="id-ID" dirty="0"/>
          </a:p>
        </p:txBody>
      </p:sp>
      <p:sp>
        <p:nvSpPr>
          <p:cNvPr id="3" name="Content Placeholder 2"/>
          <p:cNvSpPr>
            <a:spLocks noGrp="1"/>
          </p:cNvSpPr>
          <p:nvPr>
            <p:ph sz="quarter" idx="1"/>
          </p:nvPr>
        </p:nvSpPr>
        <p:spPr/>
        <p:txBody>
          <a:bodyPr/>
          <a:lstStyle/>
          <a:p>
            <a:endParaRPr lang="id-ID"/>
          </a:p>
        </p:txBody>
      </p:sp>
      <p:pic>
        <p:nvPicPr>
          <p:cNvPr id="27650" name="Picture 2"/>
          <p:cNvPicPr>
            <a:picLocks noChangeAspect="1" noChangeArrowheads="1"/>
          </p:cNvPicPr>
          <p:nvPr/>
        </p:nvPicPr>
        <p:blipFill>
          <a:blip r:embed="rId2" cstate="print"/>
          <a:srcRect/>
          <a:stretch>
            <a:fillRect/>
          </a:stretch>
        </p:blipFill>
        <p:spPr bwMode="auto">
          <a:xfrm>
            <a:off x="857224" y="1643050"/>
            <a:ext cx="7643866" cy="493278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3"/>
          <p:cNvSpPr>
            <a:spLocks noGrp="1"/>
          </p:cNvSpPr>
          <p:nvPr>
            <p:ph type="sldNum" sz="quarter" idx="12"/>
          </p:nvPr>
        </p:nvSpPr>
        <p:spPr/>
        <p:txBody>
          <a:bodyPr/>
          <a:lstStyle/>
          <a:p>
            <a:fld id="{EA329FBB-9A51-40DB-93D0-4B2F3D5C1A13}" type="slidenum">
              <a:rPr lang="en-US"/>
              <a:pPr/>
              <a:t>4</a:t>
            </a:fld>
            <a:endParaRPr lang="en-US"/>
          </a:p>
        </p:txBody>
      </p:sp>
      <p:sp>
        <p:nvSpPr>
          <p:cNvPr id="22530" name="Text Box 2"/>
          <p:cNvSpPr txBox="1">
            <a:spLocks noChangeArrowheads="1"/>
          </p:cNvSpPr>
          <p:nvPr/>
        </p:nvSpPr>
        <p:spPr bwMode="auto">
          <a:xfrm>
            <a:off x="762000" y="152400"/>
            <a:ext cx="7772400" cy="830997"/>
          </a:xfrm>
          <a:prstGeom prst="rect">
            <a:avLst/>
          </a:prstGeom>
          <a:noFill/>
          <a:ln w="9525">
            <a:noFill/>
            <a:miter lim="800000"/>
            <a:headEnd/>
            <a:tailEnd/>
          </a:ln>
          <a:effectLst/>
        </p:spPr>
        <p:txBody>
          <a:bodyPr>
            <a:spAutoFit/>
          </a:bodyPr>
          <a:lstStyle/>
          <a:p>
            <a:pPr algn="ctr" eaLnBrk="0" hangingPunct="0"/>
            <a:r>
              <a:rPr lang="en-US" sz="2400" b="1" dirty="0" smtClean="0">
                <a:latin typeface="Tahoma" pitchFamily="34" charset="0"/>
              </a:rPr>
              <a:t>PERANAN </a:t>
            </a:r>
            <a:r>
              <a:rPr lang="en-US" sz="2400" b="1" dirty="0">
                <a:latin typeface="Tahoma" pitchFamily="34" charset="0"/>
              </a:rPr>
              <a:t>REKAM MEDIS DALAM MEWUJUDKAN VISI INDONESIA SEHAT 2010</a:t>
            </a:r>
          </a:p>
        </p:txBody>
      </p:sp>
      <p:sp>
        <p:nvSpPr>
          <p:cNvPr id="22531" name="AutoShape 3"/>
          <p:cNvSpPr>
            <a:spLocks noChangeArrowheads="1"/>
          </p:cNvSpPr>
          <p:nvPr/>
        </p:nvSpPr>
        <p:spPr bwMode="auto">
          <a:xfrm>
            <a:off x="2743200" y="1066800"/>
            <a:ext cx="3603625" cy="1066800"/>
          </a:xfrm>
          <a:prstGeom prst="bevel">
            <a:avLst>
              <a:gd name="adj" fmla="val 12500"/>
            </a:avLst>
          </a:prstGeom>
          <a:solidFill>
            <a:schemeClr val="accent1"/>
          </a:solidFill>
          <a:ln w="9525">
            <a:noFill/>
            <a:miter lim="800000"/>
            <a:headEnd/>
            <a:tailEnd/>
          </a:ln>
          <a:effectLst>
            <a:outerShdw dist="107763" dir="2700000" algn="ctr" rotWithShape="0">
              <a:schemeClr val="bg2">
                <a:alpha val="50000"/>
              </a:schemeClr>
            </a:outerShdw>
          </a:effectLst>
        </p:spPr>
        <p:txBody>
          <a:bodyPr>
            <a:spAutoFit/>
          </a:bodyPr>
          <a:lstStyle/>
          <a:p>
            <a:pPr algn="ctr" eaLnBrk="0" hangingPunct="0"/>
            <a:r>
              <a:rPr lang="en-US" sz="2400" b="1">
                <a:latin typeface="Tahoma" pitchFamily="34" charset="0"/>
              </a:rPr>
              <a:t>PENINGKATAN DERAJAT KES MASY</a:t>
            </a:r>
          </a:p>
        </p:txBody>
      </p:sp>
      <p:sp>
        <p:nvSpPr>
          <p:cNvPr id="22532" name="Oval 4"/>
          <p:cNvSpPr>
            <a:spLocks noChangeArrowheads="1"/>
          </p:cNvSpPr>
          <p:nvPr/>
        </p:nvSpPr>
        <p:spPr bwMode="auto">
          <a:xfrm>
            <a:off x="277813" y="762000"/>
            <a:ext cx="2084387" cy="1647825"/>
          </a:xfrm>
          <a:prstGeom prst="ellipse">
            <a:avLst/>
          </a:prstGeom>
          <a:solidFill>
            <a:schemeClr val="accent1"/>
          </a:solidFill>
          <a:ln w="9525">
            <a:noFill/>
            <a:round/>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p:spPr>
        <p:txBody>
          <a:bodyPr>
            <a:spAutoFit/>
            <a:flatTx/>
          </a:bodyPr>
          <a:lstStyle/>
          <a:p>
            <a:pPr algn="ctr" eaLnBrk="0" hangingPunct="0"/>
            <a:r>
              <a:rPr lang="en-US" b="1">
                <a:latin typeface="Tahoma" pitchFamily="34" charset="0"/>
              </a:rPr>
              <a:t>KESEHAT</a:t>
            </a:r>
          </a:p>
          <a:p>
            <a:pPr algn="ctr" eaLnBrk="0" hangingPunct="0"/>
            <a:r>
              <a:rPr lang="en-US" b="1">
                <a:latin typeface="Tahoma" pitchFamily="34" charset="0"/>
              </a:rPr>
              <a:t>AN LINGKUNGAN</a:t>
            </a:r>
          </a:p>
        </p:txBody>
      </p:sp>
      <p:sp>
        <p:nvSpPr>
          <p:cNvPr id="22533" name="Oval 5"/>
          <p:cNvSpPr>
            <a:spLocks noChangeArrowheads="1"/>
          </p:cNvSpPr>
          <p:nvPr/>
        </p:nvSpPr>
        <p:spPr bwMode="auto">
          <a:xfrm>
            <a:off x="6897688" y="838200"/>
            <a:ext cx="1511300" cy="955675"/>
          </a:xfrm>
          <a:prstGeom prst="ellipse">
            <a:avLst/>
          </a:prstGeom>
          <a:solidFill>
            <a:schemeClr val="accent1"/>
          </a:solidFill>
          <a:ln w="9525">
            <a:noFill/>
            <a:round/>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spAutoFit/>
            <a:flatTx/>
          </a:bodyPr>
          <a:lstStyle/>
          <a:p>
            <a:pPr algn="ctr" eaLnBrk="0" hangingPunct="0"/>
            <a:r>
              <a:rPr lang="en-US" sz="2000" b="1">
                <a:latin typeface="Tahoma" pitchFamily="34" charset="0"/>
              </a:rPr>
              <a:t>KETU</a:t>
            </a:r>
          </a:p>
          <a:p>
            <a:pPr algn="ctr" eaLnBrk="0" hangingPunct="0"/>
            <a:r>
              <a:rPr lang="en-US" sz="2000" b="1">
                <a:latin typeface="Tahoma" pitchFamily="34" charset="0"/>
              </a:rPr>
              <a:t>RUNAN</a:t>
            </a:r>
          </a:p>
        </p:txBody>
      </p:sp>
      <p:sp>
        <p:nvSpPr>
          <p:cNvPr id="22534" name="Oval 6"/>
          <p:cNvSpPr>
            <a:spLocks noChangeArrowheads="1"/>
          </p:cNvSpPr>
          <p:nvPr/>
        </p:nvSpPr>
        <p:spPr bwMode="auto">
          <a:xfrm>
            <a:off x="7034213" y="1917700"/>
            <a:ext cx="1652587" cy="955675"/>
          </a:xfrm>
          <a:prstGeom prst="ellipse">
            <a:avLst/>
          </a:prstGeom>
          <a:solidFill>
            <a:schemeClr val="accent1"/>
          </a:solidFill>
          <a:ln w="9525">
            <a:noFill/>
            <a:round/>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a:spAutoFit/>
            <a:flatTx/>
          </a:bodyPr>
          <a:lstStyle/>
          <a:p>
            <a:pPr algn="ctr" eaLnBrk="0" hangingPunct="0"/>
            <a:r>
              <a:rPr lang="en-US" sz="2000" b="1">
                <a:latin typeface="Tahoma" pitchFamily="34" charset="0"/>
              </a:rPr>
              <a:t>PERI</a:t>
            </a:r>
          </a:p>
          <a:p>
            <a:pPr algn="ctr" eaLnBrk="0" hangingPunct="0"/>
            <a:r>
              <a:rPr lang="en-US" sz="2000" b="1">
                <a:latin typeface="Tahoma" pitchFamily="34" charset="0"/>
              </a:rPr>
              <a:t>LAKU</a:t>
            </a:r>
          </a:p>
        </p:txBody>
      </p:sp>
      <p:sp>
        <p:nvSpPr>
          <p:cNvPr id="22535" name="AutoShape 7"/>
          <p:cNvSpPr>
            <a:spLocks noChangeArrowheads="1"/>
          </p:cNvSpPr>
          <p:nvPr/>
        </p:nvSpPr>
        <p:spPr bwMode="auto">
          <a:xfrm>
            <a:off x="2514600" y="2573338"/>
            <a:ext cx="3810000" cy="398462"/>
          </a:xfrm>
          <a:prstGeom prst="roundRect">
            <a:avLst>
              <a:gd name="adj" fmla="val 16667"/>
            </a:avLst>
          </a:prstGeom>
          <a:solidFill>
            <a:schemeClr val="accent1"/>
          </a:solidFill>
          <a:ln w="9525">
            <a:noFill/>
            <a:round/>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p:spPr>
        <p:txBody>
          <a:bodyPr>
            <a:spAutoFit/>
            <a:flatTx/>
          </a:bodyPr>
          <a:lstStyle/>
          <a:p>
            <a:pPr eaLnBrk="0" hangingPunct="0"/>
            <a:r>
              <a:rPr lang="en-US" b="1">
                <a:latin typeface="Tahoma" pitchFamily="34" charset="0"/>
              </a:rPr>
              <a:t>YANKES DASAR dan RUJUKAN</a:t>
            </a:r>
          </a:p>
        </p:txBody>
      </p:sp>
      <p:sp>
        <p:nvSpPr>
          <p:cNvPr id="22536" name="AutoShape 8"/>
          <p:cNvSpPr>
            <a:spLocks noChangeArrowheads="1"/>
          </p:cNvSpPr>
          <p:nvPr/>
        </p:nvSpPr>
        <p:spPr bwMode="auto">
          <a:xfrm>
            <a:off x="2362200" y="1066800"/>
            <a:ext cx="533400" cy="914400"/>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id-ID"/>
          </a:p>
        </p:txBody>
      </p:sp>
      <p:sp>
        <p:nvSpPr>
          <p:cNvPr id="22537" name="AutoShape 9"/>
          <p:cNvSpPr>
            <a:spLocks noChangeArrowheads="1"/>
          </p:cNvSpPr>
          <p:nvPr/>
        </p:nvSpPr>
        <p:spPr bwMode="auto">
          <a:xfrm rot="1888943">
            <a:off x="6259513" y="1447800"/>
            <a:ext cx="887412" cy="1143000"/>
          </a:xfrm>
          <a:prstGeom prst="lef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id-ID"/>
          </a:p>
        </p:txBody>
      </p:sp>
      <p:sp>
        <p:nvSpPr>
          <p:cNvPr id="22538" name="AutoShape 10"/>
          <p:cNvSpPr>
            <a:spLocks noChangeArrowheads="1"/>
          </p:cNvSpPr>
          <p:nvPr/>
        </p:nvSpPr>
        <p:spPr bwMode="auto">
          <a:xfrm>
            <a:off x="6248400" y="992188"/>
            <a:ext cx="609600" cy="609600"/>
          </a:xfrm>
          <a:prstGeom prst="lef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id-ID"/>
          </a:p>
        </p:txBody>
      </p:sp>
      <p:sp>
        <p:nvSpPr>
          <p:cNvPr id="22539" name="AutoShape 11"/>
          <p:cNvSpPr>
            <a:spLocks noChangeArrowheads="1"/>
          </p:cNvSpPr>
          <p:nvPr/>
        </p:nvSpPr>
        <p:spPr bwMode="auto">
          <a:xfrm>
            <a:off x="3962400" y="2057400"/>
            <a:ext cx="914400" cy="457200"/>
          </a:xfrm>
          <a:prstGeom prst="up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id-ID"/>
          </a:p>
        </p:txBody>
      </p:sp>
      <p:sp>
        <p:nvSpPr>
          <p:cNvPr id="22540" name="Text Box 12"/>
          <p:cNvSpPr txBox="1">
            <a:spLocks noChangeArrowheads="1"/>
          </p:cNvSpPr>
          <p:nvPr/>
        </p:nvSpPr>
        <p:spPr bwMode="auto">
          <a:xfrm>
            <a:off x="179388" y="3200400"/>
            <a:ext cx="1044575" cy="396875"/>
          </a:xfrm>
          <a:prstGeom prst="rect">
            <a:avLst/>
          </a:prstGeom>
          <a:solidFill>
            <a:schemeClr val="accent1"/>
          </a:solidFill>
          <a:ln w="9525">
            <a:noFill/>
            <a:miter lim="800000"/>
            <a:headEnd/>
            <a:tailEnd/>
          </a:ln>
          <a:effectLst/>
        </p:spPr>
        <p:txBody>
          <a:bodyPr wrap="none">
            <a:spAutoFit/>
          </a:bodyPr>
          <a:lstStyle/>
          <a:p>
            <a:pPr eaLnBrk="0" hangingPunct="0"/>
            <a:r>
              <a:rPr lang="en-US" sz="2000" b="1">
                <a:latin typeface="Tahoma" pitchFamily="34" charset="0"/>
              </a:rPr>
              <a:t>Aspek:</a:t>
            </a:r>
          </a:p>
        </p:txBody>
      </p:sp>
      <p:sp>
        <p:nvSpPr>
          <p:cNvPr id="22541" name="Text Box 13"/>
          <p:cNvSpPr txBox="1">
            <a:spLocks noChangeArrowheads="1"/>
          </p:cNvSpPr>
          <p:nvPr/>
        </p:nvSpPr>
        <p:spPr bwMode="auto">
          <a:xfrm>
            <a:off x="1708150" y="3225800"/>
            <a:ext cx="1293813" cy="366713"/>
          </a:xfrm>
          <a:prstGeom prst="rect">
            <a:avLst/>
          </a:prstGeom>
          <a:solidFill>
            <a:schemeClr val="accent1"/>
          </a:solidFill>
          <a:ln w="9525">
            <a:noFill/>
            <a:miter lim="800000"/>
            <a:headEnd/>
            <a:tailEnd/>
          </a:ln>
          <a:effectLst/>
        </p:spPr>
        <p:txBody>
          <a:bodyPr wrap="none">
            <a:spAutoFit/>
          </a:bodyPr>
          <a:lstStyle/>
          <a:p>
            <a:pPr eaLnBrk="0" hangingPunct="0"/>
            <a:r>
              <a:rPr lang="en-US" b="1">
                <a:latin typeface="Tahoma" pitchFamily="34" charset="0"/>
              </a:rPr>
              <a:t>Yan klinis</a:t>
            </a:r>
          </a:p>
        </p:txBody>
      </p:sp>
      <p:sp>
        <p:nvSpPr>
          <p:cNvPr id="22542" name="Text Box 14"/>
          <p:cNvSpPr txBox="1">
            <a:spLocks noChangeArrowheads="1"/>
          </p:cNvSpPr>
          <p:nvPr/>
        </p:nvSpPr>
        <p:spPr bwMode="auto">
          <a:xfrm>
            <a:off x="3708400" y="3211513"/>
            <a:ext cx="1550988" cy="366712"/>
          </a:xfrm>
          <a:prstGeom prst="rect">
            <a:avLst/>
          </a:prstGeom>
          <a:solidFill>
            <a:schemeClr val="accent1"/>
          </a:solidFill>
          <a:ln w="9525">
            <a:noFill/>
            <a:miter lim="800000"/>
            <a:headEnd/>
            <a:tailEnd/>
          </a:ln>
          <a:effectLst/>
        </p:spPr>
        <p:txBody>
          <a:bodyPr wrap="none">
            <a:spAutoFit/>
          </a:bodyPr>
          <a:lstStyle/>
          <a:p>
            <a:pPr eaLnBrk="0" hangingPunct="0"/>
            <a:r>
              <a:rPr lang="en-US" b="1">
                <a:latin typeface="Tahoma" pitchFamily="34" charset="0"/>
              </a:rPr>
              <a:t>Yan kesmas</a:t>
            </a:r>
          </a:p>
        </p:txBody>
      </p:sp>
      <p:sp>
        <p:nvSpPr>
          <p:cNvPr id="22543" name="Text Box 15"/>
          <p:cNvSpPr txBox="1">
            <a:spLocks noChangeArrowheads="1"/>
          </p:cNvSpPr>
          <p:nvPr/>
        </p:nvSpPr>
        <p:spPr bwMode="auto">
          <a:xfrm>
            <a:off x="6705600" y="3276600"/>
            <a:ext cx="1774825" cy="366713"/>
          </a:xfrm>
          <a:prstGeom prst="rect">
            <a:avLst/>
          </a:prstGeom>
          <a:solidFill>
            <a:schemeClr val="accent1"/>
          </a:solidFill>
          <a:ln w="9525">
            <a:noFill/>
            <a:miter lim="800000"/>
            <a:headEnd/>
            <a:tailEnd/>
          </a:ln>
          <a:effectLst/>
        </p:spPr>
        <p:txBody>
          <a:bodyPr wrap="none">
            <a:spAutoFit/>
          </a:bodyPr>
          <a:lstStyle/>
          <a:p>
            <a:pPr eaLnBrk="0" hangingPunct="0"/>
            <a:r>
              <a:rPr lang="en-US" b="1">
                <a:latin typeface="Tahoma" pitchFamily="34" charset="0"/>
              </a:rPr>
              <a:t>Yan adm/mgt</a:t>
            </a:r>
          </a:p>
        </p:txBody>
      </p:sp>
      <p:sp>
        <p:nvSpPr>
          <p:cNvPr id="22544" name="Line 16"/>
          <p:cNvSpPr>
            <a:spLocks noChangeShapeType="1"/>
          </p:cNvSpPr>
          <p:nvPr/>
        </p:nvSpPr>
        <p:spPr bwMode="auto">
          <a:xfrm flipH="1">
            <a:off x="2209800" y="2971800"/>
            <a:ext cx="685800" cy="228600"/>
          </a:xfrm>
          <a:prstGeom prst="line">
            <a:avLst/>
          </a:prstGeom>
          <a:noFill/>
          <a:ln w="38100">
            <a:solidFill>
              <a:schemeClr val="tx1"/>
            </a:solidFill>
            <a:round/>
            <a:headEnd/>
            <a:tailEnd type="triangle" w="med" len="med"/>
          </a:ln>
          <a:effectLst/>
        </p:spPr>
        <p:txBody>
          <a:bodyPr/>
          <a:lstStyle/>
          <a:p>
            <a:endParaRPr lang="id-ID"/>
          </a:p>
        </p:txBody>
      </p:sp>
      <p:sp>
        <p:nvSpPr>
          <p:cNvPr id="22545" name="Line 17"/>
          <p:cNvSpPr>
            <a:spLocks noChangeShapeType="1"/>
          </p:cNvSpPr>
          <p:nvPr/>
        </p:nvSpPr>
        <p:spPr bwMode="auto">
          <a:xfrm>
            <a:off x="4572000" y="2971800"/>
            <a:ext cx="0" cy="304800"/>
          </a:xfrm>
          <a:prstGeom prst="line">
            <a:avLst/>
          </a:prstGeom>
          <a:noFill/>
          <a:ln w="38100">
            <a:solidFill>
              <a:schemeClr val="tx1"/>
            </a:solidFill>
            <a:round/>
            <a:headEnd/>
            <a:tailEnd type="triangle" w="med" len="med"/>
          </a:ln>
          <a:effectLst/>
        </p:spPr>
        <p:txBody>
          <a:bodyPr/>
          <a:lstStyle/>
          <a:p>
            <a:endParaRPr lang="id-ID"/>
          </a:p>
        </p:txBody>
      </p:sp>
      <p:sp>
        <p:nvSpPr>
          <p:cNvPr id="22546" name="Line 18"/>
          <p:cNvSpPr>
            <a:spLocks noChangeShapeType="1"/>
          </p:cNvSpPr>
          <p:nvPr/>
        </p:nvSpPr>
        <p:spPr bwMode="auto">
          <a:xfrm>
            <a:off x="6324600" y="2819400"/>
            <a:ext cx="1219200" cy="457200"/>
          </a:xfrm>
          <a:prstGeom prst="line">
            <a:avLst/>
          </a:prstGeom>
          <a:noFill/>
          <a:ln w="38100">
            <a:solidFill>
              <a:schemeClr val="tx1"/>
            </a:solidFill>
            <a:round/>
            <a:headEnd/>
            <a:tailEnd type="triangle" w="med" len="med"/>
          </a:ln>
          <a:effectLst/>
        </p:spPr>
        <p:txBody>
          <a:bodyPr/>
          <a:lstStyle/>
          <a:p>
            <a:endParaRPr lang="id-ID"/>
          </a:p>
        </p:txBody>
      </p:sp>
      <p:sp>
        <p:nvSpPr>
          <p:cNvPr id="22547" name="Text Box 19"/>
          <p:cNvSpPr txBox="1">
            <a:spLocks noChangeArrowheads="1"/>
          </p:cNvSpPr>
          <p:nvPr/>
        </p:nvSpPr>
        <p:spPr bwMode="auto">
          <a:xfrm>
            <a:off x="152400" y="3824288"/>
            <a:ext cx="1295400" cy="396875"/>
          </a:xfrm>
          <a:prstGeom prst="rect">
            <a:avLst/>
          </a:prstGeom>
          <a:solidFill>
            <a:schemeClr val="accent1"/>
          </a:solidFill>
          <a:ln w="9525">
            <a:noFill/>
            <a:miter lim="800000"/>
            <a:headEnd/>
            <a:tailEnd/>
          </a:ln>
          <a:effectLst/>
        </p:spPr>
        <p:txBody>
          <a:bodyPr wrap="none">
            <a:spAutoFit/>
          </a:bodyPr>
          <a:lstStyle/>
          <a:p>
            <a:pPr eaLnBrk="0" hangingPunct="0"/>
            <a:r>
              <a:rPr lang="en-US" sz="2000" b="1">
                <a:latin typeface="Tahoma" pitchFamily="34" charset="0"/>
              </a:rPr>
              <a:t>Sasaran:</a:t>
            </a:r>
          </a:p>
        </p:txBody>
      </p:sp>
      <p:sp>
        <p:nvSpPr>
          <p:cNvPr id="22548" name="Text Box 20"/>
          <p:cNvSpPr txBox="1">
            <a:spLocks noChangeArrowheads="1"/>
          </p:cNvSpPr>
          <p:nvPr/>
        </p:nvSpPr>
        <p:spPr bwMode="auto">
          <a:xfrm>
            <a:off x="1849438" y="3736975"/>
            <a:ext cx="1144587" cy="641350"/>
          </a:xfrm>
          <a:prstGeom prst="rect">
            <a:avLst/>
          </a:prstGeom>
          <a:solidFill>
            <a:schemeClr val="accent1"/>
          </a:solidFill>
          <a:ln w="9525">
            <a:noFill/>
            <a:miter lim="800000"/>
            <a:headEnd/>
            <a:tailEnd/>
          </a:ln>
          <a:effectLst/>
        </p:spPr>
        <p:txBody>
          <a:bodyPr wrap="none">
            <a:spAutoFit/>
          </a:bodyPr>
          <a:lstStyle/>
          <a:p>
            <a:pPr algn="ctr" eaLnBrk="0" hangingPunct="0"/>
            <a:r>
              <a:rPr lang="en-US" b="1">
                <a:latin typeface="Tahoma" pitchFamily="34" charset="0"/>
              </a:rPr>
              <a:t>Individu</a:t>
            </a:r>
          </a:p>
          <a:p>
            <a:pPr algn="ctr" eaLnBrk="0" hangingPunct="0"/>
            <a:r>
              <a:rPr lang="en-US" b="1">
                <a:latin typeface="Tahoma" pitchFamily="34" charset="0"/>
              </a:rPr>
              <a:t>sakit</a:t>
            </a:r>
          </a:p>
        </p:txBody>
      </p:sp>
      <p:sp>
        <p:nvSpPr>
          <p:cNvPr id="22549" name="Text Box 21"/>
          <p:cNvSpPr txBox="1">
            <a:spLocks noChangeArrowheads="1"/>
          </p:cNvSpPr>
          <p:nvPr/>
        </p:nvSpPr>
        <p:spPr bwMode="auto">
          <a:xfrm>
            <a:off x="3797300" y="3752850"/>
            <a:ext cx="1516063" cy="641350"/>
          </a:xfrm>
          <a:prstGeom prst="rect">
            <a:avLst/>
          </a:prstGeom>
          <a:solidFill>
            <a:schemeClr val="accent1"/>
          </a:solidFill>
          <a:ln w="9525">
            <a:noFill/>
            <a:miter lim="800000"/>
            <a:headEnd/>
            <a:tailEnd/>
          </a:ln>
          <a:effectLst/>
        </p:spPr>
        <p:txBody>
          <a:bodyPr wrap="none">
            <a:spAutoFit/>
          </a:bodyPr>
          <a:lstStyle/>
          <a:p>
            <a:pPr algn="ctr" eaLnBrk="0" hangingPunct="0"/>
            <a:r>
              <a:rPr lang="en-US" b="1">
                <a:latin typeface="Tahoma" pitchFamily="34" charset="0"/>
              </a:rPr>
              <a:t>Masyarakat</a:t>
            </a:r>
          </a:p>
          <a:p>
            <a:pPr algn="ctr" eaLnBrk="0" hangingPunct="0"/>
            <a:r>
              <a:rPr lang="en-US" b="1">
                <a:latin typeface="Tahoma" pitchFamily="34" charset="0"/>
              </a:rPr>
              <a:t>sehat</a:t>
            </a:r>
          </a:p>
        </p:txBody>
      </p:sp>
      <p:sp>
        <p:nvSpPr>
          <p:cNvPr id="22550" name="Text Box 22"/>
          <p:cNvSpPr txBox="1">
            <a:spLocks noChangeArrowheads="1"/>
          </p:cNvSpPr>
          <p:nvPr/>
        </p:nvSpPr>
        <p:spPr bwMode="auto">
          <a:xfrm>
            <a:off x="6572250" y="3752850"/>
            <a:ext cx="1900238" cy="641350"/>
          </a:xfrm>
          <a:prstGeom prst="rect">
            <a:avLst/>
          </a:prstGeom>
          <a:solidFill>
            <a:schemeClr val="accent1"/>
          </a:solidFill>
          <a:ln w="9525">
            <a:noFill/>
            <a:miter lim="800000"/>
            <a:headEnd/>
            <a:tailEnd/>
          </a:ln>
          <a:effectLst/>
        </p:spPr>
        <p:txBody>
          <a:bodyPr wrap="none">
            <a:spAutoFit/>
          </a:bodyPr>
          <a:lstStyle/>
          <a:p>
            <a:pPr algn="ctr" eaLnBrk="0" hangingPunct="0"/>
            <a:r>
              <a:rPr lang="en-US" b="1">
                <a:latin typeface="Tahoma" pitchFamily="34" charset="0"/>
              </a:rPr>
              <a:t>Pemberdayaan</a:t>
            </a:r>
          </a:p>
          <a:p>
            <a:pPr algn="ctr" eaLnBrk="0" hangingPunct="0"/>
            <a:r>
              <a:rPr lang="en-US" b="1">
                <a:latin typeface="Tahoma" pitchFamily="34" charset="0"/>
              </a:rPr>
              <a:t>Sumber2 daya</a:t>
            </a:r>
          </a:p>
        </p:txBody>
      </p:sp>
      <p:sp>
        <p:nvSpPr>
          <p:cNvPr id="22551" name="Text Box 23"/>
          <p:cNvSpPr txBox="1">
            <a:spLocks noChangeArrowheads="1"/>
          </p:cNvSpPr>
          <p:nvPr/>
        </p:nvSpPr>
        <p:spPr bwMode="auto">
          <a:xfrm>
            <a:off x="152400" y="4651375"/>
            <a:ext cx="1162050" cy="396875"/>
          </a:xfrm>
          <a:prstGeom prst="rect">
            <a:avLst/>
          </a:prstGeom>
          <a:solidFill>
            <a:schemeClr val="accent1"/>
          </a:solidFill>
          <a:ln w="9525">
            <a:noFill/>
            <a:miter lim="800000"/>
            <a:headEnd/>
            <a:tailEnd/>
          </a:ln>
          <a:effectLst/>
        </p:spPr>
        <p:txBody>
          <a:bodyPr wrap="none">
            <a:spAutoFit/>
          </a:bodyPr>
          <a:lstStyle/>
          <a:p>
            <a:pPr eaLnBrk="0" hangingPunct="0"/>
            <a:r>
              <a:rPr lang="en-US" sz="2000" b="1">
                <a:latin typeface="Tahoma" pitchFamily="34" charset="0"/>
              </a:rPr>
              <a:t>Tujuan:</a:t>
            </a:r>
          </a:p>
        </p:txBody>
      </p:sp>
      <p:sp>
        <p:nvSpPr>
          <p:cNvPr id="22552" name="Text Box 24"/>
          <p:cNvSpPr txBox="1">
            <a:spLocks noChangeArrowheads="1"/>
          </p:cNvSpPr>
          <p:nvPr/>
        </p:nvSpPr>
        <p:spPr bwMode="auto">
          <a:xfrm>
            <a:off x="1749425" y="4575175"/>
            <a:ext cx="1601788" cy="641350"/>
          </a:xfrm>
          <a:prstGeom prst="rect">
            <a:avLst/>
          </a:prstGeom>
          <a:solidFill>
            <a:schemeClr val="accent1"/>
          </a:solidFill>
          <a:ln w="9525">
            <a:noFill/>
            <a:miter lim="800000"/>
            <a:headEnd/>
            <a:tailEnd/>
          </a:ln>
          <a:effectLst/>
        </p:spPr>
        <p:txBody>
          <a:bodyPr wrap="none">
            <a:spAutoFit/>
          </a:bodyPr>
          <a:lstStyle/>
          <a:p>
            <a:pPr algn="ctr" eaLnBrk="0" hangingPunct="0"/>
            <a:r>
              <a:rPr lang="en-US" b="1">
                <a:latin typeface="Tahoma" pitchFamily="34" charset="0"/>
              </a:rPr>
              <a:t>Kuratif</a:t>
            </a:r>
          </a:p>
          <a:p>
            <a:pPr algn="ctr" eaLnBrk="0" hangingPunct="0"/>
            <a:r>
              <a:rPr lang="en-US" b="1">
                <a:latin typeface="Tahoma" pitchFamily="34" charset="0"/>
              </a:rPr>
              <a:t>Rehabilitatif</a:t>
            </a:r>
          </a:p>
        </p:txBody>
      </p:sp>
      <p:sp>
        <p:nvSpPr>
          <p:cNvPr id="22553" name="Text Box 25"/>
          <p:cNvSpPr txBox="1">
            <a:spLocks noChangeArrowheads="1"/>
          </p:cNvSpPr>
          <p:nvPr/>
        </p:nvSpPr>
        <p:spPr bwMode="auto">
          <a:xfrm>
            <a:off x="3702050" y="4591050"/>
            <a:ext cx="2373313" cy="641350"/>
          </a:xfrm>
          <a:prstGeom prst="rect">
            <a:avLst/>
          </a:prstGeom>
          <a:solidFill>
            <a:schemeClr val="accent1"/>
          </a:solidFill>
          <a:ln w="9525">
            <a:noFill/>
            <a:miter lim="800000"/>
            <a:headEnd/>
            <a:tailEnd/>
          </a:ln>
          <a:effectLst/>
        </p:spPr>
        <p:txBody>
          <a:bodyPr wrap="none">
            <a:spAutoFit/>
          </a:bodyPr>
          <a:lstStyle/>
          <a:p>
            <a:pPr algn="ctr" eaLnBrk="0" hangingPunct="0"/>
            <a:r>
              <a:rPr lang="en-US" b="1">
                <a:latin typeface="Tahoma" pitchFamily="34" charset="0"/>
              </a:rPr>
              <a:t>Promotif, Preventif</a:t>
            </a:r>
          </a:p>
          <a:p>
            <a:pPr algn="ctr" eaLnBrk="0" hangingPunct="0"/>
            <a:r>
              <a:rPr lang="en-US" b="1">
                <a:latin typeface="Tahoma" pitchFamily="34" charset="0"/>
              </a:rPr>
              <a:t>dan Mandiri</a:t>
            </a:r>
          </a:p>
        </p:txBody>
      </p:sp>
      <p:sp>
        <p:nvSpPr>
          <p:cNvPr id="22554" name="Text Box 26"/>
          <p:cNvSpPr txBox="1">
            <a:spLocks noChangeArrowheads="1"/>
          </p:cNvSpPr>
          <p:nvPr/>
        </p:nvSpPr>
        <p:spPr bwMode="auto">
          <a:xfrm>
            <a:off x="6454775" y="4572000"/>
            <a:ext cx="2511425" cy="641350"/>
          </a:xfrm>
          <a:prstGeom prst="rect">
            <a:avLst/>
          </a:prstGeom>
          <a:solidFill>
            <a:schemeClr val="accent1"/>
          </a:solidFill>
          <a:ln w="9525">
            <a:noFill/>
            <a:miter lim="800000"/>
            <a:headEnd/>
            <a:tailEnd/>
          </a:ln>
          <a:effectLst/>
        </p:spPr>
        <p:txBody>
          <a:bodyPr wrap="none">
            <a:spAutoFit/>
          </a:bodyPr>
          <a:lstStyle/>
          <a:p>
            <a:pPr algn="ctr" eaLnBrk="0" hangingPunct="0"/>
            <a:r>
              <a:rPr lang="en-US" b="1">
                <a:latin typeface="Tahoma" pitchFamily="34" charset="0"/>
              </a:rPr>
              <a:t>Efektifitas, Efisiensi </a:t>
            </a:r>
          </a:p>
          <a:p>
            <a:pPr algn="ctr" eaLnBrk="0" hangingPunct="0"/>
            <a:r>
              <a:rPr lang="en-US" b="1">
                <a:latin typeface="Tahoma" pitchFamily="34" charset="0"/>
              </a:rPr>
              <a:t>Dan Bermutu </a:t>
            </a:r>
          </a:p>
        </p:txBody>
      </p:sp>
      <p:sp>
        <p:nvSpPr>
          <p:cNvPr id="22555" name="Text Box 27"/>
          <p:cNvSpPr txBox="1">
            <a:spLocks noChangeArrowheads="1"/>
          </p:cNvSpPr>
          <p:nvPr/>
        </p:nvSpPr>
        <p:spPr bwMode="auto">
          <a:xfrm>
            <a:off x="130175" y="5257800"/>
            <a:ext cx="1508125" cy="701675"/>
          </a:xfrm>
          <a:prstGeom prst="rect">
            <a:avLst/>
          </a:prstGeom>
          <a:solidFill>
            <a:schemeClr val="accent1"/>
          </a:solidFill>
          <a:ln w="9525">
            <a:noFill/>
            <a:miter lim="800000"/>
            <a:headEnd/>
            <a:tailEnd/>
          </a:ln>
          <a:effectLst/>
        </p:spPr>
        <p:txBody>
          <a:bodyPr wrap="none">
            <a:spAutoFit/>
          </a:bodyPr>
          <a:lstStyle/>
          <a:p>
            <a:pPr eaLnBrk="0" hangingPunct="0"/>
            <a:r>
              <a:rPr lang="en-US" sz="2000" b="1">
                <a:latin typeface="Tahoma" pitchFamily="34" charset="0"/>
              </a:rPr>
              <a:t>Sumber</a:t>
            </a:r>
          </a:p>
          <a:p>
            <a:pPr eaLnBrk="0" hangingPunct="0"/>
            <a:r>
              <a:rPr lang="en-US" sz="2000" b="1">
                <a:latin typeface="Tahoma" pitchFamily="34" charset="0"/>
              </a:rPr>
              <a:t>Informasi </a:t>
            </a:r>
          </a:p>
        </p:txBody>
      </p:sp>
      <p:sp>
        <p:nvSpPr>
          <p:cNvPr id="22556" name="Text Box 28"/>
          <p:cNvSpPr txBox="1">
            <a:spLocks noChangeArrowheads="1"/>
          </p:cNvSpPr>
          <p:nvPr/>
        </p:nvSpPr>
        <p:spPr bwMode="auto">
          <a:xfrm>
            <a:off x="1994022" y="5372100"/>
            <a:ext cx="926856" cy="830997"/>
          </a:xfrm>
          <a:prstGeom prst="rect">
            <a:avLst/>
          </a:prstGeom>
          <a:solidFill>
            <a:schemeClr val="accent1"/>
          </a:solidFill>
          <a:ln w="9525">
            <a:noFill/>
            <a:miter lim="800000"/>
            <a:headEnd/>
            <a:tailEnd/>
          </a:ln>
          <a:effectLst/>
        </p:spPr>
        <p:txBody>
          <a:bodyPr wrap="none">
            <a:spAutoFit/>
          </a:bodyPr>
          <a:lstStyle/>
          <a:p>
            <a:pPr algn="ctr" eaLnBrk="0" hangingPunct="0"/>
            <a:r>
              <a:rPr lang="en-US" sz="1600" b="1" dirty="0">
                <a:latin typeface="Tahoma" pitchFamily="34" charset="0"/>
              </a:rPr>
              <a:t>DATA</a:t>
            </a:r>
            <a:br>
              <a:rPr lang="en-US" sz="1600" b="1" dirty="0">
                <a:latin typeface="Tahoma" pitchFamily="34" charset="0"/>
              </a:rPr>
            </a:br>
            <a:r>
              <a:rPr lang="en-US" sz="1600" b="1" dirty="0">
                <a:latin typeface="Tahoma" pitchFamily="34" charset="0"/>
              </a:rPr>
              <a:t>REKAM</a:t>
            </a:r>
          </a:p>
          <a:p>
            <a:pPr algn="ctr" eaLnBrk="0" hangingPunct="0"/>
            <a:r>
              <a:rPr lang="en-US" sz="1600" b="1" dirty="0">
                <a:latin typeface="Tahoma" pitchFamily="34" charset="0"/>
              </a:rPr>
              <a:t>MEDIS</a:t>
            </a:r>
          </a:p>
        </p:txBody>
      </p:sp>
      <p:sp>
        <p:nvSpPr>
          <p:cNvPr id="22557" name="Text Box 29"/>
          <p:cNvSpPr txBox="1">
            <a:spLocks noChangeArrowheads="1"/>
          </p:cNvSpPr>
          <p:nvPr/>
        </p:nvSpPr>
        <p:spPr bwMode="auto">
          <a:xfrm>
            <a:off x="3203848" y="5408612"/>
            <a:ext cx="2736304" cy="738664"/>
          </a:xfrm>
          <a:prstGeom prst="rect">
            <a:avLst/>
          </a:prstGeom>
          <a:solidFill>
            <a:schemeClr val="accent1"/>
          </a:solidFill>
          <a:ln w="9525">
            <a:noFill/>
            <a:miter lim="800000"/>
            <a:headEnd/>
            <a:tailEnd/>
          </a:ln>
          <a:effectLst/>
        </p:spPr>
        <p:txBody>
          <a:bodyPr wrap="square">
            <a:spAutoFit/>
          </a:bodyPr>
          <a:lstStyle/>
          <a:p>
            <a:pPr algn="ctr" eaLnBrk="0" hangingPunct="0"/>
            <a:r>
              <a:rPr lang="en-US" sz="1400" b="1" dirty="0">
                <a:latin typeface="Tahoma" pitchFamily="34" charset="0"/>
              </a:rPr>
              <a:t>INFORMASI </a:t>
            </a:r>
          </a:p>
          <a:p>
            <a:pPr algn="ctr" eaLnBrk="0" hangingPunct="0"/>
            <a:r>
              <a:rPr lang="en-US" sz="1400" b="1" dirty="0">
                <a:latin typeface="Tahoma" pitchFamily="34" charset="0"/>
              </a:rPr>
              <a:t> (HASIL PENGOLAHAN</a:t>
            </a:r>
          </a:p>
          <a:p>
            <a:pPr algn="ctr" eaLnBrk="0" hangingPunct="0"/>
            <a:r>
              <a:rPr lang="en-US" sz="1400" b="1" dirty="0">
                <a:latin typeface="Tahoma" pitchFamily="34" charset="0"/>
              </a:rPr>
              <a:t> DATA REKAM MEDIS)</a:t>
            </a:r>
          </a:p>
        </p:txBody>
      </p:sp>
      <p:sp>
        <p:nvSpPr>
          <p:cNvPr id="22558" name="Text Box 30"/>
          <p:cNvSpPr txBox="1">
            <a:spLocks noChangeArrowheads="1"/>
          </p:cNvSpPr>
          <p:nvPr/>
        </p:nvSpPr>
        <p:spPr bwMode="auto">
          <a:xfrm>
            <a:off x="6516216" y="5410200"/>
            <a:ext cx="2448272" cy="1200329"/>
          </a:xfrm>
          <a:prstGeom prst="rect">
            <a:avLst/>
          </a:prstGeom>
          <a:solidFill>
            <a:schemeClr val="accent1"/>
          </a:solidFill>
          <a:ln w="9525">
            <a:noFill/>
            <a:miter lim="800000"/>
            <a:headEnd/>
            <a:tailEnd/>
          </a:ln>
          <a:effectLst/>
        </p:spPr>
        <p:txBody>
          <a:bodyPr wrap="square">
            <a:spAutoFit/>
          </a:bodyPr>
          <a:lstStyle/>
          <a:p>
            <a:pPr algn="ctr" eaLnBrk="0" hangingPunct="0"/>
            <a:r>
              <a:rPr lang="en-US" b="1" dirty="0">
                <a:latin typeface="Tahoma" pitchFamily="34" charset="0"/>
              </a:rPr>
              <a:t>INFORMASI </a:t>
            </a:r>
          </a:p>
          <a:p>
            <a:pPr algn="ctr" eaLnBrk="0" hangingPunct="0"/>
            <a:r>
              <a:rPr lang="en-US" b="1" dirty="0">
                <a:latin typeface="Tahoma" pitchFamily="34" charset="0"/>
              </a:rPr>
              <a:t> REKAM MEDIS </a:t>
            </a:r>
            <a:r>
              <a:rPr lang="en-US" b="1" dirty="0" err="1">
                <a:latin typeface="Tahoma" pitchFamily="34" charset="0"/>
              </a:rPr>
              <a:t>dan</a:t>
            </a:r>
            <a:endParaRPr lang="en-US" b="1" dirty="0">
              <a:latin typeface="Tahoma" pitchFamily="34" charset="0"/>
            </a:endParaRPr>
          </a:p>
          <a:p>
            <a:pPr algn="ctr" eaLnBrk="0" hangingPunct="0"/>
            <a:r>
              <a:rPr lang="en-US" b="1" dirty="0">
                <a:latin typeface="Tahoma" pitchFamily="34" charset="0"/>
              </a:rPr>
              <a:t>SUMBER2 DAYA</a:t>
            </a:r>
          </a:p>
          <a:p>
            <a:pPr algn="ctr" eaLnBrk="0" hangingPunct="0"/>
            <a:r>
              <a:rPr lang="en-US" b="1" dirty="0">
                <a:latin typeface="Tahoma" pitchFamily="34" charset="0"/>
              </a:rPr>
              <a:t>ORGANISASI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diamond(in)">
                                      <p:cBhvr>
                                        <p:cTn id="7" dur="2000"/>
                                        <p:tgtEl>
                                          <p:spTgt spid="22530"/>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22531"/>
                                        </p:tgtEl>
                                        <p:attrNameLst>
                                          <p:attrName>style.visibility</p:attrName>
                                        </p:attrNameLst>
                                      </p:cBhvr>
                                      <p:to>
                                        <p:strVal val="visible"/>
                                      </p:to>
                                    </p:set>
                                    <p:animEffect transition="in" filter="checkerboard(across)">
                                      <p:cBhvr>
                                        <p:cTn id="11" dur="500"/>
                                        <p:tgtEl>
                                          <p:spTgt spid="22531"/>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2536"/>
                                        </p:tgtEl>
                                        <p:attrNameLst>
                                          <p:attrName>style.visibility</p:attrName>
                                        </p:attrNameLst>
                                      </p:cBhvr>
                                      <p:to>
                                        <p:strVal val="visible"/>
                                      </p:to>
                                    </p:set>
                                    <p:anim calcmode="lin" valueType="num">
                                      <p:cBhvr additive="base">
                                        <p:cTn id="16" dur="500" fill="hold"/>
                                        <p:tgtEl>
                                          <p:spTgt spid="22536"/>
                                        </p:tgtEl>
                                        <p:attrNameLst>
                                          <p:attrName>ppt_x</p:attrName>
                                        </p:attrNameLst>
                                      </p:cBhvr>
                                      <p:tavLst>
                                        <p:tav tm="0">
                                          <p:val>
                                            <p:strVal val="#ppt_x"/>
                                          </p:val>
                                        </p:tav>
                                        <p:tav tm="100000">
                                          <p:val>
                                            <p:strVal val="#ppt_x"/>
                                          </p:val>
                                        </p:tav>
                                      </p:tavLst>
                                    </p:anim>
                                    <p:anim calcmode="lin" valueType="num">
                                      <p:cBhvr additive="base">
                                        <p:cTn id="17" dur="500" fill="hold"/>
                                        <p:tgtEl>
                                          <p:spTgt spid="22536"/>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2" presetClass="entr" presetSubtype="4" fill="hold" grpId="0" nodeType="afterEffect">
                                  <p:stCondLst>
                                    <p:cond delay="0"/>
                                  </p:stCondLst>
                                  <p:childTnLst>
                                    <p:set>
                                      <p:cBhvr>
                                        <p:cTn id="20" dur="1" fill="hold">
                                          <p:stCondLst>
                                            <p:cond delay="0"/>
                                          </p:stCondLst>
                                        </p:cTn>
                                        <p:tgtEl>
                                          <p:spTgt spid="22532"/>
                                        </p:tgtEl>
                                        <p:attrNameLst>
                                          <p:attrName>style.visibility</p:attrName>
                                        </p:attrNameLst>
                                      </p:cBhvr>
                                      <p:to>
                                        <p:strVal val="visible"/>
                                      </p:to>
                                    </p:set>
                                    <p:anim calcmode="lin" valueType="num">
                                      <p:cBhvr additive="base">
                                        <p:cTn id="21" dur="500" fill="hold"/>
                                        <p:tgtEl>
                                          <p:spTgt spid="22532"/>
                                        </p:tgtEl>
                                        <p:attrNameLst>
                                          <p:attrName>ppt_x</p:attrName>
                                        </p:attrNameLst>
                                      </p:cBhvr>
                                      <p:tavLst>
                                        <p:tav tm="0">
                                          <p:val>
                                            <p:strVal val="#ppt_x"/>
                                          </p:val>
                                        </p:tav>
                                        <p:tav tm="100000">
                                          <p:val>
                                            <p:strVal val="#ppt_x"/>
                                          </p:val>
                                        </p:tav>
                                      </p:tavLst>
                                    </p:anim>
                                    <p:anim calcmode="lin" valueType="num">
                                      <p:cBhvr additive="base">
                                        <p:cTn id="22" dur="500" fill="hold"/>
                                        <p:tgtEl>
                                          <p:spTgt spid="22532"/>
                                        </p:tgtEl>
                                        <p:attrNameLst>
                                          <p:attrName>ppt_y</p:attrName>
                                        </p:attrNameLst>
                                      </p:cBhvr>
                                      <p:tavLst>
                                        <p:tav tm="0">
                                          <p:val>
                                            <p:strVal val="1+#ppt_h/2"/>
                                          </p:val>
                                        </p:tav>
                                        <p:tav tm="100000">
                                          <p:val>
                                            <p:strVal val="#ppt_y"/>
                                          </p:val>
                                        </p:tav>
                                      </p:tavLst>
                                    </p:anim>
                                  </p:childTnLst>
                                </p:cTn>
                              </p:par>
                            </p:childTnLst>
                          </p:cTn>
                        </p:par>
                        <p:par>
                          <p:cTn id="23" fill="hold">
                            <p:stCondLst>
                              <p:cond delay="1000"/>
                            </p:stCondLst>
                            <p:childTnLst>
                              <p:par>
                                <p:cTn id="24" presetID="2" presetClass="entr" presetSubtype="4" fill="hold" grpId="0" nodeType="afterEffect">
                                  <p:stCondLst>
                                    <p:cond delay="0"/>
                                  </p:stCondLst>
                                  <p:childTnLst>
                                    <p:set>
                                      <p:cBhvr>
                                        <p:cTn id="25" dur="1" fill="hold">
                                          <p:stCondLst>
                                            <p:cond delay="0"/>
                                          </p:stCondLst>
                                        </p:cTn>
                                        <p:tgtEl>
                                          <p:spTgt spid="22538"/>
                                        </p:tgtEl>
                                        <p:attrNameLst>
                                          <p:attrName>style.visibility</p:attrName>
                                        </p:attrNameLst>
                                      </p:cBhvr>
                                      <p:to>
                                        <p:strVal val="visible"/>
                                      </p:to>
                                    </p:set>
                                    <p:anim calcmode="lin" valueType="num">
                                      <p:cBhvr additive="base">
                                        <p:cTn id="26" dur="500" fill="hold"/>
                                        <p:tgtEl>
                                          <p:spTgt spid="22538"/>
                                        </p:tgtEl>
                                        <p:attrNameLst>
                                          <p:attrName>ppt_x</p:attrName>
                                        </p:attrNameLst>
                                      </p:cBhvr>
                                      <p:tavLst>
                                        <p:tav tm="0">
                                          <p:val>
                                            <p:strVal val="#ppt_x"/>
                                          </p:val>
                                        </p:tav>
                                        <p:tav tm="100000">
                                          <p:val>
                                            <p:strVal val="#ppt_x"/>
                                          </p:val>
                                        </p:tav>
                                      </p:tavLst>
                                    </p:anim>
                                    <p:anim calcmode="lin" valueType="num">
                                      <p:cBhvr additive="base">
                                        <p:cTn id="27" dur="500" fill="hold"/>
                                        <p:tgtEl>
                                          <p:spTgt spid="22538"/>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22533"/>
                                        </p:tgtEl>
                                        <p:attrNameLst>
                                          <p:attrName>style.visibility</p:attrName>
                                        </p:attrNameLst>
                                      </p:cBhvr>
                                      <p:to>
                                        <p:strVal val="visible"/>
                                      </p:to>
                                    </p:set>
                                    <p:anim calcmode="lin" valueType="num">
                                      <p:cBhvr additive="base">
                                        <p:cTn id="31" dur="500" fill="hold"/>
                                        <p:tgtEl>
                                          <p:spTgt spid="22533"/>
                                        </p:tgtEl>
                                        <p:attrNameLst>
                                          <p:attrName>ppt_x</p:attrName>
                                        </p:attrNameLst>
                                      </p:cBhvr>
                                      <p:tavLst>
                                        <p:tav tm="0">
                                          <p:val>
                                            <p:strVal val="#ppt_x"/>
                                          </p:val>
                                        </p:tav>
                                        <p:tav tm="100000">
                                          <p:val>
                                            <p:strVal val="#ppt_x"/>
                                          </p:val>
                                        </p:tav>
                                      </p:tavLst>
                                    </p:anim>
                                    <p:anim calcmode="lin" valueType="num">
                                      <p:cBhvr additive="base">
                                        <p:cTn id="32" dur="500" fill="hold"/>
                                        <p:tgtEl>
                                          <p:spTgt spid="22533"/>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22537"/>
                                        </p:tgtEl>
                                        <p:attrNameLst>
                                          <p:attrName>style.visibility</p:attrName>
                                        </p:attrNameLst>
                                      </p:cBhvr>
                                      <p:to>
                                        <p:strVal val="visible"/>
                                      </p:to>
                                    </p:set>
                                    <p:anim calcmode="lin" valueType="num">
                                      <p:cBhvr additive="base">
                                        <p:cTn id="36" dur="500" fill="hold"/>
                                        <p:tgtEl>
                                          <p:spTgt spid="22537"/>
                                        </p:tgtEl>
                                        <p:attrNameLst>
                                          <p:attrName>ppt_x</p:attrName>
                                        </p:attrNameLst>
                                      </p:cBhvr>
                                      <p:tavLst>
                                        <p:tav tm="0">
                                          <p:val>
                                            <p:strVal val="#ppt_x"/>
                                          </p:val>
                                        </p:tav>
                                        <p:tav tm="100000">
                                          <p:val>
                                            <p:strVal val="#ppt_x"/>
                                          </p:val>
                                        </p:tav>
                                      </p:tavLst>
                                    </p:anim>
                                    <p:anim calcmode="lin" valueType="num">
                                      <p:cBhvr additive="base">
                                        <p:cTn id="37" dur="500" fill="hold"/>
                                        <p:tgtEl>
                                          <p:spTgt spid="22537"/>
                                        </p:tgtEl>
                                        <p:attrNameLst>
                                          <p:attrName>ppt_y</p:attrName>
                                        </p:attrNameLst>
                                      </p:cBhvr>
                                      <p:tavLst>
                                        <p:tav tm="0">
                                          <p:val>
                                            <p:strVal val="1+#ppt_h/2"/>
                                          </p:val>
                                        </p:tav>
                                        <p:tav tm="100000">
                                          <p:val>
                                            <p:strVal val="#ppt_y"/>
                                          </p:val>
                                        </p:tav>
                                      </p:tavLst>
                                    </p:anim>
                                  </p:childTnLst>
                                </p:cTn>
                              </p:par>
                            </p:childTnLst>
                          </p:cTn>
                        </p:par>
                        <p:par>
                          <p:cTn id="38" fill="hold">
                            <p:stCondLst>
                              <p:cond delay="2500"/>
                            </p:stCondLst>
                            <p:childTnLst>
                              <p:par>
                                <p:cTn id="39" presetID="2" presetClass="entr" presetSubtype="4" fill="hold" grpId="0" nodeType="afterEffect">
                                  <p:stCondLst>
                                    <p:cond delay="0"/>
                                  </p:stCondLst>
                                  <p:childTnLst>
                                    <p:set>
                                      <p:cBhvr>
                                        <p:cTn id="40" dur="1" fill="hold">
                                          <p:stCondLst>
                                            <p:cond delay="0"/>
                                          </p:stCondLst>
                                        </p:cTn>
                                        <p:tgtEl>
                                          <p:spTgt spid="22534"/>
                                        </p:tgtEl>
                                        <p:attrNameLst>
                                          <p:attrName>style.visibility</p:attrName>
                                        </p:attrNameLst>
                                      </p:cBhvr>
                                      <p:to>
                                        <p:strVal val="visible"/>
                                      </p:to>
                                    </p:set>
                                    <p:anim calcmode="lin" valueType="num">
                                      <p:cBhvr additive="base">
                                        <p:cTn id="41" dur="500" fill="hold"/>
                                        <p:tgtEl>
                                          <p:spTgt spid="22534"/>
                                        </p:tgtEl>
                                        <p:attrNameLst>
                                          <p:attrName>ppt_x</p:attrName>
                                        </p:attrNameLst>
                                      </p:cBhvr>
                                      <p:tavLst>
                                        <p:tav tm="0">
                                          <p:val>
                                            <p:strVal val="#ppt_x"/>
                                          </p:val>
                                        </p:tav>
                                        <p:tav tm="100000">
                                          <p:val>
                                            <p:strVal val="#ppt_x"/>
                                          </p:val>
                                        </p:tav>
                                      </p:tavLst>
                                    </p:anim>
                                    <p:anim calcmode="lin" valueType="num">
                                      <p:cBhvr additive="base">
                                        <p:cTn id="42" dur="500" fill="hold"/>
                                        <p:tgtEl>
                                          <p:spTgt spid="22534"/>
                                        </p:tgtEl>
                                        <p:attrNameLst>
                                          <p:attrName>ppt_y</p:attrName>
                                        </p:attrNameLst>
                                      </p:cBhvr>
                                      <p:tavLst>
                                        <p:tav tm="0">
                                          <p:val>
                                            <p:strVal val="1+#ppt_h/2"/>
                                          </p:val>
                                        </p:tav>
                                        <p:tav tm="100000">
                                          <p:val>
                                            <p:strVal val="#ppt_y"/>
                                          </p:val>
                                        </p:tav>
                                      </p:tavLst>
                                    </p:anim>
                                  </p:childTnLst>
                                </p:cTn>
                              </p:par>
                            </p:childTnLst>
                          </p:cTn>
                        </p:par>
                        <p:par>
                          <p:cTn id="43" fill="hold">
                            <p:stCondLst>
                              <p:cond delay="3000"/>
                            </p:stCondLst>
                            <p:childTnLst>
                              <p:par>
                                <p:cTn id="44" presetID="2" presetClass="entr" presetSubtype="4" fill="hold" grpId="0" nodeType="afterEffect">
                                  <p:stCondLst>
                                    <p:cond delay="0"/>
                                  </p:stCondLst>
                                  <p:childTnLst>
                                    <p:set>
                                      <p:cBhvr>
                                        <p:cTn id="45" dur="1" fill="hold">
                                          <p:stCondLst>
                                            <p:cond delay="0"/>
                                          </p:stCondLst>
                                        </p:cTn>
                                        <p:tgtEl>
                                          <p:spTgt spid="22539"/>
                                        </p:tgtEl>
                                        <p:attrNameLst>
                                          <p:attrName>style.visibility</p:attrName>
                                        </p:attrNameLst>
                                      </p:cBhvr>
                                      <p:to>
                                        <p:strVal val="visible"/>
                                      </p:to>
                                    </p:set>
                                    <p:anim calcmode="lin" valueType="num">
                                      <p:cBhvr additive="base">
                                        <p:cTn id="46" dur="500" fill="hold"/>
                                        <p:tgtEl>
                                          <p:spTgt spid="22539"/>
                                        </p:tgtEl>
                                        <p:attrNameLst>
                                          <p:attrName>ppt_x</p:attrName>
                                        </p:attrNameLst>
                                      </p:cBhvr>
                                      <p:tavLst>
                                        <p:tav tm="0">
                                          <p:val>
                                            <p:strVal val="#ppt_x"/>
                                          </p:val>
                                        </p:tav>
                                        <p:tav tm="100000">
                                          <p:val>
                                            <p:strVal val="#ppt_x"/>
                                          </p:val>
                                        </p:tav>
                                      </p:tavLst>
                                    </p:anim>
                                    <p:anim calcmode="lin" valueType="num">
                                      <p:cBhvr additive="base">
                                        <p:cTn id="47" dur="500" fill="hold"/>
                                        <p:tgtEl>
                                          <p:spTgt spid="22539"/>
                                        </p:tgtEl>
                                        <p:attrNameLst>
                                          <p:attrName>ppt_y</p:attrName>
                                        </p:attrNameLst>
                                      </p:cBhvr>
                                      <p:tavLst>
                                        <p:tav tm="0">
                                          <p:val>
                                            <p:strVal val="1+#ppt_h/2"/>
                                          </p:val>
                                        </p:tav>
                                        <p:tav tm="100000">
                                          <p:val>
                                            <p:strVal val="#ppt_y"/>
                                          </p:val>
                                        </p:tav>
                                      </p:tavLst>
                                    </p:anim>
                                  </p:childTnLst>
                                </p:cTn>
                              </p:par>
                            </p:childTnLst>
                          </p:cTn>
                        </p:par>
                        <p:par>
                          <p:cTn id="48" fill="hold">
                            <p:stCondLst>
                              <p:cond delay="3500"/>
                            </p:stCondLst>
                            <p:childTnLst>
                              <p:par>
                                <p:cTn id="49" presetID="2" presetClass="entr" presetSubtype="4" fill="hold" grpId="0" nodeType="afterEffect">
                                  <p:stCondLst>
                                    <p:cond delay="0"/>
                                  </p:stCondLst>
                                  <p:childTnLst>
                                    <p:set>
                                      <p:cBhvr>
                                        <p:cTn id="50" dur="1" fill="hold">
                                          <p:stCondLst>
                                            <p:cond delay="0"/>
                                          </p:stCondLst>
                                        </p:cTn>
                                        <p:tgtEl>
                                          <p:spTgt spid="22535"/>
                                        </p:tgtEl>
                                        <p:attrNameLst>
                                          <p:attrName>style.visibility</p:attrName>
                                        </p:attrNameLst>
                                      </p:cBhvr>
                                      <p:to>
                                        <p:strVal val="visible"/>
                                      </p:to>
                                    </p:set>
                                    <p:anim calcmode="lin" valueType="num">
                                      <p:cBhvr additive="base">
                                        <p:cTn id="51" dur="500" fill="hold"/>
                                        <p:tgtEl>
                                          <p:spTgt spid="22535"/>
                                        </p:tgtEl>
                                        <p:attrNameLst>
                                          <p:attrName>ppt_x</p:attrName>
                                        </p:attrNameLst>
                                      </p:cBhvr>
                                      <p:tavLst>
                                        <p:tav tm="0">
                                          <p:val>
                                            <p:strVal val="#ppt_x"/>
                                          </p:val>
                                        </p:tav>
                                        <p:tav tm="100000">
                                          <p:val>
                                            <p:strVal val="#ppt_x"/>
                                          </p:val>
                                        </p:tav>
                                      </p:tavLst>
                                    </p:anim>
                                    <p:anim calcmode="lin" valueType="num">
                                      <p:cBhvr additive="base">
                                        <p:cTn id="52" dur="500" fill="hold"/>
                                        <p:tgtEl>
                                          <p:spTgt spid="22535"/>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2540"/>
                                        </p:tgtEl>
                                        <p:attrNameLst>
                                          <p:attrName>style.visibility</p:attrName>
                                        </p:attrNameLst>
                                      </p:cBhvr>
                                      <p:to>
                                        <p:strVal val="visible"/>
                                      </p:to>
                                    </p:set>
                                    <p:animEffect transition="in" filter="blinds(horizontal)">
                                      <p:cBhvr>
                                        <p:cTn id="57" dur="500"/>
                                        <p:tgtEl>
                                          <p:spTgt spid="22540"/>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22544"/>
                                        </p:tgtEl>
                                        <p:attrNameLst>
                                          <p:attrName>style.visibility</p:attrName>
                                        </p:attrNameLst>
                                      </p:cBhvr>
                                      <p:to>
                                        <p:strVal val="visible"/>
                                      </p:to>
                                    </p:set>
                                    <p:animEffect transition="in" filter="box(in)">
                                      <p:cBhvr>
                                        <p:cTn id="62" dur="500"/>
                                        <p:tgtEl>
                                          <p:spTgt spid="22544"/>
                                        </p:tgtEl>
                                      </p:cBhvr>
                                    </p:animEffect>
                                  </p:childTnLst>
                                </p:cTn>
                              </p:par>
                            </p:childTnLst>
                          </p:cTn>
                        </p:par>
                        <p:par>
                          <p:cTn id="63" fill="hold">
                            <p:stCondLst>
                              <p:cond delay="500"/>
                            </p:stCondLst>
                            <p:childTnLst>
                              <p:par>
                                <p:cTn id="64" presetID="4" presetClass="entr" presetSubtype="16" fill="hold" grpId="0" nodeType="afterEffect">
                                  <p:stCondLst>
                                    <p:cond delay="0"/>
                                  </p:stCondLst>
                                  <p:childTnLst>
                                    <p:set>
                                      <p:cBhvr>
                                        <p:cTn id="65" dur="1" fill="hold">
                                          <p:stCondLst>
                                            <p:cond delay="0"/>
                                          </p:stCondLst>
                                        </p:cTn>
                                        <p:tgtEl>
                                          <p:spTgt spid="22541"/>
                                        </p:tgtEl>
                                        <p:attrNameLst>
                                          <p:attrName>style.visibility</p:attrName>
                                        </p:attrNameLst>
                                      </p:cBhvr>
                                      <p:to>
                                        <p:strVal val="visible"/>
                                      </p:to>
                                    </p:set>
                                    <p:animEffect transition="in" filter="box(in)">
                                      <p:cBhvr>
                                        <p:cTn id="66" dur="500"/>
                                        <p:tgtEl>
                                          <p:spTgt spid="22541"/>
                                        </p:tgtEl>
                                      </p:cBhvr>
                                    </p:animEffect>
                                  </p:childTnLst>
                                </p:cTn>
                              </p:par>
                            </p:childTnLst>
                          </p:cTn>
                        </p:par>
                      </p:childTnLst>
                    </p:cTn>
                  </p:par>
                  <p:par>
                    <p:cTn id="67" fill="hold">
                      <p:stCondLst>
                        <p:cond delay="indefinite"/>
                      </p:stCondLst>
                      <p:childTnLst>
                        <p:par>
                          <p:cTn id="68" fill="hold">
                            <p:stCondLst>
                              <p:cond delay="0"/>
                            </p:stCondLst>
                            <p:childTnLst>
                              <p:par>
                                <p:cTn id="69" presetID="4" presetClass="entr" presetSubtype="16" fill="hold" grpId="0" nodeType="clickEffect">
                                  <p:stCondLst>
                                    <p:cond delay="0"/>
                                  </p:stCondLst>
                                  <p:childTnLst>
                                    <p:set>
                                      <p:cBhvr>
                                        <p:cTn id="70" dur="1" fill="hold">
                                          <p:stCondLst>
                                            <p:cond delay="0"/>
                                          </p:stCondLst>
                                        </p:cTn>
                                        <p:tgtEl>
                                          <p:spTgt spid="22545"/>
                                        </p:tgtEl>
                                        <p:attrNameLst>
                                          <p:attrName>style.visibility</p:attrName>
                                        </p:attrNameLst>
                                      </p:cBhvr>
                                      <p:to>
                                        <p:strVal val="visible"/>
                                      </p:to>
                                    </p:set>
                                    <p:animEffect transition="in" filter="box(in)">
                                      <p:cBhvr>
                                        <p:cTn id="71" dur="500"/>
                                        <p:tgtEl>
                                          <p:spTgt spid="22545"/>
                                        </p:tgtEl>
                                      </p:cBhvr>
                                    </p:animEffect>
                                  </p:childTnLst>
                                </p:cTn>
                              </p:par>
                            </p:childTnLst>
                          </p:cTn>
                        </p:par>
                        <p:par>
                          <p:cTn id="72" fill="hold">
                            <p:stCondLst>
                              <p:cond delay="500"/>
                            </p:stCondLst>
                            <p:childTnLst>
                              <p:par>
                                <p:cTn id="73" presetID="4" presetClass="entr" presetSubtype="16" fill="hold" grpId="0" nodeType="afterEffect">
                                  <p:stCondLst>
                                    <p:cond delay="0"/>
                                  </p:stCondLst>
                                  <p:childTnLst>
                                    <p:set>
                                      <p:cBhvr>
                                        <p:cTn id="74" dur="1" fill="hold">
                                          <p:stCondLst>
                                            <p:cond delay="0"/>
                                          </p:stCondLst>
                                        </p:cTn>
                                        <p:tgtEl>
                                          <p:spTgt spid="22542"/>
                                        </p:tgtEl>
                                        <p:attrNameLst>
                                          <p:attrName>style.visibility</p:attrName>
                                        </p:attrNameLst>
                                      </p:cBhvr>
                                      <p:to>
                                        <p:strVal val="visible"/>
                                      </p:to>
                                    </p:set>
                                    <p:animEffect transition="in" filter="box(in)">
                                      <p:cBhvr>
                                        <p:cTn id="75" dur="500"/>
                                        <p:tgtEl>
                                          <p:spTgt spid="22542"/>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grpId="0" nodeType="clickEffect">
                                  <p:stCondLst>
                                    <p:cond delay="0"/>
                                  </p:stCondLst>
                                  <p:childTnLst>
                                    <p:set>
                                      <p:cBhvr>
                                        <p:cTn id="79" dur="1" fill="hold">
                                          <p:stCondLst>
                                            <p:cond delay="0"/>
                                          </p:stCondLst>
                                        </p:cTn>
                                        <p:tgtEl>
                                          <p:spTgt spid="22546"/>
                                        </p:tgtEl>
                                        <p:attrNameLst>
                                          <p:attrName>style.visibility</p:attrName>
                                        </p:attrNameLst>
                                      </p:cBhvr>
                                      <p:to>
                                        <p:strVal val="visible"/>
                                      </p:to>
                                    </p:set>
                                    <p:animEffect transition="in" filter="box(in)">
                                      <p:cBhvr>
                                        <p:cTn id="80" dur="500"/>
                                        <p:tgtEl>
                                          <p:spTgt spid="22546"/>
                                        </p:tgtEl>
                                      </p:cBhvr>
                                    </p:animEffect>
                                  </p:childTnLst>
                                </p:cTn>
                              </p:par>
                            </p:childTnLst>
                          </p:cTn>
                        </p:par>
                        <p:par>
                          <p:cTn id="81" fill="hold">
                            <p:stCondLst>
                              <p:cond delay="500"/>
                            </p:stCondLst>
                            <p:childTnLst>
                              <p:par>
                                <p:cTn id="82" presetID="4" presetClass="entr" presetSubtype="16" fill="hold" grpId="0" nodeType="afterEffect">
                                  <p:stCondLst>
                                    <p:cond delay="0"/>
                                  </p:stCondLst>
                                  <p:childTnLst>
                                    <p:set>
                                      <p:cBhvr>
                                        <p:cTn id="83" dur="1" fill="hold">
                                          <p:stCondLst>
                                            <p:cond delay="0"/>
                                          </p:stCondLst>
                                        </p:cTn>
                                        <p:tgtEl>
                                          <p:spTgt spid="22543"/>
                                        </p:tgtEl>
                                        <p:attrNameLst>
                                          <p:attrName>style.visibility</p:attrName>
                                        </p:attrNameLst>
                                      </p:cBhvr>
                                      <p:to>
                                        <p:strVal val="visible"/>
                                      </p:to>
                                    </p:set>
                                    <p:animEffect transition="in" filter="box(in)">
                                      <p:cBhvr>
                                        <p:cTn id="84" dur="500"/>
                                        <p:tgtEl>
                                          <p:spTgt spid="22543"/>
                                        </p:tgtEl>
                                      </p:cBhvr>
                                    </p:animEffect>
                                  </p:childTnLst>
                                </p:cTn>
                              </p:par>
                            </p:childTnLst>
                          </p:cTn>
                        </p:par>
                      </p:childTnLst>
                    </p:cTn>
                  </p:par>
                  <p:par>
                    <p:cTn id="85" fill="hold">
                      <p:stCondLst>
                        <p:cond delay="indefinite"/>
                      </p:stCondLst>
                      <p:childTnLst>
                        <p:par>
                          <p:cTn id="86" fill="hold">
                            <p:stCondLst>
                              <p:cond delay="0"/>
                            </p:stCondLst>
                            <p:childTnLst>
                              <p:par>
                                <p:cTn id="87" presetID="8" presetClass="entr" presetSubtype="16" fill="hold" grpId="0" nodeType="clickEffect">
                                  <p:stCondLst>
                                    <p:cond delay="0"/>
                                  </p:stCondLst>
                                  <p:childTnLst>
                                    <p:set>
                                      <p:cBhvr>
                                        <p:cTn id="88" dur="1" fill="hold">
                                          <p:stCondLst>
                                            <p:cond delay="0"/>
                                          </p:stCondLst>
                                        </p:cTn>
                                        <p:tgtEl>
                                          <p:spTgt spid="22547"/>
                                        </p:tgtEl>
                                        <p:attrNameLst>
                                          <p:attrName>style.visibility</p:attrName>
                                        </p:attrNameLst>
                                      </p:cBhvr>
                                      <p:to>
                                        <p:strVal val="visible"/>
                                      </p:to>
                                    </p:set>
                                    <p:animEffect transition="in" filter="diamond(in)">
                                      <p:cBhvr>
                                        <p:cTn id="89" dur="2000"/>
                                        <p:tgtEl>
                                          <p:spTgt spid="22547"/>
                                        </p:tgtEl>
                                      </p:cBhvr>
                                    </p:animEffect>
                                  </p:childTnLst>
                                </p:cTn>
                              </p:par>
                            </p:childTnLst>
                          </p:cTn>
                        </p:par>
                      </p:childTnLst>
                    </p:cTn>
                  </p:par>
                  <p:par>
                    <p:cTn id="90" fill="hold">
                      <p:stCondLst>
                        <p:cond delay="indefinite"/>
                      </p:stCondLst>
                      <p:childTnLst>
                        <p:par>
                          <p:cTn id="91" fill="hold">
                            <p:stCondLst>
                              <p:cond delay="0"/>
                            </p:stCondLst>
                            <p:childTnLst>
                              <p:par>
                                <p:cTn id="92" presetID="8" presetClass="entr" presetSubtype="16" fill="hold" grpId="0" nodeType="clickEffect">
                                  <p:stCondLst>
                                    <p:cond delay="0"/>
                                  </p:stCondLst>
                                  <p:childTnLst>
                                    <p:set>
                                      <p:cBhvr>
                                        <p:cTn id="93" dur="1" fill="hold">
                                          <p:stCondLst>
                                            <p:cond delay="0"/>
                                          </p:stCondLst>
                                        </p:cTn>
                                        <p:tgtEl>
                                          <p:spTgt spid="22548"/>
                                        </p:tgtEl>
                                        <p:attrNameLst>
                                          <p:attrName>style.visibility</p:attrName>
                                        </p:attrNameLst>
                                      </p:cBhvr>
                                      <p:to>
                                        <p:strVal val="visible"/>
                                      </p:to>
                                    </p:set>
                                    <p:animEffect transition="in" filter="diamond(in)">
                                      <p:cBhvr>
                                        <p:cTn id="94" dur="2000"/>
                                        <p:tgtEl>
                                          <p:spTgt spid="22548"/>
                                        </p:tgtEl>
                                      </p:cBhvr>
                                    </p:animEffect>
                                  </p:childTnLst>
                                </p:cTn>
                              </p:par>
                            </p:childTnLst>
                          </p:cTn>
                        </p:par>
                      </p:childTnLst>
                    </p:cTn>
                  </p:par>
                  <p:par>
                    <p:cTn id="95" fill="hold">
                      <p:stCondLst>
                        <p:cond delay="indefinite"/>
                      </p:stCondLst>
                      <p:childTnLst>
                        <p:par>
                          <p:cTn id="96" fill="hold">
                            <p:stCondLst>
                              <p:cond delay="0"/>
                            </p:stCondLst>
                            <p:childTnLst>
                              <p:par>
                                <p:cTn id="97" presetID="8" presetClass="entr" presetSubtype="16" fill="hold" grpId="0" nodeType="clickEffect">
                                  <p:stCondLst>
                                    <p:cond delay="0"/>
                                  </p:stCondLst>
                                  <p:childTnLst>
                                    <p:set>
                                      <p:cBhvr>
                                        <p:cTn id="98" dur="1" fill="hold">
                                          <p:stCondLst>
                                            <p:cond delay="0"/>
                                          </p:stCondLst>
                                        </p:cTn>
                                        <p:tgtEl>
                                          <p:spTgt spid="22549"/>
                                        </p:tgtEl>
                                        <p:attrNameLst>
                                          <p:attrName>style.visibility</p:attrName>
                                        </p:attrNameLst>
                                      </p:cBhvr>
                                      <p:to>
                                        <p:strVal val="visible"/>
                                      </p:to>
                                    </p:set>
                                    <p:animEffect transition="in" filter="diamond(in)">
                                      <p:cBhvr>
                                        <p:cTn id="99" dur="2000"/>
                                        <p:tgtEl>
                                          <p:spTgt spid="22549"/>
                                        </p:tgtEl>
                                      </p:cBhvr>
                                    </p:animEffect>
                                  </p:childTnLst>
                                </p:cTn>
                              </p:par>
                            </p:childTnLst>
                          </p:cTn>
                        </p:par>
                      </p:childTnLst>
                    </p:cTn>
                  </p:par>
                  <p:par>
                    <p:cTn id="100" fill="hold">
                      <p:stCondLst>
                        <p:cond delay="indefinite"/>
                      </p:stCondLst>
                      <p:childTnLst>
                        <p:par>
                          <p:cTn id="101" fill="hold">
                            <p:stCondLst>
                              <p:cond delay="0"/>
                            </p:stCondLst>
                            <p:childTnLst>
                              <p:par>
                                <p:cTn id="102" presetID="8" presetClass="entr" presetSubtype="16" fill="hold" grpId="0" nodeType="clickEffect">
                                  <p:stCondLst>
                                    <p:cond delay="0"/>
                                  </p:stCondLst>
                                  <p:childTnLst>
                                    <p:set>
                                      <p:cBhvr>
                                        <p:cTn id="103" dur="1" fill="hold">
                                          <p:stCondLst>
                                            <p:cond delay="0"/>
                                          </p:stCondLst>
                                        </p:cTn>
                                        <p:tgtEl>
                                          <p:spTgt spid="22550"/>
                                        </p:tgtEl>
                                        <p:attrNameLst>
                                          <p:attrName>style.visibility</p:attrName>
                                        </p:attrNameLst>
                                      </p:cBhvr>
                                      <p:to>
                                        <p:strVal val="visible"/>
                                      </p:to>
                                    </p:set>
                                    <p:animEffect transition="in" filter="diamond(in)">
                                      <p:cBhvr>
                                        <p:cTn id="104" dur="2000"/>
                                        <p:tgtEl>
                                          <p:spTgt spid="22550"/>
                                        </p:tgtEl>
                                      </p:cBhvr>
                                    </p:animEffect>
                                  </p:childTnLst>
                                </p:cTn>
                              </p:par>
                            </p:childTnLst>
                          </p:cTn>
                        </p:par>
                      </p:childTnLst>
                    </p:cTn>
                  </p:par>
                  <p:par>
                    <p:cTn id="105" fill="hold">
                      <p:stCondLst>
                        <p:cond delay="indefinite"/>
                      </p:stCondLst>
                      <p:childTnLst>
                        <p:par>
                          <p:cTn id="106" fill="hold">
                            <p:stCondLst>
                              <p:cond delay="0"/>
                            </p:stCondLst>
                            <p:childTnLst>
                              <p:par>
                                <p:cTn id="107" presetID="14" presetClass="entr" presetSubtype="10" fill="hold" grpId="0" nodeType="clickEffect">
                                  <p:stCondLst>
                                    <p:cond delay="0"/>
                                  </p:stCondLst>
                                  <p:childTnLst>
                                    <p:set>
                                      <p:cBhvr>
                                        <p:cTn id="108" dur="1" fill="hold">
                                          <p:stCondLst>
                                            <p:cond delay="0"/>
                                          </p:stCondLst>
                                        </p:cTn>
                                        <p:tgtEl>
                                          <p:spTgt spid="22551"/>
                                        </p:tgtEl>
                                        <p:attrNameLst>
                                          <p:attrName>style.visibility</p:attrName>
                                        </p:attrNameLst>
                                      </p:cBhvr>
                                      <p:to>
                                        <p:strVal val="visible"/>
                                      </p:to>
                                    </p:set>
                                    <p:animEffect transition="in" filter="randombar(horizontal)">
                                      <p:cBhvr>
                                        <p:cTn id="109" dur="500"/>
                                        <p:tgtEl>
                                          <p:spTgt spid="22551"/>
                                        </p:tgtEl>
                                      </p:cBhvr>
                                    </p:animEffect>
                                  </p:childTnLst>
                                </p:cTn>
                              </p:par>
                            </p:childTnLst>
                          </p:cTn>
                        </p:par>
                      </p:childTnLst>
                    </p:cTn>
                  </p:par>
                  <p:par>
                    <p:cTn id="110" fill="hold">
                      <p:stCondLst>
                        <p:cond delay="indefinite"/>
                      </p:stCondLst>
                      <p:childTnLst>
                        <p:par>
                          <p:cTn id="111" fill="hold">
                            <p:stCondLst>
                              <p:cond delay="0"/>
                            </p:stCondLst>
                            <p:childTnLst>
                              <p:par>
                                <p:cTn id="112" presetID="14" presetClass="entr" presetSubtype="10" fill="hold" grpId="0" nodeType="clickEffect">
                                  <p:stCondLst>
                                    <p:cond delay="0"/>
                                  </p:stCondLst>
                                  <p:childTnLst>
                                    <p:set>
                                      <p:cBhvr>
                                        <p:cTn id="113" dur="1" fill="hold">
                                          <p:stCondLst>
                                            <p:cond delay="0"/>
                                          </p:stCondLst>
                                        </p:cTn>
                                        <p:tgtEl>
                                          <p:spTgt spid="22552"/>
                                        </p:tgtEl>
                                        <p:attrNameLst>
                                          <p:attrName>style.visibility</p:attrName>
                                        </p:attrNameLst>
                                      </p:cBhvr>
                                      <p:to>
                                        <p:strVal val="visible"/>
                                      </p:to>
                                    </p:set>
                                    <p:animEffect transition="in" filter="randombar(horizontal)">
                                      <p:cBhvr>
                                        <p:cTn id="114" dur="500"/>
                                        <p:tgtEl>
                                          <p:spTgt spid="22552"/>
                                        </p:tgtEl>
                                      </p:cBhvr>
                                    </p:animEffect>
                                  </p:childTnLst>
                                </p:cTn>
                              </p:par>
                            </p:childTnLst>
                          </p:cTn>
                        </p:par>
                      </p:childTnLst>
                    </p:cTn>
                  </p:par>
                  <p:par>
                    <p:cTn id="115" fill="hold">
                      <p:stCondLst>
                        <p:cond delay="indefinite"/>
                      </p:stCondLst>
                      <p:childTnLst>
                        <p:par>
                          <p:cTn id="116" fill="hold">
                            <p:stCondLst>
                              <p:cond delay="0"/>
                            </p:stCondLst>
                            <p:childTnLst>
                              <p:par>
                                <p:cTn id="117" presetID="14" presetClass="entr" presetSubtype="10" fill="hold" grpId="0" nodeType="clickEffect">
                                  <p:stCondLst>
                                    <p:cond delay="0"/>
                                  </p:stCondLst>
                                  <p:childTnLst>
                                    <p:set>
                                      <p:cBhvr>
                                        <p:cTn id="118" dur="1" fill="hold">
                                          <p:stCondLst>
                                            <p:cond delay="0"/>
                                          </p:stCondLst>
                                        </p:cTn>
                                        <p:tgtEl>
                                          <p:spTgt spid="22553"/>
                                        </p:tgtEl>
                                        <p:attrNameLst>
                                          <p:attrName>style.visibility</p:attrName>
                                        </p:attrNameLst>
                                      </p:cBhvr>
                                      <p:to>
                                        <p:strVal val="visible"/>
                                      </p:to>
                                    </p:set>
                                    <p:animEffect transition="in" filter="randombar(horizontal)">
                                      <p:cBhvr>
                                        <p:cTn id="119" dur="500"/>
                                        <p:tgtEl>
                                          <p:spTgt spid="22553"/>
                                        </p:tgtEl>
                                      </p:cBhvr>
                                    </p:animEffect>
                                  </p:childTnLst>
                                </p:cTn>
                              </p:par>
                            </p:childTnLst>
                          </p:cTn>
                        </p:par>
                      </p:childTnLst>
                    </p:cTn>
                  </p:par>
                  <p:par>
                    <p:cTn id="120" fill="hold">
                      <p:stCondLst>
                        <p:cond delay="indefinite"/>
                      </p:stCondLst>
                      <p:childTnLst>
                        <p:par>
                          <p:cTn id="121" fill="hold">
                            <p:stCondLst>
                              <p:cond delay="0"/>
                            </p:stCondLst>
                            <p:childTnLst>
                              <p:par>
                                <p:cTn id="122" presetID="14" presetClass="entr" presetSubtype="10" fill="hold" grpId="0" nodeType="clickEffect">
                                  <p:stCondLst>
                                    <p:cond delay="0"/>
                                  </p:stCondLst>
                                  <p:childTnLst>
                                    <p:set>
                                      <p:cBhvr>
                                        <p:cTn id="123" dur="1" fill="hold">
                                          <p:stCondLst>
                                            <p:cond delay="0"/>
                                          </p:stCondLst>
                                        </p:cTn>
                                        <p:tgtEl>
                                          <p:spTgt spid="22554"/>
                                        </p:tgtEl>
                                        <p:attrNameLst>
                                          <p:attrName>style.visibility</p:attrName>
                                        </p:attrNameLst>
                                      </p:cBhvr>
                                      <p:to>
                                        <p:strVal val="visible"/>
                                      </p:to>
                                    </p:set>
                                    <p:animEffect transition="in" filter="randombar(horizontal)">
                                      <p:cBhvr>
                                        <p:cTn id="124" dur="500"/>
                                        <p:tgtEl>
                                          <p:spTgt spid="22554"/>
                                        </p:tgtEl>
                                      </p:cBhvr>
                                    </p:animEffect>
                                  </p:childTnLst>
                                </p:cTn>
                              </p:par>
                            </p:childTnLst>
                          </p:cTn>
                        </p:par>
                      </p:childTnLst>
                    </p:cTn>
                  </p:par>
                  <p:par>
                    <p:cTn id="125" fill="hold">
                      <p:stCondLst>
                        <p:cond delay="indefinite"/>
                      </p:stCondLst>
                      <p:childTnLst>
                        <p:par>
                          <p:cTn id="126" fill="hold">
                            <p:stCondLst>
                              <p:cond delay="0"/>
                            </p:stCondLst>
                            <p:childTnLst>
                              <p:par>
                                <p:cTn id="127" presetID="14" presetClass="entr" presetSubtype="10" fill="hold" grpId="0" nodeType="clickEffect">
                                  <p:stCondLst>
                                    <p:cond delay="0"/>
                                  </p:stCondLst>
                                  <p:childTnLst>
                                    <p:set>
                                      <p:cBhvr>
                                        <p:cTn id="128" dur="1" fill="hold">
                                          <p:stCondLst>
                                            <p:cond delay="0"/>
                                          </p:stCondLst>
                                        </p:cTn>
                                        <p:tgtEl>
                                          <p:spTgt spid="22555"/>
                                        </p:tgtEl>
                                        <p:attrNameLst>
                                          <p:attrName>style.visibility</p:attrName>
                                        </p:attrNameLst>
                                      </p:cBhvr>
                                      <p:to>
                                        <p:strVal val="visible"/>
                                      </p:to>
                                    </p:set>
                                    <p:animEffect transition="in" filter="randombar(horizontal)">
                                      <p:cBhvr>
                                        <p:cTn id="129" dur="500"/>
                                        <p:tgtEl>
                                          <p:spTgt spid="22555"/>
                                        </p:tgtEl>
                                      </p:cBhvr>
                                    </p:animEffect>
                                  </p:childTnLst>
                                </p:cTn>
                              </p:par>
                            </p:childTnLst>
                          </p:cTn>
                        </p:par>
                      </p:childTnLst>
                    </p:cTn>
                  </p:par>
                  <p:par>
                    <p:cTn id="130" fill="hold">
                      <p:stCondLst>
                        <p:cond delay="indefinite"/>
                      </p:stCondLst>
                      <p:childTnLst>
                        <p:par>
                          <p:cTn id="131" fill="hold">
                            <p:stCondLst>
                              <p:cond delay="0"/>
                            </p:stCondLst>
                            <p:childTnLst>
                              <p:par>
                                <p:cTn id="132" presetID="14" presetClass="entr" presetSubtype="10" fill="hold" grpId="0" nodeType="clickEffect">
                                  <p:stCondLst>
                                    <p:cond delay="0"/>
                                  </p:stCondLst>
                                  <p:childTnLst>
                                    <p:set>
                                      <p:cBhvr>
                                        <p:cTn id="133" dur="1" fill="hold">
                                          <p:stCondLst>
                                            <p:cond delay="0"/>
                                          </p:stCondLst>
                                        </p:cTn>
                                        <p:tgtEl>
                                          <p:spTgt spid="22556"/>
                                        </p:tgtEl>
                                        <p:attrNameLst>
                                          <p:attrName>style.visibility</p:attrName>
                                        </p:attrNameLst>
                                      </p:cBhvr>
                                      <p:to>
                                        <p:strVal val="visible"/>
                                      </p:to>
                                    </p:set>
                                    <p:animEffect transition="in" filter="randombar(horizontal)">
                                      <p:cBhvr>
                                        <p:cTn id="134" dur="500"/>
                                        <p:tgtEl>
                                          <p:spTgt spid="22556"/>
                                        </p:tgtEl>
                                      </p:cBhvr>
                                    </p:animEffect>
                                  </p:childTnLst>
                                </p:cTn>
                              </p:par>
                            </p:childTnLst>
                          </p:cTn>
                        </p:par>
                        <p:par>
                          <p:cTn id="135" fill="hold">
                            <p:stCondLst>
                              <p:cond delay="500"/>
                            </p:stCondLst>
                            <p:childTnLst>
                              <p:par>
                                <p:cTn id="136" presetID="4" presetClass="emph" presetSubtype="2" fill="hold" grpId="1" nodeType="afterEffect">
                                  <p:stCondLst>
                                    <p:cond delay="0"/>
                                  </p:stCondLst>
                                  <p:childTnLst>
                                    <p:anim to="1.5" calcmode="lin" valueType="num">
                                      <p:cBhvr override="childStyle">
                                        <p:cTn id="137" dur="2000" fill="hold"/>
                                        <p:tgtEl>
                                          <p:spTgt spid="22556"/>
                                        </p:tgtEl>
                                        <p:attrNameLst>
                                          <p:attrName>style.fontSize</p:attrName>
                                        </p:attrNameLst>
                                      </p:cBhvr>
                                    </p:anim>
                                  </p:childTnLst>
                                </p:cTn>
                              </p:par>
                            </p:childTnLst>
                          </p:cTn>
                        </p:par>
                      </p:childTnLst>
                    </p:cTn>
                  </p:par>
                  <p:par>
                    <p:cTn id="138" fill="hold">
                      <p:stCondLst>
                        <p:cond delay="indefinite"/>
                      </p:stCondLst>
                      <p:childTnLst>
                        <p:par>
                          <p:cTn id="139" fill="hold">
                            <p:stCondLst>
                              <p:cond delay="0"/>
                            </p:stCondLst>
                            <p:childTnLst>
                              <p:par>
                                <p:cTn id="140" presetID="14" presetClass="entr" presetSubtype="10" fill="hold" grpId="0" nodeType="clickEffect">
                                  <p:stCondLst>
                                    <p:cond delay="0"/>
                                  </p:stCondLst>
                                  <p:childTnLst>
                                    <p:set>
                                      <p:cBhvr>
                                        <p:cTn id="141" dur="1" fill="hold">
                                          <p:stCondLst>
                                            <p:cond delay="0"/>
                                          </p:stCondLst>
                                        </p:cTn>
                                        <p:tgtEl>
                                          <p:spTgt spid="22557"/>
                                        </p:tgtEl>
                                        <p:attrNameLst>
                                          <p:attrName>style.visibility</p:attrName>
                                        </p:attrNameLst>
                                      </p:cBhvr>
                                      <p:to>
                                        <p:strVal val="visible"/>
                                      </p:to>
                                    </p:set>
                                    <p:animEffect transition="in" filter="randombar(horizontal)">
                                      <p:cBhvr>
                                        <p:cTn id="142" dur="500"/>
                                        <p:tgtEl>
                                          <p:spTgt spid="22557"/>
                                        </p:tgtEl>
                                      </p:cBhvr>
                                    </p:animEffect>
                                  </p:childTnLst>
                                </p:cTn>
                              </p:par>
                            </p:childTnLst>
                          </p:cTn>
                        </p:par>
                        <p:par>
                          <p:cTn id="143" fill="hold">
                            <p:stCondLst>
                              <p:cond delay="500"/>
                            </p:stCondLst>
                            <p:childTnLst>
                              <p:par>
                                <p:cTn id="144" presetID="4" presetClass="emph" presetSubtype="2" fill="hold" grpId="1" nodeType="afterEffect">
                                  <p:stCondLst>
                                    <p:cond delay="0"/>
                                  </p:stCondLst>
                                  <p:childTnLst>
                                    <p:anim to="1.5" calcmode="lin" valueType="num">
                                      <p:cBhvr override="childStyle">
                                        <p:cTn id="145" dur="2000" fill="hold"/>
                                        <p:tgtEl>
                                          <p:spTgt spid="22557"/>
                                        </p:tgtEl>
                                        <p:attrNameLst>
                                          <p:attrName>style.fontSize</p:attrName>
                                        </p:attrNameLst>
                                      </p:cBhvr>
                                    </p:anim>
                                  </p:childTnLst>
                                </p:cTn>
                              </p:par>
                            </p:childTnLst>
                          </p:cTn>
                        </p:par>
                      </p:childTnLst>
                    </p:cTn>
                  </p:par>
                  <p:par>
                    <p:cTn id="146" fill="hold">
                      <p:stCondLst>
                        <p:cond delay="indefinite"/>
                      </p:stCondLst>
                      <p:childTnLst>
                        <p:par>
                          <p:cTn id="147" fill="hold">
                            <p:stCondLst>
                              <p:cond delay="0"/>
                            </p:stCondLst>
                            <p:childTnLst>
                              <p:par>
                                <p:cTn id="148" presetID="14" presetClass="entr" presetSubtype="10" fill="hold" grpId="0" nodeType="clickEffect">
                                  <p:stCondLst>
                                    <p:cond delay="0"/>
                                  </p:stCondLst>
                                  <p:childTnLst>
                                    <p:set>
                                      <p:cBhvr>
                                        <p:cTn id="149" dur="1" fill="hold">
                                          <p:stCondLst>
                                            <p:cond delay="0"/>
                                          </p:stCondLst>
                                        </p:cTn>
                                        <p:tgtEl>
                                          <p:spTgt spid="22558"/>
                                        </p:tgtEl>
                                        <p:attrNameLst>
                                          <p:attrName>style.visibility</p:attrName>
                                        </p:attrNameLst>
                                      </p:cBhvr>
                                      <p:to>
                                        <p:strVal val="visible"/>
                                      </p:to>
                                    </p:set>
                                    <p:animEffect transition="in" filter="randombar(horizontal)">
                                      <p:cBhvr>
                                        <p:cTn id="150" dur="500"/>
                                        <p:tgtEl>
                                          <p:spTgt spid="22558"/>
                                        </p:tgtEl>
                                      </p:cBhvr>
                                    </p:animEffect>
                                  </p:childTnLst>
                                </p:cTn>
                              </p:par>
                            </p:childTnLst>
                          </p:cTn>
                        </p:par>
                        <p:par>
                          <p:cTn id="151" fill="hold">
                            <p:stCondLst>
                              <p:cond delay="500"/>
                            </p:stCondLst>
                            <p:childTnLst>
                              <p:par>
                                <p:cTn id="152" presetID="8" presetClass="emph" presetSubtype="0" fill="hold" grpId="1" nodeType="afterEffect">
                                  <p:stCondLst>
                                    <p:cond delay="0"/>
                                  </p:stCondLst>
                                  <p:childTnLst>
                                    <p:animRot by="21600000">
                                      <p:cBhvr>
                                        <p:cTn id="153" dur="2000" fill="hold"/>
                                        <p:tgtEl>
                                          <p:spTgt spid="2255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animBg="1"/>
      <p:bldP spid="22532" grpId="0" animBg="1"/>
      <p:bldP spid="22533" grpId="0" animBg="1"/>
      <p:bldP spid="22534" grpId="0" animBg="1"/>
      <p:bldP spid="22535" grpId="0" animBg="1"/>
      <p:bldP spid="22536" grpId="0" animBg="1"/>
      <p:bldP spid="22537" grpId="0" animBg="1"/>
      <p:bldP spid="22538" grpId="0" animBg="1"/>
      <p:bldP spid="22539" grpId="0" animBg="1"/>
      <p:bldP spid="22540" grpId="0" animBg="1"/>
      <p:bldP spid="22541" grpId="0" animBg="1"/>
      <p:bldP spid="22542" grpId="0" animBg="1"/>
      <p:bldP spid="22543" grpId="0" animBg="1"/>
      <p:bldP spid="22544" grpId="0" animBg="1"/>
      <p:bldP spid="22545" grpId="0" animBg="1"/>
      <p:bldP spid="22546" grpId="0" animBg="1"/>
      <p:bldP spid="22547" grpId="0" animBg="1"/>
      <p:bldP spid="22548" grpId="0" animBg="1"/>
      <p:bldP spid="22549" grpId="0" animBg="1"/>
      <p:bldP spid="22550" grpId="0" animBg="1"/>
      <p:bldP spid="22551" grpId="0" animBg="1"/>
      <p:bldP spid="22552" grpId="0" animBg="1"/>
      <p:bldP spid="22553" grpId="0" animBg="1"/>
      <p:bldP spid="22554" grpId="0" animBg="1"/>
      <p:bldP spid="22555" grpId="0" animBg="1"/>
      <p:bldP spid="22556" grpId="0" animBg="1"/>
      <p:bldP spid="22556" grpId="1" animBg="1"/>
      <p:bldP spid="22557" grpId="0" animBg="1"/>
      <p:bldP spid="22557" grpId="1" animBg="1"/>
      <p:bldP spid="22558" grpId="0" animBg="1"/>
      <p:bldP spid="2255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2"/>
          </p:nvPr>
        </p:nvSpPr>
        <p:spPr/>
        <p:txBody>
          <a:bodyPr/>
          <a:lstStyle/>
          <a:p>
            <a:fld id="{852318D2-B3D5-4C50-8484-A6B3FFE35FA7}" type="slidenum">
              <a:rPr lang="en-US"/>
              <a:pPr/>
              <a:t>5</a:t>
            </a:fld>
            <a:endParaRPr lang="en-US"/>
          </a:p>
        </p:txBody>
      </p:sp>
      <p:sp>
        <p:nvSpPr>
          <p:cNvPr id="3093" name="Oval 21"/>
          <p:cNvSpPr>
            <a:spLocks noChangeArrowheads="1"/>
          </p:cNvSpPr>
          <p:nvPr/>
        </p:nvSpPr>
        <p:spPr bwMode="auto">
          <a:xfrm>
            <a:off x="2987675" y="2349500"/>
            <a:ext cx="3173413" cy="3209925"/>
          </a:xfrm>
          <a:prstGeom prst="ellipse">
            <a:avLst/>
          </a:prstGeom>
          <a:noFill/>
          <a:ln w="9525">
            <a:solidFill>
              <a:schemeClr val="tx1"/>
            </a:solidFill>
            <a:round/>
            <a:headEnd/>
            <a:tailEnd/>
          </a:ln>
          <a:effectLst/>
        </p:spPr>
        <p:txBody>
          <a:bodyPr wrap="none">
            <a:spAutoFit/>
          </a:bodyPr>
          <a:lstStyle/>
          <a:p>
            <a:pPr marL="342900" indent="-342900"/>
            <a:r>
              <a:rPr lang="en-US" b="1">
                <a:latin typeface="Verdana" pitchFamily="34" charset="0"/>
              </a:rPr>
              <a:t>Mengeliminasi </a:t>
            </a:r>
            <a:br>
              <a:rPr lang="en-US" b="1">
                <a:latin typeface="Verdana" pitchFamily="34" charset="0"/>
              </a:rPr>
            </a:br>
            <a:r>
              <a:rPr lang="en-US" b="1">
                <a:latin typeface="Verdana" pitchFamily="34" charset="0"/>
              </a:rPr>
              <a:t>customers </a:t>
            </a:r>
            <a:br>
              <a:rPr lang="en-US" b="1">
                <a:latin typeface="Verdana" pitchFamily="34" charset="0"/>
              </a:rPr>
            </a:br>
            <a:r>
              <a:rPr lang="en-US" b="1">
                <a:latin typeface="Verdana" pitchFamily="34" charset="0"/>
              </a:rPr>
              <a:t>terhadap </a:t>
            </a:r>
          </a:p>
          <a:p>
            <a:pPr marL="342900" indent="-342900">
              <a:buFontTx/>
              <a:buAutoNum type="arabicPeriod"/>
            </a:pPr>
            <a:r>
              <a:rPr lang="en-US" b="1">
                <a:latin typeface="Verdana" pitchFamily="34" charset="0"/>
              </a:rPr>
              <a:t>Disease</a:t>
            </a:r>
          </a:p>
          <a:p>
            <a:pPr marL="342900" indent="-342900">
              <a:buFontTx/>
              <a:buAutoNum type="arabicPeriod"/>
            </a:pPr>
            <a:r>
              <a:rPr lang="en-US" b="1">
                <a:latin typeface="Verdana" pitchFamily="34" charset="0"/>
              </a:rPr>
              <a:t>Disability</a:t>
            </a:r>
          </a:p>
          <a:p>
            <a:pPr marL="342900" indent="-342900">
              <a:buFontTx/>
              <a:buAutoNum type="arabicPeriod"/>
            </a:pPr>
            <a:r>
              <a:rPr lang="en-US" b="1">
                <a:latin typeface="Verdana" pitchFamily="34" charset="0"/>
              </a:rPr>
              <a:t>Death</a:t>
            </a:r>
          </a:p>
          <a:p>
            <a:pPr marL="342900" indent="-342900">
              <a:buFontTx/>
              <a:buAutoNum type="arabicPeriod"/>
            </a:pPr>
            <a:r>
              <a:rPr lang="en-US" b="1">
                <a:latin typeface="Verdana" pitchFamily="34" charset="0"/>
              </a:rPr>
              <a:t>Discomfort</a:t>
            </a:r>
          </a:p>
          <a:p>
            <a:pPr marL="342900" indent="-342900">
              <a:buFontTx/>
              <a:buAutoNum type="arabicPeriod"/>
            </a:pPr>
            <a:r>
              <a:rPr lang="en-US" b="1">
                <a:latin typeface="Verdana" pitchFamily="34" charset="0"/>
              </a:rPr>
              <a:t>Disatisfiction </a:t>
            </a:r>
          </a:p>
        </p:txBody>
      </p:sp>
      <p:sp>
        <p:nvSpPr>
          <p:cNvPr id="3094" name="AutoShape 22"/>
          <p:cNvSpPr>
            <a:spLocks noChangeArrowheads="1"/>
          </p:cNvSpPr>
          <p:nvPr/>
        </p:nvSpPr>
        <p:spPr bwMode="auto">
          <a:xfrm>
            <a:off x="3448050" y="352425"/>
            <a:ext cx="2276475" cy="1017588"/>
          </a:xfrm>
          <a:prstGeom prst="roundRect">
            <a:avLst>
              <a:gd name="adj" fmla="val 16667"/>
            </a:avLst>
          </a:prstGeom>
          <a:noFill/>
          <a:ln w="9525">
            <a:solidFill>
              <a:schemeClr val="tx1"/>
            </a:solidFill>
            <a:round/>
            <a:headEnd/>
            <a:tailEnd/>
          </a:ln>
          <a:effectLst/>
        </p:spPr>
        <p:txBody>
          <a:bodyPr wrap="none">
            <a:spAutoFit/>
          </a:bodyPr>
          <a:lstStyle/>
          <a:p>
            <a:pPr algn="ctr"/>
            <a:r>
              <a:rPr lang="en-US" b="1">
                <a:latin typeface="Verdana" pitchFamily="34" charset="0"/>
              </a:rPr>
              <a:t>SUBSISTEM</a:t>
            </a:r>
            <a:br>
              <a:rPr lang="en-US" b="1">
                <a:latin typeface="Verdana" pitchFamily="34" charset="0"/>
              </a:rPr>
            </a:br>
            <a:r>
              <a:rPr lang="en-US" b="1">
                <a:latin typeface="Verdana" pitchFamily="34" charset="0"/>
              </a:rPr>
              <a:t>PELAYANAN </a:t>
            </a:r>
            <a:br>
              <a:rPr lang="en-US" b="1">
                <a:latin typeface="Verdana" pitchFamily="34" charset="0"/>
              </a:rPr>
            </a:br>
            <a:r>
              <a:rPr lang="en-US" b="1">
                <a:latin typeface="Verdana" pitchFamily="34" charset="0"/>
              </a:rPr>
              <a:t>ADMINISTRASI</a:t>
            </a:r>
          </a:p>
        </p:txBody>
      </p:sp>
      <p:sp>
        <p:nvSpPr>
          <p:cNvPr id="3096" name="AutoShape 24"/>
          <p:cNvSpPr>
            <a:spLocks noChangeArrowheads="1"/>
          </p:cNvSpPr>
          <p:nvPr/>
        </p:nvSpPr>
        <p:spPr bwMode="auto">
          <a:xfrm>
            <a:off x="495300" y="5516563"/>
            <a:ext cx="1931988" cy="1017587"/>
          </a:xfrm>
          <a:prstGeom prst="roundRect">
            <a:avLst>
              <a:gd name="adj" fmla="val 16667"/>
            </a:avLst>
          </a:prstGeom>
          <a:noFill/>
          <a:ln w="9525">
            <a:solidFill>
              <a:schemeClr val="tx1"/>
            </a:solidFill>
            <a:round/>
            <a:headEnd/>
            <a:tailEnd/>
          </a:ln>
          <a:effectLst/>
        </p:spPr>
        <p:txBody>
          <a:bodyPr wrap="none">
            <a:spAutoFit/>
          </a:bodyPr>
          <a:lstStyle/>
          <a:p>
            <a:pPr algn="ctr"/>
            <a:r>
              <a:rPr lang="en-US" b="1">
                <a:latin typeface="Verdana" pitchFamily="34" charset="0"/>
              </a:rPr>
              <a:t>SUBSISTEM </a:t>
            </a:r>
            <a:br>
              <a:rPr lang="en-US" b="1">
                <a:latin typeface="Verdana" pitchFamily="34" charset="0"/>
              </a:rPr>
            </a:br>
            <a:r>
              <a:rPr lang="en-US" b="1">
                <a:latin typeface="Verdana" pitchFamily="34" charset="0"/>
              </a:rPr>
              <a:t>PELAYANAN </a:t>
            </a:r>
            <a:br>
              <a:rPr lang="en-US" b="1">
                <a:latin typeface="Verdana" pitchFamily="34" charset="0"/>
              </a:rPr>
            </a:br>
            <a:r>
              <a:rPr lang="en-US" b="1">
                <a:latin typeface="Verdana" pitchFamily="34" charset="0"/>
              </a:rPr>
              <a:t>KLINIS</a:t>
            </a:r>
          </a:p>
        </p:txBody>
      </p:sp>
      <p:sp>
        <p:nvSpPr>
          <p:cNvPr id="3097" name="AutoShape 25"/>
          <p:cNvSpPr>
            <a:spLocks noChangeArrowheads="1"/>
          </p:cNvSpPr>
          <p:nvPr/>
        </p:nvSpPr>
        <p:spPr bwMode="auto">
          <a:xfrm>
            <a:off x="6499225" y="5359400"/>
            <a:ext cx="2163763" cy="1320800"/>
          </a:xfrm>
          <a:prstGeom prst="roundRect">
            <a:avLst>
              <a:gd name="adj" fmla="val 16667"/>
            </a:avLst>
          </a:prstGeom>
          <a:noFill/>
          <a:ln w="9525">
            <a:solidFill>
              <a:schemeClr val="tx1"/>
            </a:solidFill>
            <a:round/>
            <a:headEnd/>
            <a:tailEnd/>
          </a:ln>
          <a:effectLst/>
        </p:spPr>
        <p:txBody>
          <a:bodyPr wrap="none">
            <a:spAutoFit/>
          </a:bodyPr>
          <a:lstStyle/>
          <a:p>
            <a:pPr algn="ctr"/>
            <a:r>
              <a:rPr lang="en-US" b="1">
                <a:latin typeface="Verdana" pitchFamily="34" charset="0"/>
              </a:rPr>
              <a:t>SUBSISTEM</a:t>
            </a:r>
            <a:r>
              <a:rPr lang="en-US">
                <a:latin typeface="Verdana" pitchFamily="34" charset="0"/>
              </a:rPr>
              <a:t> </a:t>
            </a:r>
            <a:br>
              <a:rPr lang="en-US">
                <a:latin typeface="Verdana" pitchFamily="34" charset="0"/>
              </a:rPr>
            </a:br>
            <a:r>
              <a:rPr lang="en-US" b="1">
                <a:latin typeface="Verdana" pitchFamily="34" charset="0"/>
              </a:rPr>
              <a:t>PELAYANAN </a:t>
            </a:r>
            <a:br>
              <a:rPr lang="en-US" b="1">
                <a:latin typeface="Verdana" pitchFamily="34" charset="0"/>
              </a:rPr>
            </a:br>
            <a:r>
              <a:rPr lang="en-US" b="1">
                <a:latin typeface="Verdana" pitchFamily="34" charset="0"/>
              </a:rPr>
              <a:t>KESEHATAN</a:t>
            </a:r>
            <a:br>
              <a:rPr lang="en-US" b="1">
                <a:latin typeface="Verdana" pitchFamily="34" charset="0"/>
              </a:rPr>
            </a:br>
            <a:r>
              <a:rPr lang="en-US" b="1">
                <a:latin typeface="Verdana" pitchFamily="34" charset="0"/>
              </a:rPr>
              <a:t>MASYARAKAT </a:t>
            </a:r>
          </a:p>
        </p:txBody>
      </p:sp>
      <p:sp>
        <p:nvSpPr>
          <p:cNvPr id="3098" name="Line 26"/>
          <p:cNvSpPr>
            <a:spLocks noChangeShapeType="1"/>
          </p:cNvSpPr>
          <p:nvPr/>
        </p:nvSpPr>
        <p:spPr bwMode="auto">
          <a:xfrm flipV="1">
            <a:off x="1476375" y="1341438"/>
            <a:ext cx="2016125" cy="4175125"/>
          </a:xfrm>
          <a:prstGeom prst="line">
            <a:avLst/>
          </a:prstGeom>
          <a:noFill/>
          <a:ln w="57150">
            <a:solidFill>
              <a:schemeClr val="tx1"/>
            </a:solidFill>
            <a:round/>
            <a:headEnd type="triangle" w="med" len="med"/>
            <a:tailEnd type="triangle" w="med" len="med"/>
          </a:ln>
          <a:effectLst/>
        </p:spPr>
        <p:txBody>
          <a:bodyPr/>
          <a:lstStyle/>
          <a:p>
            <a:endParaRPr lang="id-ID"/>
          </a:p>
        </p:txBody>
      </p:sp>
      <p:sp>
        <p:nvSpPr>
          <p:cNvPr id="3099" name="Line 27"/>
          <p:cNvSpPr>
            <a:spLocks noChangeShapeType="1"/>
          </p:cNvSpPr>
          <p:nvPr/>
        </p:nvSpPr>
        <p:spPr bwMode="auto">
          <a:xfrm>
            <a:off x="5651500" y="1341438"/>
            <a:ext cx="1944688" cy="4032250"/>
          </a:xfrm>
          <a:prstGeom prst="line">
            <a:avLst/>
          </a:prstGeom>
          <a:noFill/>
          <a:ln w="57150">
            <a:solidFill>
              <a:schemeClr val="tx1"/>
            </a:solidFill>
            <a:round/>
            <a:headEnd type="stealth" w="med" len="med"/>
            <a:tailEnd type="stealth" w="med" len="med"/>
          </a:ln>
          <a:effectLst/>
        </p:spPr>
        <p:txBody>
          <a:bodyPr/>
          <a:lstStyle/>
          <a:p>
            <a:endParaRPr lang="id-ID"/>
          </a:p>
        </p:txBody>
      </p:sp>
      <p:sp>
        <p:nvSpPr>
          <p:cNvPr id="3100" name="Line 28"/>
          <p:cNvSpPr>
            <a:spLocks noChangeShapeType="1"/>
          </p:cNvSpPr>
          <p:nvPr/>
        </p:nvSpPr>
        <p:spPr bwMode="auto">
          <a:xfrm>
            <a:off x="2484438" y="6092825"/>
            <a:ext cx="4032250" cy="0"/>
          </a:xfrm>
          <a:prstGeom prst="line">
            <a:avLst/>
          </a:prstGeom>
          <a:noFill/>
          <a:ln w="57150">
            <a:solidFill>
              <a:schemeClr val="tx1"/>
            </a:solidFill>
            <a:round/>
            <a:headEnd type="stealth" w="med" len="med"/>
            <a:tailEnd type="stealth" w="med" len="med"/>
          </a:ln>
          <a:effectLst/>
        </p:spPr>
        <p:txBody>
          <a:bodyPr/>
          <a:lstStyle/>
          <a:p>
            <a:endParaRPr lang="id-ID"/>
          </a:p>
        </p:txBody>
      </p:sp>
      <p:sp>
        <p:nvSpPr>
          <p:cNvPr id="3101" name="Line 29"/>
          <p:cNvSpPr>
            <a:spLocks noChangeShapeType="1"/>
          </p:cNvSpPr>
          <p:nvPr/>
        </p:nvSpPr>
        <p:spPr bwMode="auto">
          <a:xfrm>
            <a:off x="4572000" y="1412875"/>
            <a:ext cx="0" cy="1008063"/>
          </a:xfrm>
          <a:prstGeom prst="line">
            <a:avLst/>
          </a:prstGeom>
          <a:noFill/>
          <a:ln w="57150">
            <a:solidFill>
              <a:schemeClr val="tx1"/>
            </a:solidFill>
            <a:round/>
            <a:headEnd/>
            <a:tailEnd type="triangle" w="med" len="med"/>
          </a:ln>
          <a:effectLst/>
        </p:spPr>
        <p:txBody>
          <a:bodyPr/>
          <a:lstStyle/>
          <a:p>
            <a:endParaRPr lang="id-ID"/>
          </a:p>
        </p:txBody>
      </p:sp>
      <p:sp>
        <p:nvSpPr>
          <p:cNvPr id="3102" name="Line 30"/>
          <p:cNvSpPr>
            <a:spLocks noChangeShapeType="1"/>
          </p:cNvSpPr>
          <p:nvPr/>
        </p:nvSpPr>
        <p:spPr bwMode="auto">
          <a:xfrm flipV="1">
            <a:off x="2411413" y="4868863"/>
            <a:ext cx="1081087" cy="647700"/>
          </a:xfrm>
          <a:prstGeom prst="line">
            <a:avLst/>
          </a:prstGeom>
          <a:noFill/>
          <a:ln w="57150">
            <a:solidFill>
              <a:schemeClr val="tx1"/>
            </a:solidFill>
            <a:round/>
            <a:headEnd/>
            <a:tailEnd type="triangle" w="med" len="med"/>
          </a:ln>
          <a:effectLst/>
        </p:spPr>
        <p:txBody>
          <a:bodyPr/>
          <a:lstStyle/>
          <a:p>
            <a:endParaRPr lang="id-ID"/>
          </a:p>
        </p:txBody>
      </p:sp>
      <p:sp>
        <p:nvSpPr>
          <p:cNvPr id="3103" name="Line 31"/>
          <p:cNvSpPr>
            <a:spLocks noChangeShapeType="1"/>
          </p:cNvSpPr>
          <p:nvPr/>
        </p:nvSpPr>
        <p:spPr bwMode="auto">
          <a:xfrm flipH="1" flipV="1">
            <a:off x="5795963" y="4941888"/>
            <a:ext cx="720725" cy="503237"/>
          </a:xfrm>
          <a:prstGeom prst="line">
            <a:avLst/>
          </a:prstGeom>
          <a:noFill/>
          <a:ln w="57150">
            <a:solidFill>
              <a:schemeClr val="tx1"/>
            </a:solidFill>
            <a:round/>
            <a:headEnd/>
            <a:tailEnd type="triangle" w="med" len="med"/>
          </a:ln>
          <a:effectLst/>
        </p:spPr>
        <p:txBody>
          <a:bodyPr/>
          <a:lstStyle/>
          <a:p>
            <a:endParaRPr lang="id-ID"/>
          </a:p>
        </p:txBody>
      </p:sp>
      <p:sp>
        <p:nvSpPr>
          <p:cNvPr id="3104" name="Text Box 32"/>
          <p:cNvSpPr txBox="1">
            <a:spLocks noChangeArrowheads="1"/>
          </p:cNvSpPr>
          <p:nvPr/>
        </p:nvSpPr>
        <p:spPr bwMode="auto">
          <a:xfrm>
            <a:off x="323850" y="333375"/>
            <a:ext cx="2671763" cy="1800225"/>
          </a:xfrm>
          <a:prstGeom prst="rect">
            <a:avLst/>
          </a:prstGeom>
          <a:noFill/>
          <a:ln w="9525">
            <a:noFill/>
            <a:miter lim="800000"/>
            <a:headEnd/>
            <a:tailEnd/>
          </a:ln>
          <a:effectLst/>
        </p:spPr>
        <p:txBody>
          <a:bodyPr wrap="none">
            <a:spAutoFit/>
          </a:bodyPr>
          <a:lstStyle/>
          <a:p>
            <a:r>
              <a:rPr lang="en-US" sz="2800">
                <a:solidFill>
                  <a:schemeClr val="folHlink"/>
                </a:solidFill>
                <a:effectLst>
                  <a:outerShdw blurRad="38100" dist="38100" dir="2700000" algn="tl">
                    <a:srgbClr val="000000"/>
                  </a:outerShdw>
                </a:effectLst>
                <a:latin typeface="Army" pitchFamily="2" charset="0"/>
              </a:rPr>
              <a:t>TIGA PILAR</a:t>
            </a:r>
          </a:p>
          <a:p>
            <a:r>
              <a:rPr lang="en-US" sz="2800">
                <a:solidFill>
                  <a:schemeClr val="folHlink"/>
                </a:solidFill>
                <a:effectLst>
                  <a:outerShdw blurRad="38100" dist="38100" dir="2700000" algn="tl">
                    <a:srgbClr val="000000"/>
                  </a:outerShdw>
                </a:effectLst>
                <a:latin typeface="Army" pitchFamily="2" charset="0"/>
              </a:rPr>
              <a:t>Sistem </a:t>
            </a:r>
          </a:p>
          <a:p>
            <a:r>
              <a:rPr lang="en-US" sz="2800">
                <a:solidFill>
                  <a:schemeClr val="folHlink"/>
                </a:solidFill>
                <a:effectLst>
                  <a:outerShdw blurRad="38100" dist="38100" dir="2700000" algn="tl">
                    <a:srgbClr val="000000"/>
                  </a:outerShdw>
                </a:effectLst>
                <a:latin typeface="Army" pitchFamily="2" charset="0"/>
              </a:rPr>
              <a:t>manajemen</a:t>
            </a:r>
          </a:p>
          <a:p>
            <a:r>
              <a:rPr lang="en-US" sz="2800">
                <a:solidFill>
                  <a:schemeClr val="folHlink"/>
                </a:solidFill>
                <a:effectLst>
                  <a:outerShdw blurRad="38100" dist="38100" dir="2700000" algn="tl">
                    <a:srgbClr val="000000"/>
                  </a:outerShdw>
                </a:effectLst>
                <a:latin typeface="Army" pitchFamily="2" charset="0"/>
              </a:rPr>
              <a:t>RUMAH SAKIT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457200" y="152400"/>
            <a:ext cx="8229600" cy="1044352"/>
          </a:xfrm>
        </p:spPr>
        <p:txBody>
          <a:bodyPr>
            <a:normAutofit fontScale="90000"/>
          </a:bodyPr>
          <a:lstStyle/>
          <a:p>
            <a:pPr algn="ctr"/>
            <a:r>
              <a:rPr lang="en-US" sz="4000" b="1" dirty="0">
                <a:solidFill>
                  <a:schemeClr val="tx1"/>
                </a:solidFill>
              </a:rPr>
              <a:t>SUBSISTEM PELAYANAN </a:t>
            </a:r>
            <a:br>
              <a:rPr lang="en-US" sz="4000" b="1" dirty="0">
                <a:solidFill>
                  <a:schemeClr val="tx1"/>
                </a:solidFill>
              </a:rPr>
            </a:br>
            <a:r>
              <a:rPr lang="en-US" sz="4000" b="1" dirty="0">
                <a:solidFill>
                  <a:schemeClr val="tx1"/>
                </a:solidFill>
              </a:rPr>
              <a:t>ADMINISTRASI (MANAJEMEN)</a:t>
            </a:r>
          </a:p>
        </p:txBody>
      </p:sp>
      <p:sp>
        <p:nvSpPr>
          <p:cNvPr id="6" name="Slide Number Placeholder 5"/>
          <p:cNvSpPr>
            <a:spLocks noGrp="1"/>
          </p:cNvSpPr>
          <p:nvPr>
            <p:ph type="sldNum" sz="quarter" idx="12"/>
          </p:nvPr>
        </p:nvSpPr>
        <p:spPr/>
        <p:txBody>
          <a:bodyPr>
            <a:normAutofit/>
          </a:bodyPr>
          <a:lstStyle/>
          <a:p>
            <a:fld id="{168C564F-530B-4D26-BB3B-78827F7F1B9C}" type="slidenum">
              <a:rPr lang="en-US"/>
              <a:pPr/>
              <a:t>6</a:t>
            </a:fld>
            <a:endParaRPr lang="en-US"/>
          </a:p>
        </p:txBody>
      </p:sp>
      <p:sp>
        <p:nvSpPr>
          <p:cNvPr id="14339" name="Rectangle 3"/>
          <p:cNvSpPr>
            <a:spLocks noGrp="1" noRot="1" noChangeArrowheads="1"/>
          </p:cNvSpPr>
          <p:nvPr>
            <p:ph sz="quarter" idx="1"/>
          </p:nvPr>
        </p:nvSpPr>
        <p:spPr>
          <a:xfrm>
            <a:off x="457200" y="1412776"/>
            <a:ext cx="8229600" cy="4744184"/>
          </a:xfrm>
        </p:spPr>
        <p:txBody>
          <a:bodyPr>
            <a:normAutofit/>
          </a:bodyPr>
          <a:lstStyle/>
          <a:p>
            <a:r>
              <a:rPr lang="en-US" sz="2800" dirty="0" err="1"/>
              <a:t>Tujuan</a:t>
            </a:r>
            <a:endParaRPr lang="en-US" sz="2800" dirty="0"/>
          </a:p>
          <a:p>
            <a:pPr lvl="1"/>
            <a:r>
              <a:rPr lang="en-US" sz="2800" dirty="0" err="1"/>
              <a:t>Diperolehnya</a:t>
            </a:r>
            <a:r>
              <a:rPr lang="en-US" sz="2800" dirty="0"/>
              <a:t> </a:t>
            </a:r>
            <a:r>
              <a:rPr lang="en-US" sz="2800" dirty="0" err="1"/>
              <a:t>efektifitas</a:t>
            </a:r>
            <a:r>
              <a:rPr lang="en-US" sz="2800" dirty="0"/>
              <a:t> </a:t>
            </a:r>
            <a:r>
              <a:rPr lang="en-US" sz="2800" dirty="0" err="1"/>
              <a:t>dan</a:t>
            </a:r>
            <a:r>
              <a:rPr lang="en-US" sz="2800" dirty="0"/>
              <a:t> </a:t>
            </a:r>
            <a:r>
              <a:rPr lang="en-US" sz="2800" dirty="0" err="1"/>
              <a:t>efisiensi</a:t>
            </a:r>
            <a:r>
              <a:rPr lang="en-US" sz="2800" dirty="0"/>
              <a:t> </a:t>
            </a:r>
            <a:r>
              <a:rPr lang="en-US" sz="2800" dirty="0" err="1"/>
              <a:t>pengelolaan</a:t>
            </a:r>
            <a:r>
              <a:rPr lang="en-US" sz="2800" dirty="0"/>
              <a:t> </a:t>
            </a:r>
            <a:r>
              <a:rPr lang="en-US" sz="2800" dirty="0" err="1"/>
              <a:t>sumber-sumber</a:t>
            </a:r>
            <a:r>
              <a:rPr lang="en-US" sz="2800" dirty="0"/>
              <a:t> </a:t>
            </a:r>
            <a:r>
              <a:rPr lang="en-US" sz="2800" dirty="0" err="1"/>
              <a:t>daya</a:t>
            </a:r>
            <a:r>
              <a:rPr lang="en-US" sz="2800" dirty="0"/>
              <a:t> </a:t>
            </a:r>
            <a:r>
              <a:rPr lang="en-US" sz="2800" dirty="0" err="1"/>
              <a:t>rumah</a:t>
            </a:r>
            <a:r>
              <a:rPr lang="en-US" sz="2800" dirty="0"/>
              <a:t> </a:t>
            </a:r>
            <a:r>
              <a:rPr lang="en-US" sz="2800" dirty="0" err="1"/>
              <a:t>sakit</a:t>
            </a:r>
            <a:r>
              <a:rPr lang="en-US" sz="2800" dirty="0"/>
              <a:t> </a:t>
            </a:r>
            <a:r>
              <a:rPr lang="en-US" sz="2800" dirty="0" err="1"/>
              <a:t>dan</a:t>
            </a:r>
            <a:r>
              <a:rPr lang="en-US" sz="2800" dirty="0"/>
              <a:t> </a:t>
            </a:r>
            <a:r>
              <a:rPr lang="en-US" sz="2800" dirty="0" err="1"/>
              <a:t>lingkungan</a:t>
            </a:r>
            <a:r>
              <a:rPr lang="en-US" sz="2800" dirty="0"/>
              <a:t> yang </a:t>
            </a:r>
            <a:r>
              <a:rPr lang="en-US" sz="2800" dirty="0" err="1"/>
              <a:t>mempengaruhinya</a:t>
            </a:r>
            <a:r>
              <a:rPr lang="en-US" sz="2800" dirty="0"/>
              <a:t> </a:t>
            </a:r>
            <a:r>
              <a:rPr lang="en-US" sz="2800" dirty="0" err="1"/>
              <a:t>dalam</a:t>
            </a:r>
            <a:r>
              <a:rPr lang="en-US" sz="2800" dirty="0"/>
              <a:t> </a:t>
            </a:r>
            <a:r>
              <a:rPr lang="en-US" sz="2800" dirty="0" err="1"/>
              <a:t>memberikan</a:t>
            </a:r>
            <a:r>
              <a:rPr lang="en-US" sz="2800" dirty="0"/>
              <a:t> </a:t>
            </a:r>
            <a:r>
              <a:rPr lang="en-US" sz="2800" dirty="0" err="1"/>
              <a:t>pelayanan</a:t>
            </a:r>
            <a:r>
              <a:rPr lang="en-US" sz="2800" dirty="0"/>
              <a:t> </a:t>
            </a:r>
            <a:r>
              <a:rPr lang="en-US" sz="2800" dirty="0" err="1"/>
              <a:t>klinis</a:t>
            </a:r>
            <a:r>
              <a:rPr lang="en-US" sz="2800" dirty="0"/>
              <a:t> </a:t>
            </a:r>
            <a:r>
              <a:rPr lang="en-US" sz="2800" dirty="0" err="1"/>
              <a:t>dan</a:t>
            </a:r>
            <a:r>
              <a:rPr lang="en-US" sz="2800" dirty="0"/>
              <a:t> </a:t>
            </a:r>
            <a:r>
              <a:rPr lang="en-US" sz="2800" dirty="0" err="1"/>
              <a:t>kesehatan</a:t>
            </a:r>
            <a:r>
              <a:rPr lang="en-US" sz="2800" dirty="0"/>
              <a:t> </a:t>
            </a:r>
            <a:r>
              <a:rPr lang="en-US" sz="2800" dirty="0" err="1"/>
              <a:t>kepada</a:t>
            </a:r>
            <a:r>
              <a:rPr lang="en-US" sz="2800" dirty="0"/>
              <a:t> </a:t>
            </a:r>
            <a:r>
              <a:rPr lang="en-US" sz="2800" dirty="0" err="1"/>
              <a:t>pasien</a:t>
            </a:r>
            <a:r>
              <a:rPr lang="en-US" sz="2800" dirty="0"/>
              <a:t> </a:t>
            </a:r>
            <a:r>
              <a:rPr lang="en-US" sz="2800" dirty="0" err="1"/>
              <a:t>dan</a:t>
            </a:r>
            <a:r>
              <a:rPr lang="en-US" sz="2800" dirty="0"/>
              <a:t> </a:t>
            </a:r>
            <a:r>
              <a:rPr lang="en-US" sz="2800" dirty="0" err="1"/>
              <a:t>masyarakat</a:t>
            </a:r>
            <a:endParaRPr lang="en-US" sz="2800" dirty="0"/>
          </a:p>
          <a:p>
            <a:r>
              <a:rPr lang="en-US" sz="2800" dirty="0" err="1"/>
              <a:t>Keputusan</a:t>
            </a:r>
            <a:r>
              <a:rPr lang="en-US" sz="2800" dirty="0"/>
              <a:t> </a:t>
            </a:r>
            <a:r>
              <a:rPr lang="en-US" sz="2800" dirty="0" err="1"/>
              <a:t>manajemen</a:t>
            </a:r>
            <a:r>
              <a:rPr lang="en-US" sz="2800" dirty="0"/>
              <a:t> </a:t>
            </a:r>
            <a:r>
              <a:rPr lang="en-US" sz="2800" dirty="0" err="1"/>
              <a:t>ditujukan</a:t>
            </a:r>
            <a:r>
              <a:rPr lang="en-US" sz="2800" dirty="0"/>
              <a:t> </a:t>
            </a:r>
            <a:r>
              <a:rPr lang="en-US" sz="2800" dirty="0" err="1"/>
              <a:t>untuk</a:t>
            </a:r>
            <a:r>
              <a:rPr lang="en-US" sz="2800" dirty="0"/>
              <a:t> </a:t>
            </a:r>
            <a:r>
              <a:rPr lang="en-US" sz="2800" dirty="0" err="1"/>
              <a:t>mempertahankan</a:t>
            </a:r>
            <a:r>
              <a:rPr lang="en-US" sz="2800" dirty="0"/>
              <a:t> </a:t>
            </a:r>
            <a:r>
              <a:rPr lang="en-US" sz="2800" dirty="0" err="1"/>
              <a:t>kehidupan</a:t>
            </a:r>
            <a:r>
              <a:rPr lang="en-US" sz="2800" dirty="0"/>
              <a:t> </a:t>
            </a:r>
            <a:r>
              <a:rPr lang="en-US" sz="2800" dirty="0" err="1"/>
              <a:t>organisasi</a:t>
            </a:r>
            <a:r>
              <a:rPr lang="en-US" sz="2800" dirty="0"/>
              <a:t> </a:t>
            </a:r>
            <a:r>
              <a:rPr lang="en-US" sz="2800" dirty="0" err="1"/>
              <a:t>rumah</a:t>
            </a:r>
            <a:r>
              <a:rPr lang="en-US" sz="2800" dirty="0"/>
              <a:t> </a:t>
            </a:r>
            <a:r>
              <a:rPr lang="en-US" sz="2800" dirty="0" err="1"/>
              <a:t>sakit</a:t>
            </a:r>
            <a:r>
              <a:rPr lang="en-US" sz="2800" dirty="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457200" y="152400"/>
            <a:ext cx="8229600" cy="1116360"/>
          </a:xfrm>
        </p:spPr>
        <p:txBody>
          <a:bodyPr>
            <a:normAutofit/>
          </a:bodyPr>
          <a:lstStyle/>
          <a:p>
            <a:pPr algn="ctr"/>
            <a:r>
              <a:rPr lang="en-US" b="1" dirty="0">
                <a:solidFill>
                  <a:schemeClr val="tx1"/>
                </a:solidFill>
              </a:rPr>
              <a:t>SUBSISTEM PELAYANAN </a:t>
            </a:r>
            <a:br>
              <a:rPr lang="en-US" b="1" dirty="0">
                <a:solidFill>
                  <a:schemeClr val="tx1"/>
                </a:solidFill>
              </a:rPr>
            </a:br>
            <a:r>
              <a:rPr lang="en-US" b="1" dirty="0">
                <a:solidFill>
                  <a:schemeClr val="tx1"/>
                </a:solidFill>
              </a:rPr>
              <a:t>KLINIS</a:t>
            </a:r>
          </a:p>
        </p:txBody>
      </p:sp>
      <p:sp>
        <p:nvSpPr>
          <p:cNvPr id="6" name="Slide Number Placeholder 5"/>
          <p:cNvSpPr>
            <a:spLocks noGrp="1"/>
          </p:cNvSpPr>
          <p:nvPr>
            <p:ph type="sldNum" sz="quarter" idx="12"/>
          </p:nvPr>
        </p:nvSpPr>
        <p:spPr/>
        <p:txBody>
          <a:bodyPr>
            <a:normAutofit/>
          </a:bodyPr>
          <a:lstStyle/>
          <a:p>
            <a:fld id="{F865DD67-8770-4EC9-B76F-2C9730D10FE8}" type="slidenum">
              <a:rPr lang="en-US"/>
              <a:pPr/>
              <a:t>7</a:t>
            </a:fld>
            <a:endParaRPr lang="en-US"/>
          </a:p>
        </p:txBody>
      </p:sp>
      <p:sp>
        <p:nvSpPr>
          <p:cNvPr id="15363" name="Rectangle 3"/>
          <p:cNvSpPr>
            <a:spLocks noGrp="1" noRot="1" noChangeArrowheads="1"/>
          </p:cNvSpPr>
          <p:nvPr>
            <p:ph sz="quarter" idx="1"/>
          </p:nvPr>
        </p:nvSpPr>
        <p:spPr>
          <a:xfrm>
            <a:off x="457200" y="1412776"/>
            <a:ext cx="8229600" cy="4744184"/>
          </a:xfrm>
        </p:spPr>
        <p:txBody>
          <a:bodyPr>
            <a:normAutofit/>
          </a:bodyPr>
          <a:lstStyle/>
          <a:p>
            <a:r>
              <a:rPr lang="en-US" sz="2800" dirty="0" err="1"/>
              <a:t>Tujuan</a:t>
            </a:r>
            <a:endParaRPr lang="en-US" sz="2800" dirty="0"/>
          </a:p>
          <a:p>
            <a:pPr lvl="1"/>
            <a:r>
              <a:rPr lang="en-US" sz="2800" dirty="0" err="1"/>
              <a:t>Diperolehnya</a:t>
            </a:r>
            <a:r>
              <a:rPr lang="en-US" sz="2800" dirty="0"/>
              <a:t> </a:t>
            </a:r>
            <a:r>
              <a:rPr lang="en-US" sz="2800" dirty="0" err="1"/>
              <a:t>kesembuhan</a:t>
            </a:r>
            <a:r>
              <a:rPr lang="en-US" sz="2800" dirty="0"/>
              <a:t> (</a:t>
            </a:r>
            <a:r>
              <a:rPr lang="en-US" sz="2800" dirty="0" err="1"/>
              <a:t>kuratif</a:t>
            </a:r>
            <a:r>
              <a:rPr lang="en-US" sz="2800" dirty="0"/>
              <a:t>) </a:t>
            </a:r>
            <a:r>
              <a:rPr lang="en-US" sz="2800" dirty="0" err="1"/>
              <a:t>dan</a:t>
            </a:r>
            <a:r>
              <a:rPr lang="en-US" sz="2800" dirty="0"/>
              <a:t> </a:t>
            </a:r>
            <a:r>
              <a:rPr lang="en-US" sz="2800" dirty="0" err="1"/>
              <a:t>pemulihan</a:t>
            </a:r>
            <a:r>
              <a:rPr lang="en-US" sz="2800" dirty="0"/>
              <a:t> </a:t>
            </a:r>
            <a:r>
              <a:rPr lang="en-US" sz="2800" dirty="0" err="1"/>
              <a:t>kesehatan</a:t>
            </a:r>
            <a:r>
              <a:rPr lang="en-US" sz="2800" dirty="0"/>
              <a:t> (</a:t>
            </a:r>
            <a:r>
              <a:rPr lang="en-US" sz="2800" dirty="0" err="1"/>
              <a:t>rehabilitatif</a:t>
            </a:r>
            <a:r>
              <a:rPr lang="en-US" sz="2800" dirty="0"/>
              <a:t>) </a:t>
            </a:r>
            <a:r>
              <a:rPr lang="en-US" sz="2800" dirty="0" err="1"/>
              <a:t>pasien</a:t>
            </a:r>
            <a:r>
              <a:rPr lang="en-US" sz="2800" dirty="0"/>
              <a:t> </a:t>
            </a:r>
            <a:r>
              <a:rPr lang="en-US" sz="2800" dirty="0" err="1"/>
              <a:t>dari</a:t>
            </a:r>
            <a:r>
              <a:rPr lang="en-US" sz="2800" dirty="0"/>
              <a:t> </a:t>
            </a:r>
            <a:r>
              <a:rPr lang="en-US" sz="2800" dirty="0" err="1"/>
              <a:t>penyakit</a:t>
            </a:r>
            <a:r>
              <a:rPr lang="en-US" sz="2800" dirty="0"/>
              <a:t> </a:t>
            </a:r>
            <a:r>
              <a:rPr lang="en-US" sz="2800" dirty="0" err="1"/>
              <a:t>dan</a:t>
            </a:r>
            <a:r>
              <a:rPr lang="en-US" sz="2800" dirty="0"/>
              <a:t> </a:t>
            </a:r>
            <a:r>
              <a:rPr lang="en-US" sz="2800" dirty="0" err="1"/>
              <a:t>masalah</a:t>
            </a:r>
            <a:r>
              <a:rPr lang="en-US" sz="2800" dirty="0"/>
              <a:t> </a:t>
            </a:r>
            <a:r>
              <a:rPr lang="en-US" sz="2800" dirty="0" err="1"/>
              <a:t>kesehatan</a:t>
            </a:r>
            <a:r>
              <a:rPr lang="en-US" sz="2800" dirty="0"/>
              <a:t> yang </a:t>
            </a:r>
            <a:r>
              <a:rPr lang="en-US" sz="2800" dirty="0" err="1"/>
              <a:t>dihadapinya</a:t>
            </a:r>
            <a:endParaRPr lang="en-US" sz="2800" dirty="0"/>
          </a:p>
          <a:p>
            <a:r>
              <a:rPr lang="en-US" sz="2800" dirty="0" err="1"/>
              <a:t>Keputusan</a:t>
            </a:r>
            <a:r>
              <a:rPr lang="en-US" sz="2800" dirty="0"/>
              <a:t> </a:t>
            </a:r>
            <a:r>
              <a:rPr lang="en-US" sz="2800" dirty="0" err="1"/>
              <a:t>manajemen</a:t>
            </a:r>
            <a:r>
              <a:rPr lang="en-US" sz="2800" dirty="0"/>
              <a:t> </a:t>
            </a:r>
            <a:r>
              <a:rPr lang="en-US" sz="2800" dirty="0" err="1"/>
              <a:t>klinis</a:t>
            </a:r>
            <a:r>
              <a:rPr lang="en-US" sz="2800" dirty="0"/>
              <a:t> </a:t>
            </a:r>
            <a:r>
              <a:rPr lang="en-US" sz="2800" dirty="0" err="1"/>
              <a:t>ditujukan</a:t>
            </a:r>
            <a:r>
              <a:rPr lang="en-US" sz="2800" dirty="0"/>
              <a:t> </a:t>
            </a:r>
            <a:r>
              <a:rPr lang="en-US" sz="2800" dirty="0" err="1"/>
              <a:t>untuk</a:t>
            </a:r>
            <a:r>
              <a:rPr lang="en-US" sz="2800" dirty="0"/>
              <a:t> </a:t>
            </a:r>
            <a:r>
              <a:rPr lang="en-US" sz="2800" dirty="0" err="1"/>
              <a:t>menurunkan</a:t>
            </a:r>
            <a:r>
              <a:rPr lang="en-US" sz="2800" dirty="0"/>
              <a:t> </a:t>
            </a:r>
            <a:r>
              <a:rPr lang="en-US" sz="2800" dirty="0" err="1"/>
              <a:t>angka</a:t>
            </a:r>
            <a:r>
              <a:rPr lang="en-US" sz="2800" dirty="0"/>
              <a:t> </a:t>
            </a:r>
            <a:r>
              <a:rPr lang="en-US" sz="2800" dirty="0" err="1"/>
              <a:t>kesakitan</a:t>
            </a:r>
            <a:r>
              <a:rPr lang="en-US" sz="2800" dirty="0"/>
              <a:t>, </a:t>
            </a:r>
            <a:r>
              <a:rPr lang="en-US" sz="2800" dirty="0" err="1"/>
              <a:t>kematian</a:t>
            </a:r>
            <a:r>
              <a:rPr lang="en-US" sz="2800" dirty="0"/>
              <a:t> </a:t>
            </a:r>
            <a:r>
              <a:rPr lang="en-US" sz="2800" dirty="0" err="1"/>
              <a:t>dan</a:t>
            </a:r>
            <a:r>
              <a:rPr lang="en-US" sz="2800" dirty="0"/>
              <a:t> </a:t>
            </a:r>
            <a:r>
              <a:rPr lang="en-US" sz="2800" dirty="0" err="1"/>
              <a:t>kecatatan</a:t>
            </a:r>
            <a:r>
              <a:rPr lang="en-US" sz="2800" dirty="0"/>
              <a:t> </a:t>
            </a:r>
            <a:r>
              <a:rPr lang="en-US" sz="2800" dirty="0" err="1"/>
              <a:t>pasien</a:t>
            </a:r>
            <a:r>
              <a:rPr lang="en-US" sz="2800" dirty="0"/>
              <a:t> yang </a:t>
            </a:r>
            <a:r>
              <a:rPr lang="en-US" sz="2800" dirty="0" err="1"/>
              <a:t>dirawat</a:t>
            </a:r>
            <a:r>
              <a:rPr lang="en-US" sz="2800" dirty="0"/>
              <a:t> </a:t>
            </a:r>
            <a:r>
              <a:rPr lang="en-US" sz="2800" dirty="0" err="1"/>
              <a:t>di</a:t>
            </a:r>
            <a:r>
              <a:rPr lang="en-US" sz="2800" dirty="0"/>
              <a:t> </a:t>
            </a:r>
            <a:r>
              <a:rPr lang="en-US" sz="2800" dirty="0" err="1"/>
              <a:t>rumah</a:t>
            </a:r>
            <a:r>
              <a:rPr lang="en-US" sz="2800" dirty="0"/>
              <a:t> </a:t>
            </a:r>
            <a:r>
              <a:rPr lang="en-US" sz="2800" dirty="0" err="1"/>
              <a:t>sakit</a:t>
            </a:r>
            <a:r>
              <a:rPr lang="en-US" sz="2800" dirty="0"/>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457200" y="152400"/>
            <a:ext cx="8229600" cy="1116360"/>
          </a:xfrm>
        </p:spPr>
        <p:txBody>
          <a:bodyPr>
            <a:normAutofit fontScale="90000"/>
          </a:bodyPr>
          <a:lstStyle/>
          <a:p>
            <a:pPr algn="ctr"/>
            <a:r>
              <a:rPr lang="en-US" sz="4000" b="1" dirty="0">
                <a:solidFill>
                  <a:schemeClr val="tx1"/>
                </a:solidFill>
              </a:rPr>
              <a:t>SUBSISTEM PELAYANAN </a:t>
            </a:r>
            <a:br>
              <a:rPr lang="en-US" sz="4000" b="1" dirty="0">
                <a:solidFill>
                  <a:schemeClr val="tx1"/>
                </a:solidFill>
              </a:rPr>
            </a:br>
            <a:r>
              <a:rPr lang="en-US" sz="4000" b="1" dirty="0">
                <a:solidFill>
                  <a:schemeClr val="tx1"/>
                </a:solidFill>
              </a:rPr>
              <a:t>KESEHATAN MASYARAKAT </a:t>
            </a:r>
          </a:p>
        </p:txBody>
      </p:sp>
      <p:sp>
        <p:nvSpPr>
          <p:cNvPr id="6" name="Slide Number Placeholder 5"/>
          <p:cNvSpPr>
            <a:spLocks noGrp="1"/>
          </p:cNvSpPr>
          <p:nvPr>
            <p:ph type="sldNum" sz="quarter" idx="12"/>
          </p:nvPr>
        </p:nvSpPr>
        <p:spPr/>
        <p:txBody>
          <a:bodyPr>
            <a:normAutofit/>
          </a:bodyPr>
          <a:lstStyle/>
          <a:p>
            <a:fld id="{0595DE8E-4D0C-4BD4-85AC-0DC91F93D225}" type="slidenum">
              <a:rPr lang="en-US"/>
              <a:pPr/>
              <a:t>8</a:t>
            </a:fld>
            <a:endParaRPr lang="en-US"/>
          </a:p>
        </p:txBody>
      </p:sp>
      <p:sp>
        <p:nvSpPr>
          <p:cNvPr id="16387" name="Rectangle 3"/>
          <p:cNvSpPr>
            <a:spLocks noGrp="1" noRot="1" noChangeArrowheads="1"/>
          </p:cNvSpPr>
          <p:nvPr>
            <p:ph sz="quarter" idx="1"/>
          </p:nvPr>
        </p:nvSpPr>
        <p:spPr>
          <a:xfrm>
            <a:off x="457200" y="1600200"/>
            <a:ext cx="8229600" cy="4997450"/>
          </a:xfrm>
        </p:spPr>
        <p:txBody>
          <a:bodyPr>
            <a:normAutofit/>
          </a:bodyPr>
          <a:lstStyle/>
          <a:p>
            <a:pPr>
              <a:lnSpc>
                <a:spcPct val="90000"/>
              </a:lnSpc>
            </a:pPr>
            <a:r>
              <a:rPr lang="en-US" sz="2800" dirty="0" err="1" smtClean="0"/>
              <a:t>Tujuan</a:t>
            </a:r>
            <a:endParaRPr lang="en-US" sz="2800" dirty="0"/>
          </a:p>
          <a:p>
            <a:pPr lvl="1">
              <a:lnSpc>
                <a:spcPct val="90000"/>
              </a:lnSpc>
            </a:pPr>
            <a:r>
              <a:rPr lang="en-US" sz="2800" dirty="0" err="1"/>
              <a:t>Diperolehnya</a:t>
            </a:r>
            <a:r>
              <a:rPr lang="en-US" sz="2800" dirty="0"/>
              <a:t> </a:t>
            </a:r>
            <a:r>
              <a:rPr lang="en-US" sz="2800" dirty="0" err="1"/>
              <a:t>peningkatan</a:t>
            </a:r>
            <a:r>
              <a:rPr lang="en-US" sz="2800" dirty="0"/>
              <a:t> </a:t>
            </a:r>
            <a:r>
              <a:rPr lang="en-US" sz="2800" dirty="0" err="1"/>
              <a:t>kesehatan</a:t>
            </a:r>
            <a:r>
              <a:rPr lang="en-US" sz="2800" dirty="0"/>
              <a:t> (</a:t>
            </a:r>
            <a:r>
              <a:rPr lang="en-US" sz="2800" dirty="0" err="1"/>
              <a:t>promotif</a:t>
            </a:r>
            <a:r>
              <a:rPr lang="en-US" sz="2800" dirty="0"/>
              <a:t>) </a:t>
            </a:r>
            <a:r>
              <a:rPr lang="en-US" sz="2800" dirty="0" err="1"/>
              <a:t>dan</a:t>
            </a:r>
            <a:r>
              <a:rPr lang="en-US" sz="2800" dirty="0"/>
              <a:t> </a:t>
            </a:r>
            <a:r>
              <a:rPr lang="en-US" sz="2800" dirty="0" err="1"/>
              <a:t>pencegahan</a:t>
            </a:r>
            <a:r>
              <a:rPr lang="en-US" sz="2800" dirty="0"/>
              <a:t> </a:t>
            </a:r>
            <a:r>
              <a:rPr lang="en-US" sz="2800" dirty="0" err="1"/>
              <a:t>penyakit</a:t>
            </a:r>
            <a:r>
              <a:rPr lang="en-US" sz="2800" dirty="0"/>
              <a:t> (</a:t>
            </a:r>
            <a:r>
              <a:rPr lang="en-US" sz="2800" dirty="0" err="1"/>
              <a:t>preventif</a:t>
            </a:r>
            <a:r>
              <a:rPr lang="en-US" sz="2800" dirty="0"/>
              <a:t>) </a:t>
            </a:r>
            <a:r>
              <a:rPr lang="en-US" sz="2800" dirty="0" err="1"/>
              <a:t>terhadap</a:t>
            </a:r>
            <a:r>
              <a:rPr lang="en-US" sz="2800" dirty="0"/>
              <a:t> </a:t>
            </a:r>
            <a:r>
              <a:rPr lang="en-US" sz="2800" dirty="0" err="1"/>
              <a:t>penyakit</a:t>
            </a:r>
            <a:r>
              <a:rPr lang="en-US" sz="2800" dirty="0"/>
              <a:t> </a:t>
            </a:r>
            <a:r>
              <a:rPr lang="en-US" sz="2800" dirty="0" err="1"/>
              <a:t>dan</a:t>
            </a:r>
            <a:r>
              <a:rPr lang="en-US" sz="2800" dirty="0"/>
              <a:t> </a:t>
            </a:r>
            <a:r>
              <a:rPr lang="en-US" sz="2800" dirty="0" err="1"/>
              <a:t>masalah</a:t>
            </a:r>
            <a:r>
              <a:rPr lang="en-US" sz="2800" dirty="0"/>
              <a:t> </a:t>
            </a:r>
            <a:r>
              <a:rPr lang="en-US" sz="2800" dirty="0" err="1"/>
              <a:t>kesehatan</a:t>
            </a:r>
            <a:r>
              <a:rPr lang="en-US" sz="2800" dirty="0"/>
              <a:t> yang </a:t>
            </a:r>
            <a:r>
              <a:rPr lang="en-US" sz="2800" dirty="0" err="1"/>
              <a:t>dihadapi</a:t>
            </a:r>
            <a:r>
              <a:rPr lang="en-US" sz="2800" dirty="0"/>
              <a:t> </a:t>
            </a:r>
            <a:r>
              <a:rPr lang="en-US" sz="2800" dirty="0" err="1"/>
              <a:t>masyarakat</a:t>
            </a:r>
            <a:r>
              <a:rPr lang="en-US" sz="2800" dirty="0"/>
              <a:t> </a:t>
            </a:r>
            <a:r>
              <a:rPr lang="en-US" sz="2800" dirty="0" err="1"/>
              <a:t>disekitar</a:t>
            </a:r>
            <a:r>
              <a:rPr lang="en-US" sz="2800" dirty="0"/>
              <a:t> </a:t>
            </a:r>
            <a:r>
              <a:rPr lang="en-US" sz="2800" dirty="0" err="1"/>
              <a:t>rumah</a:t>
            </a:r>
            <a:r>
              <a:rPr lang="en-US" sz="2800" dirty="0"/>
              <a:t> </a:t>
            </a:r>
            <a:r>
              <a:rPr lang="en-US" sz="2800" dirty="0" err="1"/>
              <a:t>sakit</a:t>
            </a:r>
            <a:r>
              <a:rPr lang="en-US" sz="2800" dirty="0"/>
              <a:t> </a:t>
            </a:r>
          </a:p>
          <a:p>
            <a:pPr>
              <a:lnSpc>
                <a:spcPct val="90000"/>
              </a:lnSpc>
            </a:pPr>
            <a:r>
              <a:rPr lang="en-US" sz="2800" dirty="0" err="1"/>
              <a:t>Keputusan</a:t>
            </a:r>
            <a:r>
              <a:rPr lang="en-US" sz="2800" dirty="0"/>
              <a:t> </a:t>
            </a:r>
            <a:r>
              <a:rPr lang="en-US" sz="2800" dirty="0" err="1"/>
              <a:t>manajemen</a:t>
            </a:r>
            <a:r>
              <a:rPr lang="en-US" sz="2800" dirty="0"/>
              <a:t> </a:t>
            </a:r>
            <a:r>
              <a:rPr lang="en-US" sz="2800" dirty="0" err="1"/>
              <a:t>kesehatan</a:t>
            </a:r>
            <a:r>
              <a:rPr lang="en-US" sz="2800" dirty="0"/>
              <a:t> </a:t>
            </a:r>
            <a:r>
              <a:rPr lang="en-US" sz="2800" dirty="0" err="1"/>
              <a:t>masyarakat</a:t>
            </a:r>
            <a:r>
              <a:rPr lang="en-US" sz="2800" dirty="0"/>
              <a:t> </a:t>
            </a:r>
            <a:r>
              <a:rPr lang="en-US" sz="2800" dirty="0" err="1"/>
              <a:t>ditujukan</a:t>
            </a:r>
            <a:r>
              <a:rPr lang="en-US" sz="2800" dirty="0"/>
              <a:t> </a:t>
            </a:r>
            <a:r>
              <a:rPr lang="en-US" sz="2800" dirty="0" err="1"/>
              <a:t>untuk</a:t>
            </a:r>
            <a:r>
              <a:rPr lang="en-US" sz="2800" dirty="0"/>
              <a:t> </a:t>
            </a:r>
            <a:r>
              <a:rPr lang="en-US" sz="2800" dirty="0" err="1"/>
              <a:t>meningkatkan</a:t>
            </a:r>
            <a:r>
              <a:rPr lang="en-US" sz="2800" dirty="0"/>
              <a:t> </a:t>
            </a:r>
            <a:r>
              <a:rPr lang="en-US" sz="2800" dirty="0" err="1"/>
              <a:t>kesadaran</a:t>
            </a:r>
            <a:r>
              <a:rPr lang="en-US" sz="2800" dirty="0"/>
              <a:t> </a:t>
            </a:r>
            <a:r>
              <a:rPr lang="en-US" sz="2800" dirty="0" err="1"/>
              <a:t>terhadap</a:t>
            </a:r>
            <a:r>
              <a:rPr lang="en-US" sz="2800" dirty="0"/>
              <a:t> </a:t>
            </a:r>
            <a:r>
              <a:rPr lang="en-US" sz="2800" dirty="0" err="1"/>
              <a:t>kesehatan</a:t>
            </a:r>
            <a:r>
              <a:rPr lang="en-US" sz="2800" dirty="0"/>
              <a:t> </a:t>
            </a:r>
            <a:r>
              <a:rPr lang="en-US" sz="2800" dirty="0" err="1"/>
              <a:t>dan</a:t>
            </a:r>
            <a:r>
              <a:rPr lang="en-US" sz="2800" dirty="0"/>
              <a:t> </a:t>
            </a:r>
            <a:r>
              <a:rPr lang="en-US" sz="2800" dirty="0" err="1"/>
              <a:t>mencegah</a:t>
            </a:r>
            <a:r>
              <a:rPr lang="en-US" sz="2800" dirty="0"/>
              <a:t> </a:t>
            </a:r>
            <a:r>
              <a:rPr lang="en-US" sz="2800" dirty="0" err="1"/>
              <a:t>timbulnya</a:t>
            </a:r>
            <a:r>
              <a:rPr lang="en-US" sz="2800" dirty="0"/>
              <a:t> </a:t>
            </a:r>
            <a:r>
              <a:rPr lang="en-US" sz="2800" dirty="0" err="1"/>
              <a:t>penyakit</a:t>
            </a:r>
            <a:r>
              <a:rPr lang="en-US" sz="2800" dirty="0"/>
              <a:t> </a:t>
            </a:r>
            <a:r>
              <a:rPr lang="en-US" sz="2800" dirty="0" err="1"/>
              <a:t>dan</a:t>
            </a:r>
            <a:r>
              <a:rPr lang="en-US" sz="2800" dirty="0"/>
              <a:t> </a:t>
            </a:r>
            <a:r>
              <a:rPr lang="en-US" sz="2800" dirty="0" err="1"/>
              <a:t>masalah</a:t>
            </a:r>
            <a:r>
              <a:rPr lang="en-US" sz="2800" dirty="0"/>
              <a:t> </a:t>
            </a:r>
            <a:r>
              <a:rPr lang="en-US" sz="2800" dirty="0" err="1"/>
              <a:t>kesehatan</a:t>
            </a:r>
            <a:r>
              <a:rPr lang="en-US" sz="2800" dirty="0"/>
              <a:t> </a:t>
            </a:r>
            <a:r>
              <a:rPr lang="en-US" sz="2800" dirty="0" err="1"/>
              <a:t>masyarakat</a:t>
            </a:r>
            <a:r>
              <a:rPr lang="en-US" sz="2800" dirty="0"/>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2" name="Object 16"/>
          <p:cNvGraphicFramePr>
            <a:graphicFrameLocks noGrp="1" noChangeAspect="1"/>
          </p:cNvGraphicFramePr>
          <p:nvPr>
            <p:ph/>
          </p:nvPr>
        </p:nvGraphicFramePr>
        <p:xfrm>
          <a:off x="596900" y="277813"/>
          <a:ext cx="7948613" cy="5853112"/>
        </p:xfrm>
        <a:graphic>
          <a:graphicData uri="http://schemas.openxmlformats.org/presentationml/2006/ole">
            <mc:AlternateContent xmlns:mc="http://schemas.openxmlformats.org/markup-compatibility/2006">
              <mc:Choice xmlns:v="urn:schemas-microsoft-com:vml" Requires="v">
                <p:oleObj spid="_x0000_s2141" name="VISIO" r:id="rId4" imgW="8700120" imgH="6406200" progId="Visio.Drawing.6">
                  <p:embed/>
                </p:oleObj>
              </mc:Choice>
              <mc:Fallback>
                <p:oleObj name="VISIO" r:id="rId4" imgW="8700120" imgH="6406200" progId="Visio.Drawing.6">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900" y="277813"/>
                        <a:ext cx="7948613" cy="5853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Slide Number Placeholder 3"/>
          <p:cNvSpPr>
            <a:spLocks noGrp="1"/>
          </p:cNvSpPr>
          <p:nvPr>
            <p:ph type="sldNum" sz="quarter" idx="11"/>
          </p:nvPr>
        </p:nvSpPr>
        <p:spPr/>
        <p:txBody>
          <a:bodyPr>
            <a:normAutofit/>
          </a:bodyPr>
          <a:lstStyle/>
          <a:p>
            <a:pPr>
              <a:defRPr/>
            </a:pPr>
            <a:fld id="{23F775E6-740C-46FD-8F90-F2352A176896}" type="slidenum">
              <a:rPr lang="en-US"/>
              <a:pPr>
                <a:defRPr/>
              </a:pPr>
              <a:t>9</a:t>
            </a:fld>
            <a:endParaRPr lang="en-US"/>
          </a:p>
        </p:txBody>
      </p:sp>
      <p:graphicFrame>
        <p:nvGraphicFramePr>
          <p:cNvPr id="13314" name="Object 2"/>
          <p:cNvGraphicFramePr>
            <a:graphicFrameLocks noChangeAspect="1"/>
          </p:cNvGraphicFramePr>
          <p:nvPr/>
        </p:nvGraphicFramePr>
        <p:xfrm>
          <a:off x="0" y="357166"/>
          <a:ext cx="914400" cy="1600200"/>
        </p:xfrm>
        <a:graphic>
          <a:graphicData uri="http://schemas.openxmlformats.org/presentationml/2006/ole">
            <mc:AlternateContent xmlns:mc="http://schemas.openxmlformats.org/markup-compatibility/2006">
              <mc:Choice xmlns:v="urn:schemas-microsoft-com:vml" Requires="v">
                <p:oleObj spid="_x0000_s2142" name="Clip" r:id="rId6" imgW="3025440" imgH="3252600" progId="">
                  <p:embed/>
                </p:oleObj>
              </mc:Choice>
              <mc:Fallback>
                <p:oleObj name="Clip" r:id="rId6" imgW="3025440" imgH="3252600" progId="">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357166"/>
                        <a:ext cx="914400" cy="160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5" name="Object 3"/>
          <p:cNvGraphicFramePr>
            <a:graphicFrameLocks noChangeAspect="1"/>
          </p:cNvGraphicFramePr>
          <p:nvPr/>
        </p:nvGraphicFramePr>
        <p:xfrm>
          <a:off x="6858016" y="4429132"/>
          <a:ext cx="1336675" cy="1200150"/>
        </p:xfrm>
        <a:graphic>
          <a:graphicData uri="http://schemas.openxmlformats.org/presentationml/2006/ole">
            <mc:AlternateContent xmlns:mc="http://schemas.openxmlformats.org/markup-compatibility/2006">
              <mc:Choice xmlns:v="urn:schemas-microsoft-com:vml" Requires="v">
                <p:oleObj spid="_x0000_s2143" name="Clip" r:id="rId8" imgW="4046400" imgH="3352320" progId="">
                  <p:embed/>
                </p:oleObj>
              </mc:Choice>
              <mc:Fallback>
                <p:oleObj name="Clip" r:id="rId8" imgW="4046400" imgH="3352320" progId="">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16" y="4429132"/>
                        <a:ext cx="1336675" cy="1200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6" name="Object 4"/>
          <p:cNvGraphicFramePr>
            <a:graphicFrameLocks noChangeAspect="1"/>
          </p:cNvGraphicFramePr>
          <p:nvPr/>
        </p:nvGraphicFramePr>
        <p:xfrm>
          <a:off x="7286644" y="0"/>
          <a:ext cx="1428728" cy="1395816"/>
        </p:xfrm>
        <a:graphic>
          <a:graphicData uri="http://schemas.openxmlformats.org/presentationml/2006/ole">
            <mc:AlternateContent xmlns:mc="http://schemas.openxmlformats.org/markup-compatibility/2006">
              <mc:Choice xmlns:v="urn:schemas-microsoft-com:vml" Requires="v">
                <p:oleObj spid="_x0000_s2144" name="Clip" r:id="rId10" imgW="3717360" imgH="3352320" progId="">
                  <p:embed/>
                </p:oleObj>
              </mc:Choice>
              <mc:Fallback>
                <p:oleObj name="Clip" r:id="rId10" imgW="3717360" imgH="3352320" progId="">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86644" y="0"/>
                        <a:ext cx="1428728" cy="13958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7" name="Text Box 5"/>
          <p:cNvSpPr txBox="1">
            <a:spLocks noChangeArrowheads="1"/>
          </p:cNvSpPr>
          <p:nvPr/>
        </p:nvSpPr>
        <p:spPr bwMode="auto">
          <a:xfrm>
            <a:off x="6213475" y="5786454"/>
            <a:ext cx="2930525" cy="366713"/>
          </a:xfrm>
          <a:prstGeom prst="rect">
            <a:avLst/>
          </a:prstGeom>
          <a:noFill/>
          <a:ln w="9525">
            <a:noFill/>
            <a:miter lim="800000"/>
            <a:headEnd/>
            <a:tailEnd/>
          </a:ln>
          <a:effectLst/>
        </p:spPr>
        <p:txBody>
          <a:bodyPr>
            <a:spAutoFit/>
          </a:bodyPr>
          <a:lstStyle/>
          <a:p>
            <a:pPr algn="ctr" eaLnBrk="0" hangingPunct="0">
              <a:defRPr/>
            </a:pPr>
            <a:r>
              <a:rPr lang="en-US" b="1" dirty="0">
                <a:effectLst>
                  <a:outerShdw blurRad="38100" dist="38100" dir="2700000" algn="tl">
                    <a:srgbClr val="C0C0C0"/>
                  </a:outerShdw>
                </a:effectLst>
                <a:latin typeface="Lucida Console" pitchFamily="49" charset="0"/>
              </a:rPr>
              <a:t>PENGAMBILAN KEPUTUSAN</a:t>
            </a:r>
          </a:p>
        </p:txBody>
      </p:sp>
      <p:sp>
        <p:nvSpPr>
          <p:cNvPr id="13318" name="Text Box 6"/>
          <p:cNvSpPr txBox="1">
            <a:spLocks noChangeArrowheads="1"/>
          </p:cNvSpPr>
          <p:nvPr/>
        </p:nvSpPr>
        <p:spPr bwMode="auto">
          <a:xfrm>
            <a:off x="0" y="2000240"/>
            <a:ext cx="1150938" cy="1465262"/>
          </a:xfrm>
          <a:prstGeom prst="rect">
            <a:avLst/>
          </a:prstGeom>
          <a:noFill/>
          <a:ln w="9525">
            <a:noFill/>
            <a:miter lim="800000"/>
            <a:headEnd/>
            <a:tailEnd/>
          </a:ln>
        </p:spPr>
        <p:txBody>
          <a:bodyPr wrap="none">
            <a:spAutoFit/>
          </a:bodyPr>
          <a:lstStyle/>
          <a:p>
            <a:pPr eaLnBrk="0" hangingPunct="0"/>
            <a:r>
              <a:rPr lang="en-US" b="1" dirty="0">
                <a:latin typeface="Lucida Console" pitchFamily="49" charset="0"/>
              </a:rPr>
              <a:t>MENILAI</a:t>
            </a:r>
          </a:p>
          <a:p>
            <a:pPr eaLnBrk="0" hangingPunct="0"/>
            <a:r>
              <a:rPr lang="en-US" b="1" dirty="0">
                <a:latin typeface="Lucida Console" pitchFamily="49" charset="0"/>
              </a:rPr>
              <a:t>MUTU</a:t>
            </a:r>
          </a:p>
          <a:p>
            <a:pPr eaLnBrk="0" hangingPunct="0"/>
            <a:r>
              <a:rPr lang="en-US" b="1" dirty="0">
                <a:latin typeface="Lucida Console" pitchFamily="49" charset="0"/>
              </a:rPr>
              <a:t>PE</a:t>
            </a:r>
          </a:p>
          <a:p>
            <a:pPr eaLnBrk="0" hangingPunct="0"/>
            <a:r>
              <a:rPr lang="en-US" b="1" dirty="0">
                <a:latin typeface="Lucida Console" pitchFamily="49" charset="0"/>
              </a:rPr>
              <a:t>LAYA</a:t>
            </a:r>
          </a:p>
          <a:p>
            <a:pPr eaLnBrk="0" hangingPunct="0"/>
            <a:r>
              <a:rPr lang="en-US" b="1" dirty="0">
                <a:latin typeface="Lucida Console" pitchFamily="49" charset="0"/>
              </a:rPr>
              <a:t>NAN</a:t>
            </a:r>
          </a:p>
        </p:txBody>
      </p:sp>
      <p:sp>
        <p:nvSpPr>
          <p:cNvPr id="13319" name="Text Box 7"/>
          <p:cNvSpPr txBox="1">
            <a:spLocks noChangeArrowheads="1"/>
          </p:cNvSpPr>
          <p:nvPr/>
        </p:nvSpPr>
        <p:spPr bwMode="auto">
          <a:xfrm>
            <a:off x="5786446" y="500042"/>
            <a:ext cx="1317625" cy="366713"/>
          </a:xfrm>
          <a:prstGeom prst="rect">
            <a:avLst/>
          </a:prstGeom>
          <a:noFill/>
          <a:ln w="9525">
            <a:noFill/>
            <a:miter lim="800000"/>
            <a:headEnd/>
            <a:tailEnd/>
          </a:ln>
        </p:spPr>
        <p:txBody>
          <a:bodyPr wrap="none">
            <a:spAutoFit/>
          </a:bodyPr>
          <a:lstStyle/>
          <a:p>
            <a:pPr eaLnBrk="0" hangingPunct="0"/>
            <a:r>
              <a:rPr lang="en-US" b="1" dirty="0">
                <a:latin typeface="Lucida Console" pitchFamily="49" charset="0"/>
              </a:rPr>
              <a:t>FINANSIAL</a:t>
            </a:r>
          </a:p>
        </p:txBody>
      </p:sp>
      <p:graphicFrame>
        <p:nvGraphicFramePr>
          <p:cNvPr id="13320" name="Object 8"/>
          <p:cNvGraphicFramePr>
            <a:graphicFrameLocks noChangeAspect="1"/>
          </p:cNvGraphicFramePr>
          <p:nvPr/>
        </p:nvGraphicFramePr>
        <p:xfrm>
          <a:off x="3143240" y="4786322"/>
          <a:ext cx="1758950" cy="1295400"/>
        </p:xfrm>
        <a:graphic>
          <a:graphicData uri="http://schemas.openxmlformats.org/presentationml/2006/ole">
            <mc:AlternateContent xmlns:mc="http://schemas.openxmlformats.org/markup-compatibility/2006">
              <mc:Choice xmlns:v="urn:schemas-microsoft-com:vml" Requires="v">
                <p:oleObj spid="_x0000_s2145" name="Clip" r:id="rId12" imgW="2286000" imgH="1554480" progId="">
                  <p:embed/>
                </p:oleObj>
              </mc:Choice>
              <mc:Fallback>
                <p:oleObj name="Clip" r:id="rId12" imgW="2286000" imgH="1554480" progId="">
                  <p:embed/>
                  <p:pic>
                    <p:nvPicPr>
                      <p:cNvPr id="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43240" y="4786322"/>
                        <a:ext cx="175895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1" name="Text Box 9"/>
          <p:cNvSpPr txBox="1">
            <a:spLocks noChangeArrowheads="1"/>
          </p:cNvSpPr>
          <p:nvPr/>
        </p:nvSpPr>
        <p:spPr bwMode="auto">
          <a:xfrm>
            <a:off x="2928926" y="6143644"/>
            <a:ext cx="2355850" cy="366712"/>
          </a:xfrm>
          <a:prstGeom prst="rect">
            <a:avLst/>
          </a:prstGeom>
          <a:noFill/>
          <a:ln w="9525">
            <a:noFill/>
            <a:miter lim="800000"/>
            <a:headEnd/>
            <a:tailEnd/>
          </a:ln>
        </p:spPr>
        <p:txBody>
          <a:bodyPr>
            <a:spAutoFit/>
          </a:bodyPr>
          <a:lstStyle/>
          <a:p>
            <a:pPr eaLnBrk="0" hangingPunct="0"/>
            <a:r>
              <a:rPr lang="en-US" b="1" dirty="0">
                <a:latin typeface="Lucida Console" pitchFamily="49" charset="0"/>
              </a:rPr>
              <a:t>DOKUMENTASI</a:t>
            </a:r>
          </a:p>
        </p:txBody>
      </p:sp>
      <p:graphicFrame>
        <p:nvGraphicFramePr>
          <p:cNvPr id="13322" name="Object 10"/>
          <p:cNvGraphicFramePr>
            <a:graphicFrameLocks noChangeAspect="1"/>
          </p:cNvGraphicFramePr>
          <p:nvPr/>
        </p:nvGraphicFramePr>
        <p:xfrm>
          <a:off x="0" y="4419600"/>
          <a:ext cx="1447800" cy="2438400"/>
        </p:xfrm>
        <a:graphic>
          <a:graphicData uri="http://schemas.openxmlformats.org/presentationml/2006/ole">
            <mc:AlternateContent xmlns:mc="http://schemas.openxmlformats.org/markup-compatibility/2006">
              <mc:Choice xmlns:v="urn:schemas-microsoft-com:vml" Requires="v">
                <p:oleObj spid="_x0000_s2146" name="Clip" r:id="rId14" imgW="4000320" imgH="3147480" progId="">
                  <p:embed/>
                </p:oleObj>
              </mc:Choice>
              <mc:Fallback>
                <p:oleObj name="Clip" r:id="rId14" imgW="4000320" imgH="3147480" progId="">
                  <p:embed/>
                  <p:pic>
                    <p:nvPicPr>
                      <p:cNvPr id="0" name="Object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4419600"/>
                        <a:ext cx="144780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3" name="Text Box 11"/>
          <p:cNvSpPr txBox="1">
            <a:spLocks noChangeArrowheads="1"/>
          </p:cNvSpPr>
          <p:nvPr/>
        </p:nvSpPr>
        <p:spPr bwMode="auto">
          <a:xfrm>
            <a:off x="1357290" y="6072206"/>
            <a:ext cx="881063" cy="396875"/>
          </a:xfrm>
          <a:prstGeom prst="rect">
            <a:avLst/>
          </a:prstGeom>
          <a:noFill/>
          <a:ln w="9525">
            <a:noFill/>
            <a:miter lim="800000"/>
            <a:headEnd/>
            <a:tailEnd/>
          </a:ln>
        </p:spPr>
        <p:txBody>
          <a:bodyPr wrap="none">
            <a:spAutoFit/>
          </a:bodyPr>
          <a:lstStyle/>
          <a:p>
            <a:pPr eaLnBrk="0" hangingPunct="0"/>
            <a:r>
              <a:rPr lang="en-US" sz="2000" b="1" dirty="0">
                <a:latin typeface="Lucida Console" pitchFamily="49" charset="0"/>
              </a:rPr>
              <a:t>LEGAL</a:t>
            </a:r>
          </a:p>
        </p:txBody>
      </p:sp>
      <p:graphicFrame>
        <p:nvGraphicFramePr>
          <p:cNvPr id="13324" name="Object 12"/>
          <p:cNvGraphicFramePr>
            <a:graphicFrameLocks noChangeAspect="1"/>
          </p:cNvGraphicFramePr>
          <p:nvPr/>
        </p:nvGraphicFramePr>
        <p:xfrm>
          <a:off x="5214942" y="4500570"/>
          <a:ext cx="1189038" cy="1295400"/>
        </p:xfrm>
        <a:graphic>
          <a:graphicData uri="http://schemas.openxmlformats.org/presentationml/2006/ole">
            <mc:AlternateContent xmlns:mc="http://schemas.openxmlformats.org/markup-compatibility/2006">
              <mc:Choice xmlns:v="urn:schemas-microsoft-com:vml" Requires="v">
                <p:oleObj spid="_x0000_s2147" name="Clip" r:id="rId16" imgW="2273040" imgH="2286720" progId="">
                  <p:embed/>
                </p:oleObj>
              </mc:Choice>
              <mc:Fallback>
                <p:oleObj name="Clip" r:id="rId16" imgW="2273040" imgH="2286720" progId="">
                  <p:embed/>
                  <p:pic>
                    <p:nvPicPr>
                      <p:cNvPr id="0" name="Object 1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14942" y="4500570"/>
                        <a:ext cx="1189038"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5" name="Text Box 13"/>
          <p:cNvSpPr txBox="1">
            <a:spLocks noChangeArrowheads="1"/>
          </p:cNvSpPr>
          <p:nvPr/>
        </p:nvSpPr>
        <p:spPr bwMode="auto">
          <a:xfrm>
            <a:off x="4929190" y="5857892"/>
            <a:ext cx="2133600" cy="701675"/>
          </a:xfrm>
          <a:prstGeom prst="rect">
            <a:avLst/>
          </a:prstGeom>
          <a:noFill/>
          <a:ln w="9525">
            <a:noFill/>
            <a:miter lim="800000"/>
            <a:headEnd/>
            <a:tailEnd/>
          </a:ln>
        </p:spPr>
        <p:txBody>
          <a:bodyPr>
            <a:spAutoFit/>
          </a:bodyPr>
          <a:lstStyle/>
          <a:p>
            <a:pPr eaLnBrk="0" hangingPunct="0"/>
            <a:r>
              <a:rPr lang="en-US" sz="2000" b="1" dirty="0">
                <a:latin typeface="Lucida Console" pitchFamily="49" charset="0"/>
              </a:rPr>
              <a:t>RISET &amp;</a:t>
            </a:r>
          </a:p>
          <a:p>
            <a:pPr eaLnBrk="0" hangingPunct="0"/>
            <a:r>
              <a:rPr lang="en-US" sz="2000" b="1" dirty="0">
                <a:latin typeface="Lucida Console" pitchFamily="49" charset="0"/>
              </a:rPr>
              <a:t>PENDIDIKAN</a:t>
            </a:r>
          </a:p>
        </p:txBody>
      </p:sp>
      <p:sp>
        <p:nvSpPr>
          <p:cNvPr id="1040" name="Text Box 15"/>
          <p:cNvSpPr txBox="1">
            <a:spLocks noChangeArrowheads="1"/>
          </p:cNvSpPr>
          <p:nvPr/>
        </p:nvSpPr>
        <p:spPr bwMode="auto">
          <a:xfrm>
            <a:off x="2285984" y="1785926"/>
            <a:ext cx="5072098" cy="584775"/>
          </a:xfrm>
          <a:prstGeom prst="rect">
            <a:avLst/>
          </a:prstGeom>
          <a:noFill/>
          <a:ln w="9525">
            <a:noFill/>
            <a:miter lim="800000"/>
            <a:headEnd/>
            <a:tailEnd/>
          </a:ln>
        </p:spPr>
        <p:txBody>
          <a:bodyPr wrap="square">
            <a:spAutoFit/>
          </a:bodyPr>
          <a:lstStyle/>
          <a:p>
            <a:pPr algn="ctr" eaLnBrk="0" hangingPunct="0"/>
            <a:r>
              <a:rPr lang="en-US" sz="3200" b="1" dirty="0">
                <a:latin typeface="Tahoma" pitchFamily="34" charset="0"/>
              </a:rPr>
              <a:t>SISTEM REKAM MEDIS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 to="" calcmode="lin" valueType="num">
                                      <p:cBhvr>
                                        <p:cTn id="7" dur="1" fill="hold"/>
                                        <p:tgtEl>
                                          <p:spTgt spid="13315"/>
                                        </p:tgtEl>
                                        <p:attrNameLst>
                                          <p:attrName/>
                                        </p:attrNameLst>
                                      </p:cBhvr>
                                    </p:anim>
                                  </p:childTnLst>
                                </p:cTn>
                              </p:par>
                            </p:childTnLst>
                          </p:cTn>
                        </p:par>
                        <p:par>
                          <p:cTn id="8" fill="hold">
                            <p:stCondLst>
                              <p:cond delay="0"/>
                            </p:stCondLst>
                            <p:childTnLst>
                              <p:par>
                                <p:cTn id="9" presetID="5" presetClass="entr" presetSubtype="10" fill="hold" grpId="0" nodeType="afterEffect">
                                  <p:stCondLst>
                                    <p:cond delay="0"/>
                                  </p:stCondLst>
                                  <p:childTnLst>
                                    <p:set>
                                      <p:cBhvr>
                                        <p:cTn id="10" dur="1" fill="hold">
                                          <p:stCondLst>
                                            <p:cond delay="0"/>
                                          </p:stCondLst>
                                        </p:cTn>
                                        <p:tgtEl>
                                          <p:spTgt spid="13317"/>
                                        </p:tgtEl>
                                        <p:attrNameLst>
                                          <p:attrName>style.visibility</p:attrName>
                                        </p:attrNameLst>
                                      </p:cBhvr>
                                      <p:to>
                                        <p:strVal val="visible"/>
                                      </p:to>
                                    </p:set>
                                    <p:animEffect transition="in" filter="checkerboard(across)">
                                      <p:cBhvr>
                                        <p:cTn id="11" dur="500"/>
                                        <p:tgtEl>
                                          <p:spTgt spid="13317"/>
                                        </p:tgtEl>
                                      </p:cBhvr>
                                    </p:animEffect>
                                  </p:childTnLst>
                                </p:cTn>
                              </p:par>
                            </p:childTnLst>
                          </p:cTn>
                        </p:par>
                        <p:par>
                          <p:cTn id="12" fill="hold">
                            <p:stCondLst>
                              <p:cond delay="500"/>
                            </p:stCondLst>
                            <p:childTnLst>
                              <p:par>
                                <p:cTn id="13" presetID="24" presetClass="entr" presetSubtype="0" fill="hold" nodeType="afterEffect">
                                  <p:stCondLst>
                                    <p:cond delay="0"/>
                                  </p:stCondLst>
                                  <p:childTnLst>
                                    <p:set>
                                      <p:cBhvr>
                                        <p:cTn id="14" dur="1" fill="hold">
                                          <p:stCondLst>
                                            <p:cond delay="0"/>
                                          </p:stCondLst>
                                        </p:cTn>
                                        <p:tgtEl>
                                          <p:spTgt spid="13316"/>
                                        </p:tgtEl>
                                        <p:attrNameLst>
                                          <p:attrName>style.visibility</p:attrName>
                                        </p:attrNameLst>
                                      </p:cBhvr>
                                      <p:to>
                                        <p:strVal val="visible"/>
                                      </p:to>
                                    </p:set>
                                    <p:anim to="" calcmode="lin" valueType="num">
                                      <p:cBhvr>
                                        <p:cTn id="15" dur="1" fill="hold"/>
                                        <p:tgtEl>
                                          <p:spTgt spid="13316"/>
                                        </p:tgtEl>
                                        <p:attrNameLst>
                                          <p:attrName/>
                                        </p:attrNameLst>
                                      </p:cBhvr>
                                    </p:anim>
                                  </p:childTnLst>
                                </p:cTn>
                              </p:par>
                            </p:childTnLst>
                          </p:cTn>
                        </p:par>
                        <p:par>
                          <p:cTn id="16" fill="hold">
                            <p:stCondLst>
                              <p:cond delay="500"/>
                            </p:stCondLst>
                            <p:childTnLst>
                              <p:par>
                                <p:cTn id="17" presetID="8" presetClass="entr" presetSubtype="16" fill="hold" grpId="0" nodeType="afterEffect">
                                  <p:stCondLst>
                                    <p:cond delay="0"/>
                                  </p:stCondLst>
                                  <p:childTnLst>
                                    <p:set>
                                      <p:cBhvr>
                                        <p:cTn id="18" dur="1" fill="hold">
                                          <p:stCondLst>
                                            <p:cond delay="0"/>
                                          </p:stCondLst>
                                        </p:cTn>
                                        <p:tgtEl>
                                          <p:spTgt spid="13319"/>
                                        </p:tgtEl>
                                        <p:attrNameLst>
                                          <p:attrName>style.visibility</p:attrName>
                                        </p:attrNameLst>
                                      </p:cBhvr>
                                      <p:to>
                                        <p:strVal val="visible"/>
                                      </p:to>
                                    </p:set>
                                    <p:animEffect transition="in" filter="diamond(in)">
                                      <p:cBhvr>
                                        <p:cTn id="19" dur="2000"/>
                                        <p:tgtEl>
                                          <p:spTgt spid="13319"/>
                                        </p:tgtEl>
                                      </p:cBhvr>
                                    </p:animEffect>
                                  </p:childTnLst>
                                </p:cTn>
                              </p:par>
                            </p:childTnLst>
                          </p:cTn>
                        </p:par>
                        <p:par>
                          <p:cTn id="20" fill="hold">
                            <p:stCondLst>
                              <p:cond delay="2500"/>
                            </p:stCondLst>
                            <p:childTnLst>
                              <p:par>
                                <p:cTn id="21" presetID="24" presetClass="entr" presetSubtype="0" fill="hold" nodeType="afterEffect">
                                  <p:stCondLst>
                                    <p:cond delay="0"/>
                                  </p:stCondLst>
                                  <p:childTnLst>
                                    <p:set>
                                      <p:cBhvr>
                                        <p:cTn id="22" dur="1" fill="hold">
                                          <p:stCondLst>
                                            <p:cond delay="0"/>
                                          </p:stCondLst>
                                        </p:cTn>
                                        <p:tgtEl>
                                          <p:spTgt spid="13314"/>
                                        </p:tgtEl>
                                        <p:attrNameLst>
                                          <p:attrName>style.visibility</p:attrName>
                                        </p:attrNameLst>
                                      </p:cBhvr>
                                      <p:to>
                                        <p:strVal val="visible"/>
                                      </p:to>
                                    </p:set>
                                    <p:anim to="" calcmode="lin" valueType="num">
                                      <p:cBhvr>
                                        <p:cTn id="23" dur="1" fill="hold"/>
                                        <p:tgtEl>
                                          <p:spTgt spid="13314"/>
                                        </p:tgtEl>
                                        <p:attrNameLst>
                                          <p:attrName/>
                                        </p:attrNameLst>
                                      </p:cBhvr>
                                    </p:anim>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13318"/>
                                        </p:tgtEl>
                                        <p:attrNameLst>
                                          <p:attrName>style.visibility</p:attrName>
                                        </p:attrNameLst>
                                      </p:cBhvr>
                                      <p:to>
                                        <p:strVal val="visible"/>
                                      </p:to>
                                    </p:set>
                                    <p:animEffect transition="in" filter="checkerboard(across)">
                                      <p:cBhvr>
                                        <p:cTn id="27" dur="500"/>
                                        <p:tgtEl>
                                          <p:spTgt spid="13318"/>
                                        </p:tgtEl>
                                      </p:cBhvr>
                                    </p:animEffect>
                                  </p:childTnLst>
                                </p:cTn>
                              </p:par>
                            </p:childTnLst>
                          </p:cTn>
                        </p:par>
                        <p:par>
                          <p:cTn id="28" fill="hold">
                            <p:stCondLst>
                              <p:cond delay="3000"/>
                            </p:stCondLst>
                            <p:childTnLst>
                              <p:par>
                                <p:cTn id="29" presetID="24" presetClass="entr" presetSubtype="0" fill="hold" nodeType="afterEffect">
                                  <p:stCondLst>
                                    <p:cond delay="0"/>
                                  </p:stCondLst>
                                  <p:childTnLst>
                                    <p:set>
                                      <p:cBhvr>
                                        <p:cTn id="30" dur="1" fill="hold">
                                          <p:stCondLst>
                                            <p:cond delay="0"/>
                                          </p:stCondLst>
                                        </p:cTn>
                                        <p:tgtEl>
                                          <p:spTgt spid="13322"/>
                                        </p:tgtEl>
                                        <p:attrNameLst>
                                          <p:attrName>style.visibility</p:attrName>
                                        </p:attrNameLst>
                                      </p:cBhvr>
                                      <p:to>
                                        <p:strVal val="visible"/>
                                      </p:to>
                                    </p:set>
                                    <p:anim to="" calcmode="lin" valueType="num">
                                      <p:cBhvr>
                                        <p:cTn id="31" dur="1" fill="hold"/>
                                        <p:tgtEl>
                                          <p:spTgt spid="13322"/>
                                        </p:tgtEl>
                                        <p:attrNameLst>
                                          <p:attrName/>
                                        </p:attrNameLst>
                                      </p:cBhvr>
                                    </p:anim>
                                  </p:childTnLst>
                                </p:cTn>
                              </p:par>
                            </p:childTnLst>
                          </p:cTn>
                        </p:par>
                        <p:par>
                          <p:cTn id="32" fill="hold">
                            <p:stCondLst>
                              <p:cond delay="3000"/>
                            </p:stCondLst>
                            <p:childTnLst>
                              <p:par>
                                <p:cTn id="33" presetID="8" presetClass="entr" presetSubtype="16" fill="hold" grpId="0" nodeType="afterEffect">
                                  <p:stCondLst>
                                    <p:cond delay="0"/>
                                  </p:stCondLst>
                                  <p:childTnLst>
                                    <p:set>
                                      <p:cBhvr>
                                        <p:cTn id="34" dur="1" fill="hold">
                                          <p:stCondLst>
                                            <p:cond delay="0"/>
                                          </p:stCondLst>
                                        </p:cTn>
                                        <p:tgtEl>
                                          <p:spTgt spid="13323"/>
                                        </p:tgtEl>
                                        <p:attrNameLst>
                                          <p:attrName>style.visibility</p:attrName>
                                        </p:attrNameLst>
                                      </p:cBhvr>
                                      <p:to>
                                        <p:strVal val="visible"/>
                                      </p:to>
                                    </p:set>
                                    <p:animEffect transition="in" filter="diamond(in)">
                                      <p:cBhvr>
                                        <p:cTn id="35" dur="2000"/>
                                        <p:tgtEl>
                                          <p:spTgt spid="13323"/>
                                        </p:tgtEl>
                                      </p:cBhvr>
                                    </p:animEffect>
                                  </p:childTnLst>
                                </p:cTn>
                              </p:par>
                            </p:childTnLst>
                          </p:cTn>
                        </p:par>
                        <p:par>
                          <p:cTn id="36" fill="hold">
                            <p:stCondLst>
                              <p:cond delay="5000"/>
                            </p:stCondLst>
                            <p:childTnLst>
                              <p:par>
                                <p:cTn id="37" presetID="24" presetClass="entr" presetSubtype="0" fill="hold" nodeType="afterEffect">
                                  <p:stCondLst>
                                    <p:cond delay="0"/>
                                  </p:stCondLst>
                                  <p:childTnLst>
                                    <p:set>
                                      <p:cBhvr>
                                        <p:cTn id="38" dur="1" fill="hold">
                                          <p:stCondLst>
                                            <p:cond delay="0"/>
                                          </p:stCondLst>
                                        </p:cTn>
                                        <p:tgtEl>
                                          <p:spTgt spid="13320"/>
                                        </p:tgtEl>
                                        <p:attrNameLst>
                                          <p:attrName>style.visibility</p:attrName>
                                        </p:attrNameLst>
                                      </p:cBhvr>
                                      <p:to>
                                        <p:strVal val="visible"/>
                                      </p:to>
                                    </p:set>
                                    <p:anim to="" calcmode="lin" valueType="num">
                                      <p:cBhvr>
                                        <p:cTn id="39" dur="1" fill="hold"/>
                                        <p:tgtEl>
                                          <p:spTgt spid="13320"/>
                                        </p:tgtEl>
                                        <p:attrNameLst>
                                          <p:attrName/>
                                        </p:attrNameLst>
                                      </p:cBhvr>
                                    </p:anim>
                                  </p:childTnLst>
                                </p:cTn>
                              </p:par>
                            </p:childTnLst>
                          </p:cTn>
                        </p:par>
                        <p:par>
                          <p:cTn id="40" fill="hold">
                            <p:stCondLst>
                              <p:cond delay="5000"/>
                            </p:stCondLst>
                            <p:childTnLst>
                              <p:par>
                                <p:cTn id="41" presetID="8" presetClass="entr" presetSubtype="16" fill="hold" grpId="0" nodeType="afterEffect">
                                  <p:stCondLst>
                                    <p:cond delay="0"/>
                                  </p:stCondLst>
                                  <p:childTnLst>
                                    <p:set>
                                      <p:cBhvr>
                                        <p:cTn id="42" dur="1" fill="hold">
                                          <p:stCondLst>
                                            <p:cond delay="0"/>
                                          </p:stCondLst>
                                        </p:cTn>
                                        <p:tgtEl>
                                          <p:spTgt spid="13321"/>
                                        </p:tgtEl>
                                        <p:attrNameLst>
                                          <p:attrName>style.visibility</p:attrName>
                                        </p:attrNameLst>
                                      </p:cBhvr>
                                      <p:to>
                                        <p:strVal val="visible"/>
                                      </p:to>
                                    </p:set>
                                    <p:animEffect transition="in" filter="diamond(in)">
                                      <p:cBhvr>
                                        <p:cTn id="43" dur="2000"/>
                                        <p:tgtEl>
                                          <p:spTgt spid="13321"/>
                                        </p:tgtEl>
                                      </p:cBhvr>
                                    </p:animEffect>
                                  </p:childTnLst>
                                </p:cTn>
                              </p:par>
                            </p:childTnLst>
                          </p:cTn>
                        </p:par>
                        <p:par>
                          <p:cTn id="44" fill="hold">
                            <p:stCondLst>
                              <p:cond delay="7000"/>
                            </p:stCondLst>
                            <p:childTnLst>
                              <p:par>
                                <p:cTn id="45" presetID="24" presetClass="entr" presetSubtype="0" fill="hold" nodeType="afterEffect">
                                  <p:stCondLst>
                                    <p:cond delay="0"/>
                                  </p:stCondLst>
                                  <p:childTnLst>
                                    <p:set>
                                      <p:cBhvr>
                                        <p:cTn id="46" dur="1" fill="hold">
                                          <p:stCondLst>
                                            <p:cond delay="0"/>
                                          </p:stCondLst>
                                        </p:cTn>
                                        <p:tgtEl>
                                          <p:spTgt spid="13324"/>
                                        </p:tgtEl>
                                        <p:attrNameLst>
                                          <p:attrName>style.visibility</p:attrName>
                                        </p:attrNameLst>
                                      </p:cBhvr>
                                      <p:to>
                                        <p:strVal val="visible"/>
                                      </p:to>
                                    </p:set>
                                    <p:anim to="" calcmode="lin" valueType="num">
                                      <p:cBhvr>
                                        <p:cTn id="47" dur="1" fill="hold"/>
                                        <p:tgtEl>
                                          <p:spTgt spid="13324"/>
                                        </p:tgtEl>
                                        <p:attrNameLst>
                                          <p:attrName/>
                                        </p:attrNameLst>
                                      </p:cBhvr>
                                    </p:anim>
                                  </p:childTnLst>
                                </p:cTn>
                              </p:par>
                            </p:childTnLst>
                          </p:cTn>
                        </p:par>
                        <p:par>
                          <p:cTn id="48" fill="hold">
                            <p:stCondLst>
                              <p:cond delay="7000"/>
                            </p:stCondLst>
                            <p:childTnLst>
                              <p:par>
                                <p:cTn id="49" presetID="8" presetClass="entr" presetSubtype="16" fill="hold" grpId="0" nodeType="afterEffect">
                                  <p:stCondLst>
                                    <p:cond delay="0"/>
                                  </p:stCondLst>
                                  <p:childTnLst>
                                    <p:set>
                                      <p:cBhvr>
                                        <p:cTn id="50" dur="1" fill="hold">
                                          <p:stCondLst>
                                            <p:cond delay="0"/>
                                          </p:stCondLst>
                                        </p:cTn>
                                        <p:tgtEl>
                                          <p:spTgt spid="13325"/>
                                        </p:tgtEl>
                                        <p:attrNameLst>
                                          <p:attrName>style.visibility</p:attrName>
                                        </p:attrNameLst>
                                      </p:cBhvr>
                                      <p:to>
                                        <p:strVal val="visible"/>
                                      </p:to>
                                    </p:set>
                                    <p:animEffect transition="in" filter="diamond(in)">
                                      <p:cBhvr>
                                        <p:cTn id="51" dur="2000"/>
                                        <p:tgtEl>
                                          <p:spTgt spid="13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13318" grpId="0"/>
      <p:bldP spid="13319" grpId="0"/>
      <p:bldP spid="13321" grpId="0"/>
      <p:bldP spid="13323" grpId="0"/>
      <p:bldP spid="1332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5251</TotalTime>
  <Words>1048</Words>
  <Application>Microsoft Office PowerPoint</Application>
  <PresentationFormat>On-screen Show (4:3)</PresentationFormat>
  <Paragraphs>293</Paragraphs>
  <Slides>18</Slides>
  <Notes>3</Notes>
  <HiddenSlides>0</HiddenSlides>
  <MMClips>5</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18</vt:i4>
      </vt:variant>
    </vt:vector>
  </HeadingPairs>
  <TitlesOfParts>
    <vt:vector size="22" baseType="lpstr">
      <vt:lpstr>Origin</vt:lpstr>
      <vt:lpstr>VISIO</vt:lpstr>
      <vt:lpstr>Clip</vt:lpstr>
      <vt:lpstr>Visio</vt:lpstr>
      <vt:lpstr>REKAM MEDIS SEBAGAI DATA DASAR SIK</vt:lpstr>
      <vt:lpstr>Sistem Informasi  Manajemen </vt:lpstr>
      <vt:lpstr>REKAM MEDIS - SIK</vt:lpstr>
      <vt:lpstr>PowerPoint Presentation</vt:lpstr>
      <vt:lpstr>PowerPoint Presentation</vt:lpstr>
      <vt:lpstr>SUBSISTEM PELAYANAN  ADMINISTRASI (MANAJEMEN)</vt:lpstr>
      <vt:lpstr>SUBSISTEM PELAYANAN  KLINIS</vt:lpstr>
      <vt:lpstr>SUBSISTEM PELAYANAN  KESEHATAN MASYARAKAT </vt:lpstr>
      <vt:lpstr>PowerPoint Presentation</vt:lpstr>
      <vt:lpstr>Transaksi pelayanan klinis pasien rumah sakit </vt:lpstr>
      <vt:lpstr>Arti dan fungsi rekam medis</vt:lpstr>
      <vt:lpstr>PowerPoint Presentation</vt:lpstr>
      <vt:lpstr>Pengertian rekam medis </vt:lpstr>
      <vt:lpstr>Pengertian rekam medis </vt:lpstr>
      <vt:lpstr>Pernyataan IDI tentang rekam medis </vt:lpstr>
      <vt:lpstr>Filosofi rekam medis </vt:lpstr>
      <vt:lpstr>PowerPoint Presentation</vt:lpstr>
      <vt:lpstr>THANK YOU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REKAM MEDIS SEBAGAI DATA DASAR SIK</dc:title>
  <dc:creator>Rachma</dc:creator>
  <cp:lastModifiedBy>Maryani</cp:lastModifiedBy>
  <cp:revision>31</cp:revision>
  <dcterms:created xsi:type="dcterms:W3CDTF">2010-03-01T07:53:14Z</dcterms:created>
  <dcterms:modified xsi:type="dcterms:W3CDTF">2014-11-23T08:59:05Z</dcterms:modified>
</cp:coreProperties>
</file>