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3" r:id="rId7"/>
    <p:sldId id="265" r:id="rId8"/>
    <p:sldId id="267" r:id="rId9"/>
    <p:sldId id="269" r:id="rId10"/>
    <p:sldId id="271" r:id="rId11"/>
    <p:sldId id="278" r:id="rId12"/>
    <p:sldId id="273" r:id="rId13"/>
    <p:sldId id="274" r:id="rId14"/>
    <p:sldId id="275" r:id="rId15"/>
    <p:sldId id="276" r:id="rId16"/>
    <p:sldId id="277" r:id="rId1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94" autoAdjust="0"/>
  </p:normalViewPr>
  <p:slideViewPr>
    <p:cSldViewPr>
      <p:cViewPr varScale="1">
        <p:scale>
          <a:sx n="70" d="100"/>
          <a:sy n="70" d="100"/>
        </p:scale>
        <p:origin x="138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EF7724E-F204-4666-85C7-59AA82896352}" type="datetimeFigureOut">
              <a:rPr lang="id-ID" smtClean="0"/>
              <a:t>26/01/2018</a:t>
            </a:fld>
            <a:endParaRPr lang="id-ID"/>
          </a:p>
        </p:txBody>
      </p:sp>
      <p:sp>
        <p:nvSpPr>
          <p:cNvPr id="5" name="Footer Placeholder 4"/>
          <p:cNvSpPr>
            <a:spLocks noGrp="1"/>
          </p:cNvSpPr>
          <p:nvPr>
            <p:ph type="ftr" sz="quarter" idx="11"/>
          </p:nvPr>
        </p:nvSpPr>
        <p:spPr>
          <a:xfrm>
            <a:off x="1174044" y="5357592"/>
            <a:ext cx="5034845" cy="365125"/>
          </a:xfrm>
        </p:spPr>
        <p:txBody>
          <a:bodyPr/>
          <a:lstStyle/>
          <a:p>
            <a:endParaRPr lang="id-ID"/>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D652987-1C6B-432F-873C-3E79F82C798D}"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F7724E-F204-4666-85C7-59AA82896352}" type="datetimeFigureOut">
              <a:rPr lang="id-ID" smtClean="0"/>
              <a:t>26/01/2018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D652987-1C6B-432F-873C-3E79F82C798D}"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F7724E-F204-4666-85C7-59AA82896352}" type="datetimeFigureOut">
              <a:rPr lang="id-ID" smtClean="0"/>
              <a:t>26/01/2018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D652987-1C6B-432F-873C-3E79F82C798D}"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F7724E-F204-4666-85C7-59AA82896352}" type="datetimeFigureOut">
              <a:rPr lang="id-ID" smtClean="0"/>
              <a:t>26/01/2018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D652987-1C6B-432F-873C-3E79F82C798D}"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F7724E-F204-4666-85C7-59AA82896352}" type="datetimeFigureOut">
              <a:rPr lang="id-ID" smtClean="0"/>
              <a:t>26/01/2018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D652987-1C6B-432F-873C-3E79F82C798D}"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EF7724E-F204-4666-85C7-59AA82896352}" type="datetimeFigureOut">
              <a:rPr lang="id-ID" smtClean="0"/>
              <a:t>26/01/2018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D652987-1C6B-432F-873C-3E79F82C798D}" type="slidenum">
              <a:rPr lang="id-ID" smtClean="0"/>
              <a:t>‹#›</a:t>
            </a:fld>
            <a:endParaRPr lang="id-ID"/>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EF7724E-F204-4666-85C7-59AA82896352}" type="datetimeFigureOut">
              <a:rPr lang="id-ID" smtClean="0"/>
              <a:t>26/01/2018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D652987-1C6B-432F-873C-3E79F82C798D}" type="slidenum">
              <a:rPr lang="id-ID" smtClean="0"/>
              <a:t>‹#›</a:t>
            </a:fld>
            <a:endParaRPr lang="id-ID"/>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F7724E-F204-4666-85C7-59AA82896352}" type="datetimeFigureOut">
              <a:rPr lang="id-ID" smtClean="0"/>
              <a:t>26/01/2018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D652987-1C6B-432F-873C-3E79F82C798D}"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F7724E-F204-4666-85C7-59AA82896352}" type="datetimeFigureOut">
              <a:rPr lang="id-ID" smtClean="0"/>
              <a:t>26/01/2018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D652987-1C6B-432F-873C-3E79F82C798D}"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AEF7724E-F204-4666-85C7-59AA82896352}" type="datetimeFigureOut">
              <a:rPr lang="id-ID" smtClean="0"/>
              <a:t>26/01/2018</a:t>
            </a:fld>
            <a:endParaRPr lang="id-ID"/>
          </a:p>
        </p:txBody>
      </p:sp>
      <p:sp>
        <p:nvSpPr>
          <p:cNvPr id="6" name="Footer Placeholder 5"/>
          <p:cNvSpPr>
            <a:spLocks noGrp="1"/>
          </p:cNvSpPr>
          <p:nvPr>
            <p:ph type="ftr" sz="quarter" idx="11"/>
          </p:nvPr>
        </p:nvSpPr>
        <p:spPr>
          <a:xfrm rot="-60000">
            <a:off x="914554" y="5829261"/>
            <a:ext cx="3522607" cy="365125"/>
          </a:xfrm>
        </p:spPr>
        <p:txBody>
          <a:bodyPr/>
          <a:lstStyle/>
          <a:p>
            <a:endParaRPr lang="id-ID"/>
          </a:p>
        </p:txBody>
      </p:sp>
      <p:sp>
        <p:nvSpPr>
          <p:cNvPr id="7" name="Slide Number Placeholder 6"/>
          <p:cNvSpPr>
            <a:spLocks noGrp="1"/>
          </p:cNvSpPr>
          <p:nvPr>
            <p:ph type="sldNum" sz="quarter" idx="12"/>
          </p:nvPr>
        </p:nvSpPr>
        <p:spPr>
          <a:xfrm rot="60000">
            <a:off x="7557313" y="5896961"/>
            <a:ext cx="554023" cy="365125"/>
          </a:xfrm>
        </p:spPr>
        <p:txBody>
          <a:bodyPr/>
          <a:lstStyle/>
          <a:p>
            <a:fld id="{5D652987-1C6B-432F-873C-3E79F82C798D}"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AEF7724E-F204-4666-85C7-59AA82896352}" type="datetimeFigureOut">
              <a:rPr lang="id-ID" smtClean="0"/>
              <a:t>26/01/2018</a:t>
            </a:fld>
            <a:endParaRPr lang="id-ID"/>
          </a:p>
        </p:txBody>
      </p:sp>
      <p:sp>
        <p:nvSpPr>
          <p:cNvPr id="6" name="Footer Placeholder 5"/>
          <p:cNvSpPr>
            <a:spLocks noGrp="1"/>
          </p:cNvSpPr>
          <p:nvPr>
            <p:ph type="ftr" sz="quarter" idx="11"/>
          </p:nvPr>
        </p:nvSpPr>
        <p:spPr>
          <a:xfrm rot="-60000">
            <a:off x="914569" y="5831037"/>
            <a:ext cx="3319043" cy="365125"/>
          </a:xfrm>
        </p:spPr>
        <p:txBody>
          <a:bodyPr/>
          <a:lstStyle/>
          <a:p>
            <a:endParaRPr lang="id-ID"/>
          </a:p>
        </p:txBody>
      </p:sp>
      <p:sp>
        <p:nvSpPr>
          <p:cNvPr id="7" name="Slide Number Placeholder 6"/>
          <p:cNvSpPr>
            <a:spLocks noGrp="1"/>
          </p:cNvSpPr>
          <p:nvPr>
            <p:ph type="sldNum" sz="quarter" idx="12"/>
          </p:nvPr>
        </p:nvSpPr>
        <p:spPr>
          <a:xfrm rot="60000">
            <a:off x="7562089" y="5900026"/>
            <a:ext cx="554023" cy="365125"/>
          </a:xfrm>
        </p:spPr>
        <p:txBody>
          <a:bodyPr/>
          <a:lstStyle/>
          <a:p>
            <a:fld id="{5D652987-1C6B-432F-873C-3E79F82C798D}"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EF7724E-F204-4666-85C7-59AA82896352}" type="datetimeFigureOut">
              <a:rPr lang="id-ID" smtClean="0"/>
              <a:t>26/01/2018</a:t>
            </a:fld>
            <a:endParaRPr lang="id-ID"/>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id-ID"/>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D652987-1C6B-432F-873C-3E79F82C798D}"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340768"/>
            <a:ext cx="6912767" cy="1944215"/>
          </a:xfrm>
        </p:spPr>
        <p:txBody>
          <a:bodyPr>
            <a:normAutofit fontScale="90000"/>
          </a:bodyPr>
          <a:lstStyle/>
          <a:p>
            <a:r>
              <a:rPr lang="id-ID" b="1" dirty="0" smtClean="0">
                <a:effectLst>
                  <a:outerShdw blurRad="38100" dist="38100" dir="2700000" algn="tl">
                    <a:srgbClr val="000000">
                      <a:alpha val="43137"/>
                    </a:srgbClr>
                  </a:outerShdw>
                </a:effectLst>
              </a:rPr>
              <a:t>PERKEMBANGAN BIOMEDIS INFORMATIKA</a:t>
            </a:r>
            <a:endParaRPr lang="id-ID"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727200" y="3501008"/>
            <a:ext cx="5869136" cy="2016224"/>
          </a:xfrm>
        </p:spPr>
        <p:txBody>
          <a:bodyPr>
            <a:normAutofit/>
          </a:bodyPr>
          <a:lstStyle/>
          <a:p>
            <a:r>
              <a:rPr lang="id-ID" sz="2800" b="1" dirty="0" smtClean="0">
                <a:solidFill>
                  <a:srgbClr val="002060"/>
                </a:solidFill>
              </a:rPr>
              <a:t>Materi</a:t>
            </a:r>
          </a:p>
          <a:p>
            <a:r>
              <a:rPr lang="id-ID" sz="2800" b="1" dirty="0" smtClean="0">
                <a:solidFill>
                  <a:srgbClr val="002060"/>
                </a:solidFill>
              </a:rPr>
              <a:t>Mata Kuliah BIOINFORMATIKA</a:t>
            </a:r>
          </a:p>
        </p:txBody>
      </p:sp>
    </p:spTree>
    <p:extLst>
      <p:ext uri="{BB962C8B-B14F-4D97-AF65-F5344CB8AC3E}">
        <p14:creationId xmlns:p14="http://schemas.microsoft.com/office/powerpoint/2010/main" val="24304190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92696"/>
            <a:ext cx="6965245" cy="1080121"/>
          </a:xfrm>
        </p:spPr>
        <p:txBody>
          <a:bodyPr>
            <a:noAutofit/>
          </a:bodyPr>
          <a:lstStyle/>
          <a:p>
            <a:r>
              <a:rPr lang="id-ID" sz="3600" b="1" dirty="0" smtClean="0"/>
              <a:t>DEFINISI BIOMEDIS INFORMATIKA</a:t>
            </a:r>
            <a:endParaRPr lang="id-ID" sz="3600" b="1" dirty="0"/>
          </a:p>
        </p:txBody>
      </p:sp>
      <p:sp>
        <p:nvSpPr>
          <p:cNvPr id="3" name="Content Placeholder 2"/>
          <p:cNvSpPr>
            <a:spLocks noGrp="1"/>
          </p:cNvSpPr>
          <p:nvPr>
            <p:ph idx="1"/>
          </p:nvPr>
        </p:nvSpPr>
        <p:spPr>
          <a:xfrm>
            <a:off x="611560" y="1916832"/>
            <a:ext cx="7848872" cy="4392488"/>
          </a:xfrm>
        </p:spPr>
        <p:txBody>
          <a:bodyPr>
            <a:normAutofit fontScale="92500" lnSpcReduction="10000"/>
          </a:bodyPr>
          <a:lstStyle/>
          <a:p>
            <a:r>
              <a:rPr lang="id-ID" sz="2800" dirty="0" smtClean="0"/>
              <a:t>Bidang studi interdisiplin dan efektifitas menggunakan data biomedis, informasi, dan pengetahuan yang didapatkan, pemecahan masalah, dan penentuan keputusan yang mendukung untuk memperbaiki kesehatan manusia.</a:t>
            </a:r>
          </a:p>
          <a:p>
            <a:r>
              <a:rPr lang="id-ID" sz="2800" dirty="0" smtClean="0"/>
              <a:t>Lingkup dan luasnya disiplin ilmu : BMI menginvestigasi dan mendukung alasan, model, simulasi, eksperimen, dan pembentukan dari spektrum molekul dari individu dan populasi dari biologi untuk sistem sosial, mendasari penelitian klinis dan praktisi serta organisasi kesehatan</a:t>
            </a:r>
            <a:endParaRPr lang="id-ID" sz="2800" dirty="0"/>
          </a:p>
        </p:txBody>
      </p:sp>
    </p:spTree>
    <p:extLst>
      <p:ext uri="{BB962C8B-B14F-4D97-AF65-F5344CB8AC3E}">
        <p14:creationId xmlns:p14="http://schemas.microsoft.com/office/powerpoint/2010/main" val="41692571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404664"/>
            <a:ext cx="6965245" cy="955234"/>
          </a:xfrm>
        </p:spPr>
        <p:txBody>
          <a:bodyPr/>
          <a:lstStyle/>
          <a:p>
            <a:r>
              <a:rPr lang="id-ID" dirty="0" smtClean="0"/>
              <a:t>Definisi Bioinformatika </a:t>
            </a:r>
            <a:endParaRPr lang="id-ID" dirty="0"/>
          </a:p>
        </p:txBody>
      </p:sp>
      <p:sp>
        <p:nvSpPr>
          <p:cNvPr id="3" name="Content Placeholder 2"/>
          <p:cNvSpPr>
            <a:spLocks noGrp="1"/>
          </p:cNvSpPr>
          <p:nvPr>
            <p:ph idx="1"/>
          </p:nvPr>
        </p:nvSpPr>
        <p:spPr>
          <a:xfrm>
            <a:off x="683568" y="1124744"/>
            <a:ext cx="7848872" cy="4824536"/>
          </a:xfrm>
        </p:spPr>
        <p:txBody>
          <a:bodyPr>
            <a:normAutofit/>
          </a:bodyPr>
          <a:lstStyle/>
          <a:p>
            <a:r>
              <a:rPr lang="en-US" dirty="0"/>
              <a:t>Edward H. </a:t>
            </a:r>
            <a:r>
              <a:rPr lang="en-US" dirty="0" err="1"/>
              <a:t>Shortliffe</a:t>
            </a:r>
            <a:r>
              <a:rPr lang="en-US" dirty="0"/>
              <a:t>, MD, </a:t>
            </a:r>
            <a:r>
              <a:rPr lang="en-US" dirty="0" smtClean="0"/>
              <a:t>PhD</a:t>
            </a:r>
            <a:r>
              <a:rPr lang="id-ID" dirty="0" smtClean="0"/>
              <a:t>, </a:t>
            </a:r>
            <a:r>
              <a:rPr lang="en-US" dirty="0" smtClean="0"/>
              <a:t>Professor </a:t>
            </a:r>
            <a:r>
              <a:rPr lang="en-US" dirty="0"/>
              <a:t>of Biomedical </a:t>
            </a:r>
            <a:r>
              <a:rPr lang="en-US" dirty="0" smtClean="0"/>
              <a:t>Informatics</a:t>
            </a:r>
            <a:r>
              <a:rPr lang="id-ID" dirty="0" smtClean="0"/>
              <a:t>, </a:t>
            </a:r>
            <a:r>
              <a:rPr lang="en-US" dirty="0" smtClean="0"/>
              <a:t>Arizona </a:t>
            </a:r>
            <a:r>
              <a:rPr lang="en-US" dirty="0"/>
              <a:t>State </a:t>
            </a:r>
            <a:r>
              <a:rPr lang="en-US" dirty="0" smtClean="0"/>
              <a:t>University</a:t>
            </a:r>
            <a:r>
              <a:rPr lang="id-ID" dirty="0" smtClean="0"/>
              <a:t>. </a:t>
            </a:r>
            <a:r>
              <a:rPr lang="en-US" dirty="0" smtClean="0"/>
              <a:t>Professor </a:t>
            </a:r>
            <a:r>
              <a:rPr lang="en-US" dirty="0"/>
              <a:t>of Basic Medical Sciences and of </a:t>
            </a:r>
            <a:r>
              <a:rPr lang="en-US" dirty="0" smtClean="0"/>
              <a:t>Medicine</a:t>
            </a:r>
            <a:r>
              <a:rPr lang="id-ID" dirty="0" smtClean="0"/>
              <a:t>,</a:t>
            </a:r>
            <a:r>
              <a:rPr lang="en-US" dirty="0" smtClean="0"/>
              <a:t>University </a:t>
            </a:r>
            <a:r>
              <a:rPr lang="en-US" dirty="0"/>
              <a:t>of Arizona College of </a:t>
            </a:r>
            <a:r>
              <a:rPr lang="en-US" dirty="0" smtClean="0"/>
              <a:t>Medicine</a:t>
            </a:r>
            <a:r>
              <a:rPr lang="id-ID" dirty="0" smtClean="0"/>
              <a:t> </a:t>
            </a:r>
            <a:r>
              <a:rPr lang="en-US" dirty="0" smtClean="0"/>
              <a:t>Phoenix</a:t>
            </a:r>
            <a:r>
              <a:rPr lang="en-US" dirty="0"/>
              <a:t>, AZ  </a:t>
            </a:r>
            <a:r>
              <a:rPr lang="id-ID" dirty="0" smtClean="0"/>
              <a:t>U</a:t>
            </a:r>
            <a:r>
              <a:rPr lang="en-US" dirty="0" smtClean="0"/>
              <a:t>SA</a:t>
            </a:r>
            <a:endParaRPr lang="id-ID" dirty="0" smtClean="0"/>
          </a:p>
          <a:p>
            <a:endParaRPr lang="id-ID" dirty="0" smtClean="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864" t="19962" r="34089" b="43044"/>
          <a:stretch/>
        </p:blipFill>
        <p:spPr bwMode="auto">
          <a:xfrm>
            <a:off x="323528" y="2636912"/>
            <a:ext cx="8568952"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2659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92696"/>
            <a:ext cx="6965245" cy="1080121"/>
          </a:xfrm>
        </p:spPr>
        <p:txBody>
          <a:bodyPr>
            <a:noAutofit/>
          </a:bodyPr>
          <a:lstStyle/>
          <a:p>
            <a:r>
              <a:rPr lang="id-ID" sz="3600" b="1" dirty="0" smtClean="0"/>
              <a:t>DEFINISI BIOMEDIS INFORMATIKA</a:t>
            </a:r>
            <a:endParaRPr lang="id-ID" sz="3600" b="1" dirty="0"/>
          </a:p>
        </p:txBody>
      </p:sp>
      <p:sp>
        <p:nvSpPr>
          <p:cNvPr id="3" name="Content Placeholder 2"/>
          <p:cNvSpPr>
            <a:spLocks noGrp="1"/>
          </p:cNvSpPr>
          <p:nvPr>
            <p:ph idx="1"/>
          </p:nvPr>
        </p:nvSpPr>
        <p:spPr>
          <a:xfrm>
            <a:off x="611560" y="1916832"/>
            <a:ext cx="7848872" cy="4392488"/>
          </a:xfrm>
        </p:spPr>
        <p:txBody>
          <a:bodyPr>
            <a:normAutofit/>
          </a:bodyPr>
          <a:lstStyle/>
          <a:p>
            <a:r>
              <a:rPr lang="id-ID" sz="2800" dirty="0" smtClean="0"/>
              <a:t>Konteks sosial dan manusia : BMI dikenal bahwa masyarakat merupakan pengguna utama untuk informasi biomedis, menggambarkan sosial dan ilmu perilaku untuk menjelaskan bentuk dan menilai dari solusi teknis, kebijakan, evolusi dari ekonomi, etika, sosial, pendidikan, dan sistem organisasi</a:t>
            </a:r>
            <a:endParaRPr lang="id-ID" sz="2800" dirty="0"/>
          </a:p>
        </p:txBody>
      </p:sp>
    </p:spTree>
    <p:extLst>
      <p:ext uri="{BB962C8B-B14F-4D97-AF65-F5344CB8AC3E}">
        <p14:creationId xmlns:p14="http://schemas.microsoft.com/office/powerpoint/2010/main" val="3219653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65" t="11068" r="9107" b="15934"/>
          <a:stretch/>
        </p:blipFill>
        <p:spPr bwMode="auto">
          <a:xfrm>
            <a:off x="395536" y="260648"/>
            <a:ext cx="8564880"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4601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20" t="25625" r="9225" b="13709"/>
          <a:stretch/>
        </p:blipFill>
        <p:spPr bwMode="auto">
          <a:xfrm>
            <a:off x="0" y="260648"/>
            <a:ext cx="8945880"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07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858" t="15833" r="42020" b="8871"/>
          <a:stretch/>
        </p:blipFill>
        <p:spPr bwMode="auto">
          <a:xfrm>
            <a:off x="0" y="260648"/>
            <a:ext cx="8820472"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53437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6945" t="16230" r="20893" b="34587"/>
          <a:stretch/>
        </p:blipFill>
        <p:spPr bwMode="auto">
          <a:xfrm>
            <a:off x="395537" y="404664"/>
            <a:ext cx="8424936"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107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8375" t="10625" r="18595" b="6250"/>
          <a:stretch/>
        </p:blipFill>
        <p:spPr bwMode="auto">
          <a:xfrm>
            <a:off x="251520" y="260648"/>
            <a:ext cx="8568952"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80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643" t="10625" r="6647" b="11290"/>
          <a:stretch/>
        </p:blipFill>
        <p:spPr bwMode="auto">
          <a:xfrm>
            <a:off x="323528" y="332656"/>
            <a:ext cx="8549640"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5440446"/>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92696"/>
            <a:ext cx="6965245" cy="1080121"/>
          </a:xfrm>
        </p:spPr>
        <p:txBody>
          <a:bodyPr>
            <a:normAutofit fontScale="90000"/>
          </a:bodyPr>
          <a:lstStyle/>
          <a:p>
            <a:r>
              <a:rPr lang="id-ID" b="1" dirty="0" smtClean="0"/>
              <a:t>PERKEMBANGAN ILMU BIOMEDIS INFORMATIKA</a:t>
            </a:r>
            <a:endParaRPr lang="id-ID" b="1" dirty="0"/>
          </a:p>
        </p:txBody>
      </p:sp>
      <p:sp>
        <p:nvSpPr>
          <p:cNvPr id="3" name="Content Placeholder 2"/>
          <p:cNvSpPr>
            <a:spLocks noGrp="1"/>
          </p:cNvSpPr>
          <p:nvPr>
            <p:ph idx="1"/>
          </p:nvPr>
        </p:nvSpPr>
        <p:spPr>
          <a:xfrm>
            <a:off x="611560" y="2119256"/>
            <a:ext cx="7848872" cy="4190064"/>
          </a:xfrm>
        </p:spPr>
        <p:txBody>
          <a:bodyPr>
            <a:normAutofit/>
          </a:bodyPr>
          <a:lstStyle/>
          <a:p>
            <a:r>
              <a:rPr lang="id-ID" sz="2800" dirty="0" smtClean="0"/>
              <a:t>Sejak tahun 1960-an : para peneliti biomedis dan para praktisi medis sudah menggunakan sistem komputer, tetapi masih ragu seharusnya menggunakan konsep biomedis atau ilmu komputer.</a:t>
            </a:r>
          </a:p>
          <a:p>
            <a:r>
              <a:rPr lang="id-ID" sz="2800" dirty="0" smtClean="0"/>
              <a:t>Tahun 1970an : mulai dikenalkan istilah “</a:t>
            </a:r>
            <a:r>
              <a:rPr lang="id-ID" sz="2800" i="1" dirty="0" smtClean="0"/>
              <a:t>medical computer science</a:t>
            </a:r>
            <a:r>
              <a:rPr lang="id-ID" sz="2800" dirty="0" smtClean="0"/>
              <a:t>” yang merujuk pada penerapan ilmu komputer di lingkungan medis dan mendukung penelitian medis komputerisasi</a:t>
            </a:r>
            <a:endParaRPr lang="id-ID" sz="2800" dirty="0"/>
          </a:p>
        </p:txBody>
      </p:sp>
    </p:spTree>
    <p:extLst>
      <p:ext uri="{BB962C8B-B14F-4D97-AF65-F5344CB8AC3E}">
        <p14:creationId xmlns:p14="http://schemas.microsoft.com/office/powerpoint/2010/main" val="2081032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92696"/>
            <a:ext cx="6965245" cy="1080121"/>
          </a:xfrm>
        </p:spPr>
        <p:txBody>
          <a:bodyPr>
            <a:noAutofit/>
          </a:bodyPr>
          <a:lstStyle/>
          <a:p>
            <a:r>
              <a:rPr lang="id-ID" sz="3600" b="1" dirty="0" smtClean="0"/>
              <a:t>PERKEMBANGAN ILMU BIOMEDIS INFORMATIKA</a:t>
            </a:r>
            <a:endParaRPr lang="id-ID" sz="3600" b="1" dirty="0"/>
          </a:p>
        </p:txBody>
      </p:sp>
      <p:sp>
        <p:nvSpPr>
          <p:cNvPr id="3" name="Content Placeholder 2"/>
          <p:cNvSpPr>
            <a:spLocks noGrp="1"/>
          </p:cNvSpPr>
          <p:nvPr>
            <p:ph idx="1"/>
          </p:nvPr>
        </p:nvSpPr>
        <p:spPr>
          <a:xfrm>
            <a:off x="611560" y="1916832"/>
            <a:ext cx="7848872" cy="4392488"/>
          </a:xfrm>
        </p:spPr>
        <p:txBody>
          <a:bodyPr>
            <a:normAutofit/>
          </a:bodyPr>
          <a:lstStyle/>
          <a:p>
            <a:r>
              <a:rPr lang="id-ID" sz="2800" dirty="0" smtClean="0"/>
              <a:t>Istilah komputasi biomedis atau </a:t>
            </a:r>
            <a:r>
              <a:rPr lang="id-ID" sz="2800" i="1" dirty="0" smtClean="0"/>
              <a:t>biocomputation</a:t>
            </a:r>
            <a:r>
              <a:rPr lang="id-ID" sz="2800" dirty="0" smtClean="0"/>
              <a:t> sudah lama digunakan, yang menunjukkan hanya komputer yang digunakan pegawai dalam menyelesaikan pekerjaan di bidang biologi atau medis </a:t>
            </a:r>
          </a:p>
          <a:p>
            <a:r>
              <a:rPr lang="id-ID" sz="2800" dirty="0" smtClean="0"/>
              <a:t>Tahun 1970an terinspirasi dari istilah Prancis ilmu komputer (</a:t>
            </a:r>
            <a:r>
              <a:rPr lang="id-ID" sz="2800" i="1" dirty="0" smtClean="0"/>
              <a:t>informatique</a:t>
            </a:r>
            <a:r>
              <a:rPr lang="id-ID" sz="2800" dirty="0" smtClean="0"/>
              <a:t>), masyarakat Inggris mulai menyebut istilah dengan “</a:t>
            </a:r>
            <a:r>
              <a:rPr lang="id-ID" sz="2800" i="1" dirty="0" smtClean="0"/>
              <a:t>medical informatics</a:t>
            </a:r>
            <a:r>
              <a:rPr lang="id-ID" sz="2800" dirty="0" smtClean="0"/>
              <a:t>” </a:t>
            </a:r>
            <a:endParaRPr lang="id-ID" sz="2800" dirty="0"/>
          </a:p>
        </p:txBody>
      </p:sp>
    </p:spTree>
    <p:extLst>
      <p:ext uri="{BB962C8B-B14F-4D97-AF65-F5344CB8AC3E}">
        <p14:creationId xmlns:p14="http://schemas.microsoft.com/office/powerpoint/2010/main" val="30480628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92696"/>
            <a:ext cx="6965245" cy="1080121"/>
          </a:xfrm>
        </p:spPr>
        <p:txBody>
          <a:bodyPr>
            <a:noAutofit/>
          </a:bodyPr>
          <a:lstStyle/>
          <a:p>
            <a:r>
              <a:rPr lang="id-ID" sz="3600" b="1" dirty="0" smtClean="0"/>
              <a:t>PERKEMBANGAN ILMU BIOMEDIS INFORMATIKA</a:t>
            </a:r>
            <a:endParaRPr lang="id-ID" sz="3600" b="1" dirty="0"/>
          </a:p>
        </p:txBody>
      </p:sp>
      <p:sp>
        <p:nvSpPr>
          <p:cNvPr id="3" name="Content Placeholder 2"/>
          <p:cNvSpPr>
            <a:spLocks noGrp="1"/>
          </p:cNvSpPr>
          <p:nvPr>
            <p:ph idx="1"/>
          </p:nvPr>
        </p:nvSpPr>
        <p:spPr>
          <a:xfrm>
            <a:off x="611560" y="1916832"/>
            <a:ext cx="7848872" cy="4392488"/>
          </a:xfrm>
        </p:spPr>
        <p:txBody>
          <a:bodyPr>
            <a:normAutofit/>
          </a:bodyPr>
          <a:lstStyle/>
          <a:p>
            <a:r>
              <a:rPr lang="id-ID" sz="2800" dirty="0" smtClean="0"/>
              <a:t>Tahun 1980an, di Eropa, istilah “medical computing” lebih luas meliputi : statistik medis, penyimpanan catatan, dan studi dari informasi medis</a:t>
            </a:r>
          </a:p>
          <a:p>
            <a:r>
              <a:rPr lang="id-ID" sz="2800" dirty="0" smtClean="0"/>
              <a:t>Pada akhir tahun 1980-an Istilah informatika lebih dikenal luas di Amerika, informasi medis juga digunakan di Amerika Utara, sering menimbulkan kebingungan untuk istilah dalam referensi</a:t>
            </a:r>
            <a:endParaRPr lang="id-ID" sz="2800" dirty="0"/>
          </a:p>
        </p:txBody>
      </p:sp>
    </p:spTree>
    <p:extLst>
      <p:ext uri="{BB962C8B-B14F-4D97-AF65-F5344CB8AC3E}">
        <p14:creationId xmlns:p14="http://schemas.microsoft.com/office/powerpoint/2010/main" val="3518619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92696"/>
            <a:ext cx="6965245" cy="1080121"/>
          </a:xfrm>
        </p:spPr>
        <p:txBody>
          <a:bodyPr>
            <a:noAutofit/>
          </a:bodyPr>
          <a:lstStyle/>
          <a:p>
            <a:r>
              <a:rPr lang="id-ID" sz="3600" b="1" dirty="0" smtClean="0"/>
              <a:t>PERKEMBANGAN ILMU BIOMEDIS INFORMATIKA</a:t>
            </a:r>
            <a:endParaRPr lang="id-ID" sz="3600" b="1" dirty="0"/>
          </a:p>
        </p:txBody>
      </p:sp>
      <p:sp>
        <p:nvSpPr>
          <p:cNvPr id="3" name="Content Placeholder 2"/>
          <p:cNvSpPr>
            <a:spLocks noGrp="1"/>
          </p:cNvSpPr>
          <p:nvPr>
            <p:ph idx="1"/>
          </p:nvPr>
        </p:nvSpPr>
        <p:spPr>
          <a:xfrm>
            <a:off x="611560" y="1916832"/>
            <a:ext cx="7848872" cy="4392488"/>
          </a:xfrm>
        </p:spPr>
        <p:txBody>
          <a:bodyPr>
            <a:normAutofit/>
          </a:bodyPr>
          <a:lstStyle/>
          <a:p>
            <a:r>
              <a:rPr lang="id-ID" sz="2800" dirty="0" smtClean="0"/>
              <a:t>Istilah “</a:t>
            </a:r>
            <a:r>
              <a:rPr lang="id-ID" sz="2800" b="1" dirty="0" smtClean="0"/>
              <a:t>health informatics</a:t>
            </a:r>
            <a:r>
              <a:rPr lang="id-ID" sz="2800" dirty="0" smtClean="0"/>
              <a:t>” atau “</a:t>
            </a:r>
            <a:r>
              <a:rPr lang="id-ID" sz="2800" b="1" dirty="0" smtClean="0"/>
              <a:t>health care informatics</a:t>
            </a:r>
            <a:r>
              <a:rPr lang="id-ID" sz="2800" dirty="0" smtClean="0"/>
              <a:t>” lebih populer walaupun lingkupnya bisa diluar bidang penelitian biomedis, cenderung pada domain aplikasi di klinik, kesehatan masyarakat.</a:t>
            </a:r>
          </a:p>
          <a:p>
            <a:r>
              <a:rPr lang="id-ID" sz="2800" dirty="0" smtClean="0"/>
              <a:t>Akhir tahun 1990-an : penggunaan metode informatika di berbagai tugas atau pekerjaan lebih dikenal dengan istilah “</a:t>
            </a:r>
            <a:r>
              <a:rPr lang="id-ID" sz="2800" b="1" dirty="0" smtClean="0"/>
              <a:t>Bioinformatika</a:t>
            </a:r>
            <a:r>
              <a:rPr lang="id-ID" sz="2800" dirty="0" smtClean="0"/>
              <a:t>”</a:t>
            </a:r>
          </a:p>
          <a:p>
            <a:endParaRPr lang="id-ID" sz="2800" dirty="0"/>
          </a:p>
        </p:txBody>
      </p:sp>
    </p:spTree>
    <p:extLst>
      <p:ext uri="{BB962C8B-B14F-4D97-AF65-F5344CB8AC3E}">
        <p14:creationId xmlns:p14="http://schemas.microsoft.com/office/powerpoint/2010/main" val="2603376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92696"/>
            <a:ext cx="6965245" cy="1080121"/>
          </a:xfrm>
        </p:spPr>
        <p:txBody>
          <a:bodyPr>
            <a:noAutofit/>
          </a:bodyPr>
          <a:lstStyle/>
          <a:p>
            <a:r>
              <a:rPr lang="id-ID" sz="3600" b="1" dirty="0" smtClean="0"/>
              <a:t>PERKEMBANGAN ILMU BIOMEDIS INFORMATIKA</a:t>
            </a:r>
            <a:endParaRPr lang="id-ID" sz="3600" b="1" dirty="0"/>
          </a:p>
        </p:txBody>
      </p:sp>
      <p:sp>
        <p:nvSpPr>
          <p:cNvPr id="3" name="Content Placeholder 2"/>
          <p:cNvSpPr>
            <a:spLocks noGrp="1"/>
          </p:cNvSpPr>
          <p:nvPr>
            <p:ph idx="1"/>
          </p:nvPr>
        </p:nvSpPr>
        <p:spPr>
          <a:xfrm>
            <a:off x="611560" y="1916832"/>
            <a:ext cx="7848872" cy="4392488"/>
          </a:xfrm>
        </p:spPr>
        <p:txBody>
          <a:bodyPr>
            <a:normAutofit/>
          </a:bodyPr>
          <a:lstStyle/>
          <a:p>
            <a:r>
              <a:rPr lang="id-ID" sz="2800" dirty="0" smtClean="0"/>
              <a:t>Adanya inisiatif direktur National Institutes of Health (NIH) untuk membentuk grup yaitu Working Group of Biomedical Computing, pada bulan Juni 1990 inisiasi membentuk </a:t>
            </a:r>
            <a:r>
              <a:rPr lang="id-ID" sz="2800" i="1" dirty="0" smtClean="0"/>
              <a:t>Biomedical Information Science and Technology Initiative </a:t>
            </a:r>
            <a:r>
              <a:rPr lang="id-ID" sz="2800" dirty="0" smtClean="0"/>
              <a:t>(BISTI). Organisasi NIH juga membentuk “</a:t>
            </a:r>
            <a:r>
              <a:rPr lang="id-ID" sz="2800" b="1" dirty="0" smtClean="0"/>
              <a:t>Bioinformatics Working Group</a:t>
            </a:r>
            <a:r>
              <a:rPr lang="id-ID" sz="2800" dirty="0" smtClean="0"/>
              <a:t>” </a:t>
            </a:r>
          </a:p>
          <a:p>
            <a:endParaRPr lang="id-ID" sz="2800" dirty="0"/>
          </a:p>
        </p:txBody>
      </p:sp>
    </p:spTree>
    <p:extLst>
      <p:ext uri="{BB962C8B-B14F-4D97-AF65-F5344CB8AC3E}">
        <p14:creationId xmlns:p14="http://schemas.microsoft.com/office/powerpoint/2010/main" val="380658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92696"/>
            <a:ext cx="6965245" cy="1080121"/>
          </a:xfrm>
        </p:spPr>
        <p:txBody>
          <a:bodyPr>
            <a:noAutofit/>
          </a:bodyPr>
          <a:lstStyle/>
          <a:p>
            <a:r>
              <a:rPr lang="id-ID" sz="3600" b="1" dirty="0" smtClean="0"/>
              <a:t>PERKEMBANGAN ILMU BIOMEDIS INFORMATIKA</a:t>
            </a:r>
            <a:endParaRPr lang="id-ID" sz="3600" b="1" dirty="0"/>
          </a:p>
        </p:txBody>
      </p:sp>
      <p:sp>
        <p:nvSpPr>
          <p:cNvPr id="3" name="Content Placeholder 2"/>
          <p:cNvSpPr>
            <a:spLocks noGrp="1"/>
          </p:cNvSpPr>
          <p:nvPr>
            <p:ph idx="1"/>
          </p:nvPr>
        </p:nvSpPr>
        <p:spPr>
          <a:xfrm>
            <a:off x="611560" y="1916832"/>
            <a:ext cx="7848872" cy="4392488"/>
          </a:xfrm>
        </p:spPr>
        <p:txBody>
          <a:bodyPr>
            <a:normAutofit/>
          </a:bodyPr>
          <a:lstStyle/>
          <a:p>
            <a:r>
              <a:rPr lang="id-ID" sz="2800" dirty="0" smtClean="0"/>
              <a:t>Tahun 1980an The American Medical informatics Association (AMIA) menemukan bentuk nama untuk disiplin ilmu dalam bioinformatika, yang merupakan disiplin pengetahuan baru yang lebih luas dari kecepatan dan keuntungan teknologi informasi dan komputer, </a:t>
            </a:r>
          </a:p>
          <a:p>
            <a:endParaRPr lang="id-ID" sz="2800" dirty="0"/>
          </a:p>
        </p:txBody>
      </p:sp>
    </p:spTree>
    <p:extLst>
      <p:ext uri="{BB962C8B-B14F-4D97-AF65-F5344CB8AC3E}">
        <p14:creationId xmlns:p14="http://schemas.microsoft.com/office/powerpoint/2010/main" val="40949662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571</TotalTime>
  <Words>472</Words>
  <Application>Microsoft Office PowerPoint</Application>
  <PresentationFormat>On-screen Show (4:3)</PresentationFormat>
  <Paragraphs>26</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Brush Script MT</vt:lpstr>
      <vt:lpstr>Constantia</vt:lpstr>
      <vt:lpstr>Franklin Gothic Book</vt:lpstr>
      <vt:lpstr>Rage Italic</vt:lpstr>
      <vt:lpstr>Pushpin</vt:lpstr>
      <vt:lpstr>PERKEMBANGAN BIOMEDIS INFORMATIKA</vt:lpstr>
      <vt:lpstr>PowerPoint Presentation</vt:lpstr>
      <vt:lpstr>PowerPoint Presentation</vt:lpstr>
      <vt:lpstr>PERKEMBANGAN ILMU BIOMEDIS INFORMATIKA</vt:lpstr>
      <vt:lpstr>PERKEMBANGAN ILMU BIOMEDIS INFORMATIKA</vt:lpstr>
      <vt:lpstr>PERKEMBANGAN ILMU BIOMEDIS INFORMATIKA</vt:lpstr>
      <vt:lpstr>PERKEMBANGAN ILMU BIOMEDIS INFORMATIKA</vt:lpstr>
      <vt:lpstr>PERKEMBANGAN ILMU BIOMEDIS INFORMATIKA</vt:lpstr>
      <vt:lpstr>PERKEMBANGAN ILMU BIOMEDIS INFORMATIKA</vt:lpstr>
      <vt:lpstr>DEFINISI BIOMEDIS INFORMATIKA</vt:lpstr>
      <vt:lpstr>Definisi Bioinformatika </vt:lpstr>
      <vt:lpstr>DEFINISI BIOMEDIS INFORMATIKA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dc:creator>
  <cp:lastModifiedBy>User</cp:lastModifiedBy>
  <cp:revision>28</cp:revision>
  <dcterms:created xsi:type="dcterms:W3CDTF">2016-09-27T06:54:57Z</dcterms:created>
  <dcterms:modified xsi:type="dcterms:W3CDTF">2018-01-26T10:42:34Z</dcterms:modified>
</cp:coreProperties>
</file>