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84" r:id="rId3"/>
    <p:sldId id="303" r:id="rId4"/>
    <p:sldId id="304" r:id="rId5"/>
    <p:sldId id="306" r:id="rId6"/>
    <p:sldId id="305" r:id="rId7"/>
    <p:sldId id="308" r:id="rId8"/>
    <p:sldId id="309" r:id="rId9"/>
    <p:sldId id="310" r:id="rId10"/>
    <p:sldId id="311" r:id="rId11"/>
    <p:sldId id="312" r:id="rId12"/>
    <p:sldId id="313" r:id="rId13"/>
    <p:sldId id="314" r:id="rId14"/>
    <p:sldId id="315" r:id="rId15"/>
    <p:sldId id="307" r:id="rId16"/>
    <p:sldId id="263" r:id="rId17"/>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990978C6-C01D-4A4F-8778-CED8ADA25213}" type="datetimeFigureOut">
              <a:rPr lang="id-ID" smtClean="0"/>
              <a:t>23/05/2018</a:t>
            </a:fld>
            <a:endParaRPr lang="id-ID"/>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25F051E5-569A-43F2-85C0-0EAE266488F8}" type="slidenum">
              <a:rPr lang="id-ID" smtClean="0"/>
              <a:t>‹#›</a:t>
            </a:fld>
            <a:endParaRPr lang="id-ID"/>
          </a:p>
        </p:txBody>
      </p:sp>
    </p:spTree>
    <p:extLst>
      <p:ext uri="{BB962C8B-B14F-4D97-AF65-F5344CB8AC3E}">
        <p14:creationId xmlns:p14="http://schemas.microsoft.com/office/powerpoint/2010/main" val="1922856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76AE281F-6390-442D-AD6A-A9641FF8A43F}" type="datetimeFigureOut">
              <a:rPr lang="id-ID" smtClean="0"/>
              <a:t>23/05/2018</a:t>
            </a:fld>
            <a:endParaRPr lang="id-ID"/>
          </a:p>
        </p:txBody>
      </p:sp>
      <p:sp>
        <p:nvSpPr>
          <p:cNvPr id="4" name="Slide Image Placeholder 3"/>
          <p:cNvSpPr>
            <a:spLocks noGrp="1" noRot="1" noChangeAspect="1"/>
          </p:cNvSpPr>
          <p:nvPr>
            <p:ph type="sldImg" idx="2"/>
          </p:nvPr>
        </p:nvSpPr>
        <p:spPr>
          <a:xfrm>
            <a:off x="114300" y="746125"/>
            <a:ext cx="6629400" cy="3730625"/>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452435A2-6EE3-4B7D-ADA9-3BEBD2CE7307}" type="slidenum">
              <a:rPr lang="id-ID" smtClean="0"/>
              <a:t>‹#›</a:t>
            </a:fld>
            <a:endParaRPr lang="id-ID"/>
          </a:p>
        </p:txBody>
      </p:sp>
    </p:spTree>
    <p:extLst>
      <p:ext uri="{BB962C8B-B14F-4D97-AF65-F5344CB8AC3E}">
        <p14:creationId xmlns:p14="http://schemas.microsoft.com/office/powerpoint/2010/main" val="146052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5/23/2018</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ambar Panorama dengan Keteranga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Kutipan dengan Keteranga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u Nam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5/23/2018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5/23/2018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Judul Vertikal dan Tek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eader Bagia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5/23/2018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5/23/2018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5/23/2018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onten dengan Keteranga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Gambar dengan Keteranga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id-ID"/>
              <a:t>Klik untuk mengedit gaya judul Master</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5/23/2018</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7B433D4D-6C9A-49BF-B704-AED9ACCFC96C}"/>
              </a:ext>
            </a:extLst>
          </p:cNvPr>
          <p:cNvSpPr>
            <a:spLocks noGrp="1"/>
          </p:cNvSpPr>
          <p:nvPr>
            <p:ph type="ctrTitle"/>
          </p:nvPr>
        </p:nvSpPr>
        <p:spPr>
          <a:xfrm>
            <a:off x="1129197" y="953037"/>
            <a:ext cx="10042928" cy="4474430"/>
          </a:xfrm>
        </p:spPr>
        <p:txBody>
          <a:bodyPr/>
          <a:lstStyle/>
          <a:p>
            <a:pPr algn="ct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SALES AND MARKETING</a:t>
            </a:r>
            <a:br>
              <a:rPr lang="id-ID" b="1" dirty="0" smtClean="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Manajemen Perhotelan</a:t>
            </a:r>
            <a:endParaRPr lang="id-ID" b="1" dirty="0">
              <a:solidFill>
                <a:schemeClr val="bg1"/>
              </a:solidFill>
            </a:endParaRPr>
          </a:p>
        </p:txBody>
      </p:sp>
    </p:spTree>
    <p:extLst>
      <p:ext uri="{BB962C8B-B14F-4D97-AF65-F5344CB8AC3E}">
        <p14:creationId xmlns:p14="http://schemas.microsoft.com/office/powerpoint/2010/main" val="346632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47920"/>
            <a:ext cx="10320122" cy="700576"/>
          </a:xfrm>
        </p:spPr>
        <p:txBody>
          <a:bodyPr/>
          <a:lstStyle/>
          <a:p>
            <a:pPr algn="ctr"/>
            <a:r>
              <a:rPr lang="id-ID" sz="4400" b="1" dirty="0" smtClean="0"/>
              <a:t>TUJUAN DAN STRATEGI MARKETING</a:t>
            </a:r>
            <a:endParaRPr lang="id-ID" sz="4400" b="1" dirty="0"/>
          </a:p>
        </p:txBody>
      </p:sp>
      <p:sp>
        <p:nvSpPr>
          <p:cNvPr id="3" name="Content Placeholder 2"/>
          <p:cNvSpPr>
            <a:spLocks noGrp="1"/>
          </p:cNvSpPr>
          <p:nvPr>
            <p:ph idx="1"/>
          </p:nvPr>
        </p:nvSpPr>
        <p:spPr>
          <a:xfrm>
            <a:off x="579548" y="2215166"/>
            <a:ext cx="11487955" cy="4533364"/>
          </a:xfrm>
        </p:spPr>
        <p:txBody>
          <a:bodyPr>
            <a:normAutofit/>
          </a:bodyPr>
          <a:lstStyle/>
          <a:p>
            <a:pPr algn="just"/>
            <a:endParaRPr lang="id-ID" sz="2800" b="1" dirty="0"/>
          </a:p>
          <a:p>
            <a:pPr marL="0" indent="0" algn="just">
              <a:buNone/>
            </a:pPr>
            <a:endParaRPr lang="id-ID" sz="2800" b="1" dirty="0"/>
          </a:p>
        </p:txBody>
      </p:sp>
      <p:pic>
        <p:nvPicPr>
          <p:cNvPr id="1026" name="Picture 2" descr="C:\MATA KULIAH SALES N MARKETING\15129864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124" y="1764406"/>
            <a:ext cx="11294771" cy="5093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653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MARKETING MIX</a:t>
            </a:r>
            <a:endParaRPr lang="id-ID" b="1" dirty="0"/>
          </a:p>
        </p:txBody>
      </p:sp>
      <p:sp>
        <p:nvSpPr>
          <p:cNvPr id="3" name="Content Placeholder 2"/>
          <p:cNvSpPr>
            <a:spLocks noGrp="1"/>
          </p:cNvSpPr>
          <p:nvPr>
            <p:ph idx="1"/>
          </p:nvPr>
        </p:nvSpPr>
        <p:spPr>
          <a:xfrm>
            <a:off x="631065" y="2292439"/>
            <a:ext cx="10998557" cy="4565561"/>
          </a:xfrm>
        </p:spPr>
        <p:txBody>
          <a:bodyPr>
            <a:normAutofit/>
          </a:bodyPr>
          <a:lstStyle/>
          <a:p>
            <a:pPr algn="just"/>
            <a:r>
              <a:rPr lang="id-ID" sz="2400" b="1" dirty="0" smtClean="0"/>
              <a:t>Dikenalkan oleh Jerome McCarthy</a:t>
            </a:r>
          </a:p>
          <a:p>
            <a:pPr algn="just"/>
            <a:r>
              <a:rPr lang="id-ID" sz="2400" b="1" dirty="0" smtClean="0"/>
              <a:t>4P : </a:t>
            </a:r>
            <a:r>
              <a:rPr lang="id-ID" sz="2400" b="1" dirty="0" smtClean="0"/>
              <a:t>Product, </a:t>
            </a:r>
            <a:r>
              <a:rPr lang="id-ID" sz="2400" b="1" dirty="0" smtClean="0"/>
              <a:t>Price, Promotion, dan Place</a:t>
            </a:r>
          </a:p>
          <a:p>
            <a:pPr algn="just"/>
            <a:r>
              <a:rPr lang="id-ID" sz="2400" b="1" dirty="0" smtClean="0"/>
              <a:t>Menjadi rujukan masyarakat dalam hal pemasaran</a:t>
            </a:r>
          </a:p>
          <a:p>
            <a:pPr algn="just"/>
            <a:r>
              <a:rPr lang="id-ID" sz="2400" b="1" dirty="0" smtClean="0"/>
              <a:t>Tujuan : mengejar maksimum profit</a:t>
            </a:r>
          </a:p>
          <a:p>
            <a:pPr algn="just"/>
            <a:endParaRPr lang="id-ID" sz="2400" b="1" dirty="0"/>
          </a:p>
          <a:p>
            <a:pPr algn="just"/>
            <a:r>
              <a:rPr lang="id-ID" sz="2400" b="1" dirty="0" smtClean="0"/>
              <a:t>Swastha (1985:94) marketing mix adalah empat variabel atau kegiatan yang merupakan inti dari sistem pemasaran perusahaan yaitu produk, struktur harga, kegiatan promosi dan sistem distribusi</a:t>
            </a:r>
            <a:endParaRPr lang="id-ID" sz="2400" b="1" dirty="0"/>
          </a:p>
        </p:txBody>
      </p:sp>
    </p:spTree>
    <p:extLst>
      <p:ext uri="{BB962C8B-B14F-4D97-AF65-F5344CB8AC3E}">
        <p14:creationId xmlns:p14="http://schemas.microsoft.com/office/powerpoint/2010/main" val="1390480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MARKETING MIX</a:t>
            </a:r>
            <a:endParaRPr lang="id-ID" b="1" dirty="0"/>
          </a:p>
        </p:txBody>
      </p:sp>
      <p:sp>
        <p:nvSpPr>
          <p:cNvPr id="3" name="Content Placeholder 2"/>
          <p:cNvSpPr>
            <a:spLocks noGrp="1"/>
          </p:cNvSpPr>
          <p:nvPr>
            <p:ph idx="1"/>
          </p:nvPr>
        </p:nvSpPr>
        <p:spPr>
          <a:xfrm>
            <a:off x="631065" y="2292439"/>
            <a:ext cx="10998557" cy="4565561"/>
          </a:xfrm>
        </p:spPr>
        <p:txBody>
          <a:bodyPr>
            <a:normAutofit/>
          </a:bodyPr>
          <a:lstStyle/>
          <a:p>
            <a:pPr marL="0" indent="0" algn="just">
              <a:buNone/>
            </a:pPr>
            <a:r>
              <a:rPr lang="id-ID" sz="2400" b="1" dirty="0" smtClean="0"/>
              <a:t>Kotler (1985:45-48) mengemukaakn bahwa marketing mix dapat dibagi menjadi 4P yaitu (1) Product, (2) Price, (3) Place, (4) Promotion.</a:t>
            </a:r>
          </a:p>
          <a:p>
            <a:pPr marL="457200" indent="-457200" algn="just">
              <a:buAutoNum type="arabicPeriod"/>
            </a:pPr>
            <a:r>
              <a:rPr lang="id-ID" sz="2400" b="1" dirty="0" smtClean="0"/>
              <a:t>Product (produk)</a:t>
            </a:r>
          </a:p>
          <a:p>
            <a:pPr marL="0" indent="0" algn="just">
              <a:buNone/>
            </a:pPr>
            <a:r>
              <a:rPr lang="id-ID" sz="2400" b="1" dirty="0"/>
              <a:t> </a:t>
            </a:r>
            <a:r>
              <a:rPr lang="id-ID" sz="2400" b="1" dirty="0" smtClean="0"/>
              <a:t>adalah sesuatu yang ditawarkan pada suatu pasar guna mendapatkan perhatian untuk dimiliki, digunakan, dikonsumsi yang dapat memuaskan kebutuhan</a:t>
            </a:r>
          </a:p>
          <a:p>
            <a:pPr marL="0" indent="0" algn="just">
              <a:buNone/>
            </a:pPr>
            <a:r>
              <a:rPr lang="id-ID" sz="2400" b="1" dirty="0" smtClean="0"/>
              <a:t>Produk perhotelan :</a:t>
            </a:r>
          </a:p>
          <a:p>
            <a:pPr marL="0" indent="0" algn="just">
              <a:buNone/>
            </a:pPr>
            <a:r>
              <a:rPr lang="id-ID" sz="2400" b="1" dirty="0" smtClean="0"/>
              <a:t>1. Tangible Product (berwujud) yaitu rooms, FnB, Laundry n dry cleaning, Function Room, Sport Facilities and recreation, Entertainment, Shopping Arcade, Rental Equipment, Telephone, Telex/Fax, Foto copy</a:t>
            </a:r>
            <a:endParaRPr lang="id-ID" sz="2400" b="1" dirty="0"/>
          </a:p>
        </p:txBody>
      </p:sp>
    </p:spTree>
    <p:extLst>
      <p:ext uri="{BB962C8B-B14F-4D97-AF65-F5344CB8AC3E}">
        <p14:creationId xmlns:p14="http://schemas.microsoft.com/office/powerpoint/2010/main" val="1868992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MARKETING MIX</a:t>
            </a:r>
            <a:endParaRPr lang="id-ID" b="1" dirty="0"/>
          </a:p>
        </p:txBody>
      </p:sp>
      <p:sp>
        <p:nvSpPr>
          <p:cNvPr id="3" name="Content Placeholder 2"/>
          <p:cNvSpPr>
            <a:spLocks noGrp="1"/>
          </p:cNvSpPr>
          <p:nvPr>
            <p:ph idx="1"/>
          </p:nvPr>
        </p:nvSpPr>
        <p:spPr>
          <a:xfrm>
            <a:off x="631065" y="2292439"/>
            <a:ext cx="10998557" cy="4565561"/>
          </a:xfrm>
        </p:spPr>
        <p:txBody>
          <a:bodyPr>
            <a:normAutofit/>
          </a:bodyPr>
          <a:lstStyle/>
          <a:p>
            <a:pPr marL="0" indent="0" algn="just">
              <a:buNone/>
            </a:pPr>
            <a:r>
              <a:rPr lang="id-ID" sz="2400" b="1" dirty="0" smtClean="0"/>
              <a:t>Intagible Product ( Tidak berwujud) yaitu service From Check In Up to check Out, Safety, Comfort, </a:t>
            </a:r>
            <a:r>
              <a:rPr lang="id-ID" sz="2400" b="1" dirty="0" smtClean="0"/>
              <a:t>Hospitalized</a:t>
            </a:r>
            <a:r>
              <a:rPr lang="id-ID" sz="2400" b="1" dirty="0" smtClean="0"/>
              <a:t>, Cleanlines, Tidiness and Beauty</a:t>
            </a:r>
          </a:p>
          <a:p>
            <a:pPr marL="0" indent="0" algn="just">
              <a:buNone/>
            </a:pPr>
            <a:r>
              <a:rPr lang="id-ID" sz="2400" b="1" dirty="0" smtClean="0"/>
              <a:t>2. Price (Harga)</a:t>
            </a:r>
          </a:p>
          <a:p>
            <a:pPr marL="0" indent="0" algn="just">
              <a:buNone/>
            </a:pPr>
            <a:r>
              <a:rPr lang="id-ID" sz="2400" b="1" dirty="0" smtClean="0"/>
              <a:t>Alat ukur suatu nilai barang, harga bagi produsen sebagai penentu bagi permintaan pasar dan mempengaruhi pesaing perusahaan dalam merebut konsumen</a:t>
            </a:r>
          </a:p>
          <a:p>
            <a:pPr marL="0" indent="0" algn="just">
              <a:buNone/>
            </a:pPr>
            <a:r>
              <a:rPr lang="id-ID" sz="2400" b="1" dirty="0" smtClean="0"/>
              <a:t>3. Place (distribusi/tempat)</a:t>
            </a:r>
          </a:p>
          <a:p>
            <a:pPr marL="0" indent="0" algn="just">
              <a:buNone/>
            </a:pPr>
            <a:r>
              <a:rPr lang="id-ID" sz="2400" b="1" dirty="0" smtClean="0"/>
              <a:t>Produk yang telah dihasilkan oleh suatu perusahaan akan lebih berguna bagi konsumen apabila produk telah tersedia pada tempat dimana saja dibutuhkan</a:t>
            </a:r>
            <a:endParaRPr lang="id-ID" sz="2400" b="1" dirty="0"/>
          </a:p>
        </p:txBody>
      </p:sp>
    </p:spTree>
    <p:extLst>
      <p:ext uri="{BB962C8B-B14F-4D97-AF65-F5344CB8AC3E}">
        <p14:creationId xmlns:p14="http://schemas.microsoft.com/office/powerpoint/2010/main" val="2980115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MARKETING MIX</a:t>
            </a:r>
            <a:endParaRPr lang="id-ID" b="1" dirty="0"/>
          </a:p>
        </p:txBody>
      </p:sp>
      <p:sp>
        <p:nvSpPr>
          <p:cNvPr id="3" name="Content Placeholder 2"/>
          <p:cNvSpPr>
            <a:spLocks noGrp="1"/>
          </p:cNvSpPr>
          <p:nvPr>
            <p:ph idx="1"/>
          </p:nvPr>
        </p:nvSpPr>
        <p:spPr>
          <a:xfrm>
            <a:off x="631065" y="2292439"/>
            <a:ext cx="10998557" cy="4565561"/>
          </a:xfrm>
        </p:spPr>
        <p:txBody>
          <a:bodyPr>
            <a:normAutofit/>
          </a:bodyPr>
          <a:lstStyle/>
          <a:p>
            <a:pPr marL="0" indent="0" algn="just">
              <a:buNone/>
            </a:pPr>
            <a:r>
              <a:rPr lang="id-ID" sz="2400" b="1" dirty="0" smtClean="0"/>
              <a:t>4.Promotion (promosi)</a:t>
            </a:r>
          </a:p>
          <a:p>
            <a:pPr marL="0" indent="0" algn="just">
              <a:buNone/>
            </a:pPr>
            <a:r>
              <a:rPr lang="id-ID" sz="2400" b="1" dirty="0" smtClean="0"/>
              <a:t>Suatu usaha perusahaan atau individu memberikan informasi dan mempengaruhi serta menarik konsumen secara langsung terhadap produk yang dihasilkan</a:t>
            </a:r>
          </a:p>
          <a:p>
            <a:pPr marL="0" indent="0" algn="just">
              <a:buNone/>
            </a:pPr>
            <a:endParaRPr lang="id-ID" sz="2400" b="1" dirty="0"/>
          </a:p>
        </p:txBody>
      </p:sp>
    </p:spTree>
    <p:extLst>
      <p:ext uri="{BB962C8B-B14F-4D97-AF65-F5344CB8AC3E}">
        <p14:creationId xmlns:p14="http://schemas.microsoft.com/office/powerpoint/2010/main" val="2779802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47919"/>
            <a:ext cx="10255728" cy="777849"/>
          </a:xfrm>
        </p:spPr>
        <p:txBody>
          <a:bodyPr/>
          <a:lstStyle/>
          <a:p>
            <a:pPr algn="ctr"/>
            <a:r>
              <a:rPr lang="id-ID" b="1" dirty="0" smtClean="0"/>
              <a:t>KONSEP KOMUNIKASI PEMASARAN</a:t>
            </a:r>
            <a:endParaRPr lang="id-ID" b="1" dirty="0"/>
          </a:p>
        </p:txBody>
      </p:sp>
      <p:sp>
        <p:nvSpPr>
          <p:cNvPr id="3" name="Content Placeholder 2"/>
          <p:cNvSpPr>
            <a:spLocks noGrp="1"/>
          </p:cNvSpPr>
          <p:nvPr>
            <p:ph idx="1"/>
          </p:nvPr>
        </p:nvSpPr>
        <p:spPr>
          <a:xfrm>
            <a:off x="618186" y="1983346"/>
            <a:ext cx="10573555" cy="4874654"/>
          </a:xfrm>
        </p:spPr>
        <p:txBody>
          <a:bodyPr>
            <a:normAutofit/>
          </a:bodyPr>
          <a:lstStyle/>
          <a:p>
            <a:pPr algn="just"/>
            <a:r>
              <a:rPr lang="id-ID" sz="2800" b="1" dirty="0" smtClean="0"/>
              <a:t>7m</a:t>
            </a:r>
          </a:p>
          <a:p>
            <a:pPr algn="just"/>
            <a:r>
              <a:rPr lang="id-ID" sz="2800" b="1" dirty="0" smtClean="0"/>
              <a:t>1. Mission (Misi)</a:t>
            </a:r>
          </a:p>
          <a:p>
            <a:pPr algn="just"/>
            <a:r>
              <a:rPr lang="id-ID" sz="2800" b="1" dirty="0" smtClean="0"/>
              <a:t>2. Market Target</a:t>
            </a:r>
            <a:r>
              <a:rPr lang="en-US" sz="2800" b="1" dirty="0" smtClean="0"/>
              <a:t> (target </a:t>
            </a:r>
            <a:r>
              <a:rPr lang="en-US" sz="2800" b="1" dirty="0" err="1" smtClean="0"/>
              <a:t>pasar</a:t>
            </a:r>
            <a:r>
              <a:rPr lang="en-US" sz="2800" b="1" dirty="0" smtClean="0"/>
              <a:t>)</a:t>
            </a:r>
            <a:endParaRPr lang="id-ID" sz="2800" b="1" dirty="0" smtClean="0"/>
          </a:p>
          <a:p>
            <a:pPr algn="just"/>
            <a:r>
              <a:rPr lang="id-ID" sz="2800" b="1" dirty="0" smtClean="0"/>
              <a:t>3. Message</a:t>
            </a:r>
            <a:r>
              <a:rPr lang="en-US" sz="2800" b="1" dirty="0" smtClean="0"/>
              <a:t> (</a:t>
            </a:r>
            <a:r>
              <a:rPr lang="en-US" sz="2800" b="1" dirty="0" err="1" smtClean="0"/>
              <a:t>pesan</a:t>
            </a:r>
            <a:r>
              <a:rPr lang="en-US" sz="2800" b="1" dirty="0" smtClean="0"/>
              <a:t>)</a:t>
            </a:r>
            <a:endParaRPr lang="id-ID" sz="2800" b="1" dirty="0" smtClean="0"/>
          </a:p>
          <a:p>
            <a:pPr algn="just"/>
            <a:r>
              <a:rPr lang="id-ID" sz="2800" b="1" dirty="0" smtClean="0"/>
              <a:t>4. Media</a:t>
            </a:r>
            <a:r>
              <a:rPr lang="en-US" sz="2800" b="1" dirty="0" smtClean="0"/>
              <a:t> (</a:t>
            </a:r>
            <a:r>
              <a:rPr lang="en-US" sz="2800" b="1" dirty="0" err="1" smtClean="0"/>
              <a:t>saluran</a:t>
            </a:r>
            <a:r>
              <a:rPr lang="en-US" sz="2800" b="1" dirty="0" smtClean="0"/>
              <a:t> </a:t>
            </a:r>
            <a:r>
              <a:rPr lang="en-US" sz="2800" b="1" dirty="0" err="1" smtClean="0"/>
              <a:t>komunikasi</a:t>
            </a:r>
            <a:r>
              <a:rPr lang="en-US" sz="2800" b="1" dirty="0" smtClean="0"/>
              <a:t>)</a:t>
            </a:r>
            <a:endParaRPr lang="id-ID" sz="2800" b="1" dirty="0" smtClean="0"/>
          </a:p>
          <a:p>
            <a:pPr algn="just"/>
            <a:r>
              <a:rPr lang="id-ID" sz="2800" b="1" dirty="0" smtClean="0"/>
              <a:t>5. Mix</a:t>
            </a:r>
            <a:r>
              <a:rPr lang="en-US" sz="2800" b="1" dirty="0" smtClean="0"/>
              <a:t> (</a:t>
            </a:r>
            <a:r>
              <a:rPr lang="en-US" sz="2800" b="1" dirty="0" err="1" smtClean="0"/>
              <a:t>bauran</a:t>
            </a:r>
            <a:r>
              <a:rPr lang="en-US" sz="2800" b="1" dirty="0" smtClean="0"/>
              <a:t> </a:t>
            </a:r>
            <a:r>
              <a:rPr lang="en-US" sz="2800" b="1" dirty="0" err="1" smtClean="0"/>
              <a:t>promosi</a:t>
            </a:r>
            <a:r>
              <a:rPr lang="en-US" sz="2800" b="1" dirty="0" smtClean="0"/>
              <a:t>)</a:t>
            </a:r>
            <a:endParaRPr lang="id-ID" sz="2800" b="1" dirty="0" smtClean="0"/>
          </a:p>
          <a:p>
            <a:pPr algn="just"/>
            <a:r>
              <a:rPr lang="id-ID" sz="2800" b="1" dirty="0" smtClean="0"/>
              <a:t>6.</a:t>
            </a:r>
            <a:r>
              <a:rPr lang="en-US" sz="2800" b="1" dirty="0" smtClean="0"/>
              <a:t>Money (</a:t>
            </a:r>
            <a:r>
              <a:rPr lang="en-US" sz="2800" b="1" dirty="0" err="1" smtClean="0"/>
              <a:t>Penentuan</a:t>
            </a:r>
            <a:r>
              <a:rPr lang="en-US" sz="2800" b="1" dirty="0" smtClean="0"/>
              <a:t> </a:t>
            </a:r>
            <a:r>
              <a:rPr lang="en-US" sz="2800" b="1" dirty="0" err="1" smtClean="0"/>
              <a:t>anggaran</a:t>
            </a:r>
            <a:r>
              <a:rPr lang="en-US" sz="2800" b="1" dirty="0" smtClean="0"/>
              <a:t>)</a:t>
            </a:r>
          </a:p>
          <a:p>
            <a:pPr algn="just"/>
            <a:r>
              <a:rPr lang="en-US" sz="2800" b="1" dirty="0" smtClean="0"/>
              <a:t>7. </a:t>
            </a:r>
            <a:r>
              <a:rPr lang="en-US" sz="2800" b="1" dirty="0" err="1" smtClean="0"/>
              <a:t>Measurment</a:t>
            </a:r>
            <a:r>
              <a:rPr lang="en-US" sz="2800" b="1" dirty="0" smtClean="0"/>
              <a:t> (</a:t>
            </a:r>
            <a:r>
              <a:rPr lang="en-US" sz="2800" b="1" dirty="0" err="1" smtClean="0"/>
              <a:t>Pengukuran</a:t>
            </a:r>
            <a:r>
              <a:rPr lang="en-US" sz="2800" b="1" dirty="0" smtClean="0"/>
              <a:t> </a:t>
            </a:r>
            <a:r>
              <a:rPr lang="en-US" sz="2800" b="1" dirty="0" smtClean="0"/>
              <a:t>e</a:t>
            </a:r>
            <a:r>
              <a:rPr lang="id-ID" sz="2800" b="1" dirty="0" smtClean="0"/>
              <a:t>f</a:t>
            </a:r>
            <a:r>
              <a:rPr lang="en-US" sz="2800" b="1" dirty="0" err="1" smtClean="0"/>
              <a:t>ektivitas</a:t>
            </a:r>
            <a:r>
              <a:rPr lang="en-US" sz="2800" b="1" dirty="0" smtClean="0"/>
              <a:t> </a:t>
            </a:r>
            <a:r>
              <a:rPr lang="en-US" sz="2800" b="1" dirty="0" err="1" smtClean="0"/>
              <a:t>promosi</a:t>
            </a:r>
            <a:r>
              <a:rPr lang="en-US" sz="2800" b="1" dirty="0" smtClean="0"/>
              <a:t>)</a:t>
            </a:r>
            <a:endParaRPr lang="id-ID" sz="2800" b="1" dirty="0"/>
          </a:p>
        </p:txBody>
      </p:sp>
    </p:spTree>
    <p:extLst>
      <p:ext uri="{BB962C8B-B14F-4D97-AF65-F5344CB8AC3E}">
        <p14:creationId xmlns:p14="http://schemas.microsoft.com/office/powerpoint/2010/main" val="2832880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A41D4B0D-B4E0-482D-94CD-1F7A285E9003}"/>
              </a:ext>
            </a:extLst>
          </p:cNvPr>
          <p:cNvSpPr>
            <a:spLocks noGrp="1"/>
          </p:cNvSpPr>
          <p:nvPr>
            <p:ph type="title"/>
          </p:nvPr>
        </p:nvSpPr>
        <p:spPr/>
        <p:txBody>
          <a:bodyPr/>
          <a:lstStyle/>
          <a:p>
            <a:endParaRPr lang="id-ID" dirty="0"/>
          </a:p>
        </p:txBody>
      </p:sp>
      <p:sp>
        <p:nvSpPr>
          <p:cNvPr id="3" name="Tampungan Konten 2">
            <a:extLst>
              <a:ext uri="{FF2B5EF4-FFF2-40B4-BE49-F238E27FC236}">
                <a16:creationId xmlns:a16="http://schemas.microsoft.com/office/drawing/2014/main" xmlns="" id="{7F24345C-EF83-4281-ADA2-0F7F9EA35829}"/>
              </a:ext>
            </a:extLst>
          </p:cNvPr>
          <p:cNvSpPr>
            <a:spLocks noGrp="1"/>
          </p:cNvSpPr>
          <p:nvPr>
            <p:ph idx="1"/>
          </p:nvPr>
        </p:nvSpPr>
        <p:spPr>
          <a:xfrm>
            <a:off x="1154954" y="3429000"/>
            <a:ext cx="8761413" cy="2590800"/>
          </a:xfrm>
        </p:spPr>
        <p:txBody>
          <a:bodyPr>
            <a:normAutofit/>
          </a:bodyPr>
          <a:lstStyle/>
          <a:p>
            <a:pPr marL="0" indent="0" algn="ctr">
              <a:buNone/>
            </a:pPr>
            <a:r>
              <a:rPr lang="id-ID" sz="9600" dirty="0"/>
              <a:t>TERIMAKASIH</a:t>
            </a:r>
          </a:p>
        </p:txBody>
      </p:sp>
    </p:spTree>
    <p:extLst>
      <p:ext uri="{BB962C8B-B14F-4D97-AF65-F5344CB8AC3E}">
        <p14:creationId xmlns:p14="http://schemas.microsoft.com/office/powerpoint/2010/main" val="3917180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7B433D4D-6C9A-49BF-B704-AED9ACCFC96C}"/>
              </a:ext>
            </a:extLst>
          </p:cNvPr>
          <p:cNvSpPr>
            <a:spLocks noGrp="1"/>
          </p:cNvSpPr>
          <p:nvPr>
            <p:ph type="ctrTitle"/>
          </p:nvPr>
        </p:nvSpPr>
        <p:spPr>
          <a:xfrm>
            <a:off x="1129197" y="953037"/>
            <a:ext cx="10042928" cy="4474430"/>
          </a:xfrm>
        </p:spPr>
        <p:txBody>
          <a:bodyPr/>
          <a:lstStyle/>
          <a:p>
            <a:pPr algn="ct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smtClean="0">
                <a:solidFill>
                  <a:schemeClr val="bg1"/>
                </a:solidFill>
              </a:rPr>
              <a:t/>
            </a:r>
            <a:br>
              <a:rPr lang="id-ID" b="1" dirty="0" smtClean="0">
                <a:solidFill>
                  <a:schemeClr val="bg1"/>
                </a:solidFill>
              </a:rPr>
            </a:br>
            <a:r>
              <a:rPr lang="id-ID" b="1" dirty="0" smtClean="0">
                <a:solidFill>
                  <a:schemeClr val="bg1"/>
                </a:solidFill>
              </a:rPr>
              <a:t>RUANG LINGKUP MARKETING</a:t>
            </a:r>
            <a:br>
              <a:rPr lang="id-ID" b="1" dirty="0" smtClean="0">
                <a:solidFill>
                  <a:schemeClr val="bg1"/>
                </a:solidFill>
              </a:rPr>
            </a:br>
            <a:r>
              <a:rPr lang="id-ID" b="1" dirty="0" smtClean="0">
                <a:solidFill>
                  <a:schemeClr val="bg1"/>
                </a:solidFill>
              </a:rPr>
              <a:t/>
            </a:r>
            <a:br>
              <a:rPr lang="id-ID" b="1" dirty="0" smtClean="0">
                <a:solidFill>
                  <a:schemeClr val="bg1"/>
                </a:solidFill>
              </a:rPr>
            </a:br>
            <a:r>
              <a:rPr lang="id-ID" b="1" dirty="0">
                <a:solidFill>
                  <a:schemeClr val="bg1"/>
                </a:solidFill>
              </a:rPr>
              <a:t/>
            </a:r>
            <a:br>
              <a:rPr lang="id-ID" b="1" dirty="0">
                <a:solidFill>
                  <a:schemeClr val="bg1"/>
                </a:solidFill>
              </a:rPr>
            </a:br>
            <a:r>
              <a:rPr lang="id-ID" b="1" dirty="0">
                <a:solidFill>
                  <a:schemeClr val="bg1"/>
                </a:solidFill>
              </a:rPr>
              <a:t>MEETING </a:t>
            </a:r>
            <a:r>
              <a:rPr lang="id-ID" b="1" dirty="0" smtClean="0">
                <a:solidFill>
                  <a:schemeClr val="bg1"/>
                </a:solidFill>
              </a:rPr>
              <a:t>11</a:t>
            </a:r>
            <a:endParaRPr lang="id-ID" b="1" dirty="0">
              <a:solidFill>
                <a:schemeClr val="bg1"/>
              </a:solidFill>
            </a:endParaRPr>
          </a:p>
        </p:txBody>
      </p:sp>
    </p:spTree>
    <p:extLst>
      <p:ext uri="{BB962C8B-B14F-4D97-AF65-F5344CB8AC3E}">
        <p14:creationId xmlns:p14="http://schemas.microsoft.com/office/powerpoint/2010/main" val="790505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4400" b="1" dirty="0" smtClean="0"/>
              <a:t>10 Prinsip menjual</a:t>
            </a:r>
            <a:endParaRPr lang="id-ID" sz="4400" b="1" dirty="0"/>
          </a:p>
        </p:txBody>
      </p:sp>
      <p:sp>
        <p:nvSpPr>
          <p:cNvPr id="3" name="Content Placeholder 2"/>
          <p:cNvSpPr>
            <a:spLocks noGrp="1"/>
          </p:cNvSpPr>
          <p:nvPr>
            <p:ph idx="1"/>
          </p:nvPr>
        </p:nvSpPr>
        <p:spPr>
          <a:xfrm>
            <a:off x="206062" y="2292439"/>
            <a:ext cx="11985938" cy="4456091"/>
          </a:xfrm>
        </p:spPr>
        <p:txBody>
          <a:bodyPr>
            <a:normAutofit lnSpcReduction="10000"/>
          </a:bodyPr>
          <a:lstStyle/>
          <a:p>
            <a:r>
              <a:rPr lang="id-ID" b="1" dirty="0" smtClean="0"/>
              <a:t>1. Anda menjual kepada Manusia</a:t>
            </a:r>
          </a:p>
          <a:p>
            <a:r>
              <a:rPr lang="id-ID" b="1" dirty="0" smtClean="0"/>
              <a:t>2. Anda menjual diri Anda sendiri</a:t>
            </a:r>
          </a:p>
          <a:p>
            <a:r>
              <a:rPr lang="id-ID" b="1" dirty="0" smtClean="0"/>
              <a:t>3. Dapat mengajukan pertanyaan yang baik</a:t>
            </a:r>
          </a:p>
          <a:p>
            <a:r>
              <a:rPr lang="id-ID" b="1" dirty="0" smtClean="0"/>
              <a:t>4. Setiap kelebihan dan spesifikasi produk yang ditawarkan harus dapat dihubungkan dengan keuntungan</a:t>
            </a:r>
          </a:p>
          <a:p>
            <a:r>
              <a:rPr lang="id-ID" b="1" dirty="0" smtClean="0"/>
              <a:t>5. Kembangkan kemampuan untuk mendengarkan orang lain</a:t>
            </a:r>
          </a:p>
          <a:p>
            <a:r>
              <a:rPr lang="id-ID" b="1" dirty="0" smtClean="0"/>
              <a:t>6. Sales Marketing harus dapat menjelaskan dan memberikan gambaran apa yangd apat diperoleh mereka nantinya denganmembeli produknya’</a:t>
            </a:r>
          </a:p>
          <a:p>
            <a:r>
              <a:rPr lang="id-ID" b="1" dirty="0" smtClean="0"/>
              <a:t>7. Keputusan membeli berdasarkan perhitungan logika tetapi perasaan yang mempengaruhi pelanggan sekarang</a:t>
            </a:r>
          </a:p>
          <a:p>
            <a:r>
              <a:rPr lang="id-ID" b="1" dirty="0" smtClean="0"/>
              <a:t>8. Sales Marketing harus ditunjang oleh pengetahuan produk yang baik</a:t>
            </a:r>
          </a:p>
          <a:p>
            <a:r>
              <a:rPr lang="id-ID" b="1" dirty="0" smtClean="0"/>
              <a:t>9. Sales Marketing harus berusaha membuat sesuatu yang istimewa dibanding dengan competitornya</a:t>
            </a:r>
          </a:p>
          <a:p>
            <a:r>
              <a:rPr lang="id-ID" b="1" dirty="0" smtClean="0"/>
              <a:t>10. Jangan menjual melulu berdasarkan kepad aharga</a:t>
            </a:r>
            <a:endParaRPr lang="id-ID" b="1" dirty="0"/>
          </a:p>
        </p:txBody>
      </p:sp>
    </p:spTree>
    <p:extLst>
      <p:ext uri="{BB962C8B-B14F-4D97-AF65-F5344CB8AC3E}">
        <p14:creationId xmlns:p14="http://schemas.microsoft.com/office/powerpoint/2010/main" val="1645223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4400" b="1" dirty="0" smtClean="0"/>
              <a:t>10 Prinsip menjual</a:t>
            </a:r>
            <a:endParaRPr lang="id-ID" sz="4400" b="1" dirty="0"/>
          </a:p>
        </p:txBody>
      </p:sp>
      <p:sp>
        <p:nvSpPr>
          <p:cNvPr id="3" name="Content Placeholder 2"/>
          <p:cNvSpPr>
            <a:spLocks noGrp="1"/>
          </p:cNvSpPr>
          <p:nvPr>
            <p:ph idx="1"/>
          </p:nvPr>
        </p:nvSpPr>
        <p:spPr>
          <a:xfrm>
            <a:off x="553792" y="2292439"/>
            <a:ext cx="11513712" cy="4456091"/>
          </a:xfrm>
        </p:spPr>
        <p:txBody>
          <a:bodyPr>
            <a:normAutofit fontScale="92500" lnSpcReduction="20000"/>
          </a:bodyPr>
          <a:lstStyle/>
          <a:p>
            <a:pPr algn="just"/>
            <a:r>
              <a:rPr lang="id-ID" sz="2000" b="1" dirty="0" smtClean="0"/>
              <a:t>1. Anda menjual kepada Manusia</a:t>
            </a:r>
          </a:p>
          <a:p>
            <a:pPr marL="0" indent="0" algn="just">
              <a:buNone/>
            </a:pPr>
            <a:r>
              <a:rPr lang="id-ID" sz="2000" b="1" dirty="0" smtClean="0"/>
              <a:t>Seorang Sales Marketing perlu membekali diri dengan people skill karena dia berhadapan dengan manusia yang mempunyai kepribadian yang berbeda-beda</a:t>
            </a:r>
            <a:endParaRPr lang="id-ID" sz="2000" b="1" dirty="0"/>
          </a:p>
          <a:p>
            <a:pPr marL="0" indent="0" algn="just">
              <a:buNone/>
            </a:pPr>
            <a:endParaRPr lang="id-ID" sz="2000" b="1" dirty="0" smtClean="0"/>
          </a:p>
          <a:p>
            <a:pPr algn="just"/>
            <a:r>
              <a:rPr lang="id-ID" sz="2000" b="1" dirty="0" smtClean="0"/>
              <a:t>2. Anda menjual diri Anda sendiri</a:t>
            </a:r>
          </a:p>
          <a:p>
            <a:pPr marL="0" indent="0" algn="just">
              <a:buNone/>
            </a:pPr>
            <a:r>
              <a:rPr lang="id-ID" sz="2000" b="1" dirty="0" smtClean="0"/>
              <a:t>Profil seorang sales marketing sangat menentukan dan membawa pengaruh dalam memulai sesuatu relasi, calon pelanggan dan pembeli akan membeli kepada orang yang mereka percayai. Seorang sales marketing yang baik tidak pernah menyombongkan diri tetapi sabar dan dapat menghargai orang lain</a:t>
            </a:r>
          </a:p>
          <a:p>
            <a:pPr marL="0" indent="0" algn="just">
              <a:buNone/>
            </a:pPr>
            <a:endParaRPr lang="id-ID" sz="2000" b="1" dirty="0" smtClean="0"/>
          </a:p>
          <a:p>
            <a:pPr algn="just"/>
            <a:r>
              <a:rPr lang="id-ID" sz="2000" b="1" dirty="0" smtClean="0"/>
              <a:t>3. Dapat mengajukan pertanyaan yang baik</a:t>
            </a:r>
          </a:p>
          <a:p>
            <a:pPr marL="0" indent="0" algn="just">
              <a:buNone/>
            </a:pPr>
            <a:r>
              <a:rPr lang="id-ID" sz="2000" b="1" dirty="0" smtClean="0"/>
              <a:t>pertanyaan yang baik akan menjadi awal untuk mengetahui kebutuhan pelanggan, solusi yang dapat kita berikan dan menutup suatu transaksi. Ingat kata kunci : Apa, Dimana, Kapan, Yang Mana, Mengapa, Siapa, Bagaimana?</a:t>
            </a:r>
          </a:p>
          <a:p>
            <a:pPr marL="0" indent="0">
              <a:buNone/>
            </a:pPr>
            <a:endParaRPr lang="id-ID" b="1" dirty="0" smtClean="0"/>
          </a:p>
          <a:p>
            <a:endParaRPr lang="id-ID" b="1" dirty="0" smtClean="0"/>
          </a:p>
        </p:txBody>
      </p:sp>
    </p:spTree>
    <p:extLst>
      <p:ext uri="{BB962C8B-B14F-4D97-AF65-F5344CB8AC3E}">
        <p14:creationId xmlns:p14="http://schemas.microsoft.com/office/powerpoint/2010/main" val="2591615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4400" b="1" dirty="0" smtClean="0"/>
              <a:t>10 Prinsip menjual</a:t>
            </a:r>
            <a:endParaRPr lang="id-ID" sz="4400" b="1" dirty="0"/>
          </a:p>
        </p:txBody>
      </p:sp>
      <p:sp>
        <p:nvSpPr>
          <p:cNvPr id="3" name="Content Placeholder 2"/>
          <p:cNvSpPr>
            <a:spLocks noGrp="1"/>
          </p:cNvSpPr>
          <p:nvPr>
            <p:ph idx="1"/>
          </p:nvPr>
        </p:nvSpPr>
        <p:spPr>
          <a:xfrm>
            <a:off x="206062" y="1867436"/>
            <a:ext cx="11985938" cy="4990563"/>
          </a:xfrm>
        </p:spPr>
        <p:txBody>
          <a:bodyPr>
            <a:normAutofit/>
          </a:bodyPr>
          <a:lstStyle/>
          <a:p>
            <a:pPr marL="0" indent="0">
              <a:buNone/>
            </a:pPr>
            <a:endParaRPr lang="id-ID" sz="2000" b="1" dirty="0" smtClean="0"/>
          </a:p>
          <a:p>
            <a:r>
              <a:rPr lang="id-ID" sz="2000" b="1" dirty="0" smtClean="0"/>
              <a:t>4. Setiap kelebihan dan spesifikasi produk yang ditawarkan harus dapat dihubungkan dengan keuntungan</a:t>
            </a:r>
          </a:p>
          <a:p>
            <a:r>
              <a:rPr lang="id-ID" sz="2000" b="1" dirty="0" smtClean="0"/>
              <a:t>Jangan bertele-tele dalam menjelaskan kepada pelanggan</a:t>
            </a:r>
          </a:p>
          <a:p>
            <a:endParaRPr lang="id-ID" sz="2000" b="1" dirty="0" smtClean="0"/>
          </a:p>
          <a:p>
            <a:r>
              <a:rPr lang="id-ID" sz="2000" b="1" dirty="0" smtClean="0"/>
              <a:t>5. Kembangkan kemampuan untuk mendengarkan orang lain</a:t>
            </a:r>
          </a:p>
          <a:p>
            <a:r>
              <a:rPr lang="id-ID" sz="2000" b="1" dirty="0" smtClean="0"/>
              <a:t>We serve with heart</a:t>
            </a:r>
          </a:p>
          <a:p>
            <a:endParaRPr lang="id-ID" sz="2000" b="1" dirty="0" smtClean="0"/>
          </a:p>
          <a:p>
            <a:r>
              <a:rPr lang="id-ID" sz="2000" b="1" dirty="0" smtClean="0"/>
              <a:t>6. Sales Marketing harus dapat menjelaskan dan memberikan gambaran apa yang dapat diperoleh mereka nantinya denganmembeli produknya</a:t>
            </a:r>
          </a:p>
          <a:p>
            <a:endParaRPr lang="id-ID" b="1" dirty="0" smtClean="0"/>
          </a:p>
        </p:txBody>
      </p:sp>
    </p:spTree>
    <p:extLst>
      <p:ext uri="{BB962C8B-B14F-4D97-AF65-F5344CB8AC3E}">
        <p14:creationId xmlns:p14="http://schemas.microsoft.com/office/powerpoint/2010/main" val="1593874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4400" b="1" dirty="0" smtClean="0"/>
              <a:t>10 Prinsip menjual</a:t>
            </a:r>
            <a:endParaRPr lang="id-ID" sz="4400" b="1" dirty="0"/>
          </a:p>
        </p:txBody>
      </p:sp>
      <p:sp>
        <p:nvSpPr>
          <p:cNvPr id="3" name="Content Placeholder 2"/>
          <p:cNvSpPr>
            <a:spLocks noGrp="1"/>
          </p:cNvSpPr>
          <p:nvPr>
            <p:ph idx="1"/>
          </p:nvPr>
        </p:nvSpPr>
        <p:spPr>
          <a:xfrm>
            <a:off x="540912" y="1841679"/>
            <a:ext cx="11264721" cy="4881093"/>
          </a:xfrm>
        </p:spPr>
        <p:txBody>
          <a:bodyPr>
            <a:normAutofit/>
          </a:bodyPr>
          <a:lstStyle/>
          <a:p>
            <a:pPr marL="0" indent="0">
              <a:buNone/>
            </a:pPr>
            <a:endParaRPr lang="id-ID" b="1" dirty="0" smtClean="0"/>
          </a:p>
          <a:p>
            <a:pPr algn="just"/>
            <a:r>
              <a:rPr lang="id-ID" sz="2400" b="1" dirty="0" smtClean="0"/>
              <a:t>7. Keputusan membeli berdasarkan perhitungan logika tetapi perasaan yang mempengaruhi pelanggan sekarang</a:t>
            </a:r>
          </a:p>
          <a:p>
            <a:pPr marL="0" indent="0" algn="just">
              <a:buNone/>
            </a:pPr>
            <a:r>
              <a:rPr lang="id-ID" sz="2400" b="1" dirty="0" smtClean="0"/>
              <a:t>	</a:t>
            </a:r>
          </a:p>
          <a:p>
            <a:pPr marL="0" indent="0" algn="just">
              <a:buNone/>
            </a:pPr>
            <a:r>
              <a:rPr lang="id-ID" sz="2400" b="1" dirty="0" smtClean="0"/>
              <a:t>Misal seorang sales marketing yang menjual produk security, hanya akan berhasil apabila pelanggan mempunyai keinginan untuk memperoleh rasa aman.</a:t>
            </a:r>
          </a:p>
          <a:p>
            <a:pPr marL="0" indent="0" algn="just">
              <a:buNone/>
            </a:pPr>
            <a:endParaRPr lang="id-ID" sz="2400" b="1" dirty="0" smtClean="0"/>
          </a:p>
          <a:p>
            <a:pPr algn="just"/>
            <a:r>
              <a:rPr lang="id-ID" sz="2400" b="1" dirty="0" smtClean="0"/>
              <a:t>8. Sales Marketing harus ditunjang oleh pengetahuan produk yang baik</a:t>
            </a:r>
          </a:p>
          <a:p>
            <a:pPr marL="0" indent="0" algn="just">
              <a:buNone/>
            </a:pPr>
            <a:r>
              <a:rPr lang="id-ID" sz="2400" b="1" dirty="0" smtClean="0"/>
              <a:t>	Untuk mempercepat proses closing</a:t>
            </a:r>
          </a:p>
        </p:txBody>
      </p:sp>
    </p:spTree>
    <p:extLst>
      <p:ext uri="{BB962C8B-B14F-4D97-AF65-F5344CB8AC3E}">
        <p14:creationId xmlns:p14="http://schemas.microsoft.com/office/powerpoint/2010/main" val="3488100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4400" b="1" dirty="0" smtClean="0"/>
              <a:t>10 Prinsip menjual</a:t>
            </a:r>
            <a:endParaRPr lang="id-ID" sz="4400" b="1" dirty="0"/>
          </a:p>
        </p:txBody>
      </p:sp>
      <p:sp>
        <p:nvSpPr>
          <p:cNvPr id="3" name="Content Placeholder 2"/>
          <p:cNvSpPr>
            <a:spLocks noGrp="1"/>
          </p:cNvSpPr>
          <p:nvPr>
            <p:ph idx="1"/>
          </p:nvPr>
        </p:nvSpPr>
        <p:spPr>
          <a:xfrm>
            <a:off x="206062" y="1867437"/>
            <a:ext cx="11848563" cy="4881093"/>
          </a:xfrm>
        </p:spPr>
        <p:txBody>
          <a:bodyPr>
            <a:normAutofit/>
          </a:bodyPr>
          <a:lstStyle/>
          <a:p>
            <a:pPr marL="0" indent="0">
              <a:buNone/>
            </a:pPr>
            <a:endParaRPr lang="id-ID" b="1" dirty="0" smtClean="0"/>
          </a:p>
          <a:p>
            <a:pPr algn="just"/>
            <a:r>
              <a:rPr lang="id-ID" b="1" dirty="0"/>
              <a:t>9. Sales Marketing harus berusaha membuat sesuatu yang ismtimewa dibanding dengan </a:t>
            </a:r>
            <a:r>
              <a:rPr lang="id-ID" b="1" dirty="0" smtClean="0"/>
              <a:t>competitornya</a:t>
            </a:r>
          </a:p>
          <a:p>
            <a:pPr algn="just"/>
            <a:r>
              <a:rPr lang="id-ID" b="1" dirty="0" smtClean="0"/>
              <a:t>Dalam hal ini produk maupun diri sendiri</a:t>
            </a:r>
          </a:p>
          <a:p>
            <a:pPr marL="0" indent="0" algn="just">
              <a:buNone/>
            </a:pPr>
            <a:endParaRPr lang="id-ID" b="1" dirty="0"/>
          </a:p>
          <a:p>
            <a:pPr algn="just"/>
            <a:r>
              <a:rPr lang="id-ID" b="1" dirty="0"/>
              <a:t>10. Jangan menjual melulu </a:t>
            </a:r>
            <a:r>
              <a:rPr lang="id-ID" b="1" dirty="0" smtClean="0"/>
              <a:t>berdasarkan kepada harga</a:t>
            </a:r>
            <a:endParaRPr lang="id-ID" b="1" dirty="0"/>
          </a:p>
          <a:p>
            <a:pPr algn="just"/>
            <a:r>
              <a:rPr lang="id-ID" b="1" dirty="0" smtClean="0"/>
              <a:t>Jadikanlah solusi dan profesionalitas sebagai sesuatu yang lebih layak untuk dihargai dengan nilai tinggi</a:t>
            </a:r>
            <a:endParaRPr lang="id-ID" b="1" dirty="0"/>
          </a:p>
        </p:txBody>
      </p:sp>
    </p:spTree>
    <p:extLst>
      <p:ext uri="{BB962C8B-B14F-4D97-AF65-F5344CB8AC3E}">
        <p14:creationId xmlns:p14="http://schemas.microsoft.com/office/powerpoint/2010/main" val="3876136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47920"/>
            <a:ext cx="10320122" cy="700576"/>
          </a:xfrm>
        </p:spPr>
        <p:txBody>
          <a:bodyPr/>
          <a:lstStyle/>
          <a:p>
            <a:pPr algn="ctr"/>
            <a:r>
              <a:rPr lang="id-ID" sz="4400" b="1" dirty="0" smtClean="0"/>
              <a:t>TUJUAN DAN STRATEGI MARKETING</a:t>
            </a:r>
            <a:endParaRPr lang="id-ID" sz="4400" b="1" dirty="0"/>
          </a:p>
        </p:txBody>
      </p:sp>
      <p:sp>
        <p:nvSpPr>
          <p:cNvPr id="3" name="Content Placeholder 2"/>
          <p:cNvSpPr>
            <a:spLocks noGrp="1"/>
          </p:cNvSpPr>
          <p:nvPr>
            <p:ph idx="1"/>
          </p:nvPr>
        </p:nvSpPr>
        <p:spPr>
          <a:xfrm>
            <a:off x="579548" y="2215166"/>
            <a:ext cx="10882649" cy="4533364"/>
          </a:xfrm>
        </p:spPr>
        <p:txBody>
          <a:bodyPr>
            <a:normAutofit/>
          </a:bodyPr>
          <a:lstStyle/>
          <a:p>
            <a:pPr algn="just"/>
            <a:r>
              <a:rPr lang="id-ID" sz="2800" b="1" dirty="0" smtClean="0"/>
              <a:t>Menciptakan kepuasan pelanggan secara menguntungkan adalah dengan membangun hubungan yang baik dan memberi nilai tinggi pada pelanggan</a:t>
            </a:r>
          </a:p>
          <a:p>
            <a:pPr marL="0" indent="0" algn="just">
              <a:buNone/>
            </a:pPr>
            <a:endParaRPr lang="id-ID" sz="2800" b="1" dirty="0" smtClean="0"/>
          </a:p>
          <a:p>
            <a:pPr algn="just"/>
            <a:r>
              <a:rPr lang="id-ID" sz="2800" b="1" dirty="0" smtClean="0"/>
              <a:t>Banyak orang melihat marketing hanyalah periklanan dan penjualan padahal marketing sesungguhnya adalah meraih kepemimpinan pasar dengan memahami kebutuhan konsumen dan menemukan jalan keluar yang menyenangkan pelanggan melalui nilai dan kepuasan</a:t>
            </a:r>
            <a:endParaRPr lang="id-ID" sz="2800" b="1" dirty="0"/>
          </a:p>
        </p:txBody>
      </p:sp>
    </p:spTree>
    <p:extLst>
      <p:ext uri="{BB962C8B-B14F-4D97-AF65-F5344CB8AC3E}">
        <p14:creationId xmlns:p14="http://schemas.microsoft.com/office/powerpoint/2010/main" val="1797396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47920"/>
            <a:ext cx="10320122" cy="700576"/>
          </a:xfrm>
        </p:spPr>
        <p:txBody>
          <a:bodyPr/>
          <a:lstStyle/>
          <a:p>
            <a:pPr algn="ctr"/>
            <a:r>
              <a:rPr lang="id-ID" sz="4400" b="1" dirty="0" smtClean="0"/>
              <a:t>TUJUAN DAN STRATEGI MARKETING</a:t>
            </a:r>
            <a:endParaRPr lang="id-ID" sz="4400" b="1" dirty="0"/>
          </a:p>
        </p:txBody>
      </p:sp>
      <p:sp>
        <p:nvSpPr>
          <p:cNvPr id="3" name="Content Placeholder 2"/>
          <p:cNvSpPr>
            <a:spLocks noGrp="1"/>
          </p:cNvSpPr>
          <p:nvPr>
            <p:ph idx="1"/>
          </p:nvPr>
        </p:nvSpPr>
        <p:spPr>
          <a:xfrm>
            <a:off x="579549" y="2215166"/>
            <a:ext cx="11127348" cy="4533364"/>
          </a:xfrm>
        </p:spPr>
        <p:txBody>
          <a:bodyPr>
            <a:normAutofit/>
          </a:bodyPr>
          <a:lstStyle/>
          <a:p>
            <a:pPr algn="just"/>
            <a:r>
              <a:rPr lang="id-ID" sz="2800" b="1" dirty="0" smtClean="0"/>
              <a:t>Kotler (2005:17) menyatakan bahwa Bauran pemasaran (marketing mix) adalah seperangkat alat pemasaran yang digunakan perusahaan untuk terus-menerus mencapai tujuan pemasarannya di pasar sasaran</a:t>
            </a:r>
          </a:p>
          <a:p>
            <a:pPr algn="just"/>
            <a:r>
              <a:rPr lang="id-ID" sz="2800" b="1" dirty="0" smtClean="0"/>
              <a:t>Tujuan Pemasaran :</a:t>
            </a:r>
          </a:p>
          <a:p>
            <a:pPr algn="just"/>
            <a:r>
              <a:rPr lang="id-ID" sz="2800" b="1" dirty="0" smtClean="0"/>
              <a:t>Meningkatkan jumlah pelanggan, meningkatkan hasil penjualan, serta dapat memberikan keuntungan yang kuat dan citra positif pada pelanggan</a:t>
            </a:r>
          </a:p>
          <a:p>
            <a:pPr algn="just"/>
            <a:endParaRPr lang="id-ID" sz="2800" b="1" dirty="0"/>
          </a:p>
          <a:p>
            <a:pPr marL="0" indent="0" algn="just">
              <a:buNone/>
            </a:pPr>
            <a:endParaRPr lang="id-ID" sz="2800" b="1" dirty="0"/>
          </a:p>
        </p:txBody>
      </p:sp>
    </p:spTree>
    <p:extLst>
      <p:ext uri="{BB962C8B-B14F-4D97-AF65-F5344CB8AC3E}">
        <p14:creationId xmlns:p14="http://schemas.microsoft.com/office/powerpoint/2010/main" val="1306127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OD AND BEVERAGE MANAGEMENT">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FOOD AND BEVERAGE MANAGEMENT</Template>
  <TotalTime>1721</TotalTime>
  <Words>779</Words>
  <Application>Microsoft Office PowerPoint</Application>
  <PresentationFormat>Custom</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FOOD AND BEVERAGE MANAGEMENT</vt:lpstr>
      <vt:lpstr>          SALES AND MARKETING   Manajemen Perhotelan</vt:lpstr>
      <vt:lpstr>         RUANG LINGKUP MARKETING   MEETING 11</vt:lpstr>
      <vt:lpstr>10 Prinsip menjual</vt:lpstr>
      <vt:lpstr>10 Prinsip menjual</vt:lpstr>
      <vt:lpstr>10 Prinsip menjual</vt:lpstr>
      <vt:lpstr>10 Prinsip menjual</vt:lpstr>
      <vt:lpstr>10 Prinsip menjual</vt:lpstr>
      <vt:lpstr>TUJUAN DAN STRATEGI MARKETING</vt:lpstr>
      <vt:lpstr>TUJUAN DAN STRATEGI MARKETING</vt:lpstr>
      <vt:lpstr>TUJUAN DAN STRATEGI MARKETING</vt:lpstr>
      <vt:lpstr>KONSEP MARKETING MIX</vt:lpstr>
      <vt:lpstr>KONSEP MARKETING MIX</vt:lpstr>
      <vt:lpstr>KONSEP MARKETING MIX</vt:lpstr>
      <vt:lpstr>KONSEP MARKETING MIX</vt:lpstr>
      <vt:lpstr>KONSEP KOMUNIKASI PEMASARAN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BEVERAGE MANAGEMENT  Manajemen Perhotelan</dc:title>
  <dc:creator>ipoel</dc:creator>
  <cp:lastModifiedBy>ipoel</cp:lastModifiedBy>
  <cp:revision>75</cp:revision>
  <cp:lastPrinted>2018-05-16T03:14:39Z</cp:lastPrinted>
  <dcterms:created xsi:type="dcterms:W3CDTF">2018-03-12T01:43:05Z</dcterms:created>
  <dcterms:modified xsi:type="dcterms:W3CDTF">2018-05-23T04:53:13Z</dcterms:modified>
</cp:coreProperties>
</file>