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57" r:id="rId3"/>
    <p:sldId id="258" r:id="rId4"/>
    <p:sldId id="260" r:id="rId5"/>
    <p:sldId id="259" r:id="rId6"/>
    <p:sldId id="256" r:id="rId7"/>
    <p:sldId id="261" r:id="rId8"/>
    <p:sldId id="263" r:id="rId9"/>
    <p:sldId id="268" r:id="rId10"/>
    <p:sldId id="269" r:id="rId11"/>
    <p:sldId id="262" r:id="rId12"/>
    <p:sldId id="264" r:id="rId13"/>
    <p:sldId id="265" r:id="rId14"/>
    <p:sldId id="266" r:id="rId15"/>
    <p:sldId id="267" r:id="rId16"/>
    <p:sldId id="270" r:id="rId17"/>
    <p:sldId id="272" r:id="rId18"/>
    <p:sldId id="271" r:id="rId19"/>
    <p:sldId id="274" r:id="rId20"/>
    <p:sldId id="273" r:id="rId21"/>
    <p:sldId id="275" r:id="rId22"/>
    <p:sldId id="276" r:id="rId23"/>
    <p:sldId id="277" r:id="rId24"/>
    <p:sldId id="278" r:id="rId25"/>
  </p:sldIdLst>
  <p:sldSz cx="9144000" cy="5715000" type="screen16x1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31EE-03F6-489D-A015-4B93B02410AD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B38E-68E7-4D90-8E5E-B60D751E86D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91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B38E-68E7-4D90-8E5E-B60D751E86D5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B38E-68E7-4D90-8E5E-B60D751E86D5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BA69-BF5B-4CAB-9EC5-EBAD677562E4}" type="datetimeFigureOut">
              <a:rPr lang="id-ID" smtClean="0"/>
              <a:pPr/>
              <a:t>14/06/2017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68A0-41B3-4969-817D-AADD7FAEAED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81236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dirty="0" smtClean="0">
                <a:solidFill>
                  <a:schemeClr val="bg1"/>
                </a:solidFill>
              </a:rPr>
              <a:t>SEJARAH DESAIN GRAFIS INDONESIA</a:t>
            </a:r>
          </a:p>
          <a:p>
            <a:pPr algn="ctr"/>
            <a:r>
              <a:rPr lang="id-ID" sz="2800" dirty="0" smtClean="0">
                <a:solidFill>
                  <a:schemeClr val="bg1"/>
                </a:solidFill>
              </a:rPr>
              <a:t>(surat kabar, iklan dan percetakan)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830" y="4225652"/>
            <a:ext cx="291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Daniar Wikan Setyanto, M.Sn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b/b3/COLLECTIE_TROPENMUSEUM_Boekbinderij_in_de_Landsdrukkerij_Batavia_TMnr_10013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23607"/>
            <a:ext cx="4572000" cy="2991395"/>
          </a:xfrm>
          <a:prstGeom prst="rect">
            <a:avLst/>
          </a:prstGeom>
          <a:noFill/>
        </p:spPr>
      </p:pic>
      <p:pic>
        <p:nvPicPr>
          <p:cNvPr id="26628" name="Picture 4" descr="http://www.percetakannegara.co.id/foto_berita/small_24GedungLama.JPG"/>
          <p:cNvPicPr>
            <a:picLocks noChangeAspect="1" noChangeArrowheads="1"/>
          </p:cNvPicPr>
          <p:nvPr/>
        </p:nvPicPr>
        <p:blipFill>
          <a:blip r:embed="rId3"/>
          <a:srcRect b="2381"/>
          <a:stretch>
            <a:fillRect/>
          </a:stretch>
        </p:blipFill>
        <p:spPr bwMode="auto">
          <a:xfrm>
            <a:off x="0" y="0"/>
            <a:ext cx="4572000" cy="29679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500046"/>
            <a:ext cx="45720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Gubernur Jenderal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Herman Willem Daendels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(berkuasa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1808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1811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tahun 1809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membeli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Percetakan Kota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(yang mencetak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de Bataviasche Nouvelle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dan memerjernya dengan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Percetakan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Benteng. </a:t>
            </a:r>
            <a:endParaRPr lang="id-ID" sz="15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3714758"/>
            <a:ext cx="414340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Percetakan baru itu adalah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Landsdrukkerij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Kantor Percetakan Nasional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dan menjadi yang terbesar di Asia pada jamannya. </a:t>
            </a:r>
            <a:endParaRPr lang="id-ID" sz="15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352652"/>
            <a:ext cx="3326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1852-1913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313795"/>
            <a:ext cx="45720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Setelah surat kabar cetak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de Bataviase Nouvelles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dan mingguan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Het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Vendu-Nieuws.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tahun 1852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De Locomotief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 terbit di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Semarang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Kemudian, 33 tahun kemudian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Bataviaasch Niewsblaad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 terbit di Batavia pada tahun 1885.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Sementara itu, di kalangan pribumi, surat kabar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Bromartani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terbit di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Surakarta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dengan bahasa Jawa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krama inggil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25 Januari 1855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Era 1855 kemudian menjadi tanda kebangkitan kesadaran kebangsaan melalui sektor persuratkabaran, sebagai mana dicatat Ahmat Adam dalam bukunya “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en-US" sz="1500" b="1" i="1" dirty="0" smtClean="0">
                <a:solidFill>
                  <a:schemeClr val="bg1"/>
                </a:solidFill>
                <a:latin typeface="Century Gothic" pitchFamily="34" charset="0"/>
              </a:rPr>
              <a:t>he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V</a:t>
            </a:r>
            <a:r>
              <a:rPr lang="en-US" sz="1500" b="1" i="1" dirty="0" err="1" smtClean="0">
                <a:solidFill>
                  <a:schemeClr val="bg1"/>
                </a:solidFill>
                <a:latin typeface="Century Gothic" pitchFamily="34" charset="0"/>
              </a:rPr>
              <a:t>ernacular</a:t>
            </a:r>
            <a:r>
              <a:rPr lang="en-US" sz="1500" b="1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en-US" sz="1500" b="1" i="1" dirty="0" err="1" smtClean="0">
                <a:solidFill>
                  <a:schemeClr val="bg1"/>
                </a:solidFill>
                <a:latin typeface="Century Gothic" pitchFamily="34" charset="0"/>
              </a:rPr>
              <a:t>ress</a:t>
            </a:r>
            <a:r>
              <a:rPr lang="en-US" sz="1500" b="1" i="1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en-US" sz="1500" b="1" i="1" dirty="0" smtClean="0">
                <a:solidFill>
                  <a:schemeClr val="bg1"/>
                </a:solidFill>
                <a:latin typeface="Century Gothic" pitchFamily="34" charset="0"/>
              </a:rPr>
              <a:t>he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n-US" sz="1500" b="1" i="1" dirty="0" smtClean="0">
                <a:solidFill>
                  <a:schemeClr val="bg1"/>
                </a:solidFill>
                <a:latin typeface="Century Gothic" pitchFamily="34" charset="0"/>
              </a:rPr>
              <a:t>mergence of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en-US" sz="1500" b="1" i="1" dirty="0" err="1" smtClean="0">
                <a:solidFill>
                  <a:schemeClr val="bg1"/>
                </a:solidFill>
                <a:latin typeface="Century Gothic" pitchFamily="34" charset="0"/>
              </a:rPr>
              <a:t>odern</a:t>
            </a:r>
            <a:r>
              <a:rPr lang="en-US" sz="1500" b="1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sz="1500" b="1" i="1" dirty="0" err="1" smtClean="0">
                <a:solidFill>
                  <a:schemeClr val="bg1"/>
                </a:solidFill>
                <a:latin typeface="Century Gothic" pitchFamily="34" charset="0"/>
              </a:rPr>
              <a:t>ndonesian</a:t>
            </a:r>
            <a:r>
              <a:rPr lang="en-US" sz="1500" b="1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en-US" sz="1500" b="1" i="1" dirty="0" err="1" smtClean="0">
                <a:solidFill>
                  <a:schemeClr val="bg1"/>
                </a:solidFill>
                <a:latin typeface="Century Gothic" pitchFamily="34" charset="0"/>
              </a:rPr>
              <a:t>onsciousness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1855-1913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)”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opac.pnri.go.id/uploaded_files/sampul_koleksi/original/Terbitan%20Berkala/8305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t="7509"/>
          <a:stretch>
            <a:fillRect/>
          </a:stretch>
        </p:blipFill>
        <p:spPr bwMode="auto">
          <a:xfrm>
            <a:off x="428596" y="0"/>
            <a:ext cx="3861882" cy="570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://1.bp.blogspot.com/-bgumpuYojo4/TZKwMxSvbgI/AAAAAAAAABw/hctMBOoGM4k/s1600/koran.gif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510" name="AutoShape 6" descr="http://i0.wp.com/dgi.or.id/wp-content/uploads/2010/04/1.jpg?resize=1672%2C616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rcRect l="53906" t="13519" r="1562" b="9047"/>
          <a:stretch>
            <a:fillRect/>
          </a:stretch>
        </p:blipFill>
        <p:spPr>
          <a:xfrm>
            <a:off x="0" y="1715933"/>
            <a:ext cx="4067944" cy="2606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6314" y="1282345"/>
            <a:ext cx="435768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Setelah surat kabar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Bromartani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1855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Paruh kedua abad ke-19 ditandai dengan bermunculannya surat kabar-surat kabar pribumi berbahasa Melayu. 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Sebagaimana catatan Ahmat Adam, mereka adalah;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Soerat kabar Bahasa Melajoe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(Surabaya,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1856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Soerat Chabar Betawi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(Batavia,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1858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Selompret Malajoe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(Semarang,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1860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Pertela Soedagaran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(Surabaya,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1863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Bintang Timur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(Padang,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1865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Bintang Djohar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(Batavia,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1873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Mata Hari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(Makassar,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1883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Pelita Ketjil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(Padang,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1886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Insulinde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(Padang,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1901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dan juga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Bintang Utara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(Rotterdam,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1856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serta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Bintang Hindia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(Amsterdam,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1902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5835" y="352653"/>
            <a:ext cx="7072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d-ID" sz="3500" b="1" dirty="0" smtClean="0">
                <a:solidFill>
                  <a:schemeClr val="bg1"/>
                </a:solidFill>
                <a:latin typeface="Century Gothic" pitchFamily="34" charset="0"/>
              </a:rPr>
              <a:t>Surat Kabar Berbahasa Melayu</a:t>
            </a:r>
            <a:r>
              <a:rPr lang="id-ID" sz="3500" b="1" dirty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id-ID" sz="35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30" y="352652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1870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4876" y="1285866"/>
            <a:ext cx="442912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akhir abad ke-18, tepatnya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31 Desember 1799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VOC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menyerahkan seluruh property dan wilayah kekuasaannya kepada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Pemerintah Kerajaan Belanda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yang kala itu adalah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protektorat Perancis.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Pemerintah Belanda-Perancis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sangat liberal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menyuburkan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masuknya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modal swasta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hingga wilayah koloninya. Di Hindia Belanda pertumbuhan iklan juga terkena imbas pula oleh kondisi ini, khususnya sektor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perkebunan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dan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pertambangan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tahun 1870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Hal ini didiukung pula dengan terbitnya UU Agraria (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Staatsblad no. 55/1870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).</a:t>
            </a:r>
          </a:p>
        </p:txBody>
      </p:sp>
      <p:pic>
        <p:nvPicPr>
          <p:cNvPr id="23554" name="Picture 2" descr="Berkas:COLLECTIE TROPENMUSEUM Een suikerfabriek TMnr 3728-412.jpg"/>
          <p:cNvPicPr>
            <a:picLocks noChangeAspect="1" noChangeArrowheads="1"/>
          </p:cNvPicPr>
          <p:nvPr/>
        </p:nvPicPr>
        <p:blipFill>
          <a:blip r:embed="rId2"/>
          <a:srcRect l="1518" t="12810" r="1519" b="833"/>
          <a:stretch>
            <a:fillRect/>
          </a:stretch>
        </p:blipFill>
        <p:spPr bwMode="auto">
          <a:xfrm>
            <a:off x="0" y="1383975"/>
            <a:ext cx="4572000" cy="294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6314" y="1396409"/>
            <a:ext cx="435768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Dalam dunia percetakan, muncul kebutuhan baru</a:t>
            </a:r>
            <a:r>
              <a:rPr lang="id-ID" sz="1500" b="1" dirty="0">
                <a:solidFill>
                  <a:prstClr val="white"/>
                </a:solidFill>
                <a:latin typeface="Century Gothic" pitchFamily="34" charset="0"/>
              </a:rPr>
              <a:t>; pencetakan brosur iklan </a:t>
            </a: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dan </a:t>
            </a:r>
            <a:r>
              <a:rPr lang="id-ID" sz="1500" b="1" dirty="0">
                <a:solidFill>
                  <a:prstClr val="white"/>
                </a:solidFill>
                <a:latin typeface="Century Gothic" pitchFamily="34" charset="0"/>
              </a:rPr>
              <a:t>promosi</a:t>
            </a: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. </a:t>
            </a:r>
            <a:r>
              <a:rPr lang="id-ID" sz="1500" b="1" i="1" dirty="0">
                <a:solidFill>
                  <a:prstClr val="white"/>
                </a:solidFill>
                <a:latin typeface="Century Gothic" pitchFamily="34" charset="0"/>
              </a:rPr>
              <a:t>Suikersyndicaat</a:t>
            </a: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, Asosiasi Perusahaan Gula misalnya, memiliki kegiatan sebagai lembaga penelitian, memproduksi brosur-brosur sebagai </a:t>
            </a:r>
            <a:r>
              <a:rPr lang="id-ID" sz="1500" b="1" dirty="0">
                <a:solidFill>
                  <a:prstClr val="white"/>
                </a:solidFill>
                <a:latin typeface="Century Gothic" pitchFamily="34" charset="0"/>
              </a:rPr>
              <a:t>wahana informasi </a:t>
            </a: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dan </a:t>
            </a:r>
            <a:r>
              <a:rPr lang="id-ID" sz="1500" b="1" dirty="0">
                <a:solidFill>
                  <a:prstClr val="white"/>
                </a:solidFill>
                <a:latin typeface="Century Gothic" pitchFamily="34" charset="0"/>
              </a:rPr>
              <a:t>promosi</a:t>
            </a: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. </a:t>
            </a:r>
            <a:endParaRPr lang="id-ID" sz="1500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Juga </a:t>
            </a:r>
            <a:r>
              <a:rPr lang="id-ID" sz="1500" b="1" i="1" dirty="0">
                <a:solidFill>
                  <a:prstClr val="white"/>
                </a:solidFill>
                <a:latin typeface="Century Gothic" pitchFamily="34" charset="0"/>
              </a:rPr>
              <a:t>de Javaasche Bank </a:t>
            </a: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menggunakan barang cetakan untuk mengundang modal asing ke Hindia Belanda. Brosur-brosur ini umumnya dicetak di percetakan </a:t>
            </a:r>
            <a:r>
              <a:rPr lang="id-ID" sz="1500" b="1" i="1" dirty="0">
                <a:solidFill>
                  <a:prstClr val="white"/>
                </a:solidFill>
                <a:latin typeface="Century Gothic" pitchFamily="34" charset="0"/>
              </a:rPr>
              <a:t>G.C.T. van Dorp &amp; Co</a:t>
            </a:r>
            <a:r>
              <a:rPr lang="id-ID" sz="1500" dirty="0">
                <a:solidFill>
                  <a:prstClr val="white"/>
                </a:solidFill>
                <a:latin typeface="Century Gothic" pitchFamily="34" charset="0"/>
              </a:rPr>
              <a:t>., yang berlokasi di Jakarta, Semarang dan Surabaya. </a:t>
            </a:r>
          </a:p>
        </p:txBody>
      </p:sp>
      <p:pic>
        <p:nvPicPr>
          <p:cNvPr id="22530" name="Picture 2" descr="http://sportourism.id/wp-content/uploads/2016/03/Logo-Van-Dorp-en-Gedong-1152x675.jpg"/>
          <p:cNvPicPr>
            <a:picLocks noChangeAspect="1" noChangeArrowheads="1"/>
          </p:cNvPicPr>
          <p:nvPr/>
        </p:nvPicPr>
        <p:blipFill>
          <a:blip r:embed="rId2"/>
          <a:srcRect l="7233"/>
          <a:stretch>
            <a:fillRect/>
          </a:stretch>
        </p:blipFill>
        <p:spPr bwMode="auto">
          <a:xfrm>
            <a:off x="4" y="1428740"/>
            <a:ext cx="4581509" cy="289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4693" y="352652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1908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314" y="1341489"/>
            <a:ext cx="435768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Percetakan Tionghoa pertama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 berdiri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di Soerabaia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(Surabaya sekarang). Percetakan ini bernama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Thay Siang In Kiok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. Didirikan oleh seorang pengusaha Tionghoa bernama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Nio Sioe An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Bermodal awal 4 mesin cetak, perusahaan ini berdiri di </a:t>
            </a:r>
            <a:r>
              <a:rPr lang="id-ID" sz="1500" b="1" i="1" dirty="0" smtClean="0">
                <a:solidFill>
                  <a:prstClr val="white"/>
                </a:solidFill>
                <a:latin typeface="Century Gothic" pitchFamily="34" charset="0"/>
              </a:rPr>
              <a:t>Panggoengstraat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(Jalan Panggung ) yang sempit. Akan tetapi perusahaan ini kemudian berkembang dan menjadi perusahaan percetakan terkemuka yang mampu bersaing dengan percetakan-percetakan Eropa di Soerabaia. </a:t>
            </a:r>
            <a:endParaRPr lang="id-ID" sz="15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5602" name="Picture 2" descr="http://67.media.tumblr.com/273c52dd339eb5b8f6c88dcc3ecf0f91/tumblr_mmop6mOHhZ1rmptyeo1_1280.png"/>
          <p:cNvPicPr>
            <a:picLocks noChangeAspect="1" noChangeArrowheads="1"/>
          </p:cNvPicPr>
          <p:nvPr/>
        </p:nvPicPr>
        <p:blipFill>
          <a:blip r:embed="rId3"/>
          <a:srcRect l="2281" t="2033" r="2449" b="2438"/>
          <a:stretch>
            <a:fillRect/>
          </a:stretch>
        </p:blipFill>
        <p:spPr bwMode="auto">
          <a:xfrm>
            <a:off x="0" y="783539"/>
            <a:ext cx="4572000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6178" y="494573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Century Gothic" pitchFamily="34" charset="0"/>
              </a:rPr>
              <a:t>Panggoengstraat, Soerabaia</a:t>
            </a:r>
            <a:endParaRPr lang="id-ID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Image result for bromart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55" y="3137626"/>
            <a:ext cx="2553111" cy="18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1214"/>
            <a:ext cx="57967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b="1" dirty="0" smtClean="0">
                <a:solidFill>
                  <a:schemeClr val="bg1"/>
                </a:solidFill>
                <a:latin typeface="Century Gothic" pitchFamily="34" charset="0"/>
              </a:rPr>
              <a:t>Sampai dengan </a:t>
            </a:r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1919-an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314" y="1061100"/>
            <a:ext cx="435768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Perusahaan-perusahaan  Periklanan Pertama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di Hindia Belanda menandai perubahan abad di awal abad 20. Awalnya perusahaan-perusahaan iklan itu berfungsi sebagai </a:t>
            </a:r>
            <a:r>
              <a:rPr lang="id-ID" sz="1500" b="1" i="1" dirty="0" smtClean="0">
                <a:solidFill>
                  <a:prstClr val="white"/>
                </a:solidFill>
                <a:latin typeface="Century Gothic" pitchFamily="34" charset="0"/>
              </a:rPr>
              <a:t>kolportir</a:t>
            </a:r>
            <a:r>
              <a:rPr lang="id-ID" sz="1500" i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(agen/pemasaran surat kabar) dan menangani pemuatan iklan di surat kabar, yang saat itu juga mulai tumbuh bermunculan.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Keberadaan perusahaan-perusahaan iklan ini juga mendorong berkembangnya surat kabar; beberapa diantaranya milik pribumi;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Medan Prijaji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(didirikan oleh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R.M. Tirto Adhi Soerjo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, 1907) dan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Sinar Djawa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–kemudian berubah menjadi </a:t>
            </a:r>
            <a:r>
              <a:rPr lang="id-ID" sz="1500" b="1" i="1" dirty="0" smtClean="0">
                <a:solidFill>
                  <a:prstClr val="white"/>
                </a:solidFill>
                <a:latin typeface="Century Gothic" pitchFamily="34" charset="0"/>
              </a:rPr>
              <a:t>Sinar Hindia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(milik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Sjarekat Islam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, 1914 setelah membelinya dari perusahaan tionghoa,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Hoang Thaif &amp; Co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)</a:t>
            </a:r>
            <a:endParaRPr lang="id-ID" sz="15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www.infobdg.com/v2/wp-content/uploads/2014/12/galaknya-medan-prijaji-bikin-belanda-moentah-da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8"/>
            <a:ext cx="4572028" cy="2286015"/>
          </a:xfrm>
          <a:prstGeom prst="rect">
            <a:avLst/>
          </a:prstGeom>
          <a:noFill/>
        </p:spPr>
      </p:pic>
      <p:pic>
        <p:nvPicPr>
          <p:cNvPr id="27652" name="Picture 4" descr="http://4.bp.blogspot.com/_ManEp4WUAIg/RqgV3GPNYkI/AAAAAAAAAAo/D8njFCQ-RO4/s200/Frontpage+Sinar+Djawa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66250"/>
          <a:stretch>
            <a:fillRect/>
          </a:stretch>
        </p:blipFill>
        <p:spPr bwMode="auto">
          <a:xfrm>
            <a:off x="0" y="3428985"/>
            <a:ext cx="45720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t="4083" b="2660"/>
          <a:stretch>
            <a:fillRect/>
          </a:stretch>
        </p:blipFill>
        <p:spPr bwMode="auto">
          <a:xfrm>
            <a:off x="1" y="1428762"/>
            <a:ext cx="3857620" cy="311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30" y="352652"/>
            <a:ext cx="26981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1920-an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1934" y="1313795"/>
            <a:ext cx="478634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Percetakan (Bld.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drukkerij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tertua di Soerabaia (saat itu –and) pada awal abad-20 adala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van Ingen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dan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van Dorp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sementara satu-satunya percetakan milik pengusaha tionghoa adalah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Thay Siang In Kiok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Karena pada masa itu kebanyakan pesanan cetak berupa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label kemasan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(Bld.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etiketen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maka  perusahaan ini mendatangkan mesin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offset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pada tahun 1928 dan menjadi satu-satunya percetakan di Surabaya yang memilikinya.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iLie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Giok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Sien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berperan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sebagai art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director/desainer komunikasi visual pertama Indonesia.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12"/>
            <a:ext cx="385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  <a:latin typeface="Century Gothic" pitchFamily="34" charset="0"/>
              </a:rPr>
              <a:t>Lie Giok Sien tahun </a:t>
            </a:r>
            <a:r>
              <a:rPr lang="id-ID" b="1" dirty="0" smtClean="0">
                <a:solidFill>
                  <a:schemeClr val="bg1"/>
                </a:solidFill>
                <a:latin typeface="Century Gothic" pitchFamily="34" charset="0"/>
              </a:rPr>
              <a:t>1940</a:t>
            </a:r>
            <a:endParaRPr lang="id-ID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90" y="352652"/>
            <a:ext cx="4241867" cy="8617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1920-1930-</a:t>
            </a:r>
            <a:r>
              <a:rPr lang="id-ID" sz="4000" b="1" dirty="0" smtClean="0">
                <a:solidFill>
                  <a:schemeClr val="bg1"/>
                </a:solidFill>
                <a:latin typeface="Century Gothic" pitchFamily="34" charset="0"/>
              </a:rPr>
              <a:t>an</a:t>
            </a:r>
            <a:endParaRPr lang="id-ID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"/>
            <a:ext cx="3714744" cy="2865095"/>
            <a:chOff x="0" y="-7595"/>
            <a:chExt cx="7429488" cy="5730191"/>
          </a:xfrm>
        </p:grpSpPr>
        <p:pic>
          <p:nvPicPr>
            <p:cNvPr id="30722" name="Picture 2" descr="Rohto: 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7595"/>
              <a:ext cx="3714744" cy="5730191"/>
            </a:xfrm>
            <a:prstGeom prst="rect">
              <a:avLst/>
            </a:prstGeom>
            <a:noFill/>
          </p:spPr>
        </p:pic>
        <p:pic>
          <p:nvPicPr>
            <p:cNvPr id="30724" name="Picture 4" descr="https://s-media-cache-ak0.pinimg.com/736x/8f/54/05/8f54057d36db2ddcbb20048defb6e77c.jpg"/>
            <p:cNvPicPr>
              <a:picLocks noChangeAspect="1" noChangeArrowheads="1"/>
            </p:cNvPicPr>
            <p:nvPr/>
          </p:nvPicPr>
          <p:blipFill>
            <a:blip r:embed="rId3"/>
            <a:srcRect l="4877" t="1338" r="5780" b="1338"/>
            <a:stretch>
              <a:fillRect/>
            </a:stretch>
          </p:blipFill>
          <p:spPr bwMode="auto">
            <a:xfrm>
              <a:off x="3714744" y="0"/>
              <a:ext cx="3714744" cy="571500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5429256" y="2786062"/>
            <a:ext cx="3714744" cy="2928938"/>
            <a:chOff x="0" y="2786062"/>
            <a:chExt cx="3714744" cy="2928938"/>
          </a:xfrm>
        </p:grpSpPr>
        <p:pic>
          <p:nvPicPr>
            <p:cNvPr id="30728" name="Picture 8" descr="http://4.bp.blogspot.com/-epHHh-oyeqY/Ta43f4Hs8RI/AAAAAAAAKUM/BFJXAXPhuXI/s1600/Pikat%2BRamboet%2BNetjis.jpg"/>
            <p:cNvPicPr>
              <a:picLocks noChangeAspect="1" noChangeArrowheads="1"/>
            </p:cNvPicPr>
            <p:nvPr/>
          </p:nvPicPr>
          <p:blipFill>
            <a:blip r:embed="rId4"/>
            <a:srcRect l="28379" t="3856" r="52702" b="55655"/>
            <a:stretch>
              <a:fillRect/>
            </a:stretch>
          </p:blipFill>
          <p:spPr bwMode="auto">
            <a:xfrm>
              <a:off x="1785918" y="2821760"/>
              <a:ext cx="1928826" cy="2893240"/>
            </a:xfrm>
            <a:prstGeom prst="rect">
              <a:avLst/>
            </a:prstGeom>
            <a:noFill/>
          </p:spPr>
        </p:pic>
        <p:pic>
          <p:nvPicPr>
            <p:cNvPr id="30726" name="Picture 6" descr="http://4.bp.blogspot.com/-epHHh-oyeqY/Ta43f4Hs8RI/AAAAAAAAKUM/BFJXAXPhuXI/s1600/Pikat%2BRamboet%2BNetjis.jpg"/>
            <p:cNvPicPr>
              <a:picLocks noChangeAspect="1" noChangeArrowheads="1"/>
            </p:cNvPicPr>
            <p:nvPr/>
          </p:nvPicPr>
          <p:blipFill>
            <a:blip r:embed="rId4"/>
            <a:srcRect l="55406" t="9640" r="10810" b="17095"/>
            <a:stretch>
              <a:fillRect/>
            </a:stretch>
          </p:blipFill>
          <p:spPr bwMode="auto">
            <a:xfrm>
              <a:off x="0" y="2786062"/>
              <a:ext cx="1926933" cy="2928938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500034" y="3308928"/>
            <a:ext cx="442915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1200"/>
              </a:spcBef>
            </a:pPr>
            <a:r>
              <a:rPr lang="id-ID" sz="1750" dirty="0" smtClean="0">
                <a:solidFill>
                  <a:prstClr val="white"/>
                </a:solidFill>
                <a:latin typeface="Century Gothic" pitchFamily="34" charset="0"/>
              </a:rPr>
              <a:t>Pada antara </a:t>
            </a:r>
            <a:r>
              <a:rPr lang="id-ID" sz="1750" b="1" dirty="0" smtClean="0">
                <a:solidFill>
                  <a:prstClr val="white"/>
                </a:solidFill>
                <a:latin typeface="Century Gothic" pitchFamily="34" charset="0"/>
              </a:rPr>
              <a:t>tahun 1920-1930an </a:t>
            </a:r>
            <a:r>
              <a:rPr lang="id-ID" sz="1750" dirty="0" smtClean="0">
                <a:solidFill>
                  <a:prstClr val="white"/>
                </a:solidFill>
                <a:latin typeface="Century Gothic" pitchFamily="34" charset="0"/>
              </a:rPr>
              <a:t>di Hindia Belanda ada kecenderungan </a:t>
            </a:r>
            <a:r>
              <a:rPr lang="id-ID" sz="1750" b="1" dirty="0" smtClean="0">
                <a:solidFill>
                  <a:prstClr val="white"/>
                </a:solidFill>
                <a:latin typeface="Century Gothic" pitchFamily="34" charset="0"/>
              </a:rPr>
              <a:t>menggunakan model-model perempuan </a:t>
            </a:r>
            <a:r>
              <a:rPr lang="id-ID" sz="1750" dirty="0" smtClean="0">
                <a:solidFill>
                  <a:prstClr val="white"/>
                </a:solidFill>
                <a:latin typeface="Century Gothic" pitchFamily="34" charset="0"/>
              </a:rPr>
              <a:t>dalam iklan-iklan. Bahkan kadang barang atau produk yang diiklankan tidak spesifik ditujukan untuk perempuan.</a:t>
            </a:r>
            <a:endParaRPr lang="id-ID" sz="1750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gogorbangsa.files.wordpress.com/2013/04/javabeer.jpeg?w=339&amp;h=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0"/>
            <a:ext cx="3207591" cy="571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28930" y="352652"/>
            <a:ext cx="2698175" cy="8617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1930-an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 descr="Garu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214426"/>
            <a:ext cx="2500330" cy="2500330"/>
          </a:xfrm>
          <a:prstGeom prst="rect">
            <a:avLst/>
          </a:prstGeom>
        </p:spPr>
      </p:pic>
      <p:pic>
        <p:nvPicPr>
          <p:cNvPr id="33796" name="Picture 4" descr="https://s-media-cache-ak0.pinimg.com/236x/68/b2/ba/68b2bafe66cae7ab7eb86b67539386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9900"/>
            <a:ext cx="3214678" cy="4495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29388" y="4000510"/>
            <a:ext cx="27146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1200"/>
              </a:spcBef>
            </a:pP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Art Deco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yang populer di Eropa </a:t>
            </a:r>
            <a:r>
              <a:rPr lang="id-ID" sz="1500" b="1" dirty="0" smtClean="0">
                <a:solidFill>
                  <a:prstClr val="white"/>
                </a:solidFill>
                <a:latin typeface="Century Gothic" pitchFamily="34" charset="0"/>
              </a:rPr>
              <a:t>pada 1920-an </a:t>
            </a:r>
            <a:r>
              <a:rPr lang="id-ID" sz="1500" dirty="0" smtClean="0">
                <a:solidFill>
                  <a:prstClr val="white"/>
                </a:solidFill>
                <a:latin typeface="Century Gothic" pitchFamily="34" charset="0"/>
              </a:rPr>
              <a:t>juga kemudian mempengaruhi gaya desainer di Hindia Belanda.</a:t>
            </a:r>
            <a:endParaRPr lang="id-ID" sz="1500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871" y="352652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1615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4876" y="656900"/>
            <a:ext cx="442912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tahun 1615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atas perintah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Jan Pieterzoon Coen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saat itu staf senior di VOC (Vereenigde Oostindische Compagnie) – kongsi dagang Hindia Belanda, diterbitkan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Memories der Nouvelles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”, yang ditulis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empat halaman kertas folio,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ditulis tangan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Isinya berita ringkas kegiatan perdagangan serta kedatangan dan keberangkatan kapal-kapal niaga, baik di Batavia maupun di berbagai factorijen, pos-pos perdagangan Belanda.</a:t>
            </a:r>
          </a:p>
          <a:p>
            <a:pPr>
              <a:spcBef>
                <a:spcPts val="1200"/>
              </a:spcBef>
            </a:pP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F. de Haan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sejarawan dan penulis buku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 Oude Batavia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mengatakan bahwa “s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urat kabar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”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internal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itu diedarkan di kalangan pejabat dan pegawai kompeni setelah melalui proses pemeriksaan. Karena prosesnya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manual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oplah “surat kabar” yang coba-coba dirintis Coen itu tentu sangat terbatas</a:t>
            </a:r>
            <a:r>
              <a:rPr lang="id-ID" sz="150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id-ID" sz="15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38" name="AutoShape 2" descr="https://sebandung.com/wp-content/uploads/2015/10/Kondisi-Banten-Sekitar-Tahun-1600-an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Picture 4" descr="Kondisi-Banten-Sekitar-Tahun-1600-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827"/>
            <a:ext cx="4572000" cy="247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1214"/>
            <a:ext cx="57967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b="1" dirty="0" smtClean="0">
                <a:solidFill>
                  <a:schemeClr val="bg1"/>
                </a:solidFill>
                <a:latin typeface="Century Gothic" pitchFamily="34" charset="0"/>
              </a:rPr>
              <a:t>Sampai dengan </a:t>
            </a:r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1950-an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319323"/>
            <a:ext cx="4572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Iklan enamel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disebut juga dengan istilah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vitreous enamel advertising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atau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porcelain enamel advertising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dikenal luas di Eropa sejak akhir abad ke-19. Di Hindia Belanda, yang juga menjadi pasar produk-produk Eropa, tidak ketinggalan juga mengenalnya.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Iklan enamel merupakan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media iklan luar ruang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ruang-ruang publik khususnya di daerah urban. Sayangnya, produksi iklan enamel di masa itu masih harus dilakukan di Eropa. Perusahaan iklan dalam negeri menjadi semacam agen untuk pemesanannya.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Akibat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depresi besar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antara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1930-1940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yang melanda Eropa dan Amerika, maka kesulitan juga terjadi dalam membuat iklan enamel. Pada akhirnya iklan enamel benar-benar punah pada tahun 1960-an.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2770" name="Picture 2" descr="http://www.gallerykun.com/img/p/348-1050-thickbox.jpg"/>
          <p:cNvPicPr>
            <a:picLocks noChangeAspect="1" noChangeArrowheads="1"/>
          </p:cNvPicPr>
          <p:nvPr/>
        </p:nvPicPr>
        <p:blipFill>
          <a:blip r:embed="rId2"/>
          <a:srcRect l="7499" t="25469" r="7500" b="18749"/>
          <a:stretch>
            <a:fillRect/>
          </a:stretch>
        </p:blipFill>
        <p:spPr bwMode="auto">
          <a:xfrm>
            <a:off x="0" y="1357304"/>
            <a:ext cx="457203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648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</a:pP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PERSAGI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Persatuan Akhli Gambar Indonesia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) di Jakarta dengan anggota kurang lebih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30 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pelukis (di antaranya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Agus Djaja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sebagai ketua,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S. Sudjojono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Abdul Salam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Sumitro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Sudibio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Sukirno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Suromo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Surono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Setyosa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Herbert Hutagalung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Syoeaib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Emiria Sunasa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dan sejumlah seniman lainnya). Serikat ini sering dianggap sebagai awal seni rupa modern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Indonesia.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8724" y="0"/>
            <a:ext cx="3326552" cy="8617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1938-1943</a:t>
            </a:r>
            <a:endParaRPr lang="id-ID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5842" name="Picture 2" descr="http://2.bp.blogspot.com/-LBzxzmG4Mms/UeK7vgYLFbI/AAAAAAAAAoU/qtBpobOtNY0/s1600/e4b0105145ce6886e8476254df922073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2250265" y="928676"/>
            <a:ext cx="4643470" cy="3518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3759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Para pelukis PERSAGI berupaya membangun ‘gaya Indonesia baru’ yang dikembangkan dari paduan antara nilai estetik tradisi dan nilai estetik modern. Semasa kolonisasi Jepang di Indonesia, PERSAGI mendapat wadah yang bernama 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Keimin Bunka Shidoso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 (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Pusat Kebudayaan Jepang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yang didirikan pada tahun 1943. Spirit yang dicanangkan Jepang untuk membangun ‘Kebudayaan Timur’ mendapat tanggapan postif, hal ini terbukti dari keterlibatan para pelukis dalam membina senilukis Indonesia, dan tokoh-tokohnya antara lain adalah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S. Sudjojono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Agus Djaja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dan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Affandi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yang kemudian diikuti oleh sejumlah pelukis muda di antaranya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Otto Djaja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Henk Ngantung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Hendra Gunawan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Djajengasmoro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Kartono Yudhokusumo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Kusnadi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Sudjana Kerton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Trubus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Baharuddin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dan sejumlah seniman lainnya.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4818" name="Picture 2" descr="http://4.bp.blogspot.com/-x9DfBYHXbo8/UeK8aTGSXMI/AAAAAAAAAoc/mXfZs7l6sM4/s400/tumblr_ma6wbsxuHz1qg2a3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069" y="214294"/>
            <a:ext cx="513187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724" y="0"/>
            <a:ext cx="3326552" cy="8617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1945-1950</a:t>
            </a:r>
            <a:endParaRPr lang="id-ID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2176" y="964395"/>
            <a:ext cx="8399648" cy="3786214"/>
            <a:chOff x="1285852" y="964393"/>
            <a:chExt cx="8399648" cy="3786214"/>
          </a:xfrm>
        </p:grpSpPr>
        <p:pic>
          <p:nvPicPr>
            <p:cNvPr id="36866" name="Picture 2" descr="poster-boe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964403"/>
              <a:ext cx="2602195" cy="3786194"/>
            </a:xfrm>
            <a:prstGeom prst="rect">
              <a:avLst/>
            </a:prstGeom>
            <a:noFill/>
          </p:spPr>
        </p:pic>
        <p:pic>
          <p:nvPicPr>
            <p:cNvPr id="36868" name="Picture 4" descr="https://c2.staticflickr.com/4/3437/3885385461_7024aa5f1d_z.jpg?zz=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96" y="964393"/>
              <a:ext cx="5685004" cy="3786214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2928926" y="4857764"/>
            <a:ext cx="6072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1 Agustus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1947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di Bandung berdiri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Balai Pendidikan Universiter Guru Gambar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di bawah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Fakultas Ilmu Pengetahuan Teknik Universitas Indonesia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1472" y="456315"/>
            <a:ext cx="7929618" cy="4802370"/>
            <a:chOff x="571472" y="1000112"/>
            <a:chExt cx="7929618" cy="4802370"/>
          </a:xfrm>
        </p:grpSpPr>
        <p:sp>
          <p:nvSpPr>
            <p:cNvPr id="3" name="Rectangle 2"/>
            <p:cNvSpPr/>
            <p:nvPr/>
          </p:nvSpPr>
          <p:spPr>
            <a:xfrm>
              <a:off x="571472" y="4555987"/>
              <a:ext cx="7929618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d-ID" sz="1500" b="1" dirty="0">
                  <a:solidFill>
                    <a:schemeClr val="bg1"/>
                  </a:solidFill>
                  <a:latin typeface="Century Gothic" pitchFamily="34" charset="0"/>
                </a:rPr>
                <a:t>15 Desember </a:t>
              </a:r>
              <a:r>
                <a:rPr lang="id-ID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1949</a:t>
              </a:r>
              <a:r>
                <a:rPr lang="id-ID" sz="1500" dirty="0" smtClean="0">
                  <a:solidFill>
                    <a:schemeClr val="bg1"/>
                  </a:solidFill>
                  <a:latin typeface="Century Gothic" pitchFamily="34" charset="0"/>
                </a:rPr>
                <a:t> di Yogyakarta, saat itu masih Ibukota Republik Indonesia berdiri </a:t>
              </a:r>
              <a:r>
                <a:rPr lang="id-ID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Akademi Seni Rupa Indonesia </a:t>
              </a:r>
              <a:r>
                <a:rPr lang="id-ID" sz="1500" dirty="0" smtClean="0">
                  <a:solidFill>
                    <a:schemeClr val="bg1"/>
                  </a:solidFill>
                  <a:latin typeface="Century Gothic" pitchFamily="34" charset="0"/>
                </a:rPr>
                <a:t>(disingkat </a:t>
              </a:r>
              <a:r>
                <a:rPr lang="id-ID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ASRI</a:t>
              </a:r>
              <a:r>
                <a:rPr lang="id-ID" sz="1500" dirty="0" smtClean="0">
                  <a:solidFill>
                    <a:schemeClr val="bg1"/>
                  </a:solidFill>
                  <a:latin typeface="Century Gothic" pitchFamily="34" charset="0"/>
                </a:rPr>
                <a:t>) peresmiannya harus dilakukan pada tanggal </a:t>
              </a:r>
              <a:r>
                <a:rPr lang="id-ID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15 Januari 1950</a:t>
              </a:r>
              <a:r>
                <a:rPr lang="id-ID" sz="1500" dirty="0" smtClean="0">
                  <a:solidFill>
                    <a:schemeClr val="bg1"/>
                  </a:solidFill>
                  <a:latin typeface="Century Gothic" pitchFamily="34" charset="0"/>
                </a:rPr>
                <a:t>. Ketergesaan ini rupanya dimotivasi oleh adanya keinginan agar akademi tersebut didirikan ketika Yogyakarta masih merupakan ibukota Negara. </a:t>
              </a:r>
              <a:endParaRPr lang="id-ID" sz="15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4" name="Picture 2" descr="https://desaingrafisindonesia.files.wordpress.com/2009/08/asri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1273" y="1000112"/>
              <a:ext cx="5641454" cy="32861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835" y="352652"/>
            <a:ext cx="7072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5000" b="1" dirty="0">
                <a:solidFill>
                  <a:schemeClr val="bg1"/>
                </a:solidFill>
                <a:latin typeface="Century Gothic" pitchFamily="34" charset="0"/>
              </a:rPr>
              <a:t>Jan Pieterszoon Coen </a:t>
            </a:r>
            <a:endParaRPr lang="id-ID" sz="5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290" y="105940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d-ID" b="1" dirty="0" smtClean="0">
                <a:solidFill>
                  <a:schemeClr val="bg1"/>
                </a:solidFill>
                <a:latin typeface="Century Gothic" pitchFamily="34" charset="0"/>
              </a:rPr>
              <a:t>(Hoorn, 8 Januari 1587 – di Batavia, 21 September 1629) </a:t>
            </a:r>
            <a:endParaRPr lang="id-ID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 descr="JP Co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2" y="1857368"/>
            <a:ext cx="3168410" cy="31684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57686" y="2214558"/>
            <a:ext cx="478631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J.P. Coen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Gubernur-Jenderal Hindia Belanda yang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ke-4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dan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ke-6.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Pada masa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jabatan pertama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ia memerintah 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tahun 1619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 – 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1623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untuk masa jabatan yang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kedua berlangsung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tahun 1627 – 1629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Memories der Nouvelles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” selain lembar berita internal, juga adalah “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media iklan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” bagi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VOC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Maka sangat beralasan jika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PPPI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Persatuan Perusahaan Periklanan Indonesia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mengakuinya sebagai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tokoh periklanan pertama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di Hindia Belanda yang nantinya menjadi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Indonesia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upload.wikimedia.org/wikipedia/commons/thumb/b/bc/Museum_Wayang.jpg/640px-Museum_Wayang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" name="Picture 2" descr="640px-Museum_Way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4572005" cy="3429004"/>
          </a:xfrm>
          <a:prstGeom prst="rect">
            <a:avLst/>
          </a:prstGeom>
        </p:spPr>
      </p:pic>
      <p:pic>
        <p:nvPicPr>
          <p:cNvPr id="4" name="Picture 3" descr="640px-Gereja_Tua_Bela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5999"/>
            <a:ext cx="4572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9191" y="44734"/>
            <a:ext cx="39290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Gereja Tua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yang saat ini digunakan sebagai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Museum Wayang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diduga menjadi tempat bersemayamnya jenasah sang Gubernur Jenderal yang menjadi musuh Sultan Agung Hanyakrakusuma.</a:t>
            </a:r>
            <a:endParaRPr lang="id-ID" sz="1500" dirty="0"/>
          </a:p>
        </p:txBody>
      </p:sp>
      <p:sp>
        <p:nvSpPr>
          <p:cNvPr id="6" name="Rectangle 5"/>
          <p:cNvSpPr/>
          <p:nvPr/>
        </p:nvSpPr>
        <p:spPr>
          <a:xfrm>
            <a:off x="249007" y="3473759"/>
            <a:ext cx="39290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Penutup Kubur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yang ada di gereja tua/ museum wayang.  Hingga saat ini masih menjadi perdebatan, apakah benar jenasah yang disemayamkan di bangunan ini adalah jenasah sang Gubernur Jenderal.</a:t>
            </a:r>
            <a:endParaRPr lang="id-ID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76" y="1118565"/>
            <a:ext cx="44291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Tahun 1624, misionaris Gereja Protestan Belanda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Zending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 memperkenalkan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percetakan di Hindia Belanda dengan membeli sebuah mesin cetak dari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Belanda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untuk menerbitkan literatur Kristen dalam bahasa daerah, sehubungan dengan keperluan penginjilan. Tapi mesin cetak itu menganggur karena tak ada tenaga operator untuk menjalankannya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Baru 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tahun 1659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Kornelis Pijl, anggota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jemaat Kristen Protestan dan pengusaha, memprakarsai percetakan dengan memroduksi sebuah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tijtboek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yakni sejenis almanak, atau “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buku waktu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”.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3871" y="352652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1624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362" name="Picture 2" descr="http://jakarta.panduanwisata.id/files/2015/01/gereja-sion-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20000"/>
          </a:blip>
          <a:srcRect b="3646"/>
          <a:stretch>
            <a:fillRect/>
          </a:stretch>
        </p:blipFill>
        <p:spPr bwMode="auto">
          <a:xfrm>
            <a:off x="4" y="1234502"/>
            <a:ext cx="4537965" cy="3245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3871" y="352652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1659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266" name="Picture 2" descr="https://desaingrafisindonesia.files.wordpress.com/2009/10/faber-schlei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1393021"/>
            <a:ext cx="4532519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313959"/>
            <a:ext cx="442912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Pandangan lain mengatakan bahwa mesin cetak pertama kali didatangkan ke Hindia Belanda 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1659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Mesin cetak itu diduga bermerek ‘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Faber &amp; Schleider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’.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Tentang siapa dan untuk apa didtangkan, beberapa kalangan berbeda pendapat. Pendapat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pertama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menyebutkan bahwa yang mendatangkan adalah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VOC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untuk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mencetak berita-berita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dan termasuk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iklan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Pendapat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kedua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menyatakan bahwa yang mendatangkan adalah para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missionaris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di Hindia Belanda. Tujuannya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adalah mencetak Alkitab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dan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buku-buku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pendidikan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Kristen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id-ID" sz="15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9original 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39048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4" y="352652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1744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330334"/>
            <a:ext cx="4572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Pada masa mesin cetak inilah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Jan Erdman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Jordens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pegawai VOC sekaligus pengusaha yang dekat dengan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Gubernur Jenderal Gustaaf Willem Baron van Imhoff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punya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gagasan menerbitkan koran yang jauh lebih modern dibanding 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Memorie De Nouvelles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Idenya segera disambut baik oleh van Imhoff.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Pendek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kisah, 7 Agustus 1744, edisi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perdana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surat kabar cetak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de Bataviase 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Nouvelles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terbit empat halaman. Dicetak dalam layout dua kolom. Ukurannya sedikit lebih besar daripada folio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Dalam edisi perdana ini tulisan tangan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J.P.  Coen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dalam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Memorie de Nouvelles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diterbitkan kembali. Karena proses cetak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de Bataviase Nouvelles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sudah menggunakan mesin maka “Iklan” yang diawali oleh J.P. Coen semakin menyebar dan meningkat.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bnl.org/tekst/_ind004200201_01/_ind004200201ill0003.gif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1" y="2"/>
            <a:ext cx="3722913" cy="57149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72000" y="1349395"/>
            <a:ext cx="457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tahun 1776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surat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kabar 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Bataviase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Nouvelles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dilarang terbit oleh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penguassa VOC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. Kemudian pada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tanggal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20 November 1745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VOC memberi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izin kepada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L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Dominicus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, seorang pakar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dalam percetakan untuk menerbitkan mingguan yang diberi nama 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Het Vendu-Nieuws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(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Berita Lelang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Mingguan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ini berisi berita lelang perusahaan-perusahaan perdagangan di bawah VOC.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Sedangkan pemasang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iklan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diluar perusahaan VOC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dikenakan biaya. Mingguan ini bertahan terbit antara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tahun 1776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hingga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1809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0158" y="352652"/>
            <a:ext cx="3326552" cy="8617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1776-1809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438" y="1142988"/>
            <a:ext cx="450056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tanggal 22 November 1809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pemerintahan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Hindia Belanda,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mendirikan perusahaan percetakaan milik pemerintah dengan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nama 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Landsdrukkerij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id-ID" sz="15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Percetakan pemerintah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ini bertugas mencetak dan menerbitkan 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Staatsblad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berikut </a:t>
            </a: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Bijblad 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op het Staatsblad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(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Lembaran Negara dan Tambahan Lembaran Negara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) dan </a:t>
            </a:r>
            <a:r>
              <a:rPr lang="id-ID" sz="1500" b="1" i="1" dirty="0">
                <a:solidFill>
                  <a:schemeClr val="bg1"/>
                </a:solidFill>
                <a:latin typeface="Century Gothic" pitchFamily="34" charset="0"/>
              </a:rPr>
              <a:t>Javasche Courant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berikut </a:t>
            </a:r>
            <a:r>
              <a:rPr lang="id-ID" sz="1500" i="1" dirty="0">
                <a:solidFill>
                  <a:schemeClr val="bg1"/>
                </a:solidFill>
                <a:latin typeface="Century Gothic" pitchFamily="34" charset="0"/>
              </a:rPr>
              <a:t>Byvoegsel der Javasche Courant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(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Berita Negara</a:t>
            </a:r>
            <a:r>
              <a:rPr lang="id-ID" sz="1500" b="1" dirty="0" smtClean="0">
                <a:solidFill>
                  <a:schemeClr val="bg1"/>
                </a:solidFill>
                <a:latin typeface="Century Gothic" pitchFamily="34" charset="0"/>
              </a:rPr>
              <a:t>/ Tambahan Berita </a:t>
            </a:r>
            <a:r>
              <a:rPr lang="id-ID" sz="1500" b="1" dirty="0">
                <a:solidFill>
                  <a:schemeClr val="bg1"/>
                </a:solidFill>
                <a:latin typeface="Century Gothic" pitchFamily="34" charset="0"/>
              </a:rPr>
              <a:t>Negara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). </a:t>
            </a:r>
          </a:p>
          <a:p>
            <a:pPr>
              <a:spcBef>
                <a:spcPts val="1200"/>
              </a:spcBef>
            </a:pPr>
            <a:r>
              <a:rPr lang="id-ID" sz="1500" b="1" i="1" dirty="0" smtClean="0">
                <a:solidFill>
                  <a:schemeClr val="bg1"/>
                </a:solidFill>
                <a:latin typeface="Century Gothic" pitchFamily="34" charset="0"/>
              </a:rPr>
              <a:t>Landsdrukkerij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 secara resmi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pada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tahun 1949 dialihkan dari Pemerintah Belanda kepada Pemerintah Republik Indonesia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setelah beberapa </a:t>
            </a:r>
            <a:r>
              <a:rPr lang="id-ID" sz="1500" dirty="0">
                <a:solidFill>
                  <a:schemeClr val="bg1"/>
                </a:solidFill>
                <a:latin typeface="Century Gothic" pitchFamily="34" charset="0"/>
              </a:rPr>
              <a:t>kali berganti </a:t>
            </a:r>
            <a:r>
              <a:rPr lang="id-ID" sz="1500" dirty="0" smtClean="0">
                <a:solidFill>
                  <a:schemeClr val="bg1"/>
                </a:solidFill>
                <a:latin typeface="Century Gothic" pitchFamily="34" charset="0"/>
              </a:rPr>
              <a:t>nama.</a:t>
            </a:r>
            <a:endParaRPr lang="id-ID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s://upload.wikimedia.org/wikipedia/commons/9/9a/COLLECTIE_TROPENMUSEUM_Hoofdingang_van_de_Landsdrukkerij_Weltevreden_TMnr_10013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0145"/>
            <a:ext cx="4573774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63871" y="352652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000" b="1" dirty="0" smtClean="0">
                <a:solidFill>
                  <a:schemeClr val="bg1"/>
                </a:solidFill>
                <a:latin typeface="Century Gothic" pitchFamily="34" charset="0"/>
              </a:rPr>
              <a:t>1809</a:t>
            </a:r>
            <a:endParaRPr lang="id-ID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1266</Words>
  <Application>Microsoft Office PowerPoint</Application>
  <PresentationFormat>On-screen Show (16:10)</PresentationFormat>
  <Paragraphs>69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104</cp:revision>
  <dcterms:created xsi:type="dcterms:W3CDTF">2016-06-11T11:59:02Z</dcterms:created>
  <dcterms:modified xsi:type="dcterms:W3CDTF">2017-06-14T03:42:33Z</dcterms:modified>
</cp:coreProperties>
</file>