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6" r:id="rId2"/>
    <p:sldId id="257" r:id="rId3"/>
    <p:sldId id="259" r:id="rId4"/>
    <p:sldId id="261" r:id="rId5"/>
    <p:sldId id="263" r:id="rId6"/>
    <p:sldId id="265" r:id="rId7"/>
    <p:sldId id="267" r:id="rId8"/>
    <p:sldId id="269" r:id="rId9"/>
    <p:sldId id="271" r:id="rId10"/>
    <p:sldId id="275" r:id="rId11"/>
    <p:sldId id="277" r:id="rId12"/>
    <p:sldId id="279" r:id="rId13"/>
    <p:sldId id="281" r:id="rId14"/>
    <p:sldId id="283" r:id="rId15"/>
    <p:sldId id="285" r:id="rId16"/>
    <p:sldId id="287" r:id="rId17"/>
    <p:sldId id="289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-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633649-8CFA-4397-A4E8-988CBE1A2FA8}" type="datetimeFigureOut">
              <a:rPr lang="en-US" smtClean="0"/>
              <a:t>10/20/2014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9307BF-AB9D-45C2-8D0B-3BA786FD71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9882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Dak</a:t>
            </a:r>
            <a:r>
              <a:rPr lang="en-US" dirty="0" smtClean="0"/>
              <a:t> </a:t>
            </a:r>
            <a:r>
              <a:rPr lang="en-US" dirty="0" err="1" smtClean="0"/>
              <a:t>terle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9307BF-AB9D-45C2-8D0B-3BA786FD71C1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279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Dak</a:t>
            </a:r>
            <a:r>
              <a:rPr lang="en-US" dirty="0" smtClean="0"/>
              <a:t> </a:t>
            </a:r>
            <a:r>
              <a:rPr lang="en-US" dirty="0" err="1" smtClean="0"/>
              <a:t>terle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9307BF-AB9D-45C2-8D0B-3BA786FD71C1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279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Dak</a:t>
            </a:r>
            <a:r>
              <a:rPr lang="en-US" dirty="0" smtClean="0"/>
              <a:t> </a:t>
            </a:r>
            <a:r>
              <a:rPr lang="en-US" dirty="0" err="1" smtClean="0"/>
              <a:t>terle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9307BF-AB9D-45C2-8D0B-3BA786FD71C1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279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Dak</a:t>
            </a:r>
            <a:r>
              <a:rPr lang="en-US" dirty="0" smtClean="0"/>
              <a:t> </a:t>
            </a:r>
            <a:r>
              <a:rPr lang="en-US" dirty="0" err="1" smtClean="0"/>
              <a:t>terle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9307BF-AB9D-45C2-8D0B-3BA786FD71C1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279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Dak</a:t>
            </a:r>
            <a:r>
              <a:rPr lang="en-US" dirty="0" smtClean="0"/>
              <a:t> </a:t>
            </a:r>
            <a:r>
              <a:rPr lang="en-US" dirty="0" err="1" smtClean="0"/>
              <a:t>terle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9307BF-AB9D-45C2-8D0B-3BA786FD71C1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279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89CA1-6519-41A2-8163-DB2BBFA5DE60}" type="datetimeFigureOut">
              <a:rPr lang="en-US" smtClean="0"/>
              <a:t>10/20/2014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34AA1-90D1-4B90-975E-F5D0CA9430A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89CA1-6519-41A2-8163-DB2BBFA5DE60}" type="datetimeFigureOut">
              <a:rPr lang="en-US" smtClean="0"/>
              <a:t>10/20/2014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34AA1-90D1-4B90-975E-F5D0CA9430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89CA1-6519-41A2-8163-DB2BBFA5DE60}" type="datetimeFigureOut">
              <a:rPr lang="en-US" smtClean="0"/>
              <a:t>10/20/2014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34AA1-90D1-4B90-975E-F5D0CA9430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89CA1-6519-41A2-8163-DB2BBFA5DE60}" type="datetimeFigureOut">
              <a:rPr lang="en-US" smtClean="0"/>
              <a:t>10/20/2014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34AA1-90D1-4B90-975E-F5D0CA9430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89CA1-6519-41A2-8163-DB2BBFA5DE60}" type="datetimeFigureOut">
              <a:rPr lang="en-US" smtClean="0"/>
              <a:t>10/20/2014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34AA1-90D1-4B90-975E-F5D0CA9430A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89CA1-6519-41A2-8163-DB2BBFA5DE60}" type="datetimeFigureOut">
              <a:rPr lang="en-US" smtClean="0"/>
              <a:t>10/20/2014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34AA1-90D1-4B90-975E-F5D0CA9430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89CA1-6519-41A2-8163-DB2BBFA5DE60}" type="datetimeFigureOut">
              <a:rPr lang="en-US" smtClean="0"/>
              <a:t>10/20/2014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34AA1-90D1-4B90-975E-F5D0CA9430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89CA1-6519-41A2-8163-DB2BBFA5DE60}" type="datetimeFigureOut">
              <a:rPr lang="en-US" smtClean="0"/>
              <a:t>10/20/2014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34AA1-90D1-4B90-975E-F5D0CA9430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89CA1-6519-41A2-8163-DB2BBFA5DE60}" type="datetimeFigureOut">
              <a:rPr lang="en-US" smtClean="0"/>
              <a:t>10/20/2014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34AA1-90D1-4B90-975E-F5D0CA9430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89CA1-6519-41A2-8163-DB2BBFA5DE60}" type="datetimeFigureOut">
              <a:rPr lang="en-US" smtClean="0"/>
              <a:t>10/20/2014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34AA1-90D1-4B90-975E-F5D0CA9430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89CA1-6519-41A2-8163-DB2BBFA5DE60}" type="datetimeFigureOut">
              <a:rPr lang="en-US" smtClean="0"/>
              <a:t>10/20/2014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C834AA1-90D1-4B90-975E-F5D0CA9430AC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B89CA1-6519-41A2-8163-DB2BBFA5DE60}" type="datetimeFigureOut">
              <a:rPr lang="en-US" smtClean="0"/>
              <a:t>10/20/2014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C834AA1-90D1-4B90-975E-F5D0CA9430AC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SEJARAH REKAM MEDIS</a:t>
            </a:r>
            <a:endParaRPr lang="en-US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733800"/>
            <a:ext cx="7854696" cy="1752600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 err="1" smtClean="0">
                <a:solidFill>
                  <a:srgbClr val="FF0000"/>
                </a:solidFill>
              </a:rPr>
              <a:t>Materi</a:t>
            </a:r>
            <a:r>
              <a:rPr lang="en-US" sz="3200" b="1" dirty="0" smtClean="0">
                <a:solidFill>
                  <a:srgbClr val="FF0000"/>
                </a:solidFill>
              </a:rPr>
              <a:t> (6)</a:t>
            </a:r>
          </a:p>
          <a:p>
            <a:pPr algn="ctr"/>
            <a:r>
              <a:rPr lang="en-US" sz="3200" b="1" dirty="0" smtClean="0">
                <a:solidFill>
                  <a:srgbClr val="FF0000"/>
                </a:solidFill>
              </a:rPr>
              <a:t>MIK 1</a:t>
            </a:r>
          </a:p>
          <a:p>
            <a:pPr algn="ctr"/>
            <a:r>
              <a:rPr lang="en-US" sz="3200" b="1" dirty="0" smtClean="0">
                <a:solidFill>
                  <a:srgbClr val="FF0000"/>
                </a:solidFill>
              </a:rPr>
              <a:t>RMIK – </a:t>
            </a:r>
            <a:r>
              <a:rPr lang="en-US" sz="3200" b="1" dirty="0" err="1" smtClean="0">
                <a:solidFill>
                  <a:srgbClr val="FF0000"/>
                </a:solidFill>
              </a:rPr>
              <a:t>smt</a:t>
            </a:r>
            <a:r>
              <a:rPr lang="en-US" sz="3200" b="1" dirty="0" smtClean="0">
                <a:solidFill>
                  <a:srgbClr val="FF0000"/>
                </a:solidFill>
              </a:rPr>
              <a:t> 1</a:t>
            </a:r>
            <a:endParaRPr lang="en-US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7518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5334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err="1" smtClean="0"/>
              <a:t>Sejarah</a:t>
            </a:r>
            <a:r>
              <a:rPr lang="en-US" b="1" dirty="0" smtClean="0"/>
              <a:t>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8686800" cy="5715000"/>
          </a:xfrm>
        </p:spPr>
        <p:txBody>
          <a:bodyPr>
            <a:noAutofit/>
          </a:bodyPr>
          <a:lstStyle/>
          <a:p>
            <a:pPr>
              <a:buFontTx/>
              <a:buChar char="-"/>
            </a:pPr>
            <a:r>
              <a:rPr lang="en-US" sz="2900" dirty="0" err="1" smtClean="0">
                <a:latin typeface="Arial" pitchFamily="34" charset="0"/>
                <a:cs typeface="Arial" pitchFamily="34" charset="0"/>
              </a:rPr>
              <a:t>Adanya</a:t>
            </a:r>
            <a:r>
              <a:rPr lang="en-US" sz="2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900" dirty="0" err="1" smtClean="0">
                <a:latin typeface="Arial" pitchFamily="34" charset="0"/>
                <a:cs typeface="Arial" pitchFamily="34" charset="0"/>
              </a:rPr>
              <a:t>keputusan-keputusan</a:t>
            </a:r>
            <a:r>
              <a:rPr lang="en-US" sz="2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900" dirty="0" err="1" smtClean="0">
                <a:latin typeface="Arial" pitchFamily="34" charset="0"/>
                <a:cs typeface="Arial" pitchFamily="34" charset="0"/>
              </a:rPr>
              <a:t>pelayanan</a:t>
            </a:r>
            <a:r>
              <a:rPr lang="en-US" sz="2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900" dirty="0" err="1" smtClean="0">
                <a:latin typeface="Arial" pitchFamily="34" charset="0"/>
                <a:cs typeface="Arial" pitchFamily="34" charset="0"/>
              </a:rPr>
              <a:t>medis</a:t>
            </a:r>
            <a:r>
              <a:rPr lang="en-US" sz="2900" dirty="0" smtClean="0">
                <a:latin typeface="Arial" pitchFamily="34" charset="0"/>
                <a:cs typeface="Arial" pitchFamily="34" charset="0"/>
              </a:rPr>
              <a:t>/</a:t>
            </a:r>
            <a:r>
              <a:rPr lang="en-US" sz="2900" dirty="0" err="1" smtClean="0">
                <a:latin typeface="Arial" pitchFamily="34" charset="0"/>
                <a:cs typeface="Arial" pitchFamily="34" charset="0"/>
              </a:rPr>
              <a:t>klinis</a:t>
            </a:r>
            <a:r>
              <a:rPr lang="en-US" sz="2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9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900" dirty="0" err="1" smtClean="0">
                <a:latin typeface="Arial" pitchFamily="34" charset="0"/>
                <a:cs typeface="Arial" pitchFamily="34" charset="0"/>
              </a:rPr>
              <a:t>manajemen</a:t>
            </a:r>
            <a:r>
              <a:rPr lang="en-US" sz="2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900" dirty="0" err="1" smtClean="0">
                <a:latin typeface="Arial" pitchFamily="34" charset="0"/>
                <a:cs typeface="Arial" pitchFamily="34" charset="0"/>
              </a:rPr>
              <a:t>pelayanan</a:t>
            </a:r>
            <a:r>
              <a:rPr lang="en-US" sz="2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900" dirty="0" err="1" smtClean="0">
                <a:latin typeface="Arial" pitchFamily="34" charset="0"/>
                <a:cs typeface="Arial" pitchFamily="34" charset="0"/>
              </a:rPr>
              <a:t>kesehatan</a:t>
            </a:r>
            <a:r>
              <a:rPr lang="en-US" sz="29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900" dirty="0" err="1" smtClean="0">
                <a:latin typeface="Arial" pitchFamily="34" charset="0"/>
                <a:cs typeface="Arial" pitchFamily="34" charset="0"/>
              </a:rPr>
              <a:t>didasarkan</a:t>
            </a:r>
            <a:r>
              <a:rPr lang="en-US" sz="2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900" dirty="0" err="1" smtClean="0">
                <a:latin typeface="Arial" pitchFamily="34" charset="0"/>
                <a:cs typeface="Arial" pitchFamily="34" charset="0"/>
              </a:rPr>
              <a:t>pada</a:t>
            </a:r>
            <a:r>
              <a:rPr lang="en-US" sz="2900" dirty="0" smtClean="0">
                <a:latin typeface="Arial" pitchFamily="34" charset="0"/>
                <a:cs typeface="Arial" pitchFamily="34" charset="0"/>
              </a:rPr>
              <a:t> data </a:t>
            </a:r>
            <a:r>
              <a:rPr lang="en-US" sz="29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900" dirty="0" err="1" smtClean="0">
                <a:latin typeface="Arial" pitchFamily="34" charset="0"/>
                <a:cs typeface="Arial" pitchFamily="34" charset="0"/>
              </a:rPr>
              <a:t>informasi</a:t>
            </a:r>
            <a:r>
              <a:rPr lang="en-US" sz="29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900" dirty="0" err="1" smtClean="0">
                <a:latin typeface="Arial" pitchFamily="34" charset="0"/>
                <a:cs typeface="Arial" pitchFamily="34" charset="0"/>
              </a:rPr>
              <a:t>akurat</a:t>
            </a:r>
            <a:r>
              <a:rPr lang="en-US" sz="2900" dirty="0" smtClean="0">
                <a:latin typeface="Arial" pitchFamily="34" charset="0"/>
                <a:cs typeface="Arial" pitchFamily="34" charset="0"/>
              </a:rPr>
              <a:t> (evidence base) </a:t>
            </a:r>
            <a:r>
              <a:rPr lang="en-US" sz="2900" dirty="0" err="1" smtClean="0">
                <a:latin typeface="Arial" pitchFamily="34" charset="0"/>
                <a:cs typeface="Arial" pitchFamily="34" charset="0"/>
              </a:rPr>
              <a:t>diperoleh</a:t>
            </a:r>
            <a:r>
              <a:rPr lang="en-US" sz="2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900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sz="2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900" dirty="0" err="1" smtClean="0">
                <a:latin typeface="Arial" pitchFamily="34" charset="0"/>
                <a:cs typeface="Arial" pitchFamily="34" charset="0"/>
              </a:rPr>
              <a:t>pencatatan</a:t>
            </a:r>
            <a:r>
              <a:rPr lang="en-US" sz="2900" dirty="0" smtClean="0">
                <a:latin typeface="Arial" pitchFamily="34" charset="0"/>
                <a:cs typeface="Arial" pitchFamily="34" charset="0"/>
              </a:rPr>
              <a:t> data </a:t>
            </a:r>
            <a:r>
              <a:rPr lang="en-US" sz="2900" dirty="0" err="1" smtClean="0">
                <a:latin typeface="Arial" pitchFamily="34" charset="0"/>
                <a:cs typeface="Arial" pitchFamily="34" charset="0"/>
              </a:rPr>
              <a:t>rekam</a:t>
            </a:r>
            <a:r>
              <a:rPr lang="en-US" sz="2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900" dirty="0" err="1" smtClean="0">
                <a:latin typeface="Arial" pitchFamily="34" charset="0"/>
                <a:cs typeface="Arial" pitchFamily="34" charset="0"/>
              </a:rPr>
              <a:t>medis</a:t>
            </a:r>
            <a:r>
              <a:rPr lang="en-US" sz="29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FontTx/>
              <a:buChar char="-"/>
            </a:pPr>
            <a:r>
              <a:rPr lang="en-US" sz="2900" dirty="0" err="1" smtClean="0">
                <a:latin typeface="Arial" pitchFamily="34" charset="0"/>
                <a:cs typeface="Arial" pitchFamily="34" charset="0"/>
              </a:rPr>
              <a:t>Tahun</a:t>
            </a:r>
            <a:r>
              <a:rPr lang="en-US" sz="2900" dirty="0" smtClean="0">
                <a:latin typeface="Arial" pitchFamily="34" charset="0"/>
                <a:cs typeface="Arial" pitchFamily="34" charset="0"/>
              </a:rPr>
              <a:t> 1902 </a:t>
            </a:r>
            <a:r>
              <a:rPr lang="en-US" sz="2900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sz="2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900" dirty="0" err="1" smtClean="0">
                <a:latin typeface="Arial" pitchFamily="34" charset="0"/>
                <a:cs typeface="Arial" pitchFamily="34" charset="0"/>
              </a:rPr>
              <a:t>pertemuan</a:t>
            </a:r>
            <a:r>
              <a:rPr lang="en-US" sz="2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900" dirty="0" err="1" smtClean="0">
                <a:latin typeface="Arial" pitchFamily="34" charset="0"/>
                <a:cs typeface="Arial" pitchFamily="34" charset="0"/>
              </a:rPr>
              <a:t>Asosiasi</a:t>
            </a:r>
            <a:r>
              <a:rPr lang="en-US" sz="2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900" dirty="0" err="1" smtClean="0">
                <a:latin typeface="Arial" pitchFamily="34" charset="0"/>
                <a:cs typeface="Arial" pitchFamily="34" charset="0"/>
              </a:rPr>
              <a:t>Rumah</a:t>
            </a:r>
            <a:r>
              <a:rPr lang="en-US" sz="2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900" dirty="0" err="1" smtClean="0">
                <a:latin typeface="Arial" pitchFamily="34" charset="0"/>
                <a:cs typeface="Arial" pitchFamily="34" charset="0"/>
              </a:rPr>
              <a:t>Sakit</a:t>
            </a:r>
            <a:r>
              <a:rPr lang="en-US" sz="2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900" dirty="0" err="1" smtClean="0">
                <a:latin typeface="Arial" pitchFamily="34" charset="0"/>
                <a:cs typeface="Arial" pitchFamily="34" charset="0"/>
              </a:rPr>
              <a:t>Amerika</a:t>
            </a:r>
            <a:r>
              <a:rPr lang="en-US" sz="2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900" dirty="0" err="1" smtClean="0">
                <a:latin typeface="Arial" pitchFamily="34" charset="0"/>
                <a:cs typeface="Arial" pitchFamily="34" charset="0"/>
              </a:rPr>
              <a:t>mengangkat</a:t>
            </a:r>
            <a:r>
              <a:rPr lang="en-US" sz="2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900" dirty="0" err="1" smtClean="0">
                <a:latin typeface="Arial" pitchFamily="34" charset="0"/>
                <a:cs typeface="Arial" pitchFamily="34" charset="0"/>
              </a:rPr>
              <a:t>pentingnya</a:t>
            </a:r>
            <a:r>
              <a:rPr lang="en-US" sz="2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900" dirty="0" err="1" smtClean="0">
                <a:latin typeface="Arial" pitchFamily="34" charset="0"/>
                <a:cs typeface="Arial" pitchFamily="34" charset="0"/>
              </a:rPr>
              <a:t>kelengkapan</a:t>
            </a:r>
            <a:r>
              <a:rPr lang="en-US" sz="2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900" dirty="0" err="1" smtClean="0">
                <a:latin typeface="Arial" pitchFamily="34" charset="0"/>
                <a:cs typeface="Arial" pitchFamily="34" charset="0"/>
              </a:rPr>
              <a:t>pencatatan</a:t>
            </a:r>
            <a:r>
              <a:rPr lang="en-US" sz="2900" dirty="0" smtClean="0">
                <a:latin typeface="Arial" pitchFamily="34" charset="0"/>
                <a:cs typeface="Arial" pitchFamily="34" charset="0"/>
              </a:rPr>
              <a:t> data </a:t>
            </a:r>
            <a:r>
              <a:rPr lang="en-US" sz="2900" dirty="0" err="1" smtClean="0">
                <a:latin typeface="Arial" pitchFamily="34" charset="0"/>
                <a:cs typeface="Arial" pitchFamily="34" charset="0"/>
              </a:rPr>
              <a:t>perawatan</a:t>
            </a:r>
            <a:r>
              <a:rPr lang="en-US" sz="2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900" dirty="0" err="1" smtClean="0">
                <a:latin typeface="Arial" pitchFamily="34" charset="0"/>
                <a:cs typeface="Arial" pitchFamily="34" charset="0"/>
              </a:rPr>
              <a:t>pasien</a:t>
            </a:r>
            <a:r>
              <a:rPr lang="en-US" sz="2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900" dirty="0" err="1" smtClean="0">
                <a:latin typeface="Arial" pitchFamily="34" charset="0"/>
                <a:cs typeface="Arial" pitchFamily="34" charset="0"/>
              </a:rPr>
              <a:t>ke</a:t>
            </a:r>
            <a:r>
              <a:rPr lang="en-US" sz="2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900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sz="2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900" dirty="0" err="1" smtClean="0">
                <a:latin typeface="Arial" pitchFamily="34" charset="0"/>
                <a:cs typeface="Arial" pitchFamily="34" charset="0"/>
              </a:rPr>
              <a:t>rekam</a:t>
            </a:r>
            <a:r>
              <a:rPr lang="en-US" sz="2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900" dirty="0" err="1" smtClean="0">
                <a:latin typeface="Arial" pitchFamily="34" charset="0"/>
                <a:cs typeface="Arial" pitchFamily="34" charset="0"/>
              </a:rPr>
              <a:t>medis</a:t>
            </a:r>
            <a:r>
              <a:rPr lang="en-US" sz="2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900" dirty="0" err="1" smtClean="0">
                <a:latin typeface="Arial" pitchFamily="34" charset="0"/>
                <a:cs typeface="Arial" pitchFamily="34" charset="0"/>
              </a:rPr>
              <a:t>sebagai</a:t>
            </a:r>
            <a:r>
              <a:rPr lang="en-US" sz="2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900" dirty="0" err="1" smtClean="0">
                <a:latin typeface="Arial" pitchFamily="34" charset="0"/>
                <a:cs typeface="Arial" pitchFamily="34" charset="0"/>
              </a:rPr>
              <a:t>tanggung</a:t>
            </a:r>
            <a:r>
              <a:rPr lang="en-US" sz="2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900" dirty="0" err="1" smtClean="0">
                <a:latin typeface="Arial" pitchFamily="34" charset="0"/>
                <a:cs typeface="Arial" pitchFamily="34" charset="0"/>
              </a:rPr>
              <a:t>jawab</a:t>
            </a:r>
            <a:r>
              <a:rPr lang="en-US" sz="2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900" dirty="0" err="1" smtClean="0">
                <a:latin typeface="Arial" pitchFamily="34" charset="0"/>
                <a:cs typeface="Arial" pitchFamily="34" charset="0"/>
              </a:rPr>
              <a:t>dokter</a:t>
            </a:r>
            <a:r>
              <a:rPr lang="en-US" sz="29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900" dirty="0" err="1" smtClean="0">
                <a:latin typeface="Arial" pitchFamily="34" charset="0"/>
                <a:cs typeface="Arial" pitchFamily="34" charset="0"/>
              </a:rPr>
              <a:t>seiring</a:t>
            </a:r>
            <a:r>
              <a:rPr lang="en-US" sz="2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900" dirty="0" err="1" smtClean="0">
                <a:latin typeface="Arial" pitchFamily="34" charset="0"/>
                <a:cs typeface="Arial" pitchFamily="34" charset="0"/>
              </a:rPr>
              <a:t>perkembangan</a:t>
            </a:r>
            <a:r>
              <a:rPr lang="en-US" sz="2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900" dirty="0" err="1" smtClean="0">
                <a:latin typeface="Arial" pitchFamily="34" charset="0"/>
                <a:cs typeface="Arial" pitchFamily="34" charset="0"/>
              </a:rPr>
              <a:t>akreditasi</a:t>
            </a:r>
            <a:r>
              <a:rPr lang="en-US" sz="2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900" dirty="0" err="1" smtClean="0">
                <a:latin typeface="Arial" pitchFamily="34" charset="0"/>
                <a:cs typeface="Arial" pitchFamily="34" charset="0"/>
              </a:rPr>
              <a:t>rumah</a:t>
            </a:r>
            <a:r>
              <a:rPr lang="en-US" sz="2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900" dirty="0" err="1" smtClean="0">
                <a:latin typeface="Arial" pitchFamily="34" charset="0"/>
                <a:cs typeface="Arial" pitchFamily="34" charset="0"/>
              </a:rPr>
              <a:t>sakit</a:t>
            </a:r>
            <a:r>
              <a:rPr lang="en-US" sz="2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900" dirty="0" err="1" smtClean="0">
                <a:latin typeface="Arial" pitchFamily="34" charset="0"/>
                <a:cs typeface="Arial" pitchFamily="34" charset="0"/>
              </a:rPr>
              <a:t>maka</a:t>
            </a:r>
            <a:r>
              <a:rPr lang="en-US" sz="2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900" dirty="0" err="1" smtClean="0">
                <a:latin typeface="Arial" pitchFamily="34" charset="0"/>
                <a:cs typeface="Arial" pitchFamily="34" charset="0"/>
              </a:rPr>
              <a:t>standarisasi</a:t>
            </a:r>
            <a:r>
              <a:rPr lang="en-US" sz="2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900" dirty="0" err="1" smtClean="0">
                <a:latin typeface="Arial" pitchFamily="34" charset="0"/>
                <a:cs typeface="Arial" pitchFamily="34" charset="0"/>
              </a:rPr>
              <a:t>rekam</a:t>
            </a:r>
            <a:r>
              <a:rPr lang="en-US" sz="2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900" dirty="0" err="1" smtClean="0">
                <a:latin typeface="Arial" pitchFamily="34" charset="0"/>
                <a:cs typeface="Arial" pitchFamily="34" charset="0"/>
              </a:rPr>
              <a:t>medis</a:t>
            </a:r>
            <a:r>
              <a:rPr lang="en-US" sz="2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900" dirty="0" err="1" smtClean="0">
                <a:latin typeface="Arial" pitchFamily="34" charset="0"/>
                <a:cs typeface="Arial" pitchFamily="34" charset="0"/>
              </a:rPr>
              <a:t>mulai</a:t>
            </a:r>
            <a:r>
              <a:rPr lang="en-US" sz="2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900" dirty="0" err="1" smtClean="0">
                <a:latin typeface="Arial" pitchFamily="34" charset="0"/>
                <a:cs typeface="Arial" pitchFamily="34" charset="0"/>
              </a:rPr>
              <a:t>dibuat</a:t>
            </a:r>
            <a:endParaRPr lang="en-US" sz="290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3684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5334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err="1" smtClean="0"/>
              <a:t>Sejarah</a:t>
            </a:r>
            <a:r>
              <a:rPr lang="en-US" b="1" dirty="0" smtClean="0"/>
              <a:t>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838200"/>
            <a:ext cx="8763000" cy="5867400"/>
          </a:xfrm>
        </p:spPr>
        <p:txBody>
          <a:bodyPr>
            <a:noAutofit/>
          </a:bodyPr>
          <a:lstStyle/>
          <a:p>
            <a:pPr>
              <a:buFontTx/>
              <a:buChar char="-"/>
            </a:pPr>
            <a:r>
              <a:rPr lang="en-US" sz="2700" dirty="0" err="1" smtClean="0">
                <a:latin typeface="Arial" pitchFamily="34" charset="0"/>
                <a:cs typeface="Arial" pitchFamily="34" charset="0"/>
              </a:rPr>
              <a:t>Tahun</a:t>
            </a:r>
            <a:r>
              <a:rPr lang="en-US" sz="2700" dirty="0" smtClean="0">
                <a:latin typeface="Arial" pitchFamily="34" charset="0"/>
                <a:cs typeface="Arial" pitchFamily="34" charset="0"/>
              </a:rPr>
              <a:t> 1935, RS St Mary di Duluth Minnesota </a:t>
            </a:r>
            <a:r>
              <a:rPr lang="en-US" sz="2700" dirty="0" err="1" smtClean="0">
                <a:latin typeface="Arial" pitchFamily="34" charset="0"/>
                <a:cs typeface="Arial" pitchFamily="34" charset="0"/>
              </a:rPr>
              <a:t>berafiliasi</a:t>
            </a:r>
            <a:r>
              <a:rPr lang="en-US" sz="2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700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sz="2700" dirty="0" smtClean="0">
                <a:latin typeface="Arial" pitchFamily="34" charset="0"/>
                <a:cs typeface="Arial" pitchFamily="34" charset="0"/>
              </a:rPr>
              <a:t> College of </a:t>
            </a:r>
            <a:r>
              <a:rPr lang="en-US" sz="2700" dirty="0" err="1" smtClean="0">
                <a:latin typeface="Arial" pitchFamily="34" charset="0"/>
                <a:cs typeface="Arial" pitchFamily="34" charset="0"/>
              </a:rPr>
              <a:t>Sta</a:t>
            </a:r>
            <a:r>
              <a:rPr lang="en-US" sz="2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700" dirty="0" err="1" smtClean="0">
                <a:latin typeface="Arial" pitchFamily="34" charset="0"/>
                <a:cs typeface="Arial" pitchFamily="34" charset="0"/>
              </a:rPr>
              <a:t>Schotlastica</a:t>
            </a:r>
            <a:r>
              <a:rPr lang="en-US" sz="2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700" dirty="0" err="1" smtClean="0">
                <a:latin typeface="Arial" pitchFamily="34" charset="0"/>
                <a:cs typeface="Arial" pitchFamily="34" charset="0"/>
              </a:rPr>
              <a:t>membuka</a:t>
            </a:r>
            <a:r>
              <a:rPr lang="en-US" sz="2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700" dirty="0" err="1" smtClean="0">
                <a:latin typeface="Arial" pitchFamily="34" charset="0"/>
                <a:cs typeface="Arial" pitchFamily="34" charset="0"/>
              </a:rPr>
              <a:t>pendidikan</a:t>
            </a:r>
            <a:r>
              <a:rPr lang="en-US" sz="2700" dirty="0" smtClean="0">
                <a:latin typeface="Arial" pitchFamily="34" charset="0"/>
                <a:cs typeface="Arial" pitchFamily="34" charset="0"/>
              </a:rPr>
              <a:t> Medical record Librarians yang </a:t>
            </a:r>
            <a:r>
              <a:rPr lang="en-US" sz="2700" dirty="0" err="1" smtClean="0">
                <a:latin typeface="Arial" pitchFamily="34" charset="0"/>
                <a:cs typeface="Arial" pitchFamily="34" charset="0"/>
              </a:rPr>
              <a:t>pertama</a:t>
            </a:r>
            <a:r>
              <a:rPr lang="en-US" sz="27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FontTx/>
              <a:buChar char="-"/>
            </a:pPr>
            <a:r>
              <a:rPr lang="en-US" sz="2700" dirty="0" err="1" smtClean="0">
                <a:latin typeface="Arial" pitchFamily="34" charset="0"/>
                <a:cs typeface="Arial" pitchFamily="34" charset="0"/>
              </a:rPr>
              <a:t>Perkembangan</a:t>
            </a:r>
            <a:r>
              <a:rPr lang="en-US" sz="2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700" dirty="0" err="1" smtClean="0">
                <a:latin typeface="Arial" pitchFamily="34" charset="0"/>
                <a:cs typeface="Arial" pitchFamily="34" charset="0"/>
              </a:rPr>
              <a:t>berikutnya</a:t>
            </a:r>
            <a:r>
              <a:rPr lang="en-US" sz="2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700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sz="2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700" dirty="0" err="1" smtClean="0">
                <a:latin typeface="Arial" pitchFamily="34" charset="0"/>
                <a:cs typeface="Arial" pitchFamily="34" charset="0"/>
              </a:rPr>
              <a:t>didirikan</a:t>
            </a:r>
            <a:r>
              <a:rPr lang="en-US" sz="2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700" dirty="0" err="1" smtClean="0">
                <a:latin typeface="Arial" pitchFamily="34" charset="0"/>
                <a:cs typeface="Arial" pitchFamily="34" charset="0"/>
              </a:rPr>
              <a:t>pendidikan</a:t>
            </a:r>
            <a:r>
              <a:rPr lang="en-US" sz="2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700" dirty="0" err="1" smtClean="0">
                <a:latin typeface="Arial" pitchFamily="34" charset="0"/>
                <a:cs typeface="Arial" pitchFamily="34" charset="0"/>
              </a:rPr>
              <a:t>khusus</a:t>
            </a:r>
            <a:r>
              <a:rPr lang="en-US" sz="2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700" dirty="0" err="1" smtClean="0">
                <a:latin typeface="Arial" pitchFamily="34" charset="0"/>
                <a:cs typeface="Arial" pitchFamily="34" charset="0"/>
              </a:rPr>
              <a:t>rekam</a:t>
            </a:r>
            <a:r>
              <a:rPr lang="en-US" sz="2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700" dirty="0" err="1" smtClean="0">
                <a:latin typeface="Arial" pitchFamily="34" charset="0"/>
                <a:cs typeface="Arial" pitchFamily="34" charset="0"/>
              </a:rPr>
              <a:t>medis</a:t>
            </a:r>
            <a:r>
              <a:rPr lang="en-US" sz="2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700" dirty="0" err="1" smtClean="0">
                <a:latin typeface="Arial" pitchFamily="34" charset="0"/>
                <a:cs typeface="Arial" pitchFamily="34" charset="0"/>
              </a:rPr>
              <a:t>yaitu</a:t>
            </a:r>
            <a:r>
              <a:rPr lang="en-US" sz="2700" dirty="0" smtClean="0">
                <a:latin typeface="Arial" pitchFamily="34" charset="0"/>
                <a:cs typeface="Arial" pitchFamily="34" charset="0"/>
              </a:rPr>
              <a:t> :</a:t>
            </a:r>
          </a:p>
          <a:p>
            <a:pPr marL="795338" indent="-514350">
              <a:buAutoNum type="arabicPeriod"/>
              <a:tabLst>
                <a:tab pos="280988" algn="l"/>
              </a:tabLst>
            </a:pPr>
            <a:r>
              <a:rPr lang="en-US" sz="2700" dirty="0" smtClean="0">
                <a:latin typeface="Arial" pitchFamily="34" charset="0"/>
                <a:cs typeface="Arial" pitchFamily="34" charset="0"/>
              </a:rPr>
              <a:t>RSU </a:t>
            </a:r>
            <a:r>
              <a:rPr lang="en-US" sz="2700" dirty="0" err="1" smtClean="0">
                <a:latin typeface="Arial" pitchFamily="34" charset="0"/>
                <a:cs typeface="Arial" pitchFamily="34" charset="0"/>
              </a:rPr>
              <a:t>Massachuchetts</a:t>
            </a:r>
            <a:r>
              <a:rPr lang="en-US" sz="2700" dirty="0" smtClean="0">
                <a:latin typeface="Arial" pitchFamily="34" charset="0"/>
                <a:cs typeface="Arial" pitchFamily="34" charset="0"/>
              </a:rPr>
              <a:t>, Boston, </a:t>
            </a:r>
            <a:r>
              <a:rPr lang="en-US" sz="2700" dirty="0" err="1" smtClean="0">
                <a:latin typeface="Arial" pitchFamily="34" charset="0"/>
                <a:cs typeface="Arial" pitchFamily="34" charset="0"/>
              </a:rPr>
              <a:t>instruktur</a:t>
            </a:r>
            <a:r>
              <a:rPr lang="en-US" sz="2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700" dirty="0" err="1" smtClean="0">
                <a:latin typeface="Arial" pitchFamily="34" charset="0"/>
                <a:cs typeface="Arial" pitchFamily="34" charset="0"/>
              </a:rPr>
              <a:t>Genevive</a:t>
            </a:r>
            <a:r>
              <a:rPr lang="en-US" sz="2700" dirty="0" smtClean="0">
                <a:latin typeface="Arial" pitchFamily="34" charset="0"/>
                <a:cs typeface="Arial" pitchFamily="34" charset="0"/>
              </a:rPr>
              <a:t> Chase</a:t>
            </a:r>
          </a:p>
          <a:p>
            <a:pPr marL="795338" indent="-514350">
              <a:buAutoNum type="arabicPeriod"/>
              <a:tabLst>
                <a:tab pos="280988" algn="l"/>
              </a:tabLst>
            </a:pPr>
            <a:r>
              <a:rPr lang="en-US" sz="2700" dirty="0" smtClean="0">
                <a:latin typeface="Arial" pitchFamily="34" charset="0"/>
                <a:cs typeface="Arial" pitchFamily="34" charset="0"/>
              </a:rPr>
              <a:t>RSU Rochester, New York, </a:t>
            </a:r>
            <a:r>
              <a:rPr lang="en-US" sz="2700" dirty="0" err="1" smtClean="0">
                <a:latin typeface="Arial" pitchFamily="34" charset="0"/>
                <a:cs typeface="Arial" pitchFamily="34" charset="0"/>
              </a:rPr>
              <a:t>instruktur</a:t>
            </a:r>
            <a:r>
              <a:rPr lang="en-US" sz="2700" dirty="0" smtClean="0">
                <a:latin typeface="Arial" pitchFamily="34" charset="0"/>
                <a:cs typeface="Arial" pitchFamily="34" charset="0"/>
              </a:rPr>
              <a:t> Je </a:t>
            </a:r>
            <a:r>
              <a:rPr lang="en-US" sz="2700" dirty="0" err="1" smtClean="0">
                <a:latin typeface="Arial" pitchFamily="34" charset="0"/>
                <a:cs typeface="Arial" pitchFamily="34" charset="0"/>
              </a:rPr>
              <a:t>Harned</a:t>
            </a:r>
            <a:r>
              <a:rPr lang="en-US" sz="2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700" dirty="0" err="1" smtClean="0">
                <a:latin typeface="Arial" pitchFamily="34" charset="0"/>
                <a:cs typeface="Arial" pitchFamily="34" charset="0"/>
              </a:rPr>
              <a:t>Bufkin</a:t>
            </a:r>
            <a:endParaRPr lang="en-US" sz="2700" dirty="0" smtClean="0">
              <a:latin typeface="Arial" pitchFamily="34" charset="0"/>
              <a:cs typeface="Arial" pitchFamily="34" charset="0"/>
            </a:endParaRPr>
          </a:p>
          <a:p>
            <a:pPr marL="795338" indent="-514350">
              <a:buAutoNum type="arabicPeriod"/>
              <a:tabLst>
                <a:tab pos="280988" algn="l"/>
              </a:tabLst>
            </a:pPr>
            <a:r>
              <a:rPr lang="en-US" sz="2700" dirty="0" smtClean="0">
                <a:latin typeface="Arial" pitchFamily="34" charset="0"/>
                <a:cs typeface="Arial" pitchFamily="34" charset="0"/>
              </a:rPr>
              <a:t>RS St Mary’s Duluth, Minnesota, </a:t>
            </a:r>
            <a:r>
              <a:rPr lang="en-US" sz="2700" dirty="0" err="1" smtClean="0">
                <a:latin typeface="Arial" pitchFamily="34" charset="0"/>
                <a:cs typeface="Arial" pitchFamily="34" charset="0"/>
              </a:rPr>
              <a:t>instuktur</a:t>
            </a:r>
            <a:r>
              <a:rPr lang="en-US" sz="2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700" dirty="0" err="1" smtClean="0">
                <a:latin typeface="Arial" pitchFamily="34" charset="0"/>
                <a:cs typeface="Arial" pitchFamily="34" charset="0"/>
              </a:rPr>
              <a:t>Suster</a:t>
            </a:r>
            <a:r>
              <a:rPr lang="en-US" sz="2700" dirty="0" smtClean="0">
                <a:latin typeface="Arial" pitchFamily="34" charset="0"/>
                <a:cs typeface="Arial" pitchFamily="34" charset="0"/>
              </a:rPr>
              <a:t> M Patricia, OSB</a:t>
            </a:r>
          </a:p>
          <a:p>
            <a:pPr marL="795338" indent="-514350">
              <a:buAutoNum type="arabicPeriod"/>
              <a:tabLst>
                <a:tab pos="280988" algn="l"/>
              </a:tabLst>
            </a:pPr>
            <a:r>
              <a:rPr lang="en-US" sz="2700" dirty="0" smtClean="0">
                <a:latin typeface="Arial" pitchFamily="34" charset="0"/>
                <a:cs typeface="Arial" pitchFamily="34" charset="0"/>
              </a:rPr>
              <a:t>RS St Joseph, Chicago, </a:t>
            </a:r>
            <a:r>
              <a:rPr lang="en-US" sz="2700" dirty="0" err="1" smtClean="0">
                <a:latin typeface="Arial" pitchFamily="34" charset="0"/>
                <a:cs typeface="Arial" pitchFamily="34" charset="0"/>
              </a:rPr>
              <a:t>instruktur</a:t>
            </a:r>
            <a:r>
              <a:rPr lang="en-US" sz="2700" dirty="0" smtClean="0">
                <a:latin typeface="Arial" pitchFamily="34" charset="0"/>
                <a:cs typeface="Arial" pitchFamily="34" charset="0"/>
              </a:rPr>
              <a:t> Edna K Huffman</a:t>
            </a:r>
          </a:p>
          <a:p>
            <a:pPr marL="280988" indent="0">
              <a:buNone/>
              <a:tabLst>
                <a:tab pos="280988" algn="l"/>
              </a:tabLst>
            </a:pPr>
            <a:endParaRPr lang="en-US" sz="290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3846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5334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err="1" smtClean="0"/>
              <a:t>Sejarah</a:t>
            </a:r>
            <a:r>
              <a:rPr lang="en-US" b="1" dirty="0" smtClean="0"/>
              <a:t>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8686800" cy="5715000"/>
          </a:xfrm>
        </p:spPr>
        <p:txBody>
          <a:bodyPr>
            <a:noAutofit/>
          </a:bodyPr>
          <a:lstStyle/>
          <a:p>
            <a:pPr>
              <a:buFontTx/>
              <a:buChar char="-"/>
            </a:pPr>
            <a:r>
              <a:rPr lang="en-US" sz="2900" dirty="0" err="1" smtClean="0">
                <a:latin typeface="Arial" pitchFamily="34" charset="0"/>
                <a:cs typeface="Arial" pitchFamily="34" charset="0"/>
              </a:rPr>
              <a:t>Diikuti</a:t>
            </a:r>
            <a:r>
              <a:rPr lang="en-US" sz="2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900" dirty="0" err="1" smtClean="0">
                <a:latin typeface="Arial" pitchFamily="34" charset="0"/>
                <a:cs typeface="Arial" pitchFamily="34" charset="0"/>
              </a:rPr>
              <a:t>pembukaan</a:t>
            </a:r>
            <a:r>
              <a:rPr lang="en-US" sz="2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900" dirty="0" err="1" smtClean="0">
                <a:latin typeface="Arial" pitchFamily="34" charset="0"/>
                <a:cs typeface="Arial" pitchFamily="34" charset="0"/>
              </a:rPr>
              <a:t>pendidikan</a:t>
            </a:r>
            <a:r>
              <a:rPr lang="en-US" sz="2900" dirty="0" smtClean="0">
                <a:latin typeface="Arial" pitchFamily="34" charset="0"/>
                <a:cs typeface="Arial" pitchFamily="34" charset="0"/>
              </a:rPr>
              <a:t> Medical Record </a:t>
            </a:r>
            <a:r>
              <a:rPr lang="en-US" sz="2900" dirty="0" err="1" smtClean="0">
                <a:latin typeface="Arial" pitchFamily="34" charset="0"/>
                <a:cs typeface="Arial" pitchFamily="34" charset="0"/>
              </a:rPr>
              <a:t>Techinician</a:t>
            </a:r>
            <a:r>
              <a:rPr lang="en-US" sz="2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900" dirty="0" err="1" smtClean="0">
                <a:latin typeface="Arial" pitchFamily="34" charset="0"/>
                <a:cs typeface="Arial" pitchFamily="34" charset="0"/>
              </a:rPr>
              <a:t>tahun</a:t>
            </a:r>
            <a:r>
              <a:rPr lang="en-US" sz="2900" dirty="0" smtClean="0">
                <a:latin typeface="Arial" pitchFamily="34" charset="0"/>
                <a:cs typeface="Arial" pitchFamily="34" charset="0"/>
              </a:rPr>
              <a:t> 1953 di </a:t>
            </a:r>
            <a:r>
              <a:rPr lang="en-US" sz="2900" dirty="0" err="1" smtClean="0">
                <a:latin typeface="Arial" pitchFamily="34" charset="0"/>
                <a:cs typeface="Arial" pitchFamily="34" charset="0"/>
              </a:rPr>
              <a:t>Amerika</a:t>
            </a:r>
            <a:r>
              <a:rPr lang="en-US" sz="2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900" dirty="0" err="1" smtClean="0">
                <a:latin typeface="Arial" pitchFamily="34" charset="0"/>
                <a:cs typeface="Arial" pitchFamily="34" charset="0"/>
              </a:rPr>
              <a:t>oleh</a:t>
            </a:r>
            <a:r>
              <a:rPr lang="en-US" sz="2900" dirty="0" smtClean="0">
                <a:latin typeface="Arial" pitchFamily="34" charset="0"/>
                <a:cs typeface="Arial" pitchFamily="34" charset="0"/>
              </a:rPr>
              <a:t> America Association of Record Librarians </a:t>
            </a:r>
            <a:r>
              <a:rPr lang="en-US" sz="2900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sz="2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900" dirty="0" err="1" smtClean="0">
                <a:latin typeface="Arial" pitchFamily="34" charset="0"/>
                <a:cs typeface="Arial" pitchFamily="34" charset="0"/>
              </a:rPr>
              <a:t>mendapatkan</a:t>
            </a:r>
            <a:r>
              <a:rPr lang="en-US" sz="2900" dirty="0" smtClean="0">
                <a:latin typeface="Arial" pitchFamily="34" charset="0"/>
                <a:cs typeface="Arial" pitchFamily="34" charset="0"/>
              </a:rPr>
              <a:t> grant </a:t>
            </a:r>
            <a:r>
              <a:rPr lang="en-US" sz="2900" dirty="0" err="1" smtClean="0">
                <a:latin typeface="Arial" pitchFamily="34" charset="0"/>
                <a:cs typeface="Arial" pitchFamily="34" charset="0"/>
              </a:rPr>
              <a:t>dari</a:t>
            </a:r>
            <a:r>
              <a:rPr lang="en-US" sz="2900" dirty="0" smtClean="0">
                <a:latin typeface="Arial" pitchFamily="34" charset="0"/>
                <a:cs typeface="Arial" pitchFamily="34" charset="0"/>
              </a:rPr>
              <a:t> WK </a:t>
            </a:r>
            <a:r>
              <a:rPr lang="en-US" sz="2900" dirty="0" err="1" smtClean="0">
                <a:latin typeface="Arial" pitchFamily="34" charset="0"/>
                <a:cs typeface="Arial" pitchFamily="34" charset="0"/>
              </a:rPr>
              <a:t>Kellog</a:t>
            </a:r>
            <a:r>
              <a:rPr lang="en-US" sz="2900" dirty="0" smtClean="0">
                <a:latin typeface="Arial" pitchFamily="34" charset="0"/>
                <a:cs typeface="Arial" pitchFamily="34" charset="0"/>
              </a:rPr>
              <a:t> Foundation</a:t>
            </a:r>
          </a:p>
          <a:p>
            <a:pPr>
              <a:buFontTx/>
              <a:buChar char="-"/>
            </a:pPr>
            <a:r>
              <a:rPr lang="en-US" sz="2900" dirty="0" err="1" smtClean="0">
                <a:latin typeface="Arial" pitchFamily="34" charset="0"/>
                <a:cs typeface="Arial" pitchFamily="34" charset="0"/>
              </a:rPr>
              <a:t>Fakta</a:t>
            </a:r>
            <a:r>
              <a:rPr lang="en-US" sz="2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900" dirty="0" err="1" smtClean="0">
                <a:latin typeface="Arial" pitchFamily="34" charset="0"/>
                <a:cs typeface="Arial" pitchFamily="34" charset="0"/>
              </a:rPr>
              <a:t>menunjukan</a:t>
            </a:r>
            <a:r>
              <a:rPr lang="en-US" sz="2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900" dirty="0" err="1" smtClean="0">
                <a:latin typeface="Arial" pitchFamily="34" charset="0"/>
                <a:cs typeface="Arial" pitchFamily="34" charset="0"/>
              </a:rPr>
              <a:t>bahwa</a:t>
            </a:r>
            <a:r>
              <a:rPr lang="en-US" sz="2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900" dirty="0" err="1" smtClean="0">
                <a:latin typeface="Arial" pitchFamily="34" charset="0"/>
                <a:cs typeface="Arial" pitchFamily="34" charset="0"/>
              </a:rPr>
              <a:t>sejarah</a:t>
            </a:r>
            <a:r>
              <a:rPr lang="en-US" sz="2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900" dirty="0" err="1" smtClean="0">
                <a:latin typeface="Arial" pitchFamily="34" charset="0"/>
                <a:cs typeface="Arial" pitchFamily="34" charset="0"/>
              </a:rPr>
              <a:t>perkembangan</a:t>
            </a:r>
            <a:r>
              <a:rPr lang="en-US" sz="2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900" dirty="0" err="1" smtClean="0">
                <a:latin typeface="Arial" pitchFamily="34" charset="0"/>
                <a:cs typeface="Arial" pitchFamily="34" charset="0"/>
              </a:rPr>
              <a:t>rekam</a:t>
            </a:r>
            <a:r>
              <a:rPr lang="en-US" sz="2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900" dirty="0" err="1" smtClean="0">
                <a:latin typeface="Arial" pitchFamily="34" charset="0"/>
                <a:cs typeface="Arial" pitchFamily="34" charset="0"/>
              </a:rPr>
              <a:t>medis</a:t>
            </a:r>
            <a:r>
              <a:rPr lang="en-US" sz="2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900" dirty="0" err="1" smtClean="0">
                <a:latin typeface="Arial" pitchFamily="34" charset="0"/>
                <a:cs typeface="Arial" pitchFamily="34" charset="0"/>
              </a:rPr>
              <a:t>selalu</a:t>
            </a:r>
            <a:r>
              <a:rPr lang="en-US" sz="2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900" dirty="0" err="1" smtClean="0">
                <a:latin typeface="Arial" pitchFamily="34" charset="0"/>
                <a:cs typeface="Arial" pitchFamily="34" charset="0"/>
              </a:rPr>
              <a:t>mengiringi</a:t>
            </a:r>
            <a:r>
              <a:rPr lang="en-US" sz="29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900" dirty="0" err="1" smtClean="0">
                <a:latin typeface="Arial" pitchFamily="34" charset="0"/>
                <a:cs typeface="Arial" pitchFamily="34" charset="0"/>
              </a:rPr>
              <a:t>perkembangan</a:t>
            </a:r>
            <a:r>
              <a:rPr lang="en-US" sz="2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900" dirty="0" err="1" smtClean="0">
                <a:latin typeface="Arial" pitchFamily="34" charset="0"/>
                <a:cs typeface="Arial" pitchFamily="34" charset="0"/>
              </a:rPr>
              <a:t>ilmu</a:t>
            </a:r>
            <a:r>
              <a:rPr lang="en-US" sz="2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900" dirty="0" err="1" smtClean="0">
                <a:latin typeface="Arial" pitchFamily="34" charset="0"/>
                <a:cs typeface="Arial" pitchFamily="34" charset="0"/>
              </a:rPr>
              <a:t>kedokteran</a:t>
            </a:r>
            <a:r>
              <a:rPr lang="en-US" sz="29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900" dirty="0" err="1" smtClean="0">
                <a:latin typeface="Arial" pitchFamily="34" charset="0"/>
                <a:cs typeface="Arial" pitchFamily="34" charset="0"/>
              </a:rPr>
              <a:t>hal</a:t>
            </a:r>
            <a:r>
              <a:rPr lang="en-US" sz="2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900" dirty="0" err="1" smtClean="0">
                <a:latin typeface="Arial" pitchFamily="34" charset="0"/>
                <a:cs typeface="Arial" pitchFamily="34" charset="0"/>
              </a:rPr>
              <a:t>ini</a:t>
            </a:r>
            <a:r>
              <a:rPr lang="en-US" sz="2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900" dirty="0" err="1" smtClean="0">
                <a:latin typeface="Arial" pitchFamily="34" charset="0"/>
                <a:cs typeface="Arial" pitchFamily="34" charset="0"/>
              </a:rPr>
              <a:t>menunjukkan</a:t>
            </a:r>
            <a:r>
              <a:rPr lang="en-US" sz="2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900" dirty="0" err="1" smtClean="0">
                <a:latin typeface="Arial" pitchFamily="34" charset="0"/>
                <a:cs typeface="Arial" pitchFamily="34" charset="0"/>
              </a:rPr>
              <a:t>kepentingan</a:t>
            </a:r>
            <a:r>
              <a:rPr lang="en-US" sz="2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900" dirty="0" err="1" smtClean="0">
                <a:latin typeface="Arial" pitchFamily="34" charset="0"/>
                <a:cs typeface="Arial" pitchFamily="34" charset="0"/>
              </a:rPr>
              <a:t>rekam</a:t>
            </a:r>
            <a:r>
              <a:rPr lang="en-US" sz="2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900" dirty="0" err="1" smtClean="0">
                <a:latin typeface="Arial" pitchFamily="34" charset="0"/>
                <a:cs typeface="Arial" pitchFamily="34" charset="0"/>
              </a:rPr>
              <a:t>medis</a:t>
            </a:r>
            <a:r>
              <a:rPr lang="en-US" sz="2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900" dirty="0" err="1" smtClean="0">
                <a:latin typeface="Arial" pitchFamily="34" charset="0"/>
                <a:cs typeface="Arial" pitchFamily="34" charset="0"/>
              </a:rPr>
              <a:t>pada</a:t>
            </a:r>
            <a:r>
              <a:rPr lang="en-US" sz="2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900" dirty="0" err="1" smtClean="0">
                <a:latin typeface="Arial" pitchFamily="34" charset="0"/>
                <a:cs typeface="Arial" pitchFamily="34" charset="0"/>
              </a:rPr>
              <a:t>mulanya</a:t>
            </a:r>
            <a:r>
              <a:rPr lang="en-US" sz="2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900" dirty="0" err="1" smtClean="0">
                <a:latin typeface="Arial" pitchFamily="34" charset="0"/>
                <a:cs typeface="Arial" pitchFamily="34" charset="0"/>
              </a:rPr>
              <a:t>untuk</a:t>
            </a:r>
            <a:r>
              <a:rPr lang="en-US" sz="2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900" dirty="0" err="1" smtClean="0">
                <a:latin typeface="Arial" pitchFamily="34" charset="0"/>
                <a:cs typeface="Arial" pitchFamily="34" charset="0"/>
              </a:rPr>
              <a:t>membantu</a:t>
            </a:r>
            <a:r>
              <a:rPr lang="en-US" sz="2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900" dirty="0" err="1" smtClean="0">
                <a:latin typeface="Arial" pitchFamily="34" charset="0"/>
                <a:cs typeface="Arial" pitchFamily="34" charset="0"/>
              </a:rPr>
              <a:t>mengingat</a:t>
            </a:r>
            <a:r>
              <a:rPr lang="en-US" sz="2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900" dirty="0" err="1" smtClean="0">
                <a:latin typeface="Arial" pitchFamily="34" charset="0"/>
                <a:cs typeface="Arial" pitchFamily="34" charset="0"/>
              </a:rPr>
              <a:t>dokter</a:t>
            </a:r>
            <a:r>
              <a:rPr lang="en-US" sz="2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900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sz="2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900" dirty="0" err="1" smtClean="0">
                <a:latin typeface="Arial" pitchFamily="34" charset="0"/>
                <a:cs typeface="Arial" pitchFamily="34" charset="0"/>
              </a:rPr>
              <a:t>pelayanannya</a:t>
            </a:r>
            <a:r>
              <a:rPr lang="en-US" sz="2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900" dirty="0" err="1" smtClean="0">
                <a:latin typeface="Arial" pitchFamily="34" charset="0"/>
                <a:cs typeface="Arial" pitchFamily="34" charset="0"/>
              </a:rPr>
              <a:t>ke</a:t>
            </a:r>
            <a:r>
              <a:rPr lang="en-US" sz="2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900" dirty="0" err="1" smtClean="0">
                <a:latin typeface="Arial" pitchFamily="34" charset="0"/>
                <a:cs typeface="Arial" pitchFamily="34" charset="0"/>
              </a:rPr>
              <a:t>pasien</a:t>
            </a:r>
            <a:r>
              <a:rPr lang="en-US" sz="2900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pPr>
              <a:buFontTx/>
              <a:buChar char="-"/>
            </a:pPr>
            <a:r>
              <a:rPr lang="en-US" sz="2900" dirty="0" err="1" smtClean="0">
                <a:latin typeface="Arial" pitchFamily="34" charset="0"/>
                <a:cs typeface="Arial" pitchFamily="34" charset="0"/>
              </a:rPr>
              <a:t>Sejak</a:t>
            </a:r>
            <a:r>
              <a:rPr lang="en-US" sz="2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900" dirty="0" err="1" smtClean="0">
                <a:latin typeface="Arial" pitchFamily="34" charset="0"/>
                <a:cs typeface="Arial" pitchFamily="34" charset="0"/>
              </a:rPr>
              <a:t>jaman</a:t>
            </a:r>
            <a:r>
              <a:rPr lang="en-US" sz="2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900" dirty="0" err="1" smtClean="0">
                <a:latin typeface="Arial" pitchFamily="34" charset="0"/>
                <a:cs typeface="Arial" pitchFamily="34" charset="0"/>
              </a:rPr>
              <a:t>Hipocrates</a:t>
            </a:r>
            <a:r>
              <a:rPr lang="en-US" sz="29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900" dirty="0" err="1" smtClean="0">
                <a:latin typeface="Arial" pitchFamily="34" charset="0"/>
                <a:cs typeface="Arial" pitchFamily="34" charset="0"/>
              </a:rPr>
              <a:t>mewajibkan</a:t>
            </a:r>
            <a:r>
              <a:rPr lang="en-US" sz="2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900" dirty="0" err="1" smtClean="0">
                <a:latin typeface="Arial" pitchFamily="34" charset="0"/>
                <a:cs typeface="Arial" pitchFamily="34" charset="0"/>
              </a:rPr>
              <a:t>mencatat</a:t>
            </a:r>
            <a:r>
              <a:rPr lang="en-US" sz="2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900" dirty="0" err="1" smtClean="0">
                <a:latin typeface="Arial" pitchFamily="34" charset="0"/>
                <a:cs typeface="Arial" pitchFamily="34" charset="0"/>
              </a:rPr>
              <a:t>pelayanan</a:t>
            </a:r>
            <a:r>
              <a:rPr lang="en-US" sz="2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900" dirty="0" err="1" smtClean="0">
                <a:latin typeface="Arial" pitchFamily="34" charset="0"/>
                <a:cs typeface="Arial" pitchFamily="34" charset="0"/>
              </a:rPr>
              <a:t>medis</a:t>
            </a:r>
            <a:r>
              <a:rPr lang="en-US" sz="2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900" dirty="0" err="1" smtClean="0">
                <a:latin typeface="Arial" pitchFamily="34" charset="0"/>
                <a:cs typeface="Arial" pitchFamily="34" charset="0"/>
              </a:rPr>
              <a:t>ke</a:t>
            </a:r>
            <a:r>
              <a:rPr lang="en-US" sz="2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900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sz="2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900" dirty="0" err="1" smtClean="0">
                <a:latin typeface="Arial" pitchFamily="34" charset="0"/>
                <a:cs typeface="Arial" pitchFamily="34" charset="0"/>
              </a:rPr>
              <a:t>rekam</a:t>
            </a:r>
            <a:r>
              <a:rPr lang="en-US" sz="2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900" dirty="0" err="1" smtClean="0">
                <a:latin typeface="Arial" pitchFamily="34" charset="0"/>
                <a:cs typeface="Arial" pitchFamily="34" charset="0"/>
              </a:rPr>
              <a:t>medis</a:t>
            </a:r>
            <a:r>
              <a:rPr lang="en-US" sz="2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900" dirty="0" err="1" smtClean="0">
                <a:latin typeface="Arial" pitchFamily="34" charset="0"/>
                <a:cs typeface="Arial" pitchFamily="34" charset="0"/>
              </a:rPr>
              <a:t>bagi</a:t>
            </a:r>
            <a:r>
              <a:rPr lang="en-US" sz="2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900" dirty="0" err="1" smtClean="0">
                <a:latin typeface="Arial" pitchFamily="34" charset="0"/>
                <a:cs typeface="Arial" pitchFamily="34" charset="0"/>
              </a:rPr>
              <a:t>muridnya</a:t>
            </a:r>
            <a:r>
              <a:rPr lang="en-US" sz="29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900" dirty="0" err="1" smtClean="0">
                <a:latin typeface="Arial" pitchFamily="34" charset="0"/>
                <a:cs typeface="Arial" pitchFamily="34" charset="0"/>
              </a:rPr>
              <a:t>hal</a:t>
            </a:r>
            <a:r>
              <a:rPr lang="en-US" sz="2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900" dirty="0" err="1" smtClean="0">
                <a:latin typeface="Arial" pitchFamily="34" charset="0"/>
                <a:cs typeface="Arial" pitchFamily="34" charset="0"/>
              </a:rPr>
              <a:t>ini</a:t>
            </a:r>
            <a:r>
              <a:rPr lang="en-US" sz="2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900" dirty="0" err="1" smtClean="0">
                <a:latin typeface="Arial" pitchFamily="34" charset="0"/>
                <a:cs typeface="Arial" pitchFamily="34" charset="0"/>
              </a:rPr>
              <a:t>dilakukan</a:t>
            </a:r>
            <a:r>
              <a:rPr lang="en-US" sz="2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900" dirty="0" err="1" smtClean="0">
                <a:latin typeface="Arial" pitchFamily="34" charset="0"/>
                <a:cs typeface="Arial" pitchFamily="34" charset="0"/>
              </a:rPr>
              <a:t>sampai</a:t>
            </a:r>
            <a:r>
              <a:rPr lang="en-US" sz="2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900" dirty="0" err="1" smtClean="0">
                <a:latin typeface="Arial" pitchFamily="34" charset="0"/>
                <a:cs typeface="Arial" pitchFamily="34" charset="0"/>
              </a:rPr>
              <a:t>sekarang</a:t>
            </a:r>
            <a:r>
              <a:rPr lang="en-US" sz="2900" dirty="0" smtClean="0">
                <a:latin typeface="Arial" pitchFamily="34" charset="0"/>
                <a:cs typeface="Arial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83566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5334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err="1" smtClean="0"/>
              <a:t>Sejarah</a:t>
            </a:r>
            <a:r>
              <a:rPr lang="en-US" b="1" dirty="0" smtClean="0"/>
              <a:t>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686800" cy="5486400"/>
          </a:xfrm>
        </p:spPr>
        <p:txBody>
          <a:bodyPr>
            <a:noAutofit/>
          </a:bodyPr>
          <a:lstStyle/>
          <a:p>
            <a:pPr>
              <a:buFontTx/>
              <a:buChar char="-"/>
            </a:pP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Rekam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medis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berkembang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sebagai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cabang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ilmu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pengetahuan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tersendiri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sejak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didirkannya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pendidikan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rekam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medis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tahun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1935, yang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tidak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terlepas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perkembangan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Records Management di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Amerika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yaitu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ilmu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dn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profesi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penyelenggaraan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pengelolaan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dokumen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pada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pemerintahan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organisasi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modern</a:t>
            </a:r>
          </a:p>
          <a:p>
            <a:pPr>
              <a:buFontTx/>
              <a:buChar char="-"/>
            </a:pPr>
            <a:endParaRPr lang="en-US" sz="290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1494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5334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err="1" smtClean="0"/>
              <a:t>Sejarah</a:t>
            </a:r>
            <a:r>
              <a:rPr lang="en-US" b="1" dirty="0" smtClean="0"/>
              <a:t>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38200"/>
            <a:ext cx="8686800" cy="5867400"/>
          </a:xfrm>
        </p:spPr>
        <p:txBody>
          <a:bodyPr>
            <a:noAutofit/>
          </a:bodyPr>
          <a:lstStyle/>
          <a:p>
            <a:pPr>
              <a:buFontTx/>
              <a:buChar char="-"/>
            </a:pP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Adanya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Sistem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penyimpanan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retensi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pemusnahan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dokumen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diatur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berbagai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peraturan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peundangan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secara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ringkas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=</a:t>
            </a:r>
          </a:p>
          <a:p>
            <a:pPr marL="750887" indent="-514350">
              <a:buAutoNum type="arabicPeriod"/>
            </a:pP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Th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1934,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disusun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UU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Kearsipan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Nasional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US, yang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mengatur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tata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kearsipan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dokumen-dokumen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penting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di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pemerintahan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penyelenggaraan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urusan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pemerintahan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oleh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pemerintah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swasta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 marL="750887" indent="-514350">
              <a:buAutoNum type="arabicPeriod"/>
            </a:pP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Th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1943, UU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tentang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pemusnahan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dokumen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semakin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banyaknya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dokumen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disimpan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selanjutnya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diijinkan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menggunakan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rencana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pemusnahan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dokumen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dikembangkan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oleh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Kearsipan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Nasional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09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5334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err="1" smtClean="0"/>
              <a:t>Sejarah</a:t>
            </a:r>
            <a:r>
              <a:rPr lang="en-US" b="1" dirty="0" smtClean="0"/>
              <a:t>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9144000" cy="5867400"/>
          </a:xfrm>
        </p:spPr>
        <p:txBody>
          <a:bodyPr>
            <a:noAutofit/>
          </a:bodyPr>
          <a:lstStyle/>
          <a:p>
            <a:pPr marL="398463" indent="-339725">
              <a:buAutoNum type="arabicPeriod" startAt="3"/>
            </a:pP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Th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1948,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Komisi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Hoover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pertama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kali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membentuk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task force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untuk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belajar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tentang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persoalan-persoalan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managemen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dokumen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records management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) di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pemerintah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federal</a:t>
            </a:r>
          </a:p>
          <a:p>
            <a:pPr marL="398463" indent="-339725">
              <a:buAutoNum type="arabicPeriod" startAt="3"/>
            </a:pP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Th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1950, UU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tentang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dokumen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federal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untuk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mengatur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mmanagemen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dokumen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dikepalai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oleh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perwakilan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federal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untuk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penyusunan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pengelolaan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program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managemen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dokumen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secara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efektif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th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1952</a:t>
            </a:r>
          </a:p>
          <a:p>
            <a:pPr marL="398463" indent="-339725">
              <a:buAutoNum type="arabicPeriod" startAt="3"/>
            </a:pP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Th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1954,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Komisi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Hoover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untuk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kedua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kali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menyusun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task force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untuk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pengelolaan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kertas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kerja</a:t>
            </a:r>
            <a:endParaRPr lang="en-US" sz="2800" dirty="0">
              <a:latin typeface="Arial" pitchFamily="34" charset="0"/>
              <a:cs typeface="Arial" pitchFamily="34" charset="0"/>
            </a:endParaRPr>
          </a:p>
          <a:p>
            <a:pPr marL="398463" indent="-339725">
              <a:buAutoNum type="arabicPeriod" startAt="3"/>
            </a:pP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Th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1955,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diterbitkannya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Buku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Panduan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pertama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ttg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syarat-syarat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penyimpanan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dokumen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6378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5334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err="1" smtClean="0"/>
              <a:t>Sejarah</a:t>
            </a:r>
            <a:r>
              <a:rPr lang="en-US" b="1" dirty="0" smtClean="0"/>
              <a:t>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686800" cy="5486400"/>
          </a:xfrm>
        </p:spPr>
        <p:txBody>
          <a:bodyPr>
            <a:noAutofit/>
          </a:bodyPr>
          <a:lstStyle/>
          <a:p>
            <a:pPr>
              <a:buFontTx/>
              <a:buChar char="-"/>
            </a:pPr>
            <a:r>
              <a:rPr lang="en-US" sz="2900" dirty="0" smtClean="0">
                <a:latin typeface="Arial" pitchFamily="34" charset="0"/>
                <a:cs typeface="Arial" pitchFamily="34" charset="0"/>
              </a:rPr>
              <a:t>Ada </a:t>
            </a:r>
            <a:r>
              <a:rPr lang="en-US" sz="2900" dirty="0" err="1" smtClean="0">
                <a:latin typeface="Arial" pitchFamily="34" charset="0"/>
                <a:cs typeface="Arial" pitchFamily="34" charset="0"/>
              </a:rPr>
              <a:t>peristiwa</a:t>
            </a:r>
            <a:r>
              <a:rPr lang="en-US" sz="2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900" dirty="0" err="1" smtClean="0">
                <a:latin typeface="Arial" pitchFamily="34" charset="0"/>
                <a:cs typeface="Arial" pitchFamily="34" charset="0"/>
              </a:rPr>
              <a:t>penting</a:t>
            </a:r>
            <a:r>
              <a:rPr lang="en-US" sz="2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900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sz="2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900" dirty="0" err="1" smtClean="0">
                <a:latin typeface="Arial" pitchFamily="34" charset="0"/>
                <a:cs typeface="Arial" pitchFamily="34" charset="0"/>
              </a:rPr>
              <a:t>perkembangan</a:t>
            </a:r>
            <a:r>
              <a:rPr lang="en-US" sz="2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900" dirty="0" err="1" smtClean="0">
                <a:latin typeface="Arial" pitchFamily="34" charset="0"/>
                <a:cs typeface="Arial" pitchFamily="34" charset="0"/>
              </a:rPr>
              <a:t>rekam</a:t>
            </a:r>
            <a:r>
              <a:rPr lang="en-US" sz="2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900" dirty="0" err="1" smtClean="0">
                <a:latin typeface="Arial" pitchFamily="34" charset="0"/>
                <a:cs typeface="Arial" pitchFamily="34" charset="0"/>
              </a:rPr>
              <a:t>medis</a:t>
            </a:r>
            <a:r>
              <a:rPr lang="en-US" sz="2900" dirty="0" smtClean="0">
                <a:latin typeface="Arial" pitchFamily="34" charset="0"/>
                <a:cs typeface="Arial" pitchFamily="34" charset="0"/>
              </a:rPr>
              <a:t> :</a:t>
            </a:r>
          </a:p>
          <a:p>
            <a:pPr marL="457200" indent="-220663">
              <a:buNone/>
            </a:pPr>
            <a:r>
              <a:rPr lang="en-US" sz="2900" dirty="0" smtClean="0">
                <a:latin typeface="Arial" pitchFamily="34" charset="0"/>
                <a:cs typeface="Arial" pitchFamily="34" charset="0"/>
              </a:rPr>
              <a:t>1. </a:t>
            </a:r>
            <a:r>
              <a:rPr lang="en-US" sz="2900" dirty="0" err="1" smtClean="0">
                <a:latin typeface="Arial" pitchFamily="34" charset="0"/>
                <a:cs typeface="Arial" pitchFamily="34" charset="0"/>
              </a:rPr>
              <a:t>Th</a:t>
            </a:r>
            <a:r>
              <a:rPr lang="en-US" sz="2900" dirty="0" smtClean="0">
                <a:latin typeface="Arial" pitchFamily="34" charset="0"/>
                <a:cs typeface="Arial" pitchFamily="34" charset="0"/>
              </a:rPr>
              <a:t> 1930, George </a:t>
            </a:r>
            <a:r>
              <a:rPr lang="en-US" sz="2900" dirty="0" err="1" smtClean="0">
                <a:latin typeface="Arial" pitchFamily="34" charset="0"/>
                <a:cs typeface="Arial" pitchFamily="34" charset="0"/>
              </a:rPr>
              <a:t>Mc</a:t>
            </a:r>
            <a:r>
              <a:rPr lang="en-US" sz="2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900" dirty="0" err="1" smtClean="0">
                <a:latin typeface="Arial" pitchFamily="34" charset="0"/>
                <a:cs typeface="Arial" pitchFamily="34" charset="0"/>
              </a:rPr>
              <a:t>Carthy</a:t>
            </a:r>
            <a:r>
              <a:rPr lang="en-US" sz="29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900" dirty="0" err="1" smtClean="0">
                <a:latin typeface="Arial" pitchFamily="34" charset="0"/>
                <a:cs typeface="Arial" pitchFamily="34" charset="0"/>
              </a:rPr>
              <a:t>seorang</a:t>
            </a:r>
            <a:r>
              <a:rPr lang="en-US" sz="2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900" dirty="0" err="1" smtClean="0">
                <a:latin typeface="Arial" pitchFamily="34" charset="0"/>
                <a:cs typeface="Arial" pitchFamily="34" charset="0"/>
              </a:rPr>
              <a:t>juru</a:t>
            </a:r>
            <a:r>
              <a:rPr lang="en-US" sz="2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900" dirty="0" err="1" smtClean="0">
                <a:latin typeface="Arial" pitchFamily="34" charset="0"/>
                <a:cs typeface="Arial" pitchFamily="34" charset="0"/>
              </a:rPr>
              <a:t>tulis</a:t>
            </a:r>
            <a:r>
              <a:rPr lang="en-US" sz="2900" dirty="0" smtClean="0">
                <a:latin typeface="Arial" pitchFamily="34" charset="0"/>
                <a:cs typeface="Arial" pitchFamily="34" charset="0"/>
              </a:rPr>
              <a:t> bank di New York, </a:t>
            </a:r>
            <a:r>
              <a:rPr lang="en-US" sz="2900" dirty="0" err="1" smtClean="0">
                <a:latin typeface="Arial" pitchFamily="34" charset="0"/>
                <a:cs typeface="Arial" pitchFamily="34" charset="0"/>
              </a:rPr>
              <a:t>memperkenalkan</a:t>
            </a:r>
            <a:r>
              <a:rPr lang="en-US" sz="2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900" dirty="0" err="1" smtClean="0">
                <a:latin typeface="Arial" pitchFamily="34" charset="0"/>
                <a:cs typeface="Arial" pitchFamily="34" charset="0"/>
              </a:rPr>
              <a:t>ttg</a:t>
            </a:r>
            <a:r>
              <a:rPr lang="en-US" sz="2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900" dirty="0" err="1" smtClean="0">
                <a:latin typeface="Arial" pitchFamily="34" charset="0"/>
                <a:cs typeface="Arial" pitchFamily="34" charset="0"/>
              </a:rPr>
              <a:t>pengecekan</a:t>
            </a:r>
            <a:r>
              <a:rPr lang="en-US" sz="2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900" dirty="0" err="1" smtClean="0">
                <a:latin typeface="Arial" pitchFamily="34" charset="0"/>
                <a:cs typeface="Arial" pitchFamily="34" charset="0"/>
              </a:rPr>
              <a:t>foto</a:t>
            </a:r>
            <a:r>
              <a:rPr lang="en-US" sz="2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900" dirty="0" err="1" smtClean="0">
                <a:latin typeface="Arial" pitchFamily="34" charset="0"/>
                <a:cs typeface="Arial" pitchFamily="34" charset="0"/>
              </a:rPr>
              <a:t>langganan</a:t>
            </a:r>
            <a:r>
              <a:rPr lang="en-US" sz="2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900" dirty="0" err="1" smtClean="0">
                <a:latin typeface="Arial" pitchFamily="34" charset="0"/>
                <a:cs typeface="Arial" pitchFamily="34" charset="0"/>
              </a:rPr>
              <a:t>sebelum</a:t>
            </a:r>
            <a:r>
              <a:rPr lang="en-US" sz="2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900" dirty="0" err="1" smtClean="0">
                <a:latin typeface="Arial" pitchFamily="34" charset="0"/>
                <a:cs typeface="Arial" pitchFamily="34" charset="0"/>
              </a:rPr>
              <a:t>dikembalikan</a:t>
            </a:r>
            <a:r>
              <a:rPr lang="en-US" sz="2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900" dirty="0" err="1" smtClean="0">
                <a:latin typeface="Arial" pitchFamily="34" charset="0"/>
                <a:cs typeface="Arial" pitchFamily="34" charset="0"/>
              </a:rPr>
              <a:t>ke</a:t>
            </a:r>
            <a:r>
              <a:rPr lang="en-US" sz="2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900" dirty="0" err="1" smtClean="0">
                <a:latin typeface="Arial" pitchFamily="34" charset="0"/>
                <a:cs typeface="Arial" pitchFamily="34" charset="0"/>
              </a:rPr>
              <a:t>pelanggan</a:t>
            </a:r>
            <a:r>
              <a:rPr lang="en-US" sz="2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900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sz="2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900" dirty="0" err="1" smtClean="0">
                <a:latin typeface="Arial" pitchFamily="34" charset="0"/>
                <a:cs typeface="Arial" pitchFamily="34" charset="0"/>
              </a:rPr>
              <a:t>memakai</a:t>
            </a:r>
            <a:r>
              <a:rPr lang="en-US" sz="2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900" dirty="0" err="1" smtClean="0">
                <a:latin typeface="Arial" pitchFamily="34" charset="0"/>
                <a:cs typeface="Arial" pitchFamily="34" charset="0"/>
              </a:rPr>
              <a:t>micrografis</a:t>
            </a:r>
            <a:r>
              <a:rPr lang="en-US" sz="2900" dirty="0" smtClean="0">
                <a:latin typeface="Arial" pitchFamily="34" charset="0"/>
                <a:cs typeface="Arial" pitchFamily="34" charset="0"/>
              </a:rPr>
              <a:t>. Ide </a:t>
            </a:r>
            <a:r>
              <a:rPr lang="en-US" sz="2900" dirty="0" err="1" smtClean="0">
                <a:latin typeface="Arial" pitchFamily="34" charset="0"/>
                <a:cs typeface="Arial" pitchFamily="34" charset="0"/>
              </a:rPr>
              <a:t>ini</a:t>
            </a:r>
            <a:r>
              <a:rPr lang="en-US" sz="2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900" dirty="0" err="1" smtClean="0">
                <a:latin typeface="Arial" pitchFamily="34" charset="0"/>
                <a:cs typeface="Arial" pitchFamily="34" charset="0"/>
              </a:rPr>
              <a:t>dikembangkan</a:t>
            </a:r>
            <a:r>
              <a:rPr lang="en-US" sz="2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900" dirty="0" err="1" smtClean="0">
                <a:latin typeface="Arial" pitchFamily="34" charset="0"/>
                <a:cs typeface="Arial" pitchFamily="34" charset="0"/>
              </a:rPr>
              <a:t>oleh</a:t>
            </a:r>
            <a:r>
              <a:rPr lang="en-US" sz="2900" dirty="0" smtClean="0">
                <a:latin typeface="Arial" pitchFamily="34" charset="0"/>
                <a:cs typeface="Arial" pitchFamily="34" charset="0"/>
              </a:rPr>
              <a:t> Eastman Kodak, yang </a:t>
            </a:r>
            <a:r>
              <a:rPr lang="en-US" sz="2900" dirty="0" err="1" smtClean="0">
                <a:latin typeface="Arial" pitchFamily="34" charset="0"/>
                <a:cs typeface="Arial" pitchFamily="34" charset="0"/>
              </a:rPr>
              <a:t>sekarang</a:t>
            </a:r>
            <a:r>
              <a:rPr lang="en-US" sz="2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900" dirty="0" err="1" smtClean="0">
                <a:latin typeface="Arial" pitchFamily="34" charset="0"/>
                <a:cs typeface="Arial" pitchFamily="34" charset="0"/>
              </a:rPr>
              <a:t>dikenal</a:t>
            </a:r>
            <a:r>
              <a:rPr lang="en-US" sz="2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900" dirty="0" err="1" smtClean="0">
                <a:latin typeface="Arial" pitchFamily="34" charset="0"/>
                <a:cs typeface="Arial" pitchFamily="34" charset="0"/>
              </a:rPr>
              <a:t>sbg</a:t>
            </a:r>
            <a:r>
              <a:rPr lang="en-US" sz="2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900" dirty="0" err="1" smtClean="0">
                <a:latin typeface="Arial" pitchFamily="34" charset="0"/>
                <a:cs typeface="Arial" pitchFamily="34" charset="0"/>
              </a:rPr>
              <a:t>mikrofilm</a:t>
            </a:r>
            <a:r>
              <a:rPr lang="en-US" sz="29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2900" dirty="0" err="1" smtClean="0">
                <a:latin typeface="Arial" pitchFamily="34" charset="0"/>
                <a:cs typeface="Arial" pitchFamily="34" charset="0"/>
              </a:rPr>
              <a:t>Teknologi</a:t>
            </a:r>
            <a:r>
              <a:rPr lang="en-US" sz="29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900" dirty="0" err="1" smtClean="0">
                <a:latin typeface="Arial" pitchFamily="34" charset="0"/>
                <a:cs typeface="Arial" pitchFamily="34" charset="0"/>
              </a:rPr>
              <a:t>digunakan</a:t>
            </a:r>
            <a:r>
              <a:rPr lang="en-US" sz="2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900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sz="2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900" dirty="0" err="1" smtClean="0">
                <a:latin typeface="Arial" pitchFamily="34" charset="0"/>
                <a:cs typeface="Arial" pitchFamily="34" charset="0"/>
              </a:rPr>
              <a:t>rekam</a:t>
            </a:r>
            <a:r>
              <a:rPr lang="en-US" sz="2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900" dirty="0" err="1" smtClean="0">
                <a:latin typeface="Arial" pitchFamily="34" charset="0"/>
                <a:cs typeface="Arial" pitchFamily="34" charset="0"/>
              </a:rPr>
              <a:t>medis</a:t>
            </a:r>
            <a:r>
              <a:rPr lang="en-US" sz="2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900" dirty="0" err="1" smtClean="0">
                <a:latin typeface="Arial" pitchFamily="34" charset="0"/>
                <a:cs typeface="Arial" pitchFamily="34" charset="0"/>
              </a:rPr>
              <a:t>untuk</a:t>
            </a:r>
            <a:r>
              <a:rPr lang="en-US" sz="2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900" dirty="0" err="1" smtClean="0">
                <a:latin typeface="Arial" pitchFamily="34" charset="0"/>
                <a:cs typeface="Arial" pitchFamily="34" charset="0"/>
              </a:rPr>
              <a:t>menyimpan</a:t>
            </a:r>
            <a:r>
              <a:rPr lang="en-US" sz="2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900" dirty="0" err="1" smtClean="0">
                <a:latin typeface="Arial" pitchFamily="34" charset="0"/>
                <a:cs typeface="Arial" pitchFamily="34" charset="0"/>
              </a:rPr>
              <a:t>dokumen</a:t>
            </a:r>
            <a:r>
              <a:rPr lang="en-US" sz="2900" dirty="0" smtClean="0">
                <a:latin typeface="Arial" pitchFamily="34" charset="0"/>
                <a:cs typeface="Arial" pitchFamily="34" charset="0"/>
              </a:rPr>
              <a:t>/  </a:t>
            </a:r>
            <a:r>
              <a:rPr lang="en-US" sz="2900" dirty="0" err="1" smtClean="0">
                <a:latin typeface="Arial" pitchFamily="34" charset="0"/>
                <a:cs typeface="Arial" pitchFamily="34" charset="0"/>
              </a:rPr>
              <a:t>formulir</a:t>
            </a:r>
            <a:r>
              <a:rPr lang="en-US" sz="29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900" dirty="0" err="1" smtClean="0">
                <a:latin typeface="Arial" pitchFamily="34" charset="0"/>
                <a:cs typeface="Arial" pitchFamily="34" charset="0"/>
              </a:rPr>
              <a:t>harus</a:t>
            </a:r>
            <a:r>
              <a:rPr lang="en-US" sz="2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900" dirty="0" err="1" smtClean="0">
                <a:latin typeface="Arial" pitchFamily="34" charset="0"/>
                <a:cs typeface="Arial" pitchFamily="34" charset="0"/>
              </a:rPr>
              <a:t>disimpan</a:t>
            </a:r>
            <a:r>
              <a:rPr lang="en-US" sz="2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900" dirty="0" err="1" smtClean="0">
                <a:latin typeface="Arial" pitchFamily="34" charset="0"/>
                <a:cs typeface="Arial" pitchFamily="34" charset="0"/>
              </a:rPr>
              <a:t>secara</a:t>
            </a:r>
            <a:r>
              <a:rPr lang="en-US" sz="2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900" dirty="0" err="1" smtClean="0">
                <a:latin typeface="Arial" pitchFamily="34" charset="0"/>
                <a:cs typeface="Arial" pitchFamily="34" charset="0"/>
              </a:rPr>
              <a:t>abadi</a:t>
            </a:r>
            <a:endParaRPr lang="en-US" sz="290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2337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5334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err="1" smtClean="0"/>
              <a:t>Sejarah</a:t>
            </a:r>
            <a:r>
              <a:rPr lang="en-US" b="1" dirty="0" smtClean="0"/>
              <a:t>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686800" cy="5486400"/>
          </a:xfrm>
        </p:spPr>
        <p:txBody>
          <a:bodyPr>
            <a:noAutofit/>
          </a:bodyPr>
          <a:lstStyle/>
          <a:p>
            <a:pPr marL="457200" indent="-220663">
              <a:buNone/>
            </a:pPr>
            <a:r>
              <a:rPr lang="en-US" sz="2900" dirty="0" smtClean="0">
                <a:latin typeface="Arial" pitchFamily="34" charset="0"/>
                <a:cs typeface="Arial" pitchFamily="34" charset="0"/>
              </a:rPr>
              <a:t>2. Dr. Nathaniel S. </a:t>
            </a:r>
            <a:r>
              <a:rPr lang="en-US" sz="2900" dirty="0" err="1" smtClean="0">
                <a:latin typeface="Arial" pitchFamily="34" charset="0"/>
                <a:cs typeface="Arial" pitchFamily="34" charset="0"/>
              </a:rPr>
              <a:t>Rosenau</a:t>
            </a:r>
            <a:r>
              <a:rPr lang="en-US" sz="29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900" dirty="0" err="1" smtClean="0">
                <a:latin typeface="Arial" pitchFamily="34" charset="0"/>
                <a:cs typeface="Arial" pitchFamily="34" charset="0"/>
              </a:rPr>
              <a:t>seorang</a:t>
            </a:r>
            <a:r>
              <a:rPr lang="en-US" sz="2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900" dirty="0" err="1" smtClean="0">
                <a:latin typeface="Arial" pitchFamily="34" charset="0"/>
                <a:cs typeface="Arial" pitchFamily="34" charset="0"/>
              </a:rPr>
              <a:t>sekretaris</a:t>
            </a:r>
            <a:r>
              <a:rPr lang="en-US" sz="2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900" dirty="0" err="1" smtClean="0">
                <a:latin typeface="Arial" pitchFamily="34" charset="0"/>
                <a:cs typeface="Arial" pitchFamily="34" charset="0"/>
              </a:rPr>
              <a:t>pada</a:t>
            </a:r>
            <a:r>
              <a:rPr lang="en-US" sz="2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900" dirty="0" err="1" smtClean="0">
                <a:latin typeface="Arial" pitchFamily="34" charset="0"/>
                <a:cs typeface="Arial" pitchFamily="34" charset="0"/>
              </a:rPr>
              <a:t>sebuah</a:t>
            </a:r>
            <a:r>
              <a:rPr lang="en-US" sz="2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900" dirty="0" err="1" smtClean="0">
                <a:latin typeface="Arial" pitchFamily="34" charset="0"/>
                <a:cs typeface="Arial" pitchFamily="34" charset="0"/>
              </a:rPr>
              <a:t>organisasi</a:t>
            </a:r>
            <a:r>
              <a:rPr lang="en-US" sz="2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900" dirty="0" err="1" smtClean="0">
                <a:latin typeface="Arial" pitchFamily="34" charset="0"/>
                <a:cs typeface="Arial" pitchFamily="34" charset="0"/>
              </a:rPr>
              <a:t>sosial</a:t>
            </a:r>
            <a:r>
              <a:rPr lang="en-US" sz="2900" dirty="0" smtClean="0">
                <a:latin typeface="Arial" pitchFamily="34" charset="0"/>
                <a:cs typeface="Arial" pitchFamily="34" charset="0"/>
              </a:rPr>
              <a:t> di Buffalo, New York, orang </a:t>
            </a:r>
            <a:r>
              <a:rPr lang="en-US" sz="2900" dirty="0" err="1" smtClean="0">
                <a:latin typeface="Arial" pitchFamily="34" charset="0"/>
                <a:cs typeface="Arial" pitchFamily="34" charset="0"/>
              </a:rPr>
              <a:t>pertama</a:t>
            </a:r>
            <a:r>
              <a:rPr lang="en-US" sz="29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900" dirty="0" err="1" smtClean="0">
                <a:latin typeface="Arial" pitchFamily="34" charset="0"/>
                <a:cs typeface="Arial" pitchFamily="34" charset="0"/>
              </a:rPr>
              <a:t>mengenalkan</a:t>
            </a:r>
            <a:r>
              <a:rPr lang="en-US" sz="2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900" dirty="0" err="1" smtClean="0">
                <a:latin typeface="Arial" pitchFamily="34" charset="0"/>
                <a:cs typeface="Arial" pitchFamily="34" charset="0"/>
              </a:rPr>
              <a:t>kartu-kartu</a:t>
            </a:r>
            <a:r>
              <a:rPr lang="en-US" sz="2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900" dirty="0" err="1" smtClean="0">
                <a:latin typeface="Arial" pitchFamily="34" charset="0"/>
                <a:cs typeface="Arial" pitchFamily="34" charset="0"/>
              </a:rPr>
              <a:t>indeks</a:t>
            </a:r>
            <a:r>
              <a:rPr lang="en-US" sz="2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900" dirty="0" err="1" smtClean="0">
                <a:latin typeface="Arial" pitchFamily="34" charset="0"/>
                <a:cs typeface="Arial" pitchFamily="34" charset="0"/>
              </a:rPr>
              <a:t>untuk</a:t>
            </a:r>
            <a:r>
              <a:rPr lang="en-US" sz="2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900" dirty="0" err="1" smtClean="0">
                <a:latin typeface="Arial" pitchFamily="34" charset="0"/>
                <a:cs typeface="Arial" pitchFamily="34" charset="0"/>
              </a:rPr>
              <a:t>memudahkan</a:t>
            </a:r>
            <a:r>
              <a:rPr lang="en-US" sz="2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900" dirty="0" err="1" smtClean="0">
                <a:latin typeface="Arial" pitchFamily="34" charset="0"/>
                <a:cs typeface="Arial" pitchFamily="34" charset="0"/>
              </a:rPr>
              <a:t>pengelolaan</a:t>
            </a:r>
            <a:r>
              <a:rPr lang="en-US" sz="2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900" dirty="0" err="1" smtClean="0">
                <a:latin typeface="Arial" pitchFamily="34" charset="0"/>
                <a:cs typeface="Arial" pitchFamily="34" charset="0"/>
              </a:rPr>
              <a:t>dokumen</a:t>
            </a:r>
            <a:endParaRPr lang="en-US" sz="2900" dirty="0" smtClean="0">
              <a:latin typeface="Arial" pitchFamily="34" charset="0"/>
              <a:cs typeface="Arial" pitchFamily="34" charset="0"/>
            </a:endParaRPr>
          </a:p>
          <a:p>
            <a:pPr marL="457200" indent="-220663">
              <a:buNone/>
            </a:pPr>
            <a:r>
              <a:rPr lang="en-US" sz="2900" dirty="0" smtClean="0">
                <a:latin typeface="Arial" pitchFamily="34" charset="0"/>
                <a:cs typeface="Arial" pitchFamily="34" charset="0"/>
              </a:rPr>
              <a:t>3. </a:t>
            </a:r>
            <a:r>
              <a:rPr lang="en-US" sz="2900" dirty="0" err="1" smtClean="0">
                <a:latin typeface="Arial" pitchFamily="34" charset="0"/>
                <a:cs typeface="Arial" pitchFamily="34" charset="0"/>
              </a:rPr>
              <a:t>Vannervar</a:t>
            </a:r>
            <a:r>
              <a:rPr lang="en-US" sz="2900" dirty="0" smtClean="0">
                <a:latin typeface="Arial" pitchFamily="34" charset="0"/>
                <a:cs typeface="Arial" pitchFamily="34" charset="0"/>
              </a:rPr>
              <a:t> Bush, </a:t>
            </a:r>
            <a:r>
              <a:rPr lang="en-US" sz="2900" dirty="0" err="1" smtClean="0">
                <a:latin typeface="Arial" pitchFamily="34" charset="0"/>
                <a:cs typeface="Arial" pitchFamily="34" charset="0"/>
              </a:rPr>
              <a:t>pertama</a:t>
            </a:r>
            <a:r>
              <a:rPr lang="en-US" sz="2900" dirty="0" smtClean="0">
                <a:latin typeface="Arial" pitchFamily="34" charset="0"/>
                <a:cs typeface="Arial" pitchFamily="34" charset="0"/>
              </a:rPr>
              <a:t> kali </a:t>
            </a:r>
            <a:r>
              <a:rPr lang="en-US" sz="2900" dirty="0" err="1" smtClean="0">
                <a:latin typeface="Arial" pitchFamily="34" charset="0"/>
                <a:cs typeface="Arial" pitchFamily="34" charset="0"/>
              </a:rPr>
              <a:t>mengusulkan</a:t>
            </a:r>
            <a:r>
              <a:rPr lang="en-US" sz="2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900" dirty="0" err="1" smtClean="0">
                <a:latin typeface="Arial" pitchFamily="34" charset="0"/>
                <a:cs typeface="Arial" pitchFamily="34" charset="0"/>
              </a:rPr>
              <a:t>menggunakan</a:t>
            </a:r>
            <a:r>
              <a:rPr lang="en-US" sz="2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900" dirty="0" err="1" smtClean="0">
                <a:latin typeface="Arial" pitchFamily="34" charset="0"/>
                <a:cs typeface="Arial" pitchFamily="34" charset="0"/>
              </a:rPr>
              <a:t>komputer</a:t>
            </a:r>
            <a:r>
              <a:rPr lang="en-US" sz="2900" dirty="0" smtClean="0">
                <a:latin typeface="Arial" pitchFamily="34" charset="0"/>
                <a:cs typeface="Arial" pitchFamily="34" charset="0"/>
              </a:rPr>
              <a:t> digital </a:t>
            </a:r>
            <a:r>
              <a:rPr lang="en-US" sz="2900" dirty="0" err="1" smtClean="0">
                <a:latin typeface="Arial" pitchFamily="34" charset="0"/>
                <a:cs typeface="Arial" pitchFamily="34" charset="0"/>
              </a:rPr>
              <a:t>untuk</a:t>
            </a:r>
            <a:r>
              <a:rPr lang="en-US" sz="2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900" dirty="0" err="1" smtClean="0">
                <a:latin typeface="Arial" pitchFamily="34" charset="0"/>
                <a:cs typeface="Arial" pitchFamily="34" charset="0"/>
              </a:rPr>
              <a:t>sistem</a:t>
            </a:r>
            <a:r>
              <a:rPr lang="en-US" sz="2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900" dirty="0" err="1" smtClean="0">
                <a:latin typeface="Arial" pitchFamily="34" charset="0"/>
                <a:cs typeface="Arial" pitchFamily="34" charset="0"/>
              </a:rPr>
              <a:t>informasi</a:t>
            </a:r>
            <a:r>
              <a:rPr lang="en-US" sz="2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900" dirty="0" err="1" smtClean="0">
                <a:latin typeface="Arial" pitchFamily="34" charset="0"/>
                <a:cs typeface="Arial" pitchFamily="34" charset="0"/>
              </a:rPr>
              <a:t>th</a:t>
            </a:r>
            <a:r>
              <a:rPr lang="en-US" sz="2900" dirty="0" smtClean="0">
                <a:latin typeface="Arial" pitchFamily="34" charset="0"/>
                <a:cs typeface="Arial" pitchFamily="34" charset="0"/>
              </a:rPr>
              <a:t> 1945 di USA. </a:t>
            </a:r>
            <a:r>
              <a:rPr lang="en-US" sz="2900" dirty="0" err="1" smtClean="0">
                <a:latin typeface="Arial" pitchFamily="34" charset="0"/>
                <a:cs typeface="Arial" pitchFamily="34" charset="0"/>
              </a:rPr>
              <a:t>Th</a:t>
            </a:r>
            <a:r>
              <a:rPr lang="en-US" sz="2900" dirty="0" smtClean="0">
                <a:latin typeface="Arial" pitchFamily="34" charset="0"/>
                <a:cs typeface="Arial" pitchFamily="34" charset="0"/>
              </a:rPr>
              <a:t> 1960 </a:t>
            </a:r>
            <a:r>
              <a:rPr lang="en-US" sz="2900" dirty="0" err="1" smtClean="0">
                <a:latin typeface="Arial" pitchFamily="34" charset="0"/>
                <a:cs typeface="Arial" pitchFamily="34" charset="0"/>
              </a:rPr>
              <a:t>dilakukan</a:t>
            </a:r>
            <a:r>
              <a:rPr lang="en-US" sz="2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900" dirty="0" err="1" smtClean="0">
                <a:latin typeface="Arial" pitchFamily="34" charset="0"/>
                <a:cs typeface="Arial" pitchFamily="34" charset="0"/>
              </a:rPr>
              <a:t>penyempurnaan</a:t>
            </a:r>
            <a:r>
              <a:rPr lang="en-US" sz="2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900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sz="2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900" dirty="0" err="1" smtClean="0">
                <a:latin typeface="Arial" pitchFamily="34" charset="0"/>
                <a:cs typeface="Arial" pitchFamily="34" charset="0"/>
              </a:rPr>
              <a:t>komputerisasi</a:t>
            </a:r>
            <a:r>
              <a:rPr lang="en-US" sz="2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900" dirty="0" err="1" smtClean="0">
                <a:latin typeface="Arial" pitchFamily="34" charset="0"/>
                <a:cs typeface="Arial" pitchFamily="34" charset="0"/>
              </a:rPr>
              <a:t>sbg</a:t>
            </a:r>
            <a:r>
              <a:rPr lang="en-US" sz="2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900" dirty="0" err="1" smtClean="0">
                <a:latin typeface="Arial" pitchFamily="34" charset="0"/>
                <a:cs typeface="Arial" pitchFamily="34" charset="0"/>
              </a:rPr>
              <a:t>metode</a:t>
            </a:r>
            <a:r>
              <a:rPr lang="en-US" sz="2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900" dirty="0" err="1" smtClean="0">
                <a:latin typeface="Arial" pitchFamily="34" charset="0"/>
                <a:cs typeface="Arial" pitchFamily="34" charset="0"/>
              </a:rPr>
              <a:t>pengontrolan</a:t>
            </a:r>
            <a:r>
              <a:rPr lang="en-US" sz="2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900" dirty="0" err="1" smtClean="0">
                <a:latin typeface="Arial" pitchFamily="34" charset="0"/>
                <a:cs typeface="Arial" pitchFamily="34" charset="0"/>
              </a:rPr>
              <a:t>dokumen</a:t>
            </a:r>
            <a:r>
              <a:rPr lang="en-US" sz="2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9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900" dirty="0" err="1" smtClean="0">
                <a:latin typeface="Arial" pitchFamily="34" charset="0"/>
                <a:cs typeface="Arial" pitchFamily="34" charset="0"/>
              </a:rPr>
              <a:t>pemakaian</a:t>
            </a:r>
            <a:r>
              <a:rPr lang="en-US" sz="2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900" dirty="0" err="1" smtClean="0">
                <a:latin typeface="Arial" pitchFamily="34" charset="0"/>
                <a:cs typeface="Arial" pitchFamily="34" charset="0"/>
              </a:rPr>
              <a:t>micrografis</a:t>
            </a:r>
            <a:endParaRPr lang="en-US" sz="290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557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838200"/>
          </a:xfrm>
        </p:spPr>
        <p:txBody>
          <a:bodyPr>
            <a:normAutofit/>
          </a:bodyPr>
          <a:lstStyle/>
          <a:p>
            <a:pPr algn="ctr"/>
            <a:r>
              <a:rPr lang="en-US" b="1" dirty="0" err="1" smtClean="0"/>
              <a:t>Sejarah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953000"/>
          </a:xfrm>
        </p:spPr>
        <p:txBody>
          <a:bodyPr>
            <a:normAutofit lnSpcReduction="10000"/>
          </a:bodyPr>
          <a:lstStyle/>
          <a:p>
            <a:pPr>
              <a:buFontTx/>
              <a:buChar char="-"/>
            </a:pP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Rekam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medis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sebagai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catatan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ingatan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tentang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praktik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kedokteran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dikenal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sejak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zaman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palaelolitikum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: </a:t>
            </a:r>
            <a:r>
              <a:rPr lang="en-US" sz="3200" smtClean="0">
                <a:latin typeface="Arial" pitchFamily="34" charset="0"/>
                <a:cs typeface="Arial" pitchFamily="34" charset="0"/>
              </a:rPr>
              <a:t>± </a:t>
            </a:r>
            <a:r>
              <a:rPr lang="en-US" sz="3200" smtClean="0">
                <a:latin typeface="Arial" pitchFamily="34" charset="0"/>
                <a:cs typeface="Arial" pitchFamily="34" charset="0"/>
              </a:rPr>
              <a:t>25.000 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SM </a:t>
            </a:r>
          </a:p>
          <a:p>
            <a:pPr>
              <a:buFontTx/>
              <a:buChar char="-"/>
            </a:pP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Zaman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Babylon :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pengobat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Mesir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Yunani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, Roma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menuliskan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pada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dinding-dinding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gua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batang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kayu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bagan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tabel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dari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tanah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liat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dibakar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FontTx/>
              <a:buChar char="-"/>
            </a:pP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Adanya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hieroglyph (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tulisan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Mesir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Kuno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ditemukan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catatan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pengobatan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pada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dinding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makam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candi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Mesir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548778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838200"/>
          </a:xfrm>
        </p:spPr>
        <p:txBody>
          <a:bodyPr>
            <a:normAutofit/>
          </a:bodyPr>
          <a:lstStyle/>
          <a:p>
            <a:pPr algn="ctr"/>
            <a:r>
              <a:rPr lang="en-US" b="1" dirty="0" err="1" smtClean="0"/>
              <a:t>Sejarah</a:t>
            </a:r>
            <a:r>
              <a:rPr lang="en-US" b="1" dirty="0" smtClean="0"/>
              <a:t>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81600"/>
          </a:xfrm>
        </p:spPr>
        <p:txBody>
          <a:bodyPr>
            <a:normAutofit lnSpcReduction="10000"/>
          </a:bodyPr>
          <a:lstStyle/>
          <a:p>
            <a:pPr>
              <a:buFontTx/>
              <a:buChar char="-"/>
            </a:pP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Ditemukannya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tulisan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diatas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papyrus (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semacam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gulungan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kertas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terbuat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dari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kulit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),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adanya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salinan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dari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papyrus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tahun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600 SM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ditemukan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Edwin Smith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pada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abad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ke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19 di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Mesir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sampai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sekarang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masih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tersimpan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di New York Academy of Medicine. </a:t>
            </a:r>
          </a:p>
          <a:p>
            <a:pPr>
              <a:buFontTx/>
              <a:buChar char="-"/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>Ada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juga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papyrus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Ebers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disimpan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di University of Leipzig,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ditulis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pada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± 1550 SM, yang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ditemukan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diantara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kaki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mumi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dekat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Thebes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tahun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1972 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61353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838200"/>
          </a:xfrm>
        </p:spPr>
        <p:txBody>
          <a:bodyPr>
            <a:normAutofit/>
          </a:bodyPr>
          <a:lstStyle/>
          <a:p>
            <a:pPr algn="ctr"/>
            <a:r>
              <a:rPr lang="en-US" b="1" dirty="0" err="1" smtClean="0"/>
              <a:t>Sejarah</a:t>
            </a:r>
            <a:r>
              <a:rPr lang="en-US" b="1" dirty="0" smtClean="0"/>
              <a:t>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81600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Masa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Hipocrates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Bapak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Ilmu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Kedokteran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lahir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tahun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450 SM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telah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memerintahkan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muridnya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yaitu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Thesalu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Dracon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Dexippus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untuk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mencatat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memelihara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semua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penemuannya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tentang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penyakit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pasiennya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secara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rinci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Catatan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Hipocrates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diterjemahkan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oleh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Francis Adam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tahun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1849,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salah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satunya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mengenai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riwayat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perjalanan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penyakit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isteri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Philipus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setelah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melahirkan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sampai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meninggal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6631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838200"/>
          </a:xfrm>
        </p:spPr>
        <p:txBody>
          <a:bodyPr>
            <a:normAutofit/>
          </a:bodyPr>
          <a:lstStyle/>
          <a:p>
            <a:pPr algn="ctr"/>
            <a:r>
              <a:rPr lang="en-US" b="1" dirty="0" err="1" smtClean="0"/>
              <a:t>Sejarah</a:t>
            </a:r>
            <a:r>
              <a:rPr lang="en-US" b="1" dirty="0" smtClean="0"/>
              <a:t>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81600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>600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tahun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sesudah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Hipocrates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, di Roma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ada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seorang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dokter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mencatat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riwayat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perjalanan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penyakit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pasien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ditulis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bahasa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latin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. </a:t>
            </a:r>
            <a:endParaRPr lang="en-US" sz="3200" dirty="0">
              <a:latin typeface="Arial" pitchFamily="34" charset="0"/>
              <a:cs typeface="Arial" pitchFamily="34" charset="0"/>
            </a:endParaRPr>
          </a:p>
          <a:p>
            <a:pPr>
              <a:buFontTx/>
              <a:buChar char="-"/>
            </a:pP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Ibnu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Sina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(980 – 1037)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mengembangkan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ilmu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kedokteran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berdasarkan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catatan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jamannya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Hipocrates</a:t>
            </a:r>
            <a:endParaRPr lang="en-US" sz="320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6691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838200"/>
          </a:xfrm>
        </p:spPr>
        <p:txBody>
          <a:bodyPr>
            <a:normAutofit/>
          </a:bodyPr>
          <a:lstStyle/>
          <a:p>
            <a:pPr algn="ctr"/>
            <a:r>
              <a:rPr lang="en-US" b="1" dirty="0" err="1" smtClean="0"/>
              <a:t>Sejarah</a:t>
            </a:r>
            <a:r>
              <a:rPr lang="en-US" b="1" dirty="0" smtClean="0"/>
              <a:t>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458200" cy="5181600"/>
          </a:xfrm>
        </p:spPr>
        <p:txBody>
          <a:bodyPr>
            <a:normAutofit fontScale="92500" lnSpcReduction="20000"/>
          </a:bodyPr>
          <a:lstStyle/>
          <a:p>
            <a:pPr>
              <a:buFontTx/>
              <a:buChar char="-"/>
            </a:pP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Rumah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sakit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St Bartholomew London-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Inggris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=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rumah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sakit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menyimpan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rekam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medis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sejak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dibuka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tahun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1137.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Pada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saat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Raja Henry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ke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8 (1509 – 15470)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berkuasa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maka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rumah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sakit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tsb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membuat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peraturan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tentang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menjag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kerahasiaan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kelengkapan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isi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rekam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medis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jaman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ini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terjadi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perkembangan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ilmu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kedokteran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semakin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pesat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yang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diikuti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juga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pencatatan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ke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rekam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medis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digunakan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untuk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pengelolaan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pasien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perkembangan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ilmu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Rumah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sakit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ini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mempunyai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perpustakaan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kedokteran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kini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dapat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disamakan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rekam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medis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4641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838200"/>
          </a:xfrm>
        </p:spPr>
        <p:txBody>
          <a:bodyPr>
            <a:normAutofit/>
          </a:bodyPr>
          <a:lstStyle/>
          <a:p>
            <a:pPr algn="ctr"/>
            <a:r>
              <a:rPr lang="en-US" b="1" dirty="0" err="1" smtClean="0"/>
              <a:t>Sejarah</a:t>
            </a:r>
            <a:r>
              <a:rPr lang="en-US" b="1" dirty="0" smtClean="0"/>
              <a:t>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458200" cy="5181600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Seiring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munculnya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ilmu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statistik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abad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17 – 18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maka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peranan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data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rekam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medis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menjadi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sangat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penting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untuk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menghitung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angka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kesakitan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kematian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rumah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sakit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ttt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atau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pada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wilayah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ttt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FontTx/>
              <a:buChar char="-"/>
            </a:pP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Rumah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sakit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Penzylvnia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Amerika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didirikan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tahun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1752 yang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menyimpan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indeks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pasien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tersimpan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sampai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sekarang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FontTx/>
              <a:buChar char="-"/>
            </a:pP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7902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838200"/>
          </a:xfrm>
        </p:spPr>
        <p:txBody>
          <a:bodyPr>
            <a:normAutofit/>
          </a:bodyPr>
          <a:lstStyle/>
          <a:p>
            <a:pPr algn="ctr"/>
            <a:r>
              <a:rPr lang="en-US" b="1" dirty="0" err="1" smtClean="0"/>
              <a:t>Sejarah</a:t>
            </a:r>
            <a:r>
              <a:rPr lang="en-US" b="1" dirty="0" smtClean="0"/>
              <a:t>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458200" cy="5181600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Rumah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sakit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Massachusete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, Boston,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oleh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pustakawan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Grace Whiting Meyers (1859- 1957)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mulai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membuat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katalog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catatan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rekam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medis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pasien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mengenalkan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terminologi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medis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istilah-istilah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kedokteran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>
              <a:buFontTx/>
              <a:buChar char="-"/>
            </a:pP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Awal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abad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20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berkembangnya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kebutuhan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perlunya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rekam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medis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di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seluruh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dunia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karena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akreditasi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pelayanan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kesehatan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mendorong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didirikannya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asosiasi-asosiasi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perekam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medis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di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setiap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negara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FontTx/>
              <a:buChar char="-"/>
            </a:pP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9757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5334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err="1" smtClean="0"/>
              <a:t>Sejarah</a:t>
            </a:r>
            <a:r>
              <a:rPr lang="en-US" b="1" dirty="0" smtClean="0"/>
              <a:t>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38200"/>
            <a:ext cx="8686800" cy="5867400"/>
          </a:xfrm>
        </p:spPr>
        <p:txBody>
          <a:bodyPr>
            <a:noAutofit/>
          </a:bodyPr>
          <a:lstStyle/>
          <a:p>
            <a:pPr>
              <a:buFontTx/>
              <a:buChar char="-"/>
            </a:pPr>
            <a:r>
              <a:rPr lang="en-US" sz="2900" dirty="0" err="1" smtClean="0">
                <a:latin typeface="Arial" pitchFamily="34" charset="0"/>
                <a:cs typeface="Arial" pitchFamily="34" charset="0"/>
              </a:rPr>
              <a:t>Akreditasi</a:t>
            </a:r>
            <a:r>
              <a:rPr lang="en-US" sz="2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900" dirty="0" err="1" smtClean="0">
                <a:latin typeface="Arial" pitchFamily="34" charset="0"/>
                <a:cs typeface="Arial" pitchFamily="34" charset="0"/>
              </a:rPr>
              <a:t>pelayanan</a:t>
            </a:r>
            <a:r>
              <a:rPr lang="en-US" sz="2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900" dirty="0" err="1" smtClean="0">
                <a:latin typeface="Arial" pitchFamily="34" charset="0"/>
                <a:cs typeface="Arial" pitchFamily="34" charset="0"/>
              </a:rPr>
              <a:t>kesehatan</a:t>
            </a:r>
            <a:r>
              <a:rPr lang="en-US" sz="2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900" dirty="0" err="1" smtClean="0">
                <a:latin typeface="Arial" pitchFamily="34" charset="0"/>
                <a:cs typeface="Arial" pitchFamily="34" charset="0"/>
              </a:rPr>
              <a:t>dilakukan</a:t>
            </a:r>
            <a:r>
              <a:rPr lang="en-US" sz="2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900" dirty="0" err="1" smtClean="0">
                <a:latin typeface="Arial" pitchFamily="34" charset="0"/>
                <a:cs typeface="Arial" pitchFamily="34" charset="0"/>
              </a:rPr>
              <a:t>berdasarkan</a:t>
            </a:r>
            <a:r>
              <a:rPr lang="en-US" sz="2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900" dirty="0" err="1" smtClean="0">
                <a:latin typeface="Arial" pitchFamily="34" charset="0"/>
                <a:cs typeface="Arial" pitchFamily="34" charset="0"/>
              </a:rPr>
              <a:t>bukti-bukti</a:t>
            </a:r>
            <a:r>
              <a:rPr lang="en-US" sz="2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900" dirty="0" err="1" smtClean="0">
                <a:latin typeface="Arial" pitchFamily="34" charset="0"/>
                <a:cs typeface="Arial" pitchFamily="34" charset="0"/>
              </a:rPr>
              <a:t>tertulis</a:t>
            </a:r>
            <a:r>
              <a:rPr lang="en-US" sz="2900" dirty="0" smtClean="0">
                <a:latin typeface="Arial" pitchFamily="34" charset="0"/>
                <a:cs typeface="Arial" pitchFamily="34" charset="0"/>
              </a:rPr>
              <a:t> proses </a:t>
            </a:r>
            <a:r>
              <a:rPr lang="en-US" sz="2900" dirty="0" err="1" smtClean="0">
                <a:latin typeface="Arial" pitchFamily="34" charset="0"/>
                <a:cs typeface="Arial" pitchFamily="34" charset="0"/>
              </a:rPr>
              <a:t>pelayanan</a:t>
            </a:r>
            <a:r>
              <a:rPr lang="en-US" sz="2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900" dirty="0" err="1" smtClean="0">
                <a:latin typeface="Arial" pitchFamily="34" charset="0"/>
                <a:cs typeface="Arial" pitchFamily="34" charset="0"/>
              </a:rPr>
              <a:t>kesehatan</a:t>
            </a:r>
            <a:r>
              <a:rPr lang="en-US" sz="2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9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900" dirty="0" err="1" smtClean="0">
                <a:latin typeface="Arial" pitchFamily="34" charset="0"/>
                <a:cs typeface="Arial" pitchFamily="34" charset="0"/>
              </a:rPr>
              <a:t>administrasi</a:t>
            </a:r>
            <a:r>
              <a:rPr lang="en-US" sz="2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900" dirty="0" err="1" smtClean="0">
                <a:latin typeface="Arial" pitchFamily="34" charset="0"/>
                <a:cs typeface="Arial" pitchFamily="34" charset="0"/>
              </a:rPr>
              <a:t>untuk</a:t>
            </a:r>
            <a:r>
              <a:rPr lang="en-US" sz="2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900" dirty="0" err="1" smtClean="0">
                <a:latin typeface="Arial" pitchFamily="34" charset="0"/>
                <a:cs typeface="Arial" pitchFamily="34" charset="0"/>
              </a:rPr>
              <a:t>dinilai</a:t>
            </a:r>
            <a:r>
              <a:rPr lang="en-US" sz="29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FontTx/>
              <a:buChar char="-"/>
            </a:pPr>
            <a:r>
              <a:rPr lang="en-US" sz="2900" dirty="0" err="1" smtClean="0">
                <a:latin typeface="Arial" pitchFamily="34" charset="0"/>
                <a:cs typeface="Arial" pitchFamily="34" charset="0"/>
              </a:rPr>
              <a:t>Perlunya</a:t>
            </a:r>
            <a:r>
              <a:rPr lang="en-US" sz="2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900" dirty="0" err="1" smtClean="0">
                <a:latin typeface="Arial" pitchFamily="34" charset="0"/>
                <a:cs typeface="Arial" pitchFamily="34" charset="0"/>
              </a:rPr>
              <a:t>ilmu</a:t>
            </a:r>
            <a:r>
              <a:rPr lang="en-US" sz="2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9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900" dirty="0" err="1" smtClean="0">
                <a:latin typeface="Arial" pitchFamily="34" charset="0"/>
                <a:cs typeface="Arial" pitchFamily="34" charset="0"/>
              </a:rPr>
              <a:t>keahlian</a:t>
            </a:r>
            <a:r>
              <a:rPr lang="en-US" sz="2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900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sz="2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900" dirty="0" err="1" smtClean="0">
                <a:latin typeface="Arial" pitchFamily="34" charset="0"/>
                <a:cs typeface="Arial" pitchFamily="34" charset="0"/>
              </a:rPr>
              <a:t>pencatatan</a:t>
            </a:r>
            <a:r>
              <a:rPr lang="en-US" sz="2900" dirty="0" smtClean="0">
                <a:latin typeface="Arial" pitchFamily="34" charset="0"/>
                <a:cs typeface="Arial" pitchFamily="34" charset="0"/>
              </a:rPr>
              <a:t> data </a:t>
            </a:r>
            <a:r>
              <a:rPr lang="en-US" sz="2900" dirty="0" err="1" smtClean="0">
                <a:latin typeface="Arial" pitchFamily="34" charset="0"/>
                <a:cs typeface="Arial" pitchFamily="34" charset="0"/>
              </a:rPr>
              <a:t>ke</a:t>
            </a:r>
            <a:r>
              <a:rPr lang="en-US" sz="2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900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sz="2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900" dirty="0" err="1" smtClean="0">
                <a:latin typeface="Arial" pitchFamily="34" charset="0"/>
                <a:cs typeface="Arial" pitchFamily="34" charset="0"/>
              </a:rPr>
              <a:t>rekam</a:t>
            </a:r>
            <a:r>
              <a:rPr lang="en-US" sz="2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900" dirty="0" err="1" smtClean="0">
                <a:latin typeface="Arial" pitchFamily="34" charset="0"/>
                <a:cs typeface="Arial" pitchFamily="34" charset="0"/>
              </a:rPr>
              <a:t>medis</a:t>
            </a:r>
            <a:r>
              <a:rPr lang="en-US" sz="2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9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900" dirty="0" err="1" smtClean="0">
                <a:latin typeface="Arial" pitchFamily="34" charset="0"/>
                <a:cs typeface="Arial" pitchFamily="34" charset="0"/>
              </a:rPr>
              <a:t>pengelolaannya</a:t>
            </a:r>
            <a:r>
              <a:rPr lang="en-US" sz="2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900" dirty="0" err="1" smtClean="0">
                <a:latin typeface="Arial" pitchFamily="34" charset="0"/>
                <a:cs typeface="Arial" pitchFamily="34" charset="0"/>
              </a:rPr>
              <a:t>maka</a:t>
            </a:r>
            <a:r>
              <a:rPr lang="en-US" sz="2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900" dirty="0" err="1" smtClean="0">
                <a:latin typeface="Arial" pitchFamily="34" charset="0"/>
                <a:cs typeface="Arial" pitchFamily="34" charset="0"/>
              </a:rPr>
              <a:t>para</a:t>
            </a:r>
            <a:r>
              <a:rPr lang="en-US" sz="2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900" dirty="0" err="1" smtClean="0">
                <a:latin typeface="Arial" pitchFamily="34" charset="0"/>
                <a:cs typeface="Arial" pitchFamily="34" charset="0"/>
              </a:rPr>
              <a:t>perekam</a:t>
            </a:r>
            <a:r>
              <a:rPr lang="en-US" sz="2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900" dirty="0" err="1" smtClean="0">
                <a:latin typeface="Arial" pitchFamily="34" charset="0"/>
                <a:cs typeface="Arial" pitchFamily="34" charset="0"/>
              </a:rPr>
              <a:t>medis</a:t>
            </a:r>
            <a:r>
              <a:rPr lang="en-US" sz="2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900" dirty="0" err="1" smtClean="0">
                <a:latin typeface="Arial" pitchFamily="34" charset="0"/>
                <a:cs typeface="Arial" pitchFamily="34" charset="0"/>
              </a:rPr>
              <a:t>mendirikan</a:t>
            </a:r>
            <a:r>
              <a:rPr lang="en-US" sz="2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900" dirty="0" err="1" smtClean="0">
                <a:latin typeface="Arial" pitchFamily="34" charset="0"/>
                <a:cs typeface="Arial" pitchFamily="34" charset="0"/>
              </a:rPr>
              <a:t>asosiasi-asosiasi</a:t>
            </a:r>
            <a:r>
              <a:rPr lang="en-US" sz="29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US" sz="2900" dirty="0" err="1" smtClean="0">
                <a:latin typeface="Arial" pitchFamily="34" charset="0"/>
                <a:cs typeface="Arial" pitchFamily="34" charset="0"/>
              </a:rPr>
              <a:t>perhimpunan</a:t>
            </a:r>
            <a:r>
              <a:rPr lang="en-US" sz="2900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en-US" sz="2900" dirty="0" err="1" smtClean="0">
                <a:latin typeface="Arial" pitchFamily="34" charset="0"/>
                <a:cs typeface="Arial" pitchFamily="34" charset="0"/>
              </a:rPr>
              <a:t>perekam</a:t>
            </a:r>
            <a:r>
              <a:rPr lang="en-US" sz="2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900" dirty="0" err="1" smtClean="0">
                <a:latin typeface="Arial" pitchFamily="34" charset="0"/>
                <a:cs typeface="Arial" pitchFamily="34" charset="0"/>
              </a:rPr>
              <a:t>medis</a:t>
            </a:r>
            <a:r>
              <a:rPr lang="en-US" sz="2900" dirty="0" smtClean="0">
                <a:latin typeface="Arial" pitchFamily="34" charset="0"/>
                <a:cs typeface="Arial" pitchFamily="34" charset="0"/>
              </a:rPr>
              <a:t> di </a:t>
            </a:r>
            <a:r>
              <a:rPr lang="en-US" sz="2900" dirty="0" err="1" smtClean="0">
                <a:latin typeface="Arial" pitchFamily="34" charset="0"/>
                <a:cs typeface="Arial" pitchFamily="34" charset="0"/>
              </a:rPr>
              <a:t>seluruh</a:t>
            </a:r>
            <a:r>
              <a:rPr lang="en-US" sz="2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900" dirty="0" err="1" smtClean="0">
                <a:latin typeface="Arial" pitchFamily="34" charset="0"/>
                <a:cs typeface="Arial" pitchFamily="34" charset="0"/>
              </a:rPr>
              <a:t>negara</a:t>
            </a:r>
            <a:r>
              <a:rPr lang="en-US" sz="29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900" dirty="0" err="1" smtClean="0">
                <a:latin typeface="Arial" pitchFamily="34" charset="0"/>
                <a:cs typeface="Arial" pitchFamily="34" charset="0"/>
              </a:rPr>
              <a:t>seperti</a:t>
            </a:r>
            <a:r>
              <a:rPr lang="en-US" sz="2900" dirty="0" smtClean="0">
                <a:latin typeface="Arial" pitchFamily="34" charset="0"/>
                <a:cs typeface="Arial" pitchFamily="34" charset="0"/>
              </a:rPr>
              <a:t> :  AHIMA (</a:t>
            </a:r>
            <a:r>
              <a:rPr lang="en-US" sz="2900" i="1" dirty="0" smtClean="0">
                <a:latin typeface="Arial" pitchFamily="34" charset="0"/>
                <a:cs typeface="Arial" pitchFamily="34" charset="0"/>
              </a:rPr>
              <a:t>American Health Information Management Association</a:t>
            </a:r>
            <a:r>
              <a:rPr lang="en-US" sz="2900" dirty="0" smtClean="0">
                <a:latin typeface="Arial" pitchFamily="34" charset="0"/>
                <a:cs typeface="Arial" pitchFamily="34" charset="0"/>
              </a:rPr>
              <a:t>); IFHRO (International Health Record Organization), PORMIKI (</a:t>
            </a:r>
            <a:r>
              <a:rPr lang="en-US" sz="2900" dirty="0" err="1" smtClean="0">
                <a:latin typeface="Arial" pitchFamily="34" charset="0"/>
                <a:cs typeface="Arial" pitchFamily="34" charset="0"/>
              </a:rPr>
              <a:t>Perhimpunan</a:t>
            </a:r>
            <a:r>
              <a:rPr lang="en-US" sz="2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900" dirty="0" err="1" smtClean="0">
                <a:latin typeface="Arial" pitchFamily="34" charset="0"/>
                <a:cs typeface="Arial" pitchFamily="34" charset="0"/>
              </a:rPr>
              <a:t>Organisasi</a:t>
            </a:r>
            <a:r>
              <a:rPr lang="en-US" sz="2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900" dirty="0" err="1" smtClean="0">
                <a:latin typeface="Arial" pitchFamily="34" charset="0"/>
                <a:cs typeface="Arial" pitchFamily="34" charset="0"/>
              </a:rPr>
              <a:t>Profesional</a:t>
            </a:r>
            <a:r>
              <a:rPr lang="en-US" sz="2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900" dirty="0" err="1" smtClean="0">
                <a:latin typeface="Arial" pitchFamily="34" charset="0"/>
                <a:cs typeface="Arial" pitchFamily="34" charset="0"/>
              </a:rPr>
              <a:t>Perekam</a:t>
            </a:r>
            <a:r>
              <a:rPr lang="en-US" sz="2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900" dirty="0" err="1" smtClean="0">
                <a:latin typeface="Arial" pitchFamily="34" charset="0"/>
                <a:cs typeface="Arial" pitchFamily="34" charset="0"/>
              </a:rPr>
              <a:t>Medis</a:t>
            </a:r>
            <a:r>
              <a:rPr lang="en-US" sz="2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9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900" dirty="0" err="1" smtClean="0">
                <a:latin typeface="Arial" pitchFamily="34" charset="0"/>
                <a:cs typeface="Arial" pitchFamily="34" charset="0"/>
              </a:rPr>
              <a:t>Informatika</a:t>
            </a:r>
            <a:r>
              <a:rPr lang="en-US" sz="2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900" dirty="0" err="1" smtClean="0">
                <a:latin typeface="Arial" pitchFamily="34" charset="0"/>
                <a:cs typeface="Arial" pitchFamily="34" charset="0"/>
              </a:rPr>
              <a:t>Kesehatan</a:t>
            </a:r>
            <a:r>
              <a:rPr lang="en-US" sz="2900" dirty="0" smtClean="0">
                <a:latin typeface="Arial" pitchFamily="34" charset="0"/>
                <a:cs typeface="Arial" pitchFamily="34" charset="0"/>
              </a:rPr>
              <a:t> Indonesia)</a:t>
            </a:r>
          </a:p>
        </p:txBody>
      </p:sp>
    </p:spTree>
    <p:extLst>
      <p:ext uri="{BB962C8B-B14F-4D97-AF65-F5344CB8AC3E}">
        <p14:creationId xmlns:p14="http://schemas.microsoft.com/office/powerpoint/2010/main" val="1885914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128</TotalTime>
  <Words>1041</Words>
  <Application>Microsoft Office PowerPoint</Application>
  <PresentationFormat>On-screen Show (4:3)</PresentationFormat>
  <Paragraphs>68</Paragraphs>
  <Slides>17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Flow</vt:lpstr>
      <vt:lpstr>SEJARAH REKAM MEDIS</vt:lpstr>
      <vt:lpstr>Sejarah</vt:lpstr>
      <vt:lpstr>Sejarah </vt:lpstr>
      <vt:lpstr>Sejarah </vt:lpstr>
      <vt:lpstr>Sejarah </vt:lpstr>
      <vt:lpstr>Sejarah </vt:lpstr>
      <vt:lpstr>Sejarah </vt:lpstr>
      <vt:lpstr>Sejarah </vt:lpstr>
      <vt:lpstr>Sejarah </vt:lpstr>
      <vt:lpstr>Sejarah </vt:lpstr>
      <vt:lpstr>Sejarah </vt:lpstr>
      <vt:lpstr>Sejarah </vt:lpstr>
      <vt:lpstr>Sejarah </vt:lpstr>
      <vt:lpstr>Sejarah </vt:lpstr>
      <vt:lpstr>Sejarah </vt:lpstr>
      <vt:lpstr>Sejarah </vt:lpstr>
      <vt:lpstr>Sejarah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SEJARAH REKAM MEDIS</dc:title>
  <dc:creator>Maryani</dc:creator>
  <cp:lastModifiedBy>Pavilion</cp:lastModifiedBy>
  <cp:revision>20</cp:revision>
  <dcterms:created xsi:type="dcterms:W3CDTF">2014-10-16T09:30:44Z</dcterms:created>
  <dcterms:modified xsi:type="dcterms:W3CDTF">2014-10-20T06:16:28Z</dcterms:modified>
</cp:coreProperties>
</file>