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6"/>
  </p:notesMasterIdLst>
  <p:handoutMasterIdLst>
    <p:handoutMasterId r:id="rId57"/>
  </p:handoutMasterIdLst>
  <p:sldIdLst>
    <p:sldId id="562" r:id="rId2"/>
    <p:sldId id="638" r:id="rId3"/>
    <p:sldId id="639" r:id="rId4"/>
    <p:sldId id="642" r:id="rId5"/>
    <p:sldId id="643" r:id="rId6"/>
    <p:sldId id="631" r:id="rId7"/>
    <p:sldId id="656" r:id="rId8"/>
    <p:sldId id="616" r:id="rId9"/>
    <p:sldId id="617" r:id="rId10"/>
    <p:sldId id="618" r:id="rId11"/>
    <p:sldId id="615" r:id="rId12"/>
    <p:sldId id="620" r:id="rId13"/>
    <p:sldId id="621" r:id="rId14"/>
    <p:sldId id="622" r:id="rId15"/>
    <p:sldId id="630" r:id="rId16"/>
    <p:sldId id="623" r:id="rId17"/>
    <p:sldId id="624" r:id="rId18"/>
    <p:sldId id="625" r:id="rId19"/>
    <p:sldId id="626" r:id="rId20"/>
    <p:sldId id="586" r:id="rId21"/>
    <p:sldId id="587" r:id="rId22"/>
    <p:sldId id="588" r:id="rId23"/>
    <p:sldId id="589" r:id="rId24"/>
    <p:sldId id="576" r:id="rId25"/>
    <p:sldId id="577" r:id="rId26"/>
    <p:sldId id="567" r:id="rId27"/>
    <p:sldId id="578" r:id="rId28"/>
    <p:sldId id="579" r:id="rId29"/>
    <p:sldId id="580" r:id="rId30"/>
    <p:sldId id="451" r:id="rId31"/>
    <p:sldId id="420" r:id="rId32"/>
    <p:sldId id="554" r:id="rId33"/>
    <p:sldId id="464" r:id="rId34"/>
    <p:sldId id="582" r:id="rId35"/>
    <p:sldId id="421" r:id="rId36"/>
    <p:sldId id="569" r:id="rId37"/>
    <p:sldId id="422" r:id="rId38"/>
    <p:sldId id="571" r:id="rId39"/>
    <p:sldId id="424" r:id="rId40"/>
    <p:sldId id="460" r:id="rId41"/>
    <p:sldId id="440" r:id="rId42"/>
    <p:sldId id="439" r:id="rId43"/>
    <p:sldId id="465" r:id="rId44"/>
    <p:sldId id="564" r:id="rId45"/>
    <p:sldId id="563" r:id="rId46"/>
    <p:sldId id="463" r:id="rId47"/>
    <p:sldId id="549" r:id="rId48"/>
    <p:sldId id="469" r:id="rId49"/>
    <p:sldId id="470" r:id="rId50"/>
    <p:sldId id="556" r:id="rId51"/>
    <p:sldId id="488" r:id="rId52"/>
    <p:sldId id="628" r:id="rId53"/>
    <p:sldId id="555" r:id="rId54"/>
    <p:sldId id="557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00"/>
    <a:srgbClr val="009900"/>
    <a:srgbClr val="FFD661"/>
    <a:srgbClr val="FF9900"/>
    <a:srgbClr val="FF3399"/>
    <a:srgbClr val="FFFF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64" autoAdjust="0"/>
    <p:restoredTop sz="96309" autoAdjust="0"/>
  </p:normalViewPr>
  <p:slideViewPr>
    <p:cSldViewPr>
      <p:cViewPr>
        <p:scale>
          <a:sx n="66" d="100"/>
          <a:sy n="66" d="100"/>
        </p:scale>
        <p:origin x="-12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3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ED7ED518-307F-4C5A-8C21-25B31E7A4E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C6889BC8-701B-44CE-BF5F-DE842E7DAA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9B685-6E3E-4ACC-B3EF-9A8422F8115A}" type="slidenum">
              <a:rPr lang="en-US"/>
              <a:pPr/>
              <a:t>2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ln/>
        </p:spPr>
        <p:txBody>
          <a:bodyPr lIns="90488" tIns="44450" rIns="90488" bIns="44450"/>
          <a:lstStyle/>
          <a:p>
            <a:pPr defTabSz="762000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35755-A303-49ED-BFC9-C49D716D5E71}" type="slidenum">
              <a:rPr lang="en-US"/>
              <a:pPr/>
              <a:t>3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ln/>
        </p:spPr>
        <p:txBody>
          <a:bodyPr lIns="90488" tIns="44450" rIns="90488" bIns="44450"/>
          <a:lstStyle/>
          <a:p>
            <a:pPr defTabSz="762000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6C607-4FC9-4F25-8DD8-51F476103688}" type="slidenum">
              <a:rPr lang="en-US"/>
              <a:pPr/>
              <a:t>4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ln/>
        </p:spPr>
        <p:txBody>
          <a:bodyPr lIns="90488" tIns="44450" rIns="90488" bIns="44450"/>
          <a:lstStyle/>
          <a:p>
            <a:pPr defTabSz="762000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8AA16-A1AE-4010-9068-898240E250A5}" type="slidenum">
              <a:rPr lang="en-US"/>
              <a:pPr/>
              <a:t>5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ln/>
        </p:spPr>
        <p:txBody>
          <a:bodyPr lIns="90488" tIns="44450" rIns="90488" bIns="44450"/>
          <a:lstStyle/>
          <a:p>
            <a:pPr defTabSz="762000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AA338-4E25-4E8B-80FC-3DADF038F171}" type="slidenum">
              <a:rPr lang="en-US"/>
              <a:pPr/>
              <a:t>11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11D7A-93BC-423F-A1F4-948C22B95AA2}" type="slidenum">
              <a:rPr lang="en-US"/>
              <a:pPr/>
              <a:t>21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ln/>
        </p:spPr>
        <p:txBody>
          <a:bodyPr lIns="90488" tIns="44450" rIns="90488" bIns="44450"/>
          <a:lstStyle/>
          <a:p>
            <a:pPr defTabSz="762000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70AC9-AF39-4488-86AF-64B9416A13A5}" type="slidenum">
              <a:rPr lang="en-US"/>
              <a:pPr/>
              <a:t>22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ln/>
        </p:spPr>
        <p:txBody>
          <a:bodyPr lIns="90488" tIns="44450" rIns="90488" bIns="44450"/>
          <a:lstStyle/>
          <a:p>
            <a:pPr defTabSz="762000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6FF49-00F2-4F2D-BA18-77BDBF106476}" type="slidenum">
              <a:rPr lang="en-US"/>
              <a:pPr/>
              <a:t>23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ln/>
        </p:spPr>
        <p:txBody>
          <a:bodyPr lIns="90488" tIns="44450" rIns="90488" bIns="44450"/>
          <a:lstStyle/>
          <a:p>
            <a:pPr defTabSz="762000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16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761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761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761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761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761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4761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4761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4761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617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617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617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617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404533-F401-4D6D-88CF-06749A485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50FAC-382F-46D8-ADBF-1FBD94D81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78CD8-7CC8-4688-9CD6-E7FB2F40D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BE3208-9350-4714-9200-59847E07C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CCA8B2-2CC0-4879-835A-BA4DDA2F23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40ECA2-8945-4981-B68C-ED8C5BDF4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84151C8-D70C-44B9-956E-80173B46A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3E4B2B0-4993-4A0F-9B47-61F1A75AF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717D9-D170-4F5E-8DD9-4C5A1E467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2A4E6-5CE3-4747-99CB-CCC6D5700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F19DF-055A-41A1-86DE-56CFBAF0A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03E9D-68EB-4323-BB8A-3B5F3527A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AD1EE-699B-4853-846C-C7F4CFD32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4EC51-33A0-4ED9-84CB-CC78240ED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90DD0-606B-47A0-BF5F-E404C3887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3E08F-BD63-4D8F-9449-ADC2DE2F0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13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751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751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751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751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7514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47514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47514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4751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51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51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751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751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0B9B6DD6-7148-4D4B-8D43-4EB5C4BDB24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wmf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WordArt 2" descr="Shingle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83058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525">
                  <a:noFill/>
                  <a:round/>
                  <a:headEnd/>
                  <a:tailEnd/>
                </a:ln>
                <a:pattFill prst="shingle">
                  <a:fgClr>
                    <a:srgbClr val="0000CC"/>
                  </a:fgClr>
                  <a:bgClr>
                    <a:srgbClr val="FFFFFF"/>
                  </a:bgClr>
                </a:patt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Surveilans Faktor Risiko Penyakit</a:t>
            </a:r>
          </a:p>
          <a:p>
            <a:pPr algn="ctr"/>
            <a:r>
              <a:rPr lang="id-ID" sz="3600" kern="10" dirty="0">
                <a:ln w="9525">
                  <a:noFill/>
                  <a:round/>
                  <a:headEnd/>
                  <a:tailEnd/>
                </a:ln>
                <a:pattFill prst="shingle">
                  <a:fgClr>
                    <a:srgbClr val="0000CC"/>
                  </a:fgClr>
                  <a:bgClr>
                    <a:srgbClr val="FFFFFF"/>
                  </a:bgClr>
                </a:patt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Berbasis Masyarakat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539651" name="Oval 3"/>
          <p:cNvSpPr>
            <a:spLocks noChangeArrowheads="1"/>
          </p:cNvSpPr>
          <p:nvPr/>
        </p:nvSpPr>
        <p:spPr bwMode="auto">
          <a:xfrm>
            <a:off x="914400" y="3124200"/>
            <a:ext cx="2514600" cy="1676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Surveilans PTM</a:t>
            </a:r>
          </a:p>
        </p:txBody>
      </p:sp>
      <p:sp>
        <p:nvSpPr>
          <p:cNvPr id="539652" name="Oval 4"/>
          <p:cNvSpPr>
            <a:spLocks noChangeArrowheads="1"/>
          </p:cNvSpPr>
          <p:nvPr/>
        </p:nvSpPr>
        <p:spPr bwMode="auto">
          <a:xfrm>
            <a:off x="3429000" y="3124200"/>
            <a:ext cx="2438400" cy="1676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Promosi 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&amp;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Pencegahan</a:t>
            </a:r>
          </a:p>
        </p:txBody>
      </p:sp>
      <p:sp>
        <p:nvSpPr>
          <p:cNvPr id="539653" name="Oval 5"/>
          <p:cNvSpPr>
            <a:spLocks noChangeArrowheads="1"/>
          </p:cNvSpPr>
          <p:nvPr/>
        </p:nvSpPr>
        <p:spPr bwMode="auto">
          <a:xfrm>
            <a:off x="5867400" y="3124200"/>
            <a:ext cx="2438400" cy="1676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Inovasi &amp; Reform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Manajemen 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Yankes</a:t>
            </a:r>
          </a:p>
        </p:txBody>
      </p:sp>
      <p:sp>
        <p:nvSpPr>
          <p:cNvPr id="539654" name="Oval 6"/>
          <p:cNvSpPr>
            <a:spLocks noChangeArrowheads="1"/>
          </p:cNvSpPr>
          <p:nvPr/>
        </p:nvSpPr>
        <p:spPr bwMode="auto">
          <a:xfrm>
            <a:off x="914400" y="2514600"/>
            <a:ext cx="7391400" cy="2895600"/>
          </a:xfrm>
          <a:prstGeom prst="ellipse">
            <a:avLst/>
          </a:prstGeom>
          <a:noFill/>
          <a:ln w="9525">
            <a:solidFill>
              <a:schemeClr val="tx2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9655" name="Text Box 7"/>
          <p:cNvSpPr txBox="1">
            <a:spLocks noChangeArrowheads="1"/>
          </p:cNvSpPr>
          <p:nvPr/>
        </p:nvSpPr>
        <p:spPr bwMode="auto">
          <a:xfrm>
            <a:off x="3581400" y="2286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Integratif</a:t>
            </a:r>
          </a:p>
        </p:txBody>
      </p:sp>
      <p:sp>
        <p:nvSpPr>
          <p:cNvPr id="539656" name="Text Box 8"/>
          <p:cNvSpPr txBox="1">
            <a:spLocks noChangeArrowheads="1"/>
          </p:cNvSpPr>
          <p:nvPr/>
        </p:nvSpPr>
        <p:spPr bwMode="auto">
          <a:xfrm>
            <a:off x="3657600" y="5105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Komprehensif</a:t>
            </a:r>
          </a:p>
        </p:txBody>
      </p:sp>
      <p:sp>
        <p:nvSpPr>
          <p:cNvPr id="539657" name="AutoShape 9"/>
          <p:cNvSpPr>
            <a:spLocks noChangeArrowheads="1"/>
          </p:cNvSpPr>
          <p:nvPr/>
        </p:nvSpPr>
        <p:spPr bwMode="auto">
          <a:xfrm rot="5400000">
            <a:off x="4114800" y="-381000"/>
            <a:ext cx="1143000" cy="3886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E85D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  <a:p>
            <a:pPr algn="ctr" eaLnBrk="1" hangingPunct="1"/>
            <a:endParaRPr lang="en-US" b="1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REKOMENDASI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WHO</a:t>
            </a:r>
          </a:p>
          <a:p>
            <a:pPr algn="ctr" eaLnBrk="1" hangingPunct="1"/>
            <a:endParaRPr lang="en-US" b="1">
              <a:solidFill>
                <a:schemeClr val="bg1"/>
              </a:solidFill>
            </a:endParaRPr>
          </a:p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685800" y="152400"/>
            <a:ext cx="8077200" cy="563563"/>
          </a:xfrm>
          <a:prstGeom prst="rect">
            <a:avLst/>
          </a:prstGeom>
          <a:gradFill rotWithShape="1">
            <a:gsLst>
              <a:gs pos="0">
                <a:srgbClr val="E1F42A"/>
              </a:gs>
              <a:gs pos="100000">
                <a:srgbClr val="F5292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LATAR BELAKANG</a:t>
            </a:r>
          </a:p>
        </p:txBody>
      </p:sp>
      <p:sp>
        <p:nvSpPr>
          <p:cNvPr id="539659" name="Text Box 11"/>
          <p:cNvSpPr txBox="1">
            <a:spLocks noChangeArrowheads="1"/>
          </p:cNvSpPr>
          <p:nvPr/>
        </p:nvSpPr>
        <p:spPr bwMode="auto">
          <a:xfrm>
            <a:off x="1905000" y="3429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/>
              <a:t>1</a:t>
            </a:r>
          </a:p>
        </p:txBody>
      </p:sp>
      <p:sp>
        <p:nvSpPr>
          <p:cNvPr id="539660" name="Text Box 12"/>
          <p:cNvSpPr txBox="1">
            <a:spLocks noChangeArrowheads="1"/>
          </p:cNvSpPr>
          <p:nvPr/>
        </p:nvSpPr>
        <p:spPr bwMode="auto">
          <a:xfrm>
            <a:off x="4495800" y="3124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/>
              <a:t>2</a:t>
            </a:r>
          </a:p>
        </p:txBody>
      </p:sp>
      <p:sp>
        <p:nvSpPr>
          <p:cNvPr id="539661" name="Text Box 13"/>
          <p:cNvSpPr txBox="1">
            <a:spLocks noChangeArrowheads="1"/>
          </p:cNvSpPr>
          <p:nvPr/>
        </p:nvSpPr>
        <p:spPr bwMode="auto">
          <a:xfrm>
            <a:off x="6934200" y="3124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chemeClr val="bg1"/>
              </a:gs>
              <a:gs pos="100000">
                <a:srgbClr val="99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55" name="Oval 3"/>
          <p:cNvSpPr>
            <a:spLocks noChangeArrowheads="1"/>
          </p:cNvSpPr>
          <p:nvPr/>
        </p:nvSpPr>
        <p:spPr bwMode="auto">
          <a:xfrm>
            <a:off x="1981200" y="1295400"/>
            <a:ext cx="3810000" cy="4572000"/>
          </a:xfrm>
          <a:prstGeom prst="ellipse">
            <a:avLst/>
          </a:prstGeom>
          <a:solidFill>
            <a:srgbClr val="5E2C3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56" name="Oval 4"/>
          <p:cNvSpPr>
            <a:spLocks noChangeArrowheads="1"/>
          </p:cNvSpPr>
          <p:nvPr/>
        </p:nvSpPr>
        <p:spPr bwMode="auto">
          <a:xfrm>
            <a:off x="2133600" y="1524000"/>
            <a:ext cx="3429000" cy="411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57" name="Oval 5"/>
          <p:cNvSpPr>
            <a:spLocks noChangeArrowheads="1"/>
          </p:cNvSpPr>
          <p:nvPr/>
        </p:nvSpPr>
        <p:spPr bwMode="auto">
          <a:xfrm>
            <a:off x="2333625" y="1827213"/>
            <a:ext cx="3043238" cy="3603625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58" name="Oval 6"/>
          <p:cNvSpPr>
            <a:spLocks noChangeArrowheads="1"/>
          </p:cNvSpPr>
          <p:nvPr/>
        </p:nvSpPr>
        <p:spPr bwMode="auto">
          <a:xfrm>
            <a:off x="2584450" y="2163763"/>
            <a:ext cx="2505075" cy="2968625"/>
          </a:xfrm>
          <a:prstGeom prst="ellipse">
            <a:avLst/>
          </a:prstGeom>
          <a:solidFill>
            <a:srgbClr val="FF272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59" name="Oval 7"/>
          <p:cNvSpPr>
            <a:spLocks noChangeArrowheads="1"/>
          </p:cNvSpPr>
          <p:nvPr/>
        </p:nvSpPr>
        <p:spPr bwMode="auto">
          <a:xfrm>
            <a:off x="2836863" y="2478088"/>
            <a:ext cx="1968500" cy="23336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60" name="Oval 8"/>
          <p:cNvSpPr>
            <a:spLocks noChangeArrowheads="1"/>
          </p:cNvSpPr>
          <p:nvPr/>
        </p:nvSpPr>
        <p:spPr bwMode="auto">
          <a:xfrm>
            <a:off x="3089275" y="2790825"/>
            <a:ext cx="1430338" cy="16986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61" name="Oval 9"/>
          <p:cNvSpPr>
            <a:spLocks noChangeArrowheads="1"/>
          </p:cNvSpPr>
          <p:nvPr/>
        </p:nvSpPr>
        <p:spPr bwMode="auto">
          <a:xfrm>
            <a:off x="3341688" y="3124200"/>
            <a:ext cx="1001712" cy="1060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JEJA-</a:t>
            </a:r>
          </a:p>
          <a:p>
            <a:pPr algn="ctr"/>
            <a:r>
              <a: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RING</a:t>
            </a:r>
          </a:p>
        </p:txBody>
      </p:sp>
      <p:sp>
        <p:nvSpPr>
          <p:cNvPr id="535562" name="Text Box 10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JEJARING P2-PTM DI KABUPATEN /KOTA</a:t>
            </a:r>
          </a:p>
        </p:txBody>
      </p:sp>
      <p:sp>
        <p:nvSpPr>
          <p:cNvPr id="535563" name="Text Box 11"/>
          <p:cNvSpPr txBox="1">
            <a:spLocks noChangeArrowheads="1"/>
          </p:cNvSpPr>
          <p:nvPr/>
        </p:nvSpPr>
        <p:spPr bwMode="auto">
          <a:xfrm>
            <a:off x="5867400" y="990600"/>
            <a:ext cx="3276600" cy="641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DinKes(P2P,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Yankes,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Kesmas, Gizi, Promkes, Kesling) </a:t>
            </a:r>
          </a:p>
        </p:txBody>
      </p:sp>
      <p:sp>
        <p:nvSpPr>
          <p:cNvPr id="535564" name="Text Box 12"/>
          <p:cNvSpPr txBox="1">
            <a:spLocks noChangeArrowheads="1"/>
          </p:cNvSpPr>
          <p:nvPr/>
        </p:nvSpPr>
        <p:spPr bwMode="auto">
          <a:xfrm>
            <a:off x="5867400" y="1905000"/>
            <a:ext cx="3276600" cy="9159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Sektor terkait (Diknas,Sosial, Pertanian,Agama,Kependudukan,Bapeda,Bid LH, Perindag) </a:t>
            </a:r>
          </a:p>
        </p:txBody>
      </p:sp>
      <p:sp>
        <p:nvSpPr>
          <p:cNvPr id="535565" name="Text Box 13"/>
          <p:cNvSpPr txBox="1">
            <a:spLocks noChangeArrowheads="1"/>
          </p:cNvSpPr>
          <p:nvPr/>
        </p:nvSpPr>
        <p:spPr bwMode="auto">
          <a:xfrm>
            <a:off x="5867400" y="2960688"/>
            <a:ext cx="3276600" cy="9159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ORMAS (PKK, LPM, FKD, KADIN KONI,MUI,KJS,PERSADIA, LLI,APINDO, IWAPI,YKI)</a:t>
            </a:r>
          </a:p>
        </p:txBody>
      </p:sp>
      <p:sp>
        <p:nvSpPr>
          <p:cNvPr id="535566" name="Text Box 14"/>
          <p:cNvSpPr txBox="1">
            <a:spLocks noChangeArrowheads="1"/>
          </p:cNvSpPr>
          <p:nvPr/>
        </p:nvSpPr>
        <p:spPr bwMode="auto">
          <a:xfrm>
            <a:off x="5867400" y="4038600"/>
            <a:ext cx="3276600" cy="64135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Org.Profesi (IDI, IBI, IAKMI, PPNI, PERKENI, dll)</a:t>
            </a:r>
            <a:endParaRPr lang="en-US" sz="2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535567" name="Text Box 15"/>
          <p:cNvSpPr txBox="1">
            <a:spLocks noChangeArrowheads="1"/>
          </p:cNvSpPr>
          <p:nvPr/>
        </p:nvSpPr>
        <p:spPr bwMode="auto">
          <a:xfrm>
            <a:off x="5867400" y="4892675"/>
            <a:ext cx="3276600" cy="6715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SWASTA (Kadin, 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Forum RS Swasta,</a:t>
            </a:r>
            <a:r>
              <a:rPr lang="en-US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Apindo, Industri) </a:t>
            </a:r>
          </a:p>
        </p:txBody>
      </p:sp>
      <p:sp>
        <p:nvSpPr>
          <p:cNvPr id="535568" name="Text Box 16"/>
          <p:cNvSpPr txBox="1">
            <a:spLocks noChangeArrowheads="1"/>
          </p:cNvSpPr>
          <p:nvPr/>
        </p:nvSpPr>
        <p:spPr bwMode="auto">
          <a:xfrm>
            <a:off x="5867400" y="5867400"/>
            <a:ext cx="3276600" cy="701675"/>
          </a:xfrm>
          <a:prstGeom prst="rect">
            <a:avLst/>
          </a:prstGeom>
          <a:solidFill>
            <a:srgbClr val="5E2C3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CC"/>
                </a:solidFill>
                <a:latin typeface="Arial Narrow" pitchFamily="34" charset="0"/>
                <a:cs typeface="Arial" charset="0"/>
              </a:rPr>
              <a:t>Perguruan Tinggi (FKM, FKedokteran, FPsikologi)</a:t>
            </a:r>
          </a:p>
        </p:txBody>
      </p:sp>
      <p:sp>
        <p:nvSpPr>
          <p:cNvPr id="535569" name="Line 17"/>
          <p:cNvSpPr>
            <a:spLocks noChangeShapeType="1"/>
          </p:cNvSpPr>
          <p:nvPr/>
        </p:nvSpPr>
        <p:spPr bwMode="auto">
          <a:xfrm flipH="1">
            <a:off x="4114800" y="1524000"/>
            <a:ext cx="1752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5570" name="Line 18"/>
          <p:cNvSpPr>
            <a:spLocks noChangeShapeType="1"/>
          </p:cNvSpPr>
          <p:nvPr/>
        </p:nvSpPr>
        <p:spPr bwMode="auto">
          <a:xfrm flipH="1">
            <a:off x="4572000" y="2590800"/>
            <a:ext cx="1295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5571" name="Line 19"/>
          <p:cNvSpPr>
            <a:spLocks noChangeShapeType="1"/>
          </p:cNvSpPr>
          <p:nvPr/>
        </p:nvSpPr>
        <p:spPr bwMode="auto">
          <a:xfrm flipH="1">
            <a:off x="4800600" y="3429000"/>
            <a:ext cx="106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5572" name="Line 20"/>
          <p:cNvSpPr>
            <a:spLocks noChangeShapeType="1"/>
          </p:cNvSpPr>
          <p:nvPr/>
        </p:nvSpPr>
        <p:spPr bwMode="auto">
          <a:xfrm flipH="1" flipV="1">
            <a:off x="5105400" y="4191000"/>
            <a:ext cx="762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5573" name="Line 21"/>
          <p:cNvSpPr>
            <a:spLocks noChangeShapeType="1"/>
          </p:cNvSpPr>
          <p:nvPr/>
        </p:nvSpPr>
        <p:spPr bwMode="auto">
          <a:xfrm flipH="1" flipV="1">
            <a:off x="5105400" y="48006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5574" name="Line 22"/>
          <p:cNvSpPr>
            <a:spLocks noChangeShapeType="1"/>
          </p:cNvSpPr>
          <p:nvPr/>
        </p:nvSpPr>
        <p:spPr bwMode="auto">
          <a:xfrm flipH="1" flipV="1">
            <a:off x="5105400" y="5257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5575" name="Oval 23"/>
          <p:cNvSpPr>
            <a:spLocks noChangeArrowheads="1"/>
          </p:cNvSpPr>
          <p:nvPr/>
        </p:nvSpPr>
        <p:spPr bwMode="auto">
          <a:xfrm>
            <a:off x="3198813" y="2965450"/>
            <a:ext cx="7461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76" name="Oval 24"/>
          <p:cNvSpPr>
            <a:spLocks noChangeArrowheads="1"/>
          </p:cNvSpPr>
          <p:nvPr/>
        </p:nvSpPr>
        <p:spPr bwMode="auto">
          <a:xfrm>
            <a:off x="3122613" y="4260850"/>
            <a:ext cx="7461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77" name="Oval 25"/>
          <p:cNvSpPr>
            <a:spLocks noChangeArrowheads="1"/>
          </p:cNvSpPr>
          <p:nvPr/>
        </p:nvSpPr>
        <p:spPr bwMode="auto">
          <a:xfrm>
            <a:off x="4265613" y="4260850"/>
            <a:ext cx="7461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78" name="Oval 26"/>
          <p:cNvSpPr>
            <a:spLocks noChangeArrowheads="1"/>
          </p:cNvSpPr>
          <p:nvPr/>
        </p:nvSpPr>
        <p:spPr bwMode="auto">
          <a:xfrm>
            <a:off x="3656013" y="4794250"/>
            <a:ext cx="74612" cy="809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79" name="Oval 27"/>
          <p:cNvSpPr>
            <a:spLocks noChangeArrowheads="1"/>
          </p:cNvSpPr>
          <p:nvPr/>
        </p:nvSpPr>
        <p:spPr bwMode="auto">
          <a:xfrm>
            <a:off x="2589213" y="3803650"/>
            <a:ext cx="74612" cy="809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80" name="Oval 28"/>
          <p:cNvSpPr>
            <a:spLocks noChangeArrowheads="1"/>
          </p:cNvSpPr>
          <p:nvPr/>
        </p:nvSpPr>
        <p:spPr bwMode="auto">
          <a:xfrm>
            <a:off x="4341813" y="2660650"/>
            <a:ext cx="74612" cy="809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81" name="Oval 29"/>
          <p:cNvSpPr>
            <a:spLocks noChangeArrowheads="1"/>
          </p:cNvSpPr>
          <p:nvPr/>
        </p:nvSpPr>
        <p:spPr bwMode="auto">
          <a:xfrm>
            <a:off x="4494213" y="4870450"/>
            <a:ext cx="74612" cy="809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82" name="Oval 30"/>
          <p:cNvSpPr>
            <a:spLocks noChangeArrowheads="1"/>
          </p:cNvSpPr>
          <p:nvPr/>
        </p:nvSpPr>
        <p:spPr bwMode="auto">
          <a:xfrm>
            <a:off x="2741613" y="4794250"/>
            <a:ext cx="74612" cy="809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83" name="Oval 31"/>
          <p:cNvSpPr>
            <a:spLocks noChangeArrowheads="1"/>
          </p:cNvSpPr>
          <p:nvPr/>
        </p:nvSpPr>
        <p:spPr bwMode="auto">
          <a:xfrm>
            <a:off x="3656013" y="2203450"/>
            <a:ext cx="74612" cy="809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84" name="Oval 32"/>
          <p:cNvSpPr>
            <a:spLocks noChangeArrowheads="1"/>
          </p:cNvSpPr>
          <p:nvPr/>
        </p:nvSpPr>
        <p:spPr bwMode="auto">
          <a:xfrm>
            <a:off x="4113213" y="5403850"/>
            <a:ext cx="74612" cy="809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85" name="Oval 33"/>
          <p:cNvSpPr>
            <a:spLocks noChangeArrowheads="1"/>
          </p:cNvSpPr>
          <p:nvPr/>
        </p:nvSpPr>
        <p:spPr bwMode="auto">
          <a:xfrm>
            <a:off x="2286000" y="3886200"/>
            <a:ext cx="74613" cy="809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86" name="Oval 34"/>
          <p:cNvSpPr>
            <a:spLocks noChangeArrowheads="1"/>
          </p:cNvSpPr>
          <p:nvPr/>
        </p:nvSpPr>
        <p:spPr bwMode="auto">
          <a:xfrm>
            <a:off x="4189413" y="1898650"/>
            <a:ext cx="74612" cy="809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87" name="Oval 35"/>
          <p:cNvSpPr>
            <a:spLocks noChangeArrowheads="1"/>
          </p:cNvSpPr>
          <p:nvPr/>
        </p:nvSpPr>
        <p:spPr bwMode="auto">
          <a:xfrm>
            <a:off x="2971800" y="5410200"/>
            <a:ext cx="74613" cy="80963"/>
          </a:xfrm>
          <a:prstGeom prst="ellipse">
            <a:avLst/>
          </a:prstGeom>
          <a:solidFill>
            <a:srgbClr val="9BDB5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88" name="Oval 36"/>
          <p:cNvSpPr>
            <a:spLocks noChangeArrowheads="1"/>
          </p:cNvSpPr>
          <p:nvPr/>
        </p:nvSpPr>
        <p:spPr bwMode="auto">
          <a:xfrm>
            <a:off x="2970213" y="1593850"/>
            <a:ext cx="74612" cy="80963"/>
          </a:xfrm>
          <a:prstGeom prst="ellipse">
            <a:avLst/>
          </a:prstGeom>
          <a:solidFill>
            <a:srgbClr val="9BDB5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89" name="Oval 37"/>
          <p:cNvSpPr>
            <a:spLocks noChangeArrowheads="1"/>
          </p:cNvSpPr>
          <p:nvPr/>
        </p:nvSpPr>
        <p:spPr bwMode="auto">
          <a:xfrm>
            <a:off x="5103813" y="2051050"/>
            <a:ext cx="74612" cy="80963"/>
          </a:xfrm>
          <a:prstGeom prst="ellipse">
            <a:avLst/>
          </a:prstGeom>
          <a:solidFill>
            <a:srgbClr val="9BDB5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90" name="Oval 38"/>
          <p:cNvSpPr>
            <a:spLocks noChangeArrowheads="1"/>
          </p:cNvSpPr>
          <p:nvPr/>
        </p:nvSpPr>
        <p:spPr bwMode="auto">
          <a:xfrm>
            <a:off x="4724400" y="5410200"/>
            <a:ext cx="74613" cy="80963"/>
          </a:xfrm>
          <a:prstGeom prst="ellipse">
            <a:avLst/>
          </a:prstGeom>
          <a:solidFill>
            <a:srgbClr val="91C9D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91" name="Oval 39"/>
          <p:cNvSpPr>
            <a:spLocks noChangeArrowheads="1"/>
          </p:cNvSpPr>
          <p:nvPr/>
        </p:nvSpPr>
        <p:spPr bwMode="auto">
          <a:xfrm>
            <a:off x="1217613" y="3651250"/>
            <a:ext cx="74612" cy="80963"/>
          </a:xfrm>
          <a:prstGeom prst="ellipse">
            <a:avLst/>
          </a:prstGeom>
          <a:solidFill>
            <a:srgbClr val="91C9D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92" name="Oval 40"/>
          <p:cNvSpPr>
            <a:spLocks noChangeArrowheads="1"/>
          </p:cNvSpPr>
          <p:nvPr/>
        </p:nvSpPr>
        <p:spPr bwMode="auto">
          <a:xfrm>
            <a:off x="4189413" y="1212850"/>
            <a:ext cx="74612" cy="80963"/>
          </a:xfrm>
          <a:prstGeom prst="ellipse">
            <a:avLst/>
          </a:prstGeom>
          <a:solidFill>
            <a:srgbClr val="91C9D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5593" name="Rectangle 41"/>
          <p:cNvSpPr>
            <a:spLocks noChangeArrowheads="1"/>
          </p:cNvSpPr>
          <p:nvPr/>
        </p:nvSpPr>
        <p:spPr bwMode="auto">
          <a:xfrm>
            <a:off x="0" y="1600200"/>
            <a:ext cx="1905000" cy="4343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FORUM </a:t>
            </a:r>
          </a:p>
          <a:p>
            <a:r>
              <a:rPr lang="en-US" b="1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KOMUNIKASI </a:t>
            </a:r>
          </a:p>
          <a:p>
            <a:r>
              <a:rPr lang="en-US" b="1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KOORDINASI</a:t>
            </a:r>
          </a:p>
          <a:p>
            <a:r>
              <a:rPr lang="en-US" b="1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DAN AKSI </a:t>
            </a:r>
          </a:p>
          <a:p>
            <a:r>
              <a:rPr lang="en-US" b="1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BERSAMA :</a:t>
            </a:r>
          </a:p>
          <a:p>
            <a:endParaRPr lang="en-US" b="1">
              <a:solidFill>
                <a:srgbClr val="660066"/>
              </a:solidFill>
              <a:latin typeface="Comic Sans MS" pitchFamily="66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US" b="1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PERENCENAAN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PELAKSANAAN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MONEV</a:t>
            </a:r>
          </a:p>
          <a:p>
            <a:pPr>
              <a:buFontTx/>
              <a:buChar char="•"/>
            </a:pPr>
            <a:endParaRPr lang="en-US" b="1">
              <a:solidFill>
                <a:srgbClr val="660066"/>
              </a:solidFill>
              <a:latin typeface="Comic Sans MS" pitchFamily="66" charset="0"/>
              <a:cs typeface="Arial" charset="0"/>
            </a:endParaRPr>
          </a:p>
          <a:p>
            <a:r>
              <a:rPr lang="en-US" b="1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P2PTM DI </a:t>
            </a:r>
          </a:p>
          <a:p>
            <a:r>
              <a:rPr lang="en-US" b="1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MASYARAKAT</a:t>
            </a:r>
          </a:p>
        </p:txBody>
      </p:sp>
      <p:sp>
        <p:nvSpPr>
          <p:cNvPr id="535594" name="Line 42"/>
          <p:cNvSpPr>
            <a:spLocks noChangeShapeType="1"/>
          </p:cNvSpPr>
          <p:nvPr/>
        </p:nvSpPr>
        <p:spPr bwMode="auto">
          <a:xfrm flipH="1">
            <a:off x="1676400" y="36576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229600" cy="941388"/>
          </a:xfrm>
          <a:ln>
            <a:solidFill>
              <a:schemeClr val="tx1"/>
            </a:solidFill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1F42A"/>
            </a:extrusionClr>
          </a:sp3d>
        </p:spPr>
        <p:txBody>
          <a:bodyPr>
            <a:flatTx/>
          </a:bodyPr>
          <a:lstStyle/>
          <a:p>
            <a:r>
              <a:rPr lang="en-US" sz="3600">
                <a:solidFill>
                  <a:srgbClr val="F2F220"/>
                </a:solidFill>
                <a:latin typeface="Comic Sans MS" pitchFamily="66" charset="0"/>
              </a:rPr>
              <a:t>      TUJUAN SURVEILANS PTM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733800"/>
            <a:ext cx="8382000" cy="2906713"/>
          </a:xfrm>
          <a:noFill/>
          <a:ln>
            <a:solidFill>
              <a:schemeClr val="tx1"/>
            </a:solidFill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1F42A"/>
            </a:extrusionClr>
          </a:sp3d>
        </p:spPr>
        <p:txBody>
          <a:bodyPr>
            <a:flatTx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F2F2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Terselenggaranya surveilans secara konsisten &amp; berkesinambungan dlm rangka penc. &amp; penangg. Ptm scr terpadu, efisien, efektif dan merata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F2F2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Kerjasama pemerintah, swasta &amp; masy.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F2F2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Turunkan morbiditas, disabilitas, mortalitas</a:t>
            </a:r>
          </a:p>
        </p:txBody>
      </p:sp>
      <p:sp>
        <p:nvSpPr>
          <p:cNvPr id="541700" name="AutoShape 4"/>
          <p:cNvSpPr>
            <a:spLocks noChangeArrowheads="1"/>
          </p:cNvSpPr>
          <p:nvPr/>
        </p:nvSpPr>
        <p:spPr bwMode="auto">
          <a:xfrm rot="5400000">
            <a:off x="3171825" y="-47625"/>
            <a:ext cx="1809750" cy="5410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5E7A9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pic>
        <p:nvPicPr>
          <p:cNvPr id="541701" name="Picture 5" descr="GUESTBK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3716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7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2209800"/>
            <a:ext cx="3681413" cy="79375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>
                <a:solidFill>
                  <a:srgbClr val="F2F2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sym typeface="Symbol" pitchFamily="18" charset="2"/>
              </a:rPr>
              <a:t>Tujuan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>
                <a:solidFill>
                  <a:srgbClr val="F2F2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sym typeface="Symbol" pitchFamily="18" charset="2"/>
              </a:rPr>
              <a:t>Umum</a:t>
            </a:r>
            <a:endParaRPr lang="en-US" sz="3600" b="1">
              <a:solidFill>
                <a:srgbClr val="F2F22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41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1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1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1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541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5417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 animBg="1"/>
      <p:bldP spid="541699" grpId="0" build="p" animBg="1"/>
      <p:bldP spid="541700" grpId="0" animBg="1"/>
      <p:bldP spid="54170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229600" cy="941388"/>
          </a:xfrm>
          <a:ln>
            <a:solidFill>
              <a:schemeClr val="tx1"/>
            </a:solidFill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1F42A"/>
            </a:extrusionClr>
          </a:sp3d>
        </p:spPr>
        <p:txBody>
          <a:bodyPr>
            <a:flatTx/>
          </a:bodyPr>
          <a:lstStyle/>
          <a:p>
            <a:r>
              <a:rPr lang="en-US" sz="3600">
                <a:solidFill>
                  <a:srgbClr val="F2F220"/>
                </a:solidFill>
                <a:latin typeface="Comic Sans MS" pitchFamily="66" charset="0"/>
              </a:rPr>
              <a:t>     TUJUAN SURVEILANS PTM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733800"/>
            <a:ext cx="8074025" cy="2906713"/>
          </a:xfrm>
          <a:noFill/>
          <a:ln>
            <a:solidFill>
              <a:schemeClr val="tx1"/>
            </a:solidFill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3F43E"/>
            </a:extrusionClr>
          </a:sp3d>
        </p:spPr>
        <p:txBody>
          <a:bodyPr>
            <a:flatTx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F2F2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Informasi data </a:t>
            </a:r>
          </a:p>
          <a:p>
            <a:pPr algn="ctr">
              <a:buClr>
                <a:srgbClr val="FFFF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F2F2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Identifikasi faktor risiko </a:t>
            </a:r>
          </a:p>
          <a:p>
            <a:pPr algn="ctr">
              <a:buClr>
                <a:srgbClr val="FFFF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F2F2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Informasi kematian </a:t>
            </a:r>
          </a:p>
          <a:p>
            <a:pPr algn="ctr">
              <a:buClr>
                <a:srgbClr val="FFFF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F2F2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Cara/model pencegahan faktor risiko</a:t>
            </a:r>
          </a:p>
          <a:p>
            <a:pPr algn="ctr">
              <a:buClr>
                <a:srgbClr val="FFFF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F2F2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Evaluasi pengendalian faktor risiko </a:t>
            </a:r>
            <a:endParaRPr lang="en-US" sz="3200" b="1">
              <a:solidFill>
                <a:srgbClr val="F2F22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724" name="AutoShape 4"/>
          <p:cNvSpPr>
            <a:spLocks noChangeArrowheads="1"/>
          </p:cNvSpPr>
          <p:nvPr/>
        </p:nvSpPr>
        <p:spPr bwMode="auto">
          <a:xfrm rot="5400000">
            <a:off x="3171825" y="-47625"/>
            <a:ext cx="1809750" cy="5410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5E7A9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pic>
        <p:nvPicPr>
          <p:cNvPr id="542725" name="Picture 5" descr="GUESTBK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3716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2209800"/>
            <a:ext cx="3759200" cy="79375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>
                <a:solidFill>
                  <a:srgbClr val="F2F2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sym typeface="Symbol" pitchFamily="18" charset="2"/>
              </a:rPr>
              <a:t>Tujuan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>
                <a:solidFill>
                  <a:srgbClr val="F2F2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sym typeface="Symbol" pitchFamily="18" charset="2"/>
              </a:rPr>
              <a:t>Khusus</a:t>
            </a:r>
            <a:endParaRPr lang="en-US" sz="3600" b="1">
              <a:solidFill>
                <a:srgbClr val="F2F22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4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2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2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542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5427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 animBg="1"/>
      <p:bldP spid="542723" grpId="0" build="p" animBg="1"/>
      <p:bldP spid="542724" grpId="0" animBg="1"/>
      <p:bldP spid="5427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467600" cy="641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rgbClr val="E3F43E"/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Comic Sans MS" pitchFamily="66" charset="0"/>
              </a:rPr>
              <a:t>KEBIJAKAN SURVEILANS PTM</a:t>
            </a:r>
            <a:endParaRPr lang="en-GB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610600" cy="4481513"/>
          </a:xfrm>
          <a:noFill/>
          <a:ln/>
        </p:spPr>
        <p:txBody>
          <a:bodyPr>
            <a:flatTx/>
          </a:bodyPr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>
                <a:latin typeface="Comic Sans MS" pitchFamily="66" charset="0"/>
              </a:rPr>
              <a:t>Surveillance PTM terdiri dari :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b="1">
                <a:latin typeface="Comic Sans MS" pitchFamily="66" charset="0"/>
              </a:rPr>
              <a:t>Surveilans Faktor Risiko 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b="1">
                <a:latin typeface="Comic Sans MS" pitchFamily="66" charset="0"/>
              </a:rPr>
              <a:t>Surveilans / Registri Penyakit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b="1">
                <a:latin typeface="Comic Sans MS" pitchFamily="66" charset="0"/>
              </a:rPr>
              <a:t>Surveilans Kematian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>
                <a:latin typeface="Comic Sans MS" pitchFamily="66" charset="0"/>
              </a:rPr>
              <a:t>Surveilans FR adalah prioritas dengan manfaatkan sistem yang sudah ada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>
                <a:latin typeface="Comic Sans MS" pitchFamily="66" charset="0"/>
              </a:rPr>
              <a:t>Surveilans FR dikembangkan dalam survei Kesehatan Daerah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>
                <a:latin typeface="Comic Sans MS" pitchFamily="66" charset="0"/>
              </a:rPr>
              <a:t>Surveilans kematian sebagai entry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 animBg="1"/>
      <p:bldP spid="5437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Oval 2"/>
          <p:cNvSpPr>
            <a:spLocks noChangeArrowheads="1"/>
          </p:cNvSpPr>
          <p:nvPr/>
        </p:nvSpPr>
        <p:spPr bwMode="auto">
          <a:xfrm>
            <a:off x="609600" y="3886200"/>
            <a:ext cx="3962400" cy="1447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E85D0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</a:rPr>
              <a:t>Tdk dpt diubah </a:t>
            </a:r>
          </a:p>
          <a:p>
            <a:pPr algn="ctr" eaLnBrk="1" hangingPunct="1"/>
            <a:r>
              <a:rPr lang="en-US" sz="2800">
                <a:solidFill>
                  <a:schemeClr val="bg1"/>
                </a:solidFill>
              </a:rPr>
              <a:t>Umur, genetik,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anatomi</a:t>
            </a:r>
          </a:p>
        </p:txBody>
      </p:sp>
      <p:sp>
        <p:nvSpPr>
          <p:cNvPr id="551939" name="Oval 3"/>
          <p:cNvSpPr>
            <a:spLocks noChangeArrowheads="1"/>
          </p:cNvSpPr>
          <p:nvPr/>
        </p:nvSpPr>
        <p:spPr bwMode="auto">
          <a:xfrm>
            <a:off x="4648200" y="3886200"/>
            <a:ext cx="4038600" cy="1447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E1F42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</a:rPr>
              <a:t>Dpt diubah :</a:t>
            </a:r>
          </a:p>
          <a:p>
            <a:pPr algn="ctr" eaLnBrk="1" hangingPunct="1"/>
            <a:r>
              <a:rPr lang="en-US" sz="2800">
                <a:solidFill>
                  <a:schemeClr val="bg1"/>
                </a:solidFill>
              </a:rPr>
              <a:t>Kebiasaan rokok,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 OR, dll</a:t>
            </a:r>
          </a:p>
        </p:txBody>
      </p:sp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5334000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z="2400" b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FAKTOR RISIKO</a:t>
            </a:r>
            <a:br>
              <a:rPr lang="en-US" sz="2400" b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PTM</a:t>
            </a:r>
          </a:p>
        </p:txBody>
      </p:sp>
      <p:sp>
        <p:nvSpPr>
          <p:cNvPr id="551941" name="AutoShape 5"/>
          <p:cNvSpPr>
            <a:spLocks noChangeArrowheads="1"/>
          </p:cNvSpPr>
          <p:nvPr/>
        </p:nvSpPr>
        <p:spPr bwMode="auto">
          <a:xfrm rot="1661301">
            <a:off x="2265363" y="2038350"/>
            <a:ext cx="990600" cy="1765300"/>
          </a:xfrm>
          <a:prstGeom prst="curvedRightArrow">
            <a:avLst>
              <a:gd name="adj1" fmla="val 35641"/>
              <a:gd name="adj2" fmla="val 71282"/>
              <a:gd name="adj3" fmla="val 33333"/>
            </a:avLst>
          </a:prstGeom>
          <a:gradFill rotWithShape="1">
            <a:gsLst>
              <a:gs pos="0">
                <a:srgbClr val="F67344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>
              <a:solidFill>
                <a:schemeClr val="tx2"/>
              </a:solidFill>
            </a:endParaRPr>
          </a:p>
        </p:txBody>
      </p:sp>
      <p:sp>
        <p:nvSpPr>
          <p:cNvPr id="551942" name="AutoShape 6"/>
          <p:cNvSpPr>
            <a:spLocks noChangeArrowheads="1"/>
          </p:cNvSpPr>
          <p:nvPr/>
        </p:nvSpPr>
        <p:spPr bwMode="auto">
          <a:xfrm rot="-1557844">
            <a:off x="5786438" y="1997075"/>
            <a:ext cx="952500" cy="1865313"/>
          </a:xfrm>
          <a:prstGeom prst="curvedLeftArrow">
            <a:avLst>
              <a:gd name="adj1" fmla="val 39167"/>
              <a:gd name="adj2" fmla="val 78333"/>
              <a:gd name="adj3" fmla="val 33333"/>
            </a:avLst>
          </a:prstGeom>
          <a:gradFill rotWithShape="1">
            <a:gsLst>
              <a:gs pos="0">
                <a:srgbClr val="F5292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 animBg="1"/>
      <p:bldP spid="551939" grpId="0" animBg="1"/>
      <p:bldP spid="551940" grpId="0" animBg="1"/>
      <p:bldP spid="551941" grpId="0" animBg="1"/>
      <p:bldP spid="5519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8229600" cy="7016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/>
            <a:r>
              <a:rPr lang="en-GB" sz="4000" b="1">
                <a:solidFill>
                  <a:srgbClr val="FFFF00"/>
                </a:solidFill>
                <a:latin typeface="Comic Sans MS" pitchFamily="66" charset="0"/>
              </a:rPr>
              <a:t> Kriteria Faktor Risiko Ptm</a:t>
            </a:r>
          </a:p>
        </p:txBody>
      </p:sp>
      <p:sp>
        <p:nvSpPr>
          <p:cNvPr id="544771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915400" cy="4054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spAutoFit/>
            <a:flatTx/>
          </a:bodyPr>
          <a:lstStyle/>
          <a:p>
            <a:pPr marL="457200" indent="-457200" algn="ctr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GB" sz="3600" b="1">
                <a:solidFill>
                  <a:srgbClr val="FFFF00"/>
                </a:solidFill>
                <a:latin typeface="Comic Sans MS" pitchFamily="66" charset="0"/>
              </a:rPr>
              <a:t>Sebabkan dampak besar thp morbiditas &amp; mortalitas</a:t>
            </a:r>
          </a:p>
          <a:p>
            <a:pPr marL="457200" indent="-457200" algn="ctr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GB" sz="3600" b="1">
                <a:solidFill>
                  <a:srgbClr val="FFFF00"/>
                </a:solidFill>
                <a:latin typeface="Comic Sans MS" pitchFamily="66" charset="0"/>
              </a:rPr>
              <a:t>Ada bukti dampak faktor risiko</a:t>
            </a:r>
          </a:p>
          <a:p>
            <a:pPr marL="457200" indent="-457200" algn="ctr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GB" sz="3600" b="1">
                <a:solidFill>
                  <a:srgbClr val="FFFF00"/>
                </a:solidFill>
                <a:latin typeface="Comic Sans MS" pitchFamily="66" charset="0"/>
              </a:rPr>
              <a:t>Aplikatif</a:t>
            </a:r>
          </a:p>
          <a:p>
            <a:pPr marL="457200" indent="-457200" algn="ctr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GB" sz="3600" b="1">
                <a:solidFill>
                  <a:srgbClr val="FFFF00"/>
                </a:solidFill>
                <a:latin typeface="Comic Sans MS" pitchFamily="66" charset="0"/>
              </a:rPr>
              <a:t>Standar etika pengukuran</a:t>
            </a:r>
          </a:p>
          <a:p>
            <a:pPr marL="457200" indent="-457200" algn="ctr" eaLnBrk="1" hangingPunct="1">
              <a:lnSpc>
                <a:spcPct val="120000"/>
              </a:lnSpc>
              <a:buFont typeface="Wingdings" pitchFamily="2" charset="2"/>
              <a:buChar char="v"/>
            </a:pPr>
            <a:endParaRPr lang="id-ID" sz="3600" b="1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4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0" grpId="0" animBg="1"/>
      <p:bldP spid="5447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AutoShape 2"/>
          <p:cNvSpPr>
            <a:spLocks noChangeArrowheads="1"/>
          </p:cNvSpPr>
          <p:nvPr/>
        </p:nvSpPr>
        <p:spPr bwMode="auto">
          <a:xfrm rot="5400000" flipV="1">
            <a:off x="5022057" y="2264569"/>
            <a:ext cx="611187" cy="530225"/>
          </a:xfrm>
          <a:prstGeom prst="parallelogram">
            <a:avLst>
              <a:gd name="adj" fmla="val 41145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795" name="AutoShape 3"/>
          <p:cNvSpPr>
            <a:spLocks noChangeArrowheads="1"/>
          </p:cNvSpPr>
          <p:nvPr/>
        </p:nvSpPr>
        <p:spPr bwMode="auto">
          <a:xfrm rot="5400000" flipV="1">
            <a:off x="4982368" y="2602707"/>
            <a:ext cx="893763" cy="723900"/>
          </a:xfrm>
          <a:prstGeom prst="parallelogram">
            <a:avLst>
              <a:gd name="adj" fmla="val 4165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796" name="AutoShape 4"/>
          <p:cNvSpPr>
            <a:spLocks noChangeArrowheads="1"/>
          </p:cNvSpPr>
          <p:nvPr/>
        </p:nvSpPr>
        <p:spPr bwMode="auto">
          <a:xfrm>
            <a:off x="1331913" y="3733800"/>
            <a:ext cx="2971800" cy="304800"/>
          </a:xfrm>
          <a:prstGeom prst="parallelogram">
            <a:avLst>
              <a:gd name="adj" fmla="val 2437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797" name="AutoShape 5"/>
          <p:cNvSpPr>
            <a:spLocks noChangeArrowheads="1"/>
          </p:cNvSpPr>
          <p:nvPr/>
        </p:nvSpPr>
        <p:spPr bwMode="auto">
          <a:xfrm>
            <a:off x="2093913" y="2819400"/>
            <a:ext cx="2971800" cy="304800"/>
          </a:xfrm>
          <a:prstGeom prst="parallelogram">
            <a:avLst>
              <a:gd name="adj" fmla="val 2437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798" name="AutoShape 6"/>
          <p:cNvSpPr>
            <a:spLocks noChangeArrowheads="1"/>
          </p:cNvSpPr>
          <p:nvPr/>
        </p:nvSpPr>
        <p:spPr bwMode="auto">
          <a:xfrm>
            <a:off x="2843213" y="2133600"/>
            <a:ext cx="2960687" cy="304800"/>
          </a:xfrm>
          <a:prstGeom prst="parallelogram">
            <a:avLst>
              <a:gd name="adj" fmla="val 24283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799" name="Rectangle 7"/>
          <p:cNvSpPr>
            <a:spLocks noChangeArrowheads="1"/>
          </p:cNvSpPr>
          <p:nvPr/>
        </p:nvSpPr>
        <p:spPr bwMode="auto">
          <a:xfrm>
            <a:off x="2855913" y="2438400"/>
            <a:ext cx="2209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1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545800" name="Rectangle 8"/>
          <p:cNvSpPr>
            <a:spLocks noChangeArrowheads="1"/>
          </p:cNvSpPr>
          <p:nvPr/>
        </p:nvSpPr>
        <p:spPr bwMode="auto">
          <a:xfrm>
            <a:off x="1331913" y="4038600"/>
            <a:ext cx="220980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1000"/>
              </a:spcBef>
            </a:pPr>
            <a:endParaRPr lang="en-GB" sz="2400" b="1">
              <a:latin typeface="Times New Roman" pitchFamily="18" charset="0"/>
            </a:endParaRPr>
          </a:p>
        </p:txBody>
      </p:sp>
      <p:sp>
        <p:nvSpPr>
          <p:cNvPr id="545801" name="Rectangle 9"/>
          <p:cNvSpPr>
            <a:spLocks noChangeArrowheads="1"/>
          </p:cNvSpPr>
          <p:nvPr/>
        </p:nvSpPr>
        <p:spPr bwMode="auto">
          <a:xfrm>
            <a:off x="2093913" y="3124200"/>
            <a:ext cx="22098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802" name="Line 10"/>
          <p:cNvSpPr>
            <a:spLocks noChangeShapeType="1"/>
          </p:cNvSpPr>
          <p:nvPr/>
        </p:nvSpPr>
        <p:spPr bwMode="auto">
          <a:xfrm flipV="1">
            <a:off x="4230688" y="3406775"/>
            <a:ext cx="850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803" name="Line 11"/>
          <p:cNvSpPr>
            <a:spLocks noChangeShapeType="1"/>
          </p:cNvSpPr>
          <p:nvPr/>
        </p:nvSpPr>
        <p:spPr bwMode="auto">
          <a:xfrm>
            <a:off x="5067300" y="2755900"/>
            <a:ext cx="1588" cy="65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804" name="Line 12"/>
          <p:cNvSpPr>
            <a:spLocks noChangeShapeType="1"/>
          </p:cNvSpPr>
          <p:nvPr/>
        </p:nvSpPr>
        <p:spPr bwMode="auto">
          <a:xfrm>
            <a:off x="4303713" y="3767138"/>
            <a:ext cx="0" cy="923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805" name="AutoShape 13"/>
          <p:cNvSpPr>
            <a:spLocks noChangeArrowheads="1"/>
          </p:cNvSpPr>
          <p:nvPr/>
        </p:nvSpPr>
        <p:spPr bwMode="auto">
          <a:xfrm rot="5400000" flipV="1">
            <a:off x="4238625" y="2894013"/>
            <a:ext cx="893763" cy="763587"/>
          </a:xfrm>
          <a:prstGeom prst="parallelogram">
            <a:avLst>
              <a:gd name="adj" fmla="val 39493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806" name="AutoShape 14"/>
          <p:cNvSpPr>
            <a:spLocks noChangeArrowheads="1"/>
          </p:cNvSpPr>
          <p:nvPr/>
        </p:nvSpPr>
        <p:spPr bwMode="auto">
          <a:xfrm rot="5400000" flipV="1">
            <a:off x="3272631" y="3977482"/>
            <a:ext cx="1311275" cy="792162"/>
          </a:xfrm>
          <a:prstGeom prst="parallelogram">
            <a:avLst>
              <a:gd name="adj" fmla="val 42080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807" name="Text Box 15"/>
          <p:cNvSpPr txBox="1">
            <a:spLocks noChangeArrowheads="1"/>
          </p:cNvSpPr>
          <p:nvPr/>
        </p:nvSpPr>
        <p:spPr bwMode="auto">
          <a:xfrm>
            <a:off x="6096000" y="3430588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        </a:t>
            </a: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Kuesioner</a:t>
            </a:r>
          </a:p>
        </p:txBody>
      </p:sp>
      <p:sp>
        <p:nvSpPr>
          <p:cNvPr id="545808" name="Text Box 16"/>
          <p:cNvSpPr txBox="1">
            <a:spLocks noChangeArrowheads="1"/>
          </p:cNvSpPr>
          <p:nvPr/>
        </p:nvSpPr>
        <p:spPr bwMode="auto">
          <a:xfrm>
            <a:off x="6096000" y="21209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        </a:t>
            </a: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Biokimia</a:t>
            </a:r>
          </a:p>
        </p:txBody>
      </p:sp>
      <p:sp>
        <p:nvSpPr>
          <p:cNvPr id="545809" name="Text Box 17"/>
          <p:cNvSpPr txBox="1">
            <a:spLocks noChangeArrowheads="1"/>
          </p:cNvSpPr>
          <p:nvPr/>
        </p:nvSpPr>
        <p:spPr bwMode="auto">
          <a:xfrm>
            <a:off x="6096000" y="2689225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        </a:t>
            </a: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Fisik</a:t>
            </a:r>
          </a:p>
        </p:txBody>
      </p:sp>
      <p:sp>
        <p:nvSpPr>
          <p:cNvPr id="545810" name="Rectangle 18"/>
          <p:cNvSpPr>
            <a:spLocks noChangeArrowheads="1"/>
          </p:cNvSpPr>
          <p:nvPr/>
        </p:nvSpPr>
        <p:spPr bwMode="auto">
          <a:xfrm>
            <a:off x="1338263" y="4071938"/>
            <a:ext cx="22098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GB" b="1">
                <a:solidFill>
                  <a:schemeClr val="bg1"/>
                </a:solidFill>
              </a:rPr>
              <a:t>Demografi </a:t>
            </a:r>
          </a:p>
          <a:p>
            <a:pPr algn="ctr">
              <a:lnSpc>
                <a:spcPct val="90000"/>
              </a:lnSpc>
            </a:pPr>
            <a:r>
              <a:rPr lang="en-GB" b="1">
                <a:solidFill>
                  <a:schemeClr val="bg1"/>
                </a:solidFill>
              </a:rPr>
              <a:t>Tembakau, Alkohol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Inaktifitas Fisik</a:t>
            </a:r>
          </a:p>
          <a:p>
            <a:pPr algn="ctr">
              <a:lnSpc>
                <a:spcPct val="90000"/>
              </a:lnSpc>
            </a:pPr>
            <a:r>
              <a:rPr lang="en-GB" b="1">
                <a:solidFill>
                  <a:schemeClr val="bg1"/>
                </a:solidFill>
              </a:rPr>
              <a:t>Gizi</a:t>
            </a:r>
          </a:p>
        </p:txBody>
      </p:sp>
      <p:sp>
        <p:nvSpPr>
          <p:cNvPr id="545811" name="Text Box 19"/>
          <p:cNvSpPr txBox="1">
            <a:spLocks noChangeArrowheads="1"/>
          </p:cNvSpPr>
          <p:nvPr/>
        </p:nvSpPr>
        <p:spPr bwMode="auto">
          <a:xfrm>
            <a:off x="2057400" y="3186113"/>
            <a:ext cx="2667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>
                <a:solidFill>
                  <a:srgbClr val="FF0066"/>
                </a:solidFill>
              </a:rPr>
              <a:t>Tekanan darah</a:t>
            </a:r>
          </a:p>
          <a:p>
            <a:pPr>
              <a:lnSpc>
                <a:spcPct val="90000"/>
              </a:lnSpc>
            </a:pPr>
            <a:r>
              <a:rPr lang="en-GB" sz="1600" b="1">
                <a:solidFill>
                  <a:srgbClr val="FF0066"/>
                </a:solidFill>
              </a:rPr>
              <a:t>Tinggi, Berat, Pinggang</a:t>
            </a:r>
            <a:endParaRPr lang="en-AU" sz="1600" b="1">
              <a:solidFill>
                <a:srgbClr val="FF0066"/>
              </a:solidFill>
            </a:endParaRPr>
          </a:p>
        </p:txBody>
      </p:sp>
      <p:sp>
        <p:nvSpPr>
          <p:cNvPr id="545812" name="Text Box 20"/>
          <p:cNvSpPr txBox="1">
            <a:spLocks noChangeArrowheads="1"/>
          </p:cNvSpPr>
          <p:nvPr/>
        </p:nvSpPr>
        <p:spPr bwMode="auto">
          <a:xfrm>
            <a:off x="3163888" y="2432050"/>
            <a:ext cx="179387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1"/>
                </a:solidFill>
              </a:rPr>
              <a:t>Glukosa darah, </a:t>
            </a:r>
          </a:p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1"/>
                </a:solidFill>
              </a:rPr>
              <a:t>Kolesterol</a:t>
            </a:r>
            <a:endParaRPr lang="en-AU" sz="1400" b="1">
              <a:solidFill>
                <a:schemeClr val="bg1"/>
              </a:solidFill>
            </a:endParaRPr>
          </a:p>
        </p:txBody>
      </p:sp>
      <p:sp>
        <p:nvSpPr>
          <p:cNvPr id="545813" name="AutoShape 21"/>
          <p:cNvSpPr>
            <a:spLocks noChangeArrowheads="1"/>
          </p:cNvSpPr>
          <p:nvPr/>
        </p:nvSpPr>
        <p:spPr bwMode="auto">
          <a:xfrm rot="5400000" flipV="1">
            <a:off x="4248943" y="3145632"/>
            <a:ext cx="1611313" cy="1460500"/>
          </a:xfrm>
          <a:prstGeom prst="parallelogram">
            <a:avLst>
              <a:gd name="adj" fmla="val 4488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814" name="AutoShape 22"/>
          <p:cNvSpPr>
            <a:spLocks noChangeArrowheads="1"/>
          </p:cNvSpPr>
          <p:nvPr/>
        </p:nvSpPr>
        <p:spPr bwMode="auto">
          <a:xfrm rot="5400000" flipV="1">
            <a:off x="5460207" y="2272506"/>
            <a:ext cx="458788" cy="193675"/>
          </a:xfrm>
          <a:prstGeom prst="parallelogram">
            <a:avLst>
              <a:gd name="adj" fmla="val 4616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815" name="Rectangle 2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6019800" cy="715963"/>
          </a:xfrm>
          <a:solidFill>
            <a:schemeClr val="bg1"/>
          </a:solidFill>
          <a:ln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r>
              <a:rPr lang="en-GB" sz="40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Konsep Step (WHO)</a:t>
            </a:r>
          </a:p>
        </p:txBody>
      </p:sp>
      <p:grpSp>
        <p:nvGrpSpPr>
          <p:cNvPr id="545816" name="Group 24"/>
          <p:cNvGrpSpPr>
            <a:grpSpLocks/>
          </p:cNvGrpSpPr>
          <p:nvPr/>
        </p:nvGrpSpPr>
        <p:grpSpPr bwMode="auto">
          <a:xfrm>
            <a:off x="381000" y="1976438"/>
            <a:ext cx="1570038" cy="1463675"/>
            <a:chOff x="4560" y="863"/>
            <a:chExt cx="989" cy="922"/>
          </a:xfrm>
        </p:grpSpPr>
        <p:sp>
          <p:nvSpPr>
            <p:cNvPr id="545817" name="Rectangle 25"/>
            <p:cNvSpPr>
              <a:spLocks noChangeArrowheads="1"/>
            </p:cNvSpPr>
            <p:nvPr/>
          </p:nvSpPr>
          <p:spPr bwMode="auto">
            <a:xfrm>
              <a:off x="4560" y="1562"/>
              <a:ext cx="109" cy="11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45818" name="Text Box 26"/>
            <p:cNvSpPr txBox="1">
              <a:spLocks noChangeArrowheads="1"/>
            </p:cNvSpPr>
            <p:nvPr/>
          </p:nvSpPr>
          <p:spPr bwMode="auto">
            <a:xfrm>
              <a:off x="4730" y="863"/>
              <a:ext cx="819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 b="1">
                  <a:solidFill>
                    <a:srgbClr val="FFFFFF"/>
                  </a:solidFill>
                </a:rPr>
                <a:t>Core</a:t>
              </a:r>
            </a:p>
            <a:p>
              <a:pPr>
                <a:lnSpc>
                  <a:spcPct val="150000"/>
                </a:lnSpc>
              </a:pPr>
              <a:r>
                <a:rPr lang="en-GB" sz="2000" b="1">
                  <a:solidFill>
                    <a:srgbClr val="FFFFFF"/>
                  </a:solidFill>
                </a:rPr>
                <a:t>Ekspansi</a:t>
              </a:r>
            </a:p>
            <a:p>
              <a:pPr>
                <a:lnSpc>
                  <a:spcPct val="150000"/>
                </a:lnSpc>
              </a:pPr>
              <a:r>
                <a:rPr lang="en-GB" sz="2000" b="1">
                  <a:solidFill>
                    <a:srgbClr val="FFFFFF"/>
                  </a:solidFill>
                </a:rPr>
                <a:t>Opsional</a:t>
              </a:r>
            </a:p>
          </p:txBody>
        </p:sp>
        <p:sp>
          <p:nvSpPr>
            <p:cNvPr id="545819" name="Rectangle 27"/>
            <p:cNvSpPr>
              <a:spLocks noChangeArrowheads="1"/>
            </p:cNvSpPr>
            <p:nvPr/>
          </p:nvSpPr>
          <p:spPr bwMode="auto">
            <a:xfrm>
              <a:off x="4560" y="1304"/>
              <a:ext cx="109" cy="11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45820" name="Rectangle 28"/>
            <p:cNvSpPr>
              <a:spLocks noChangeArrowheads="1"/>
            </p:cNvSpPr>
            <p:nvPr/>
          </p:nvSpPr>
          <p:spPr bwMode="auto">
            <a:xfrm>
              <a:off x="4560" y="1010"/>
              <a:ext cx="109" cy="1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graphicFrame>
        <p:nvGraphicFramePr>
          <p:cNvPr id="545821" name="Object 29"/>
          <p:cNvGraphicFramePr>
            <a:graphicFrameLocks noChangeAspect="1"/>
          </p:cNvGraphicFramePr>
          <p:nvPr/>
        </p:nvGraphicFramePr>
        <p:xfrm>
          <a:off x="914400" y="5562600"/>
          <a:ext cx="806450" cy="914400"/>
        </p:xfrm>
        <a:graphic>
          <a:graphicData uri="http://schemas.openxmlformats.org/presentationml/2006/ole">
            <p:oleObj spid="_x0000_s545821" name="Picture" r:id="rId3" imgW="1509480" imgH="1396800" progId="StaticMetafile">
              <p:embed/>
            </p:oleObj>
          </a:graphicData>
        </a:graphic>
      </p:graphicFrame>
      <p:sp>
        <p:nvSpPr>
          <p:cNvPr id="545822" name="Rectangle 30"/>
          <p:cNvSpPr>
            <a:spLocks noChangeArrowheads="1"/>
          </p:cNvSpPr>
          <p:nvPr/>
        </p:nvSpPr>
        <p:spPr bwMode="auto">
          <a:xfrm>
            <a:off x="1981200" y="5803900"/>
            <a:ext cx="481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Maximilian de Courten - Surveillance, NMH</a:t>
            </a:r>
          </a:p>
        </p:txBody>
      </p:sp>
      <p:grpSp>
        <p:nvGrpSpPr>
          <p:cNvPr id="545823" name="Group 31"/>
          <p:cNvGrpSpPr>
            <a:grpSpLocks/>
          </p:cNvGrpSpPr>
          <p:nvPr/>
        </p:nvGrpSpPr>
        <p:grpSpPr bwMode="auto">
          <a:xfrm>
            <a:off x="3810000" y="4267200"/>
            <a:ext cx="2241550" cy="976313"/>
            <a:chOff x="2515" y="2830"/>
            <a:chExt cx="1411" cy="615"/>
          </a:xfrm>
        </p:grpSpPr>
        <p:sp>
          <p:nvSpPr>
            <p:cNvPr id="545824" name="Line 32"/>
            <p:cNvSpPr>
              <a:spLocks noChangeShapeType="1"/>
            </p:cNvSpPr>
            <p:nvPr/>
          </p:nvSpPr>
          <p:spPr bwMode="auto">
            <a:xfrm rot="21439198" flipV="1">
              <a:off x="2515" y="2830"/>
              <a:ext cx="1394" cy="535"/>
            </a:xfrm>
            <a:prstGeom prst="line">
              <a:avLst/>
            </a:prstGeom>
            <a:noFill/>
            <a:ln w="38100">
              <a:solidFill>
                <a:srgbClr val="FAFD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545825" name="Text Box 33"/>
            <p:cNvSpPr txBox="1">
              <a:spLocks noChangeArrowheads="1"/>
            </p:cNvSpPr>
            <p:nvPr/>
          </p:nvSpPr>
          <p:spPr bwMode="auto">
            <a:xfrm rot="-1404566">
              <a:off x="2520" y="3157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FFFF"/>
                  </a:solidFill>
                </a:rPr>
                <a:t>Komprehensif</a:t>
              </a:r>
            </a:p>
          </p:txBody>
        </p:sp>
      </p:grpSp>
      <p:sp>
        <p:nvSpPr>
          <p:cNvPr id="545826" name="Line 34"/>
          <p:cNvSpPr>
            <a:spLocks noChangeShapeType="1"/>
          </p:cNvSpPr>
          <p:nvPr/>
        </p:nvSpPr>
        <p:spPr bwMode="auto">
          <a:xfrm flipH="1">
            <a:off x="6019800" y="2133600"/>
            <a:ext cx="0" cy="190500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5827" name="Rectangle 35"/>
          <p:cNvSpPr>
            <a:spLocks noChangeArrowheads="1"/>
          </p:cNvSpPr>
          <p:nvPr/>
        </p:nvSpPr>
        <p:spPr bwMode="auto">
          <a:xfrm rot="-5400000">
            <a:off x="5237956" y="2678907"/>
            <a:ext cx="216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FFFF"/>
                </a:solidFill>
              </a:rPr>
              <a:t>Kompleksitas</a:t>
            </a:r>
            <a:endParaRPr lang="en-US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45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5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5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4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4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5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5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45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45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07" grpId="0"/>
      <p:bldP spid="545808" grpId="0"/>
      <p:bldP spid="545809" grpId="0"/>
      <p:bldP spid="545810" grpId="0" animBg="1"/>
      <p:bldP spid="545811" grpId="0"/>
      <p:bldP spid="545812" grpId="0"/>
      <p:bldP spid="545815" grpId="0" animBg="1"/>
      <p:bldP spid="545826" grpId="0" animBg="1"/>
      <p:bldP spid="5458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ChangeArrowheads="1"/>
          </p:cNvSpPr>
          <p:nvPr/>
        </p:nvSpPr>
        <p:spPr bwMode="auto">
          <a:xfrm>
            <a:off x="838200" y="304800"/>
            <a:ext cx="7721600" cy="10668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en-GB" sz="4000" b="1"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Tiga Level untuk Tiap Step pada</a:t>
            </a:r>
            <a:br>
              <a:rPr lang="en-GB" sz="4000" b="1"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</a:br>
            <a:r>
              <a:rPr lang="en-GB" sz="4000" b="1"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Surveilans Faktor Risiko</a:t>
            </a:r>
            <a:r>
              <a:rPr lang="en-GB" sz="4000"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 </a:t>
            </a:r>
            <a:endParaRPr lang="en-GB" sz="4800">
              <a:effectLst>
                <a:outerShdw blurRad="38100" dist="38100" dir="2700000" algn="tl">
                  <a:srgbClr val="010199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46819" name="Object 3"/>
          <p:cNvGraphicFramePr>
            <a:graphicFrameLocks noChangeAspect="1"/>
          </p:cNvGraphicFramePr>
          <p:nvPr/>
        </p:nvGraphicFramePr>
        <p:xfrm>
          <a:off x="990600" y="1676400"/>
          <a:ext cx="7381875" cy="4584700"/>
        </p:xfrm>
        <a:graphic>
          <a:graphicData uri="http://schemas.openxmlformats.org/presentationml/2006/ole">
            <p:oleObj spid="_x0000_s546819" name="Document" r:id="rId3" imgW="5638109" imgH="3511368" progId="Word.Document.8">
              <p:embed/>
            </p:oleObj>
          </a:graphicData>
        </a:graphic>
      </p:graphicFrame>
      <p:graphicFrame>
        <p:nvGraphicFramePr>
          <p:cNvPr id="546820" name="Object 4"/>
          <p:cNvGraphicFramePr>
            <a:graphicFrameLocks noChangeAspect="1"/>
          </p:cNvGraphicFramePr>
          <p:nvPr/>
        </p:nvGraphicFramePr>
        <p:xfrm>
          <a:off x="914400" y="5867400"/>
          <a:ext cx="806450" cy="914400"/>
        </p:xfrm>
        <a:graphic>
          <a:graphicData uri="http://schemas.openxmlformats.org/presentationml/2006/ole">
            <p:oleObj spid="_x0000_s546820" name="Picture" r:id="rId4" imgW="1509480" imgH="1396800" progId="StaticMetafile">
              <p:embed/>
            </p:oleObj>
          </a:graphicData>
        </a:graphic>
      </p:graphicFrame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1905000" y="61722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</a:rPr>
              <a:t>Maximilian de Courten - Surveillance, NMH</a:t>
            </a:r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 flipH="1">
            <a:off x="8229600" y="1773238"/>
            <a:ext cx="14288" cy="36369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6248400" y="1676400"/>
            <a:ext cx="0" cy="3733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419600" y="1676400"/>
            <a:ext cx="0" cy="3733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990600" y="3657600"/>
            <a:ext cx="72675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546826" name="Line 10"/>
          <p:cNvSpPr>
            <a:spLocks noChangeShapeType="1"/>
          </p:cNvSpPr>
          <p:nvPr/>
        </p:nvSpPr>
        <p:spPr bwMode="auto">
          <a:xfrm>
            <a:off x="990600" y="4495800"/>
            <a:ext cx="7239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546827" name="Line 11"/>
          <p:cNvSpPr>
            <a:spLocks noChangeShapeType="1"/>
          </p:cNvSpPr>
          <p:nvPr/>
        </p:nvSpPr>
        <p:spPr bwMode="auto">
          <a:xfrm>
            <a:off x="2362200" y="1676400"/>
            <a:ext cx="0" cy="3733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4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2895600" y="2895600"/>
            <a:ext cx="3076575" cy="32385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9931" tIns="49966" rIns="99931" bIns="49966" anchor="ctr"/>
          <a:lstStyle/>
          <a:p>
            <a:endParaRPr lang="id-ID"/>
          </a:p>
        </p:txBody>
      </p:sp>
      <p:sp>
        <p:nvSpPr>
          <p:cNvPr id="547843" name="AutoShape 3"/>
          <p:cNvSpPr>
            <a:spLocks noChangeArrowheads="1"/>
          </p:cNvSpPr>
          <p:nvPr/>
        </p:nvSpPr>
        <p:spPr bwMode="auto">
          <a:xfrm rot="5372038">
            <a:off x="5885656" y="2801144"/>
            <a:ext cx="706438" cy="590550"/>
          </a:xfrm>
          <a:prstGeom prst="triangle">
            <a:avLst>
              <a:gd name="adj" fmla="val 49097"/>
            </a:avLst>
          </a:prstGeom>
          <a:solidFill>
            <a:srgbClr val="F52929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lIns="99931" tIns="49966" rIns="99931" bIns="49966" anchor="ctr"/>
          <a:lstStyle/>
          <a:p>
            <a:pPr algn="ctr" eaLnBrk="1" hangingPunct="1"/>
            <a:endParaRPr lang="en-GB">
              <a:solidFill>
                <a:srgbClr val="FF0000"/>
              </a:solidFill>
            </a:endParaRPr>
          </a:p>
        </p:txBody>
      </p:sp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2895600" y="4267200"/>
            <a:ext cx="3076575" cy="32385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9931" tIns="49966" rIns="99931" bIns="49966" anchor="ctr"/>
          <a:lstStyle/>
          <a:p>
            <a:endParaRPr lang="id-ID"/>
          </a:p>
        </p:txBody>
      </p:sp>
      <p:sp>
        <p:nvSpPr>
          <p:cNvPr id="547845" name="AutoShape 5"/>
          <p:cNvSpPr>
            <a:spLocks noChangeArrowheads="1"/>
          </p:cNvSpPr>
          <p:nvPr/>
        </p:nvSpPr>
        <p:spPr bwMode="auto">
          <a:xfrm rot="5372038">
            <a:off x="5884862" y="4173538"/>
            <a:ext cx="708025" cy="590550"/>
          </a:xfrm>
          <a:prstGeom prst="triangle">
            <a:avLst>
              <a:gd name="adj" fmla="val 49097"/>
            </a:avLst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9931" tIns="49966" rIns="99931" bIns="49966" anchor="ctr"/>
          <a:lstStyle/>
          <a:p>
            <a:endParaRPr lang="id-ID"/>
          </a:p>
        </p:txBody>
      </p:sp>
      <p:sp>
        <p:nvSpPr>
          <p:cNvPr id="547846" name="AutoShape 6"/>
          <p:cNvSpPr>
            <a:spLocks noChangeArrowheads="1"/>
          </p:cNvSpPr>
          <p:nvPr/>
        </p:nvSpPr>
        <p:spPr bwMode="auto">
          <a:xfrm>
            <a:off x="6553200" y="2362200"/>
            <a:ext cx="2286000" cy="3200400"/>
          </a:xfrm>
          <a:prstGeom prst="foldedCorner">
            <a:avLst>
              <a:gd name="adj" fmla="val 12500"/>
            </a:avLst>
          </a:pr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5584" tIns="47792" rIns="95584" bIns="47792" anchor="ctr"/>
          <a:lstStyle/>
          <a:p>
            <a:pPr marL="114300" indent="-114300"/>
            <a:r>
              <a:rPr lang="en-GB" sz="1600" b="1">
                <a:solidFill>
                  <a:srgbClr val="FFFF00"/>
                </a:solidFill>
                <a:latin typeface="Times New Roman" pitchFamily="18" charset="0"/>
              </a:rPr>
              <a:t>     </a:t>
            </a:r>
            <a:endParaRPr lang="en-GB" sz="1600">
              <a:solidFill>
                <a:srgbClr val="FFFF00"/>
              </a:solidFill>
              <a:latin typeface="Times New Roman" pitchFamily="18" charset="0"/>
            </a:endParaRPr>
          </a:p>
          <a:p>
            <a:pPr marL="114300" indent="-114300">
              <a:buFontTx/>
              <a:buChar char="•"/>
            </a:pPr>
            <a:endParaRPr lang="en-GB" sz="1600" b="1">
              <a:solidFill>
                <a:srgbClr val="FFFF00"/>
              </a:solidFill>
              <a:latin typeface="Times New Roman" pitchFamily="18" charset="0"/>
            </a:endParaRPr>
          </a:p>
          <a:p>
            <a:pPr marL="114300" indent="-114300">
              <a:buFontTx/>
              <a:buChar char="•"/>
            </a:pPr>
            <a:r>
              <a:rPr lang="en-GB" b="1">
                <a:solidFill>
                  <a:srgbClr val="FFFF00"/>
                </a:solidFill>
              </a:rPr>
              <a:t>Penyakit </a:t>
            </a:r>
          </a:p>
          <a:p>
            <a:pPr marL="114300" indent="-114300"/>
            <a:r>
              <a:rPr lang="en-GB" b="1">
                <a:solidFill>
                  <a:srgbClr val="FFFF00"/>
                </a:solidFill>
              </a:rPr>
              <a:t>  jantung koroner</a:t>
            </a:r>
          </a:p>
          <a:p>
            <a:pPr marL="114300" indent="-114300">
              <a:buFontTx/>
              <a:buChar char="•"/>
            </a:pPr>
            <a:r>
              <a:rPr lang="en-GB" b="1">
                <a:solidFill>
                  <a:srgbClr val="FFFF00"/>
                </a:solidFill>
              </a:rPr>
              <a:t>Stroke</a:t>
            </a:r>
          </a:p>
          <a:p>
            <a:pPr marL="114300" indent="-114300">
              <a:buFontTx/>
              <a:buChar char="•"/>
            </a:pPr>
            <a:r>
              <a:rPr lang="en-GB" b="1">
                <a:solidFill>
                  <a:srgbClr val="FFFF00"/>
                </a:solidFill>
              </a:rPr>
              <a:t>Diabetes komplik.</a:t>
            </a:r>
          </a:p>
          <a:p>
            <a:pPr marL="114300" indent="-114300">
              <a:buFontTx/>
              <a:buChar char="•"/>
            </a:pPr>
            <a:r>
              <a:rPr lang="en-GB" b="1">
                <a:solidFill>
                  <a:srgbClr val="FFFF00"/>
                </a:solidFill>
              </a:rPr>
              <a:t>Penyakit </a:t>
            </a:r>
          </a:p>
          <a:p>
            <a:pPr marL="114300" indent="-114300"/>
            <a:r>
              <a:rPr lang="en-GB" b="1">
                <a:solidFill>
                  <a:srgbClr val="FFFF00"/>
                </a:solidFill>
              </a:rPr>
              <a:t>  pembuluh darah</a:t>
            </a:r>
          </a:p>
          <a:p>
            <a:pPr marL="114300" indent="-114300">
              <a:buFontTx/>
              <a:buChar char="•"/>
            </a:pPr>
            <a:r>
              <a:rPr lang="en-GB" b="1">
                <a:solidFill>
                  <a:srgbClr val="FFFF00"/>
                </a:solidFill>
              </a:rPr>
              <a:t>Kanker</a:t>
            </a:r>
          </a:p>
          <a:p>
            <a:pPr marL="114300" indent="-114300">
              <a:buFontTx/>
              <a:buChar char="•"/>
            </a:pPr>
            <a:r>
              <a:rPr lang="en-GB" b="1">
                <a:solidFill>
                  <a:srgbClr val="FFFF00"/>
                </a:solidFill>
              </a:rPr>
              <a:t>Penyakit paru </a:t>
            </a:r>
          </a:p>
          <a:p>
            <a:pPr marL="114300" indent="-114300">
              <a:buFontTx/>
              <a:buChar char=" "/>
            </a:pPr>
            <a:r>
              <a:rPr lang="en-GB" b="1">
                <a:solidFill>
                  <a:srgbClr val="FFFF00"/>
                </a:solidFill>
              </a:rPr>
              <a:t>obstruksi kronis </a:t>
            </a:r>
          </a:p>
        </p:txBody>
      </p:sp>
      <p:sp>
        <p:nvSpPr>
          <p:cNvPr id="547847" name="Rectangle 7"/>
          <p:cNvSpPr>
            <a:spLocks noChangeArrowheads="1"/>
          </p:cNvSpPr>
          <p:nvPr/>
        </p:nvSpPr>
        <p:spPr bwMode="auto">
          <a:xfrm>
            <a:off x="7086600" y="2362200"/>
            <a:ext cx="163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5584" tIns="47792" rIns="95584" bIns="47792" anchor="ctr"/>
          <a:lstStyle/>
          <a:p>
            <a:r>
              <a:rPr lang="en-GB" sz="2400" b="1">
                <a:solidFill>
                  <a:srgbClr val="FFFF00"/>
                </a:solidFill>
              </a:rPr>
              <a:t>Titik Akhir</a:t>
            </a:r>
            <a:endParaRPr lang="en-US" sz="2400" b="1">
              <a:solidFill>
                <a:srgbClr val="FFFF00"/>
              </a:solidFill>
            </a:endParaRPr>
          </a:p>
        </p:txBody>
      </p:sp>
      <p:grpSp>
        <p:nvGrpSpPr>
          <p:cNvPr id="547848" name="Group 8"/>
          <p:cNvGrpSpPr>
            <a:grpSpLocks/>
          </p:cNvGrpSpPr>
          <p:nvPr/>
        </p:nvGrpSpPr>
        <p:grpSpPr bwMode="auto">
          <a:xfrm>
            <a:off x="3276600" y="2438400"/>
            <a:ext cx="2590800" cy="2971800"/>
            <a:chOff x="2295" y="1536"/>
            <a:chExt cx="1632" cy="1872"/>
          </a:xfrm>
        </p:grpSpPr>
        <p:sp>
          <p:nvSpPr>
            <p:cNvPr id="547849" name="Rectangle 9"/>
            <p:cNvSpPr>
              <a:spLocks noChangeArrowheads="1"/>
            </p:cNvSpPr>
            <p:nvPr/>
          </p:nvSpPr>
          <p:spPr bwMode="auto">
            <a:xfrm>
              <a:off x="2295" y="1536"/>
              <a:ext cx="1632" cy="187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9924" tIns="49962" rIns="99924" bIns="49962" anchor="ctr"/>
            <a:lstStyle/>
            <a:p>
              <a:endParaRPr lang="en-GB" sz="2400">
                <a:latin typeface="Times New Roman" pitchFamily="18" charset="0"/>
              </a:endParaRPr>
            </a:p>
          </p:txBody>
        </p:sp>
        <p:grpSp>
          <p:nvGrpSpPr>
            <p:cNvPr id="547850" name="Group 10"/>
            <p:cNvGrpSpPr>
              <a:grpSpLocks/>
            </p:cNvGrpSpPr>
            <p:nvPr/>
          </p:nvGrpSpPr>
          <p:grpSpPr bwMode="auto">
            <a:xfrm>
              <a:off x="2448" y="1680"/>
              <a:ext cx="1416" cy="1680"/>
              <a:chOff x="2492" y="1124"/>
              <a:chExt cx="1252" cy="2405"/>
            </a:xfrm>
          </p:grpSpPr>
          <p:sp>
            <p:nvSpPr>
              <p:cNvPr id="547851" name="Rectangle 11"/>
              <p:cNvSpPr>
                <a:spLocks noChangeArrowheads="1"/>
              </p:cNvSpPr>
              <p:nvPr/>
            </p:nvSpPr>
            <p:spPr bwMode="auto">
              <a:xfrm>
                <a:off x="2492" y="1482"/>
                <a:ext cx="1252" cy="2047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9924" tIns="49962" rIns="99924" bIns="49962" anchor="ctr"/>
              <a:lstStyle/>
              <a:p>
                <a:pPr marL="114300" indent="-114300">
                  <a:spcBef>
                    <a:spcPct val="50000"/>
                  </a:spcBef>
                  <a:buFontTx/>
                  <a:buChar char="•"/>
                </a:pPr>
                <a:endParaRPr lang="en-GB" sz="1400">
                  <a:latin typeface="Times New Roman" pitchFamily="18" charset="0"/>
                </a:endParaRPr>
              </a:p>
              <a:p>
                <a:pPr marL="114300" indent="-114300">
                  <a:spcBef>
                    <a:spcPct val="50000"/>
                  </a:spcBef>
                  <a:buFontTx/>
                  <a:buChar char="•"/>
                </a:pP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547852" name="Rectangle 12"/>
              <p:cNvSpPr>
                <a:spLocks noChangeArrowheads="1"/>
              </p:cNvSpPr>
              <p:nvPr/>
            </p:nvSpPr>
            <p:spPr bwMode="auto">
              <a:xfrm>
                <a:off x="2625" y="1124"/>
                <a:ext cx="905" cy="63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9924" tIns="49962" rIns="99924" bIns="49962" anchor="ctr"/>
              <a:lstStyle/>
              <a:p>
                <a:pPr algn="ctr"/>
                <a:r>
                  <a:rPr lang="en-GB" sz="2400" b="1">
                    <a:solidFill>
                      <a:schemeClr val="bg1"/>
                    </a:solidFill>
                  </a:rPr>
                  <a:t>Faktor Risiko /</a:t>
                </a:r>
              </a:p>
              <a:p>
                <a:pPr algn="ctr"/>
                <a:r>
                  <a:rPr lang="en-GB" sz="2400" b="1">
                    <a:solidFill>
                      <a:schemeClr val="bg1"/>
                    </a:solidFill>
                  </a:rPr>
                  <a:t>Penyakit Antara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7853" name="Rectangle 13"/>
            <p:cNvSpPr>
              <a:spLocks noChangeArrowheads="1"/>
            </p:cNvSpPr>
            <p:nvPr/>
          </p:nvSpPr>
          <p:spPr bwMode="auto">
            <a:xfrm>
              <a:off x="2486" y="2304"/>
              <a:ext cx="1383" cy="99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87462" tIns="43731" rIns="87462" bIns="43731">
              <a:spAutoFit/>
            </a:bodyPr>
            <a:lstStyle/>
            <a:p>
              <a:pPr marL="87313" indent="-87313" defTabSz="874713">
                <a:spcBef>
                  <a:spcPct val="50000"/>
                </a:spcBef>
                <a:buFontTx/>
                <a:buChar char="•"/>
              </a:pPr>
              <a:r>
                <a:rPr lang="en-GB" sz="2000" b="1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Hipertensi</a:t>
              </a:r>
            </a:p>
            <a:p>
              <a:pPr marL="87313" indent="-87313" defTabSz="874713">
                <a:spcBef>
                  <a:spcPct val="30000"/>
                </a:spcBef>
                <a:buFontTx/>
                <a:buChar char="•"/>
              </a:pPr>
              <a:r>
                <a:rPr lang="en-GB" sz="2000" b="1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Diabetes</a:t>
              </a:r>
            </a:p>
            <a:p>
              <a:pPr marL="87313" indent="-87313" defTabSz="874713">
                <a:spcBef>
                  <a:spcPct val="30000"/>
                </a:spcBef>
                <a:buFontTx/>
                <a:buChar char="•"/>
              </a:pPr>
              <a:r>
                <a:rPr lang="en-GB" sz="2000" b="1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Obesitas</a:t>
              </a:r>
            </a:p>
            <a:p>
              <a:pPr marL="87313" indent="-87313" defTabSz="874713">
                <a:spcBef>
                  <a:spcPct val="30000"/>
                </a:spcBef>
                <a:buFontTx/>
                <a:buChar char="•"/>
              </a:pPr>
              <a:r>
                <a:rPr lang="en-GB" sz="2000" b="1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Hiperlipidemia</a:t>
              </a:r>
              <a:endParaRPr lang="en-GB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47854" name="AutoShape 14"/>
          <p:cNvSpPr>
            <a:spLocks noChangeArrowheads="1"/>
          </p:cNvSpPr>
          <p:nvPr/>
        </p:nvSpPr>
        <p:spPr bwMode="auto">
          <a:xfrm>
            <a:off x="304800" y="2057400"/>
            <a:ext cx="2314575" cy="3276600"/>
          </a:xfrm>
          <a:prstGeom prst="upDownArrowCallout">
            <a:avLst>
              <a:gd name="adj1" fmla="val 25000"/>
              <a:gd name="adj2" fmla="val 25000"/>
              <a:gd name="adj3" fmla="val 17695"/>
              <a:gd name="adj4" fmla="val 58815"/>
            </a:avLst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5584" tIns="47792" rIns="95584" bIns="47792" anchor="ctr"/>
          <a:lstStyle/>
          <a:p>
            <a:pPr marL="384175" indent="-192088"/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Faktor Risiko</a:t>
            </a:r>
          </a:p>
          <a:p>
            <a:pPr marL="384175" indent="-192088"/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Perilaku</a:t>
            </a:r>
            <a:endParaRPr lang="en-GB" sz="1600">
              <a:solidFill>
                <a:srgbClr val="FFFF00"/>
              </a:solidFill>
            </a:endParaRPr>
          </a:p>
          <a:p>
            <a:pPr marL="384175" indent="-192088">
              <a:buFontTx/>
              <a:buChar char="•"/>
            </a:pPr>
            <a:r>
              <a:rPr lang="en-GB" b="1">
                <a:solidFill>
                  <a:srgbClr val="FFFF00"/>
                </a:solidFill>
              </a:rPr>
              <a:t>Tembakau</a:t>
            </a:r>
          </a:p>
          <a:p>
            <a:pPr marL="384175" indent="-192088">
              <a:buFontTx/>
              <a:buChar char="•"/>
            </a:pPr>
            <a:r>
              <a:rPr lang="en-GB" b="1">
                <a:solidFill>
                  <a:srgbClr val="FFFF00"/>
                </a:solidFill>
              </a:rPr>
              <a:t>Gizi</a:t>
            </a:r>
          </a:p>
          <a:p>
            <a:pPr marL="384175" indent="-192088">
              <a:buFontTx/>
              <a:buChar char="•"/>
            </a:pPr>
            <a:r>
              <a:rPr lang="en-GB" b="1">
                <a:solidFill>
                  <a:srgbClr val="FFFF00"/>
                </a:solidFill>
              </a:rPr>
              <a:t>Alkohol</a:t>
            </a:r>
          </a:p>
          <a:p>
            <a:pPr marL="384175" indent="-192088">
              <a:buFontTx/>
              <a:buChar char="•"/>
            </a:pPr>
            <a:r>
              <a:rPr lang="en-GB" b="1">
                <a:solidFill>
                  <a:srgbClr val="FFFF00"/>
                </a:solidFill>
              </a:rPr>
              <a:t>Aktifitas Fisik</a:t>
            </a:r>
          </a:p>
        </p:txBody>
      </p:sp>
      <p:sp>
        <p:nvSpPr>
          <p:cNvPr id="547855" name="AutoShape 15"/>
          <p:cNvSpPr>
            <a:spLocks noChangeArrowheads="1"/>
          </p:cNvSpPr>
          <p:nvPr/>
        </p:nvSpPr>
        <p:spPr bwMode="auto">
          <a:xfrm>
            <a:off x="533400" y="990600"/>
            <a:ext cx="1928813" cy="1066800"/>
          </a:xfrm>
          <a:prstGeom prst="downArrowCallout">
            <a:avLst>
              <a:gd name="adj1" fmla="val 45201"/>
              <a:gd name="adj2" fmla="val 45201"/>
              <a:gd name="adj3" fmla="val 16667"/>
              <a:gd name="adj4" fmla="val 73829"/>
            </a:avLst>
          </a:prstGeom>
          <a:solidFill>
            <a:srgbClr val="FF006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33" tIns="45717" rIns="91433" bIns="45717" anchor="ctr"/>
          <a:lstStyle/>
          <a:p>
            <a:r>
              <a:rPr lang="en-GB" sz="1600" b="1"/>
              <a:t>Risiko Yg Melekat</a:t>
            </a:r>
            <a:endParaRPr lang="en-GB" sz="1600"/>
          </a:p>
          <a:p>
            <a:pPr lvl="1">
              <a:buFontTx/>
              <a:buChar char="•"/>
            </a:pPr>
            <a:r>
              <a:rPr lang="en-GB" sz="1600" b="1"/>
              <a:t>Umur, Sex </a:t>
            </a:r>
          </a:p>
          <a:p>
            <a:pPr lvl="1">
              <a:buFontTx/>
              <a:buChar char="•"/>
            </a:pPr>
            <a:r>
              <a:rPr lang="en-GB" sz="1600" b="1"/>
              <a:t>Keturunan</a:t>
            </a:r>
            <a:endParaRPr lang="en-US" sz="1600" b="1"/>
          </a:p>
        </p:txBody>
      </p:sp>
      <p:sp>
        <p:nvSpPr>
          <p:cNvPr id="547856" name="AutoShape 16"/>
          <p:cNvSpPr>
            <a:spLocks noChangeArrowheads="1"/>
          </p:cNvSpPr>
          <p:nvPr/>
        </p:nvSpPr>
        <p:spPr bwMode="auto">
          <a:xfrm>
            <a:off x="152400" y="5410200"/>
            <a:ext cx="2730500" cy="996950"/>
          </a:xfrm>
          <a:prstGeom prst="upArrowCallout">
            <a:avLst>
              <a:gd name="adj1" fmla="val 68471"/>
              <a:gd name="adj2" fmla="val 72770"/>
              <a:gd name="adj3" fmla="val 16667"/>
              <a:gd name="adj4" fmla="val 75477"/>
            </a:avLst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5584" tIns="47792" rIns="95584" bIns="47792" anchor="ctr"/>
          <a:lstStyle/>
          <a:p>
            <a:pPr marL="114300" indent="-114300"/>
            <a:endParaRPr lang="en-GB" sz="1600">
              <a:latin typeface="Times New Roman" pitchFamily="18" charset="0"/>
            </a:endParaRPr>
          </a:p>
        </p:txBody>
      </p:sp>
      <p:sp>
        <p:nvSpPr>
          <p:cNvPr id="547857" name="Rectangle 17"/>
          <p:cNvSpPr>
            <a:spLocks noChangeArrowheads="1"/>
          </p:cNvSpPr>
          <p:nvPr/>
        </p:nvSpPr>
        <p:spPr bwMode="auto">
          <a:xfrm>
            <a:off x="914400" y="5181600"/>
            <a:ext cx="18351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584" tIns="47792" rIns="95584" bIns="47792" anchor="ctr"/>
          <a:lstStyle/>
          <a:p>
            <a:pPr algn="ctr"/>
            <a:endParaRPr lang="en-GB" b="1">
              <a:latin typeface="Times New Roman" pitchFamily="18" charset="0"/>
            </a:endParaRPr>
          </a:p>
        </p:txBody>
      </p:sp>
      <p:sp>
        <p:nvSpPr>
          <p:cNvPr id="547858" name="Rectangle 18"/>
          <p:cNvSpPr>
            <a:spLocks noChangeArrowheads="1"/>
          </p:cNvSpPr>
          <p:nvPr/>
        </p:nvSpPr>
        <p:spPr bwMode="auto">
          <a:xfrm>
            <a:off x="152400" y="5715000"/>
            <a:ext cx="2743200" cy="831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7462" tIns="43731" rIns="87462" bIns="43731">
            <a:spAutoFit/>
          </a:bodyPr>
          <a:lstStyle/>
          <a:p>
            <a:pPr algn="ctr" defTabSz="874713"/>
            <a:r>
              <a:rPr lang="en-GB" sz="1600" b="1">
                <a:solidFill>
                  <a:schemeClr val="bg1"/>
                </a:solidFill>
              </a:rPr>
              <a:t>Kondisi </a:t>
            </a:r>
          </a:p>
          <a:p>
            <a:pPr algn="ctr" defTabSz="874713"/>
            <a:r>
              <a:rPr lang="en-GB" sz="1600" b="1">
                <a:solidFill>
                  <a:schemeClr val="bg1"/>
                </a:solidFill>
              </a:rPr>
              <a:t>Sosio-economi, Budaya &amp; Lingkungan</a:t>
            </a:r>
          </a:p>
        </p:txBody>
      </p:sp>
      <p:sp>
        <p:nvSpPr>
          <p:cNvPr id="547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43200" y="222250"/>
            <a:ext cx="6096000" cy="1079500"/>
          </a:xfrm>
          <a:solidFill>
            <a:schemeClr val="bg1"/>
          </a:solidFill>
          <a:ln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/>
          <a:p>
            <a:r>
              <a:rPr lang="en-GB" sz="32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Faktor Risiko PTM </a:t>
            </a:r>
            <a:br>
              <a:rPr lang="en-GB" sz="32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</a:br>
            <a:r>
              <a:rPr lang="en-GB" sz="32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dan Titik Akhir </a:t>
            </a:r>
          </a:p>
        </p:txBody>
      </p:sp>
      <p:graphicFrame>
        <p:nvGraphicFramePr>
          <p:cNvPr id="547860" name="Object 20"/>
          <p:cNvGraphicFramePr>
            <a:graphicFrameLocks noChangeAspect="1"/>
          </p:cNvGraphicFramePr>
          <p:nvPr/>
        </p:nvGraphicFramePr>
        <p:xfrm>
          <a:off x="3733800" y="5638800"/>
          <a:ext cx="806450" cy="914400"/>
        </p:xfrm>
        <a:graphic>
          <a:graphicData uri="http://schemas.openxmlformats.org/presentationml/2006/ole">
            <p:oleObj spid="_x0000_s547860" name="Picture" r:id="rId3" imgW="1509480" imgH="1396800" progId="StaticMetafile">
              <p:embed/>
            </p:oleObj>
          </a:graphicData>
        </a:graphic>
      </p:graphicFrame>
      <p:sp>
        <p:nvSpPr>
          <p:cNvPr id="547861" name="Rectangle 21"/>
          <p:cNvSpPr>
            <a:spLocks noChangeArrowheads="1"/>
          </p:cNvSpPr>
          <p:nvPr/>
        </p:nvSpPr>
        <p:spPr bwMode="auto">
          <a:xfrm>
            <a:off x="4572000" y="5957888"/>
            <a:ext cx="429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Maximilian de Courten - Surveillance, NMH</a:t>
            </a:r>
          </a:p>
        </p:txBody>
      </p:sp>
      <p:sp>
        <p:nvSpPr>
          <p:cNvPr id="547862" name="Line 22"/>
          <p:cNvSpPr>
            <a:spLocks noChangeShapeType="1"/>
          </p:cNvSpPr>
          <p:nvPr/>
        </p:nvSpPr>
        <p:spPr bwMode="auto">
          <a:xfrm>
            <a:off x="6096000" y="1905000"/>
            <a:ext cx="0" cy="3886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7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7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6" grpId="0" animBg="1"/>
      <p:bldP spid="547847" grpId="0"/>
      <p:bldP spid="547854" grpId="0" animBg="1"/>
      <p:bldP spid="547855" grpId="0" animBg="1"/>
      <p:bldP spid="547858" grpId="0" animBg="1"/>
      <p:bldP spid="5478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82000" cy="901700"/>
          </a:xfrm>
          <a:solidFill>
            <a:schemeClr val="bg2"/>
          </a:solidFill>
          <a:ln/>
          <a:scene3d>
            <a:camera prst="legacyPerspectiveBottom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lIns="90488" tIns="44450" rIns="90488" bIns="44450" anchorCtr="0">
            <a:flatTx/>
          </a:bodyPr>
          <a:lstStyle/>
          <a:p>
            <a:r>
              <a:rPr lang="en-GB" sz="3200" b="1">
                <a:solidFill>
                  <a:srgbClr val="F2F2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Reporting </a:t>
            </a:r>
            <a:r>
              <a:rPr lang="id-ID" sz="3200" b="1">
                <a:solidFill>
                  <a:srgbClr val="F2F2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Faktor risiko, Penyakit &amp; Kematian</a:t>
            </a:r>
            <a:endParaRPr lang="en-GB" sz="3200" b="1">
              <a:solidFill>
                <a:srgbClr val="F2F2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844550" y="1911350"/>
            <a:ext cx="1968500" cy="4254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6178550" y="1911350"/>
            <a:ext cx="1968500" cy="4254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66277" name="Rectangle 5" descr="50%"/>
          <p:cNvSpPr>
            <a:spLocks noChangeArrowheads="1"/>
          </p:cNvSpPr>
          <p:nvPr/>
        </p:nvSpPr>
        <p:spPr bwMode="auto">
          <a:xfrm>
            <a:off x="534988" y="1295400"/>
            <a:ext cx="31988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400" b="1"/>
              <a:t>System Yan Kes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566278" name="Rectangle 6" descr="50%"/>
          <p:cNvSpPr>
            <a:spLocks noChangeArrowheads="1"/>
          </p:cNvSpPr>
          <p:nvPr/>
        </p:nvSpPr>
        <p:spPr bwMode="auto">
          <a:xfrm>
            <a:off x="5562600" y="1295400"/>
            <a:ext cx="3581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400" b="1"/>
              <a:t>Public Health Authority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566279" name="Line 7"/>
          <p:cNvSpPr>
            <a:spLocks noChangeShapeType="1"/>
          </p:cNvSpPr>
          <p:nvPr/>
        </p:nvSpPr>
        <p:spPr bwMode="auto">
          <a:xfrm>
            <a:off x="2592388" y="2590800"/>
            <a:ext cx="38846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66280" name="Line 8"/>
          <p:cNvSpPr>
            <a:spLocks noChangeShapeType="1"/>
          </p:cNvSpPr>
          <p:nvPr/>
        </p:nvSpPr>
        <p:spPr bwMode="auto">
          <a:xfrm flipH="1">
            <a:off x="2363788" y="5486400"/>
            <a:ext cx="41894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66281" name="Rectangle 9" descr="50%"/>
          <p:cNvSpPr>
            <a:spLocks noChangeArrowheads="1"/>
          </p:cNvSpPr>
          <p:nvPr/>
        </p:nvSpPr>
        <p:spPr bwMode="auto">
          <a:xfrm>
            <a:off x="1373188" y="2363788"/>
            <a:ext cx="1292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400"/>
              <a:t>Data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566282" name="Rectangle 10" descr="50%"/>
          <p:cNvSpPr>
            <a:spLocks noChangeArrowheads="1"/>
          </p:cNvSpPr>
          <p:nvPr/>
        </p:nvSpPr>
        <p:spPr bwMode="auto">
          <a:xfrm>
            <a:off x="6478588" y="2363788"/>
            <a:ext cx="1978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400"/>
              <a:t>Information</a:t>
            </a:r>
          </a:p>
        </p:txBody>
      </p:sp>
      <p:sp>
        <p:nvSpPr>
          <p:cNvPr id="566283" name="Line 11"/>
          <p:cNvSpPr>
            <a:spLocks noChangeShapeType="1"/>
          </p:cNvSpPr>
          <p:nvPr/>
        </p:nvSpPr>
        <p:spPr bwMode="auto">
          <a:xfrm>
            <a:off x="7239000" y="2819400"/>
            <a:ext cx="0" cy="2362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66284" name="Rectangle 12" descr="50%"/>
          <p:cNvSpPr>
            <a:spLocks noChangeArrowheads="1"/>
          </p:cNvSpPr>
          <p:nvPr/>
        </p:nvSpPr>
        <p:spPr bwMode="auto">
          <a:xfrm>
            <a:off x="6629400" y="5181600"/>
            <a:ext cx="17494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400"/>
              <a:t>Decision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566285" name="Rectangle 13" descr="50%"/>
          <p:cNvSpPr>
            <a:spLocks noChangeArrowheads="1"/>
          </p:cNvSpPr>
          <p:nvPr/>
        </p:nvSpPr>
        <p:spPr bwMode="auto">
          <a:xfrm>
            <a:off x="1373188" y="5259388"/>
            <a:ext cx="1597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400"/>
              <a:t>Action</a:t>
            </a:r>
          </a:p>
        </p:txBody>
      </p:sp>
      <p:sp>
        <p:nvSpPr>
          <p:cNvPr id="566286" name="Line 14"/>
          <p:cNvSpPr>
            <a:spLocks noChangeShapeType="1"/>
          </p:cNvSpPr>
          <p:nvPr/>
        </p:nvSpPr>
        <p:spPr bwMode="auto">
          <a:xfrm flipV="1">
            <a:off x="1828800" y="2770188"/>
            <a:ext cx="0" cy="24622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66287" name="Rectangle 15"/>
          <p:cNvSpPr>
            <a:spLocks noChangeArrowheads="1"/>
          </p:cNvSpPr>
          <p:nvPr/>
        </p:nvSpPr>
        <p:spPr bwMode="auto">
          <a:xfrm>
            <a:off x="3048000" y="1981200"/>
            <a:ext cx="2819400" cy="1447800"/>
          </a:xfrm>
          <a:prstGeom prst="rect">
            <a:avLst/>
          </a:prstGeom>
          <a:solidFill>
            <a:srgbClr val="FFFF00"/>
          </a:solidFill>
          <a:ln w="254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566288" name="Rectangle 16" descr="50%"/>
          <p:cNvSpPr>
            <a:spLocks noChangeArrowheads="1"/>
          </p:cNvSpPr>
          <p:nvPr/>
        </p:nvSpPr>
        <p:spPr bwMode="auto">
          <a:xfrm>
            <a:off x="3048000" y="1981200"/>
            <a:ext cx="281940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Frekuensi Laporan</a:t>
            </a:r>
            <a:br>
              <a:rPr lang="en-GB" sz="3200" b="1">
                <a:solidFill>
                  <a:schemeClr val="accent2"/>
                </a:solidFill>
              </a:rPr>
            </a:br>
            <a:r>
              <a:rPr lang="en-GB" sz="2400" b="1">
                <a:solidFill>
                  <a:srgbClr val="0000CC"/>
                </a:solidFill>
                <a:latin typeface="Comic Sans MS" pitchFamily="66" charset="0"/>
              </a:rPr>
              <a:t>bulanan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77813"/>
            <a:ext cx="7826375" cy="912812"/>
          </a:xfrm>
          <a:solidFill>
            <a:schemeClr val="bg2"/>
          </a:solidFill>
          <a:ln/>
          <a:scene3d>
            <a:camera prst="legacyPerspectiveBottom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lIns="90488" tIns="44450" rIns="90488" bIns="44450" anchorCtr="0">
            <a:flatTx/>
          </a:bodyPr>
          <a:lstStyle/>
          <a:p>
            <a:r>
              <a:rPr lang="en-GB" sz="3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Surveilans PTM : </a:t>
            </a:r>
            <a:r>
              <a:rPr lang="en-GB" sz="3400" b="1">
                <a:solidFill>
                  <a:srgbClr val="F2F2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UNSUR DASAR</a:t>
            </a:r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304800" y="2057400"/>
            <a:ext cx="8305800" cy="350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800" b="1">
                <a:solidFill>
                  <a:srgbClr val="F2F220"/>
                </a:solidFill>
                <a:latin typeface="Comic Sans MS" pitchFamily="66" charset="0"/>
              </a:rPr>
              <a:t>Jaringan dari orang yang bermotivasi kuat</a:t>
            </a:r>
          </a:p>
          <a:p>
            <a:pPr algn="ctr"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800" b="1">
                <a:solidFill>
                  <a:srgbClr val="F2F220"/>
                </a:solidFill>
                <a:latin typeface="Comic Sans MS" pitchFamily="66" charset="0"/>
              </a:rPr>
              <a:t>Definisi faktor risiko &amp; kasus serta mekanisme pelaporan yang jelas</a:t>
            </a:r>
            <a:endParaRPr lang="en-GB" sz="2800" b="1">
              <a:solidFill>
                <a:srgbClr val="F2F22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800" b="1">
                <a:solidFill>
                  <a:srgbClr val="F2F220"/>
                </a:solidFill>
                <a:latin typeface="Comic Sans MS" pitchFamily="66" charset="0"/>
              </a:rPr>
              <a:t>Sistem Komunikasi yang efektif</a:t>
            </a:r>
            <a:r>
              <a:rPr lang="en-GB" sz="2800">
                <a:solidFill>
                  <a:srgbClr val="F2F220"/>
                </a:solidFill>
                <a:latin typeface="Comic Sans MS" pitchFamily="66" charset="0"/>
              </a:rPr>
              <a:t> </a:t>
            </a:r>
            <a:endParaRPr lang="en-GB" sz="2800" b="1">
              <a:solidFill>
                <a:srgbClr val="F2F220"/>
              </a:solidFill>
              <a:latin typeface="Comic Sans MS" pitchFamily="66" charset="0"/>
            </a:endParaRPr>
          </a:p>
          <a:p>
            <a:pPr algn="ctr"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800" b="1">
                <a:solidFill>
                  <a:srgbClr val="F2F220"/>
                </a:solidFill>
                <a:latin typeface="Comic Sans MS" pitchFamily="66" charset="0"/>
              </a:rPr>
              <a:t>Dasar epidemiologi yang kuat</a:t>
            </a:r>
          </a:p>
          <a:p>
            <a:pPr algn="ctr"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800" b="1">
                <a:solidFill>
                  <a:srgbClr val="F2F220"/>
                </a:solidFill>
                <a:latin typeface="Comic Sans MS" pitchFamily="66" charset="0"/>
              </a:rPr>
              <a:t>Umpan balik dan reaksi cepat </a:t>
            </a: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763588" y="2820988"/>
            <a:ext cx="8302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GB" sz="2400" b="1">
                <a:solidFill>
                  <a:srgbClr val="00279F"/>
                </a:solidFill>
              </a:rPr>
              <a:t>    </a:t>
            </a:r>
            <a:endParaRPr lang="en-GB" sz="2400" b="1">
              <a:solidFill>
                <a:srgbClr val="00279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8213" name="Rectangle 5"/>
          <p:cNvSpPr>
            <a:spLocks noChangeArrowheads="1"/>
          </p:cNvSpPr>
          <p:nvPr/>
        </p:nvSpPr>
        <p:spPr bwMode="auto">
          <a:xfrm>
            <a:off x="-381000" y="4724400"/>
            <a:ext cx="78374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GB" sz="2400" b="1">
                <a:solidFill>
                  <a:srgbClr val="00279F"/>
                </a:solidFill>
              </a:rPr>
              <a:t>   </a:t>
            </a:r>
            <a:endParaRPr lang="en-GB" sz="2400" b="1">
              <a:solidFill>
                <a:srgbClr val="00279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  <a:ln/>
          <a:scene3d>
            <a:camera prst="legacyPerspectiveBottom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lIns="90488" tIns="44450" rIns="90488" bIns="44450" anchorCtr="0">
            <a:flatTx/>
          </a:bodyPr>
          <a:lstStyle/>
          <a:p>
            <a:r>
              <a:rPr lang="en-GB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Syarat/Alasan Untuk Melakukan</a:t>
            </a:r>
            <a:br>
              <a:rPr lang="en-GB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Surveilans PTM</a:t>
            </a:r>
            <a:endParaRPr lang="en-GB" sz="3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01000" cy="3962400"/>
          </a:xfrm>
          <a:solidFill>
            <a:schemeClr val="bg2"/>
          </a:solidFill>
          <a:ln/>
          <a:scene3d>
            <a:camera prst="legacyPerspectiveBottom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lIns="90488" tIns="44450" rIns="90488" bIns="44450">
            <a:flatTx/>
          </a:bodyPr>
          <a:lstStyle/>
          <a:p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Merupakan masalah kesehatan masy  </a:t>
            </a:r>
          </a:p>
          <a:p>
            <a:pPr>
              <a:buFont typeface="Wingdings" pitchFamily="2" charset="2"/>
              <a:buNone/>
            </a:pPr>
            <a:endParaRPr lang="en-GB" sz="28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Dapat dilakukan tindakan </a:t>
            </a:r>
          </a:p>
          <a:p>
            <a:pPr>
              <a:buFont typeface="Wingdings" pitchFamily="2" charset="2"/>
              <a:buNone/>
            </a:pPr>
            <a:endParaRPr lang="en-GB" sz="28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Apakah data yang diperlukan tersedia </a:t>
            </a:r>
          </a:p>
          <a:p>
            <a:pPr>
              <a:buFont typeface="Wingdings" pitchFamily="2" charset="2"/>
              <a:buNone/>
            </a:pPr>
            <a:endParaRPr lang="en-GB" sz="28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Apakah upaya yang akan dilakukan cukup sesuai (anggaran, sdm, dll) 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966075" cy="619125"/>
          </a:xfrm>
          <a:solidFill>
            <a:schemeClr val="bg2"/>
          </a:solidFill>
          <a:ln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lIns="90488" tIns="44450" rIns="90488" bIns="44450" anchor="t" anchorCtr="0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INDIKATOR SURVEILANS PTM</a:t>
            </a:r>
            <a:endParaRPr lang="en-GB" sz="3600" b="1">
              <a:solidFill>
                <a:srgbClr val="00279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286000"/>
            <a:ext cx="5486400" cy="3352800"/>
          </a:xfrm>
          <a:solidFill>
            <a:schemeClr val="bg2"/>
          </a:solidFill>
          <a:ln/>
          <a:scene3d>
            <a:camera prst="legacyPerspectiveBottom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lIns="90488" tIns="44450" rIns="90488" bIns="44450">
            <a:flatTx/>
          </a:bodyPr>
          <a:lstStyle/>
          <a:p>
            <a:pPr algn="ctr">
              <a:buFont typeface="Wingdings" pitchFamily="2" charset="2"/>
              <a:buNone/>
            </a:pPr>
            <a:r>
              <a:rPr lang="en-GB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r>
              <a:rPr lang="en-GB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pecific</a:t>
            </a:r>
          </a:p>
          <a:p>
            <a:pPr algn="ctr">
              <a:buFont typeface="Wingdings" pitchFamily="2" charset="2"/>
              <a:buNone/>
            </a:pPr>
            <a:r>
              <a:rPr lang="en-GB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GB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easurable</a:t>
            </a:r>
          </a:p>
          <a:p>
            <a:pPr algn="ctr">
              <a:buFont typeface="Wingdings" pitchFamily="2" charset="2"/>
              <a:buNone/>
            </a:pPr>
            <a:r>
              <a:rPr lang="en-GB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  <a:r>
              <a:rPr lang="en-GB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ction oriented</a:t>
            </a:r>
          </a:p>
          <a:p>
            <a:pPr algn="ctr">
              <a:buFont typeface="Wingdings" pitchFamily="2" charset="2"/>
              <a:buNone/>
            </a:pPr>
            <a:r>
              <a:rPr lang="en-GB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GB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ealistic</a:t>
            </a:r>
          </a:p>
          <a:p>
            <a:pPr algn="ctr">
              <a:buFont typeface="Wingdings" pitchFamily="2" charset="2"/>
              <a:buNone/>
            </a:pPr>
            <a:r>
              <a:rPr lang="en-GB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n-GB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imely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966075" cy="619125"/>
          </a:xfrm>
          <a:solidFill>
            <a:schemeClr val="bg2"/>
          </a:solidFill>
          <a:ln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90488" tIns="44450" rIns="90488" bIns="44450" anchor="t" anchorCtr="0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Surveilans PTM : </a:t>
            </a:r>
            <a:r>
              <a:rPr lang="en-GB" sz="3600" b="1">
                <a:solidFill>
                  <a:srgbClr val="F2F2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FUNGSI</a:t>
            </a:r>
          </a:p>
        </p:txBody>
      </p:sp>
      <p:sp>
        <p:nvSpPr>
          <p:cNvPr id="483331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4114800" cy="3440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u="sng">
                <a:solidFill>
                  <a:schemeClr val="accent2"/>
                </a:solidFill>
              </a:rPr>
              <a:t>CORE FUNCTION</a:t>
            </a:r>
          </a:p>
          <a:p>
            <a:pPr algn="ctr" eaLnBrk="1" hangingPunct="1"/>
            <a:endParaRPr lang="en-GB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eaLnBrk="1" hangingPunct="1"/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Detection</a:t>
            </a:r>
          </a:p>
          <a:p>
            <a:pPr algn="ctr" eaLnBrk="1" hangingPunct="1"/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Reporting </a:t>
            </a:r>
          </a:p>
          <a:p>
            <a:pPr algn="ctr" eaLnBrk="1" hangingPunct="1"/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Investigation &amp; </a:t>
            </a:r>
            <a:b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confirmation</a:t>
            </a:r>
          </a:p>
          <a:p>
            <a:pPr algn="ctr" eaLnBrk="1" hangingPunct="1"/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Analysis &amp; interpretation</a:t>
            </a:r>
          </a:p>
          <a:p>
            <a:pPr algn="ctr" eaLnBrk="1" hangingPunct="1"/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Action / response</a:t>
            </a:r>
          </a:p>
          <a:p>
            <a:pPr algn="ctr" eaLnBrk="1" hangingPunct="1"/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4876800" y="1905000"/>
            <a:ext cx="4267200" cy="31988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u="sng">
                <a:solidFill>
                  <a:schemeClr val="accent2"/>
                </a:solidFill>
              </a:rPr>
              <a:t>SUPPORT FUNCTION</a:t>
            </a:r>
          </a:p>
          <a:p>
            <a:pPr algn="ctr" eaLnBrk="1" hangingPunct="1"/>
            <a:endParaRPr lang="en-GB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eaLnBrk="1" hangingPunct="1"/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Training</a:t>
            </a:r>
          </a:p>
          <a:p>
            <a:pPr algn="ctr" eaLnBrk="1" hangingPunct="1"/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Supervision</a:t>
            </a:r>
          </a:p>
          <a:p>
            <a:pPr algn="ctr" eaLnBrk="1" hangingPunct="1"/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Resources</a:t>
            </a:r>
          </a:p>
          <a:p>
            <a:pPr algn="ctr" eaLnBrk="1" hangingPunct="1"/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Standards / guidelines</a:t>
            </a:r>
          </a:p>
          <a:p>
            <a:pPr algn="ctr" eaLnBrk="1" hangingPunct="1"/>
            <a:endParaRPr lang="en-GB" sz="2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eaLnBrk="1" hangingPunct="1"/>
            <a:endParaRPr 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FF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457200" y="2830513"/>
            <a:ext cx="2819400" cy="8318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Pola Makan  Tidak Sehat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4267200" y="533400"/>
            <a:ext cx="2209800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Arial Narrow" pitchFamily="34" charset="0"/>
              </a:rPr>
              <a:t>Makanan             Tinggi Kalori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4267200" y="1524000"/>
            <a:ext cx="2209800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Arial Narrow" pitchFamily="34" charset="0"/>
              </a:rPr>
              <a:t>Makanan             Tinggi Lemak</a:t>
            </a: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4267200" y="2590800"/>
            <a:ext cx="2209800" cy="650875"/>
          </a:xfrm>
          <a:prstGeom prst="rect">
            <a:avLst/>
          </a:prstGeom>
          <a:solidFill>
            <a:srgbClr val="CCFF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 Narrow" pitchFamily="34" charset="0"/>
              </a:rPr>
              <a:t>Makanan             Tinggi Garam</a:t>
            </a:r>
          </a:p>
        </p:txBody>
      </p:sp>
      <p:sp>
        <p:nvSpPr>
          <p:cNvPr id="459783" name="Text Box 7"/>
          <p:cNvSpPr txBox="1">
            <a:spLocks noChangeArrowheads="1"/>
          </p:cNvSpPr>
          <p:nvPr/>
        </p:nvSpPr>
        <p:spPr bwMode="auto">
          <a:xfrm>
            <a:off x="4267200" y="3505200"/>
            <a:ext cx="220980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 Narrow" pitchFamily="34" charset="0"/>
              </a:rPr>
              <a:t>Makanan            Rendah Serat</a:t>
            </a:r>
          </a:p>
        </p:txBody>
      </p:sp>
      <p:pic>
        <p:nvPicPr>
          <p:cNvPr id="459784" name="Picture 8" descr="SCHLK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1968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5" name="Picture 9" descr="JBIZ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4267200" y="5181600"/>
            <a:ext cx="2209800" cy="1474788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 Narrow" pitchFamily="34" charset="0"/>
              </a:rPr>
              <a:t>Zat Aditif / Kimia Tambahan (Bahan Perasa, Pengawet, Pewarna Buatan, Zat Kimia Bahaya lainnya)</a:t>
            </a:r>
          </a:p>
        </p:txBody>
      </p:sp>
      <p:cxnSp>
        <p:nvCxnSpPr>
          <p:cNvPr id="459787" name="AutoShape 13"/>
          <p:cNvCxnSpPr>
            <a:cxnSpLocks noChangeShapeType="1"/>
            <a:stCxn id="312326" idx="1"/>
            <a:endCxn id="312323" idx="3"/>
          </p:cNvCxnSpPr>
          <p:nvPr/>
        </p:nvCxnSpPr>
        <p:spPr bwMode="auto">
          <a:xfrm rot="10800000" flipV="1">
            <a:off x="3276600" y="2916238"/>
            <a:ext cx="990600" cy="330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459788" name="AutoShape 14"/>
          <p:cNvCxnSpPr>
            <a:cxnSpLocks noChangeShapeType="1"/>
            <a:stCxn id="459783" idx="1"/>
            <a:endCxn id="312323" idx="3"/>
          </p:cNvCxnSpPr>
          <p:nvPr/>
        </p:nvCxnSpPr>
        <p:spPr bwMode="auto">
          <a:xfrm rot="10800000">
            <a:off x="3276600" y="3246438"/>
            <a:ext cx="990600" cy="584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312336" name="Text Box 16"/>
          <p:cNvSpPr txBox="1">
            <a:spLocks noChangeArrowheads="1"/>
          </p:cNvSpPr>
          <p:nvPr/>
        </p:nvSpPr>
        <p:spPr bwMode="auto">
          <a:xfrm>
            <a:off x="4267200" y="4343400"/>
            <a:ext cx="2209800" cy="650875"/>
          </a:xfrm>
          <a:prstGeom prst="rect">
            <a:avLst/>
          </a:prstGeom>
          <a:solidFill>
            <a:srgbClr val="FFD66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 Narrow" pitchFamily="34" charset="0"/>
              </a:rPr>
              <a:t>Makanan           Kurang Calsium </a:t>
            </a:r>
          </a:p>
        </p:txBody>
      </p:sp>
      <p:sp>
        <p:nvSpPr>
          <p:cNvPr id="312339" name="Text Box 19"/>
          <p:cNvSpPr txBox="1">
            <a:spLocks noChangeArrowheads="1"/>
          </p:cNvSpPr>
          <p:nvPr/>
        </p:nvSpPr>
        <p:spPr bwMode="auto">
          <a:xfrm>
            <a:off x="7162800" y="1371600"/>
            <a:ext cx="1752600" cy="6508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Arial Narrow" pitchFamily="34" charset="0"/>
              </a:rPr>
              <a:t>Diabetes Mellitus / Kencing Manis</a:t>
            </a:r>
          </a:p>
        </p:txBody>
      </p:sp>
      <p:sp>
        <p:nvSpPr>
          <p:cNvPr id="312340" name="Text Box 20"/>
          <p:cNvSpPr txBox="1">
            <a:spLocks noChangeArrowheads="1"/>
          </p:cNvSpPr>
          <p:nvPr/>
        </p:nvSpPr>
        <p:spPr bwMode="auto">
          <a:xfrm>
            <a:off x="7162800" y="2133600"/>
            <a:ext cx="1752600" cy="92551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Arial Narrow" pitchFamily="34" charset="0"/>
              </a:rPr>
              <a:t>Hiperlipidemi/ Lemak Darah Tinggi</a:t>
            </a:r>
          </a:p>
        </p:txBody>
      </p:sp>
      <p:sp>
        <p:nvSpPr>
          <p:cNvPr id="312341" name="Text Box 21"/>
          <p:cNvSpPr txBox="1">
            <a:spLocks noChangeArrowheads="1"/>
          </p:cNvSpPr>
          <p:nvPr/>
        </p:nvSpPr>
        <p:spPr bwMode="auto">
          <a:xfrm>
            <a:off x="7162800" y="533400"/>
            <a:ext cx="1752600" cy="6508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Arial Narrow" pitchFamily="34" charset="0"/>
              </a:rPr>
              <a:t>Obesitas/ Kegemukan</a:t>
            </a:r>
          </a:p>
        </p:txBody>
      </p:sp>
      <p:sp>
        <p:nvSpPr>
          <p:cNvPr id="312342" name="Text Box 22"/>
          <p:cNvSpPr txBox="1">
            <a:spLocks noChangeArrowheads="1"/>
          </p:cNvSpPr>
          <p:nvPr/>
        </p:nvSpPr>
        <p:spPr bwMode="auto">
          <a:xfrm>
            <a:off x="7162800" y="3124200"/>
            <a:ext cx="1752600" cy="92551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 Narrow" pitchFamily="34" charset="0"/>
              </a:rPr>
              <a:t>Hipertensi/ Tekanan Darah Tinggi</a:t>
            </a:r>
          </a:p>
        </p:txBody>
      </p:sp>
      <p:sp>
        <p:nvSpPr>
          <p:cNvPr id="459794" name="Text Box 23"/>
          <p:cNvSpPr txBox="1">
            <a:spLocks noChangeArrowheads="1"/>
          </p:cNvSpPr>
          <p:nvPr/>
        </p:nvSpPr>
        <p:spPr bwMode="auto">
          <a:xfrm>
            <a:off x="7162800" y="4191000"/>
            <a:ext cx="1752600" cy="3762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 Narrow" pitchFamily="34" charset="0"/>
              </a:rPr>
              <a:t>Kanker Usus</a:t>
            </a:r>
          </a:p>
        </p:txBody>
      </p:sp>
      <p:sp>
        <p:nvSpPr>
          <p:cNvPr id="312344" name="Text Box 24"/>
          <p:cNvSpPr txBox="1">
            <a:spLocks noChangeArrowheads="1"/>
          </p:cNvSpPr>
          <p:nvPr/>
        </p:nvSpPr>
        <p:spPr bwMode="auto">
          <a:xfrm>
            <a:off x="7162800" y="4724400"/>
            <a:ext cx="1752600" cy="6508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 Narrow" pitchFamily="34" charset="0"/>
              </a:rPr>
              <a:t>Osteoporosis/ Keropos Tulang</a:t>
            </a:r>
          </a:p>
        </p:txBody>
      </p:sp>
      <p:sp>
        <p:nvSpPr>
          <p:cNvPr id="312345" name="Text Box 25"/>
          <p:cNvSpPr txBox="1">
            <a:spLocks noChangeArrowheads="1"/>
          </p:cNvSpPr>
          <p:nvPr/>
        </p:nvSpPr>
        <p:spPr bwMode="auto">
          <a:xfrm>
            <a:off x="7162800" y="5486400"/>
            <a:ext cx="1752600" cy="92551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 Narrow" pitchFamily="34" charset="0"/>
              </a:rPr>
              <a:t>Radikal Bebas/ Berbagai Jenis Kanker</a:t>
            </a:r>
          </a:p>
        </p:txBody>
      </p:sp>
      <p:sp>
        <p:nvSpPr>
          <p:cNvPr id="459797" name="Line 33"/>
          <p:cNvSpPr>
            <a:spLocks noChangeShapeType="1"/>
          </p:cNvSpPr>
          <p:nvPr/>
        </p:nvSpPr>
        <p:spPr bwMode="auto">
          <a:xfrm>
            <a:off x="6781800" y="48768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59798" name="Line 34"/>
          <p:cNvSpPr>
            <a:spLocks noChangeShapeType="1"/>
          </p:cNvSpPr>
          <p:nvPr/>
        </p:nvSpPr>
        <p:spPr bwMode="auto">
          <a:xfrm>
            <a:off x="6477000" y="601980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59800" name="WordArt 24"/>
          <p:cNvSpPr>
            <a:spLocks noChangeArrowheads="1" noChangeShapeType="1" noTextEdit="1"/>
          </p:cNvSpPr>
          <p:nvPr/>
        </p:nvSpPr>
        <p:spPr bwMode="auto">
          <a:xfrm>
            <a:off x="304800" y="1676400"/>
            <a:ext cx="8382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459801" name="Line 25"/>
          <p:cNvSpPr>
            <a:spLocks noChangeShapeType="1"/>
          </p:cNvSpPr>
          <p:nvPr/>
        </p:nvSpPr>
        <p:spPr bwMode="auto">
          <a:xfrm flipV="1">
            <a:off x="6781800" y="762000"/>
            <a:ext cx="0" cy="5257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02" name="Line 26"/>
          <p:cNvSpPr>
            <a:spLocks noChangeShapeType="1"/>
          </p:cNvSpPr>
          <p:nvPr/>
        </p:nvSpPr>
        <p:spPr bwMode="auto">
          <a:xfrm>
            <a:off x="6781800" y="44196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03" name="Line 27"/>
          <p:cNvSpPr>
            <a:spLocks noChangeShapeType="1"/>
          </p:cNvSpPr>
          <p:nvPr/>
        </p:nvSpPr>
        <p:spPr bwMode="auto">
          <a:xfrm>
            <a:off x="6781800" y="35814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04" name="Line 28"/>
          <p:cNvSpPr>
            <a:spLocks noChangeShapeType="1"/>
          </p:cNvSpPr>
          <p:nvPr/>
        </p:nvSpPr>
        <p:spPr bwMode="auto">
          <a:xfrm>
            <a:off x="6781800" y="25908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05" name="Line 29"/>
          <p:cNvSpPr>
            <a:spLocks noChangeShapeType="1"/>
          </p:cNvSpPr>
          <p:nvPr/>
        </p:nvSpPr>
        <p:spPr bwMode="auto">
          <a:xfrm>
            <a:off x="6781800" y="16764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06" name="Line 30"/>
          <p:cNvSpPr>
            <a:spLocks noChangeShapeType="1"/>
          </p:cNvSpPr>
          <p:nvPr/>
        </p:nvSpPr>
        <p:spPr bwMode="auto">
          <a:xfrm>
            <a:off x="6477000" y="76200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07" name="Line 31"/>
          <p:cNvSpPr>
            <a:spLocks noChangeShapeType="1"/>
          </p:cNvSpPr>
          <p:nvPr/>
        </p:nvSpPr>
        <p:spPr bwMode="auto">
          <a:xfrm>
            <a:off x="3810000" y="3810000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08" name="Line 32"/>
          <p:cNvSpPr>
            <a:spLocks noChangeShapeType="1"/>
          </p:cNvSpPr>
          <p:nvPr/>
        </p:nvSpPr>
        <p:spPr bwMode="auto">
          <a:xfrm flipV="1">
            <a:off x="3810000" y="762000"/>
            <a:ext cx="0" cy="5257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09" name="Line 33"/>
          <p:cNvSpPr>
            <a:spLocks noChangeShapeType="1"/>
          </p:cNvSpPr>
          <p:nvPr/>
        </p:nvSpPr>
        <p:spPr bwMode="auto">
          <a:xfrm>
            <a:off x="3810000" y="6019800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10" name="Line 34"/>
          <p:cNvSpPr>
            <a:spLocks noChangeShapeType="1"/>
          </p:cNvSpPr>
          <p:nvPr/>
        </p:nvSpPr>
        <p:spPr bwMode="auto">
          <a:xfrm>
            <a:off x="3810000" y="2895600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11" name="Line 35"/>
          <p:cNvSpPr>
            <a:spLocks noChangeShapeType="1"/>
          </p:cNvSpPr>
          <p:nvPr/>
        </p:nvSpPr>
        <p:spPr bwMode="auto">
          <a:xfrm>
            <a:off x="3810000" y="1828800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12" name="Line 36"/>
          <p:cNvSpPr>
            <a:spLocks noChangeShapeType="1"/>
          </p:cNvSpPr>
          <p:nvPr/>
        </p:nvSpPr>
        <p:spPr bwMode="auto">
          <a:xfrm>
            <a:off x="3810000" y="762000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13" name="Line 37"/>
          <p:cNvSpPr>
            <a:spLocks noChangeShapeType="1"/>
          </p:cNvSpPr>
          <p:nvPr/>
        </p:nvSpPr>
        <p:spPr bwMode="auto">
          <a:xfrm>
            <a:off x="3276600" y="3429000"/>
            <a:ext cx="533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14" name="Line 38"/>
          <p:cNvSpPr>
            <a:spLocks noChangeShapeType="1"/>
          </p:cNvSpPr>
          <p:nvPr/>
        </p:nvSpPr>
        <p:spPr bwMode="auto">
          <a:xfrm>
            <a:off x="3810000" y="4648200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15" name="Line 39"/>
          <p:cNvSpPr>
            <a:spLocks noChangeShapeType="1"/>
          </p:cNvSpPr>
          <p:nvPr/>
        </p:nvSpPr>
        <p:spPr bwMode="auto">
          <a:xfrm>
            <a:off x="6477000" y="3048000"/>
            <a:ext cx="304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16" name="Line 40"/>
          <p:cNvSpPr>
            <a:spLocks noChangeShapeType="1"/>
          </p:cNvSpPr>
          <p:nvPr/>
        </p:nvSpPr>
        <p:spPr bwMode="auto">
          <a:xfrm>
            <a:off x="6477000" y="4800600"/>
            <a:ext cx="304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17" name="Line 41"/>
          <p:cNvSpPr>
            <a:spLocks noChangeShapeType="1"/>
          </p:cNvSpPr>
          <p:nvPr/>
        </p:nvSpPr>
        <p:spPr bwMode="auto">
          <a:xfrm>
            <a:off x="6477000" y="3886200"/>
            <a:ext cx="304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59818" name="Line 42"/>
          <p:cNvSpPr>
            <a:spLocks noChangeShapeType="1"/>
          </p:cNvSpPr>
          <p:nvPr/>
        </p:nvSpPr>
        <p:spPr bwMode="auto">
          <a:xfrm>
            <a:off x="6477000" y="1905000"/>
            <a:ext cx="304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312356" name="Text Box 36"/>
          <p:cNvSpPr txBox="1">
            <a:spLocks noChangeArrowheads="1"/>
          </p:cNvSpPr>
          <p:nvPr/>
        </p:nvSpPr>
        <p:spPr bwMode="auto">
          <a:xfrm>
            <a:off x="304800" y="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Faktor Risiko Penyakit Tidak Menular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1600200" y="2895600"/>
            <a:ext cx="3276600" cy="831850"/>
          </a:xfrm>
          <a:prstGeom prst="rect">
            <a:avLst/>
          </a:prstGeom>
          <a:solidFill>
            <a:srgbClr val="CCFF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Kekurangaktifan Fisik &amp; Olah Raga</a:t>
            </a:r>
          </a:p>
        </p:txBody>
      </p:sp>
      <p:pic>
        <p:nvPicPr>
          <p:cNvPr id="460804" name="Picture 4" descr="Z47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828800" cy="1343025"/>
          </a:xfrm>
          <a:prstGeom prst="rect">
            <a:avLst/>
          </a:prstGeom>
          <a:noFill/>
        </p:spPr>
      </p:pic>
      <p:pic>
        <p:nvPicPr>
          <p:cNvPr id="460805" name="Picture 5" descr="JBIZ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038600"/>
            <a:ext cx="1370013" cy="1447800"/>
          </a:xfrm>
          <a:prstGeom prst="rect">
            <a:avLst/>
          </a:prstGeom>
          <a:noFill/>
        </p:spPr>
      </p:pic>
      <p:pic>
        <p:nvPicPr>
          <p:cNvPr id="460806" name="Picture 6" descr="gc4003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33400"/>
            <a:ext cx="1447800" cy="1322388"/>
          </a:xfrm>
          <a:prstGeom prst="rect">
            <a:avLst/>
          </a:prstGeom>
          <a:noFill/>
        </p:spPr>
      </p:pic>
      <p:pic>
        <p:nvPicPr>
          <p:cNvPr id="460807" name="Picture 7" descr="pe0156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486400"/>
            <a:ext cx="1447800" cy="960438"/>
          </a:xfrm>
          <a:prstGeom prst="rect">
            <a:avLst/>
          </a:prstGeom>
          <a:noFill/>
        </p:spPr>
      </p:pic>
      <p:pic>
        <p:nvPicPr>
          <p:cNvPr id="460808" name="Picture 8" descr="44X9168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770188"/>
            <a:ext cx="1371600" cy="1316037"/>
          </a:xfrm>
          <a:prstGeom prst="rect">
            <a:avLst/>
          </a:prstGeom>
          <a:noFill/>
        </p:spPr>
      </p:pic>
      <p:pic>
        <p:nvPicPr>
          <p:cNvPr id="460809" name="Picture 9" descr="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5638800"/>
            <a:ext cx="2057400" cy="1017588"/>
          </a:xfrm>
          <a:prstGeom prst="rect">
            <a:avLst/>
          </a:prstGeom>
          <a:noFill/>
        </p:spPr>
      </p:pic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6019800" y="228600"/>
            <a:ext cx="28194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Obesitas/Kegemukan</a:t>
            </a:r>
          </a:p>
        </p:txBody>
      </p:sp>
      <p:sp>
        <p:nvSpPr>
          <p:cNvPr id="460811" name="Text Box 11"/>
          <p:cNvSpPr txBox="1">
            <a:spLocks noChangeArrowheads="1"/>
          </p:cNvSpPr>
          <p:nvPr/>
        </p:nvSpPr>
        <p:spPr bwMode="auto">
          <a:xfrm>
            <a:off x="6019800" y="762000"/>
            <a:ext cx="2819400" cy="65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Diabetes Mellitus/ Kencing Manis</a:t>
            </a:r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6019800" y="2286000"/>
            <a:ext cx="2819400" cy="65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Hipertensi/Tekanan Darah Tinggi</a:t>
            </a:r>
          </a:p>
        </p:txBody>
      </p:sp>
      <p:sp>
        <p:nvSpPr>
          <p:cNvPr id="460813" name="Text Box 13"/>
          <p:cNvSpPr txBox="1">
            <a:spLocks noChangeArrowheads="1"/>
          </p:cNvSpPr>
          <p:nvPr/>
        </p:nvSpPr>
        <p:spPr bwMode="auto">
          <a:xfrm>
            <a:off x="6019800" y="1524000"/>
            <a:ext cx="2819400" cy="65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Hipercholesterolemia/ Tinggi Kolesterol Darah</a:t>
            </a:r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6019800" y="4114800"/>
            <a:ext cx="2819400" cy="65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Osteoporosis/   Keropos Tulang</a:t>
            </a:r>
          </a:p>
        </p:txBody>
      </p:sp>
      <p:sp>
        <p:nvSpPr>
          <p:cNvPr id="460815" name="Text Box 15"/>
          <p:cNvSpPr txBox="1">
            <a:spLocks noChangeArrowheads="1"/>
          </p:cNvSpPr>
          <p:nvPr/>
        </p:nvSpPr>
        <p:spPr bwMode="auto">
          <a:xfrm>
            <a:off x="6019800" y="4876800"/>
            <a:ext cx="2819400" cy="65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Osteoarthritis/ Pengapuran</a:t>
            </a:r>
          </a:p>
        </p:txBody>
      </p:sp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6019800" y="3048000"/>
            <a:ext cx="28194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Peny.Jantung Koroner</a:t>
            </a:r>
          </a:p>
        </p:txBody>
      </p:sp>
      <p:sp>
        <p:nvSpPr>
          <p:cNvPr id="460817" name="Text Box 17"/>
          <p:cNvSpPr txBox="1">
            <a:spLocks noChangeArrowheads="1"/>
          </p:cNvSpPr>
          <p:nvPr/>
        </p:nvSpPr>
        <p:spPr bwMode="auto">
          <a:xfrm>
            <a:off x="6019800" y="3581400"/>
            <a:ext cx="28194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Stroke </a:t>
            </a:r>
          </a:p>
        </p:txBody>
      </p:sp>
      <p:sp>
        <p:nvSpPr>
          <p:cNvPr id="460818" name="Text Box 18"/>
          <p:cNvSpPr txBox="1">
            <a:spLocks noChangeArrowheads="1"/>
          </p:cNvSpPr>
          <p:nvPr/>
        </p:nvSpPr>
        <p:spPr bwMode="auto">
          <a:xfrm>
            <a:off x="6019800" y="5638800"/>
            <a:ext cx="28194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Nyeri Punggung</a:t>
            </a:r>
          </a:p>
        </p:txBody>
      </p:sp>
      <p:sp>
        <p:nvSpPr>
          <p:cNvPr id="460819" name="WordArt 19"/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460820" name="Line 20"/>
          <p:cNvSpPr>
            <a:spLocks noChangeShapeType="1"/>
          </p:cNvSpPr>
          <p:nvPr/>
        </p:nvSpPr>
        <p:spPr bwMode="auto">
          <a:xfrm>
            <a:off x="5410200" y="457200"/>
            <a:ext cx="0" cy="5867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60821" name="Line 21"/>
          <p:cNvSpPr>
            <a:spLocks noChangeShapeType="1"/>
          </p:cNvSpPr>
          <p:nvPr/>
        </p:nvSpPr>
        <p:spPr bwMode="auto">
          <a:xfrm>
            <a:off x="4876800" y="3276600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60822" name="Line 22"/>
          <p:cNvSpPr>
            <a:spLocks noChangeShapeType="1"/>
          </p:cNvSpPr>
          <p:nvPr/>
        </p:nvSpPr>
        <p:spPr bwMode="auto">
          <a:xfrm>
            <a:off x="5410200" y="4572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60823" name="Line 23"/>
          <p:cNvSpPr>
            <a:spLocks noChangeShapeType="1"/>
          </p:cNvSpPr>
          <p:nvPr/>
        </p:nvSpPr>
        <p:spPr bwMode="auto">
          <a:xfrm>
            <a:off x="5410200" y="10668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60824" name="Line 24"/>
          <p:cNvSpPr>
            <a:spLocks noChangeShapeType="1"/>
          </p:cNvSpPr>
          <p:nvPr/>
        </p:nvSpPr>
        <p:spPr bwMode="auto">
          <a:xfrm>
            <a:off x="5410200" y="18288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60825" name="Line 25"/>
          <p:cNvSpPr>
            <a:spLocks noChangeShapeType="1"/>
          </p:cNvSpPr>
          <p:nvPr/>
        </p:nvSpPr>
        <p:spPr bwMode="auto">
          <a:xfrm>
            <a:off x="5410200" y="25908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60826" name="Line 26"/>
          <p:cNvSpPr>
            <a:spLocks noChangeShapeType="1"/>
          </p:cNvSpPr>
          <p:nvPr/>
        </p:nvSpPr>
        <p:spPr bwMode="auto">
          <a:xfrm>
            <a:off x="5410200" y="32766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60827" name="Line 27"/>
          <p:cNvSpPr>
            <a:spLocks noChangeShapeType="1"/>
          </p:cNvSpPr>
          <p:nvPr/>
        </p:nvSpPr>
        <p:spPr bwMode="auto">
          <a:xfrm>
            <a:off x="5410200" y="37338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60828" name="Line 28"/>
          <p:cNvSpPr>
            <a:spLocks noChangeShapeType="1"/>
          </p:cNvSpPr>
          <p:nvPr/>
        </p:nvSpPr>
        <p:spPr bwMode="auto">
          <a:xfrm>
            <a:off x="5410200" y="44196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60829" name="Line 29"/>
          <p:cNvSpPr>
            <a:spLocks noChangeShapeType="1"/>
          </p:cNvSpPr>
          <p:nvPr/>
        </p:nvSpPr>
        <p:spPr bwMode="auto">
          <a:xfrm>
            <a:off x="5410200" y="51816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60830" name="Line 30"/>
          <p:cNvSpPr>
            <a:spLocks noChangeShapeType="1"/>
          </p:cNvSpPr>
          <p:nvPr/>
        </p:nvSpPr>
        <p:spPr bwMode="auto">
          <a:xfrm>
            <a:off x="5410200" y="57912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60831" name="Text Box 31"/>
          <p:cNvSpPr txBox="1">
            <a:spLocks noChangeArrowheads="1"/>
          </p:cNvSpPr>
          <p:nvPr/>
        </p:nvSpPr>
        <p:spPr bwMode="auto">
          <a:xfrm>
            <a:off x="6019800" y="6172200"/>
            <a:ext cx="28194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 lain-lain</a:t>
            </a:r>
          </a:p>
        </p:txBody>
      </p:sp>
      <p:sp>
        <p:nvSpPr>
          <p:cNvPr id="460832" name="Line 32"/>
          <p:cNvSpPr>
            <a:spLocks noChangeShapeType="1"/>
          </p:cNvSpPr>
          <p:nvPr/>
        </p:nvSpPr>
        <p:spPr bwMode="auto">
          <a:xfrm>
            <a:off x="5410200" y="63246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00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304800" y="3200400"/>
            <a:ext cx="25146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10199"/>
                  </a:outerShdw>
                </a:effectLst>
              </a:rPr>
              <a:t>Merokok                     </a:t>
            </a:r>
            <a:r>
              <a:rPr lang="en-US" sz="2400" b="1" i="1">
                <a:effectLst>
                  <a:outerShdw blurRad="38100" dist="38100" dir="2700000" algn="tl">
                    <a:srgbClr val="010199"/>
                  </a:outerShdw>
                </a:effectLst>
              </a:rPr>
              <a:t>(Smoking)</a:t>
            </a:r>
          </a:p>
        </p:txBody>
      </p:sp>
      <p:pic>
        <p:nvPicPr>
          <p:cNvPr id="438276" name="Picture 4" descr="tab1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267200"/>
            <a:ext cx="25146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8" name="Picture 6" descr="tab1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334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9" name="Picture 7" descr="tab10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6670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80" name="Picture 8" descr="tab7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6002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81" name="Picture 9" descr="tab3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7244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82" name="Picture 10" descr="tab4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5791200"/>
            <a:ext cx="2971800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8283" name="Picture 11" descr="tab13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3810000"/>
            <a:ext cx="2971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8284" name="Picture 12" descr="tab15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1447800"/>
            <a:ext cx="2514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81" name="Text Box 13"/>
          <p:cNvSpPr txBox="1">
            <a:spLocks noChangeArrowheads="1"/>
          </p:cNvSpPr>
          <p:nvPr/>
        </p:nvSpPr>
        <p:spPr bwMode="auto">
          <a:xfrm>
            <a:off x="4038600" y="762000"/>
            <a:ext cx="1562100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Penyakit Jantung dan Pembuluh Darah</a:t>
            </a:r>
          </a:p>
        </p:txBody>
      </p:sp>
      <p:sp>
        <p:nvSpPr>
          <p:cNvPr id="314382" name="Text Box 14"/>
          <p:cNvSpPr txBox="1">
            <a:spLocks noChangeArrowheads="1"/>
          </p:cNvSpPr>
          <p:nvPr/>
        </p:nvSpPr>
        <p:spPr bwMode="auto">
          <a:xfrm>
            <a:off x="4038600" y="1905000"/>
            <a:ext cx="1447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 STROKE</a:t>
            </a:r>
          </a:p>
        </p:txBody>
      </p:sp>
      <p:sp>
        <p:nvSpPr>
          <p:cNvPr id="314383" name="Text Box 15"/>
          <p:cNvSpPr txBox="1">
            <a:spLocks noChangeArrowheads="1"/>
          </p:cNvSpPr>
          <p:nvPr/>
        </p:nvSpPr>
        <p:spPr bwMode="auto">
          <a:xfrm>
            <a:off x="4038600" y="2743200"/>
            <a:ext cx="1447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 PPOK, ASMA</a:t>
            </a:r>
          </a:p>
        </p:txBody>
      </p:sp>
      <p:sp>
        <p:nvSpPr>
          <p:cNvPr id="314384" name="Text Box 16"/>
          <p:cNvSpPr txBox="1">
            <a:spLocks noChangeArrowheads="1"/>
          </p:cNvSpPr>
          <p:nvPr/>
        </p:nvSpPr>
        <p:spPr bwMode="auto">
          <a:xfrm>
            <a:off x="4038600" y="4191000"/>
            <a:ext cx="1447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 KANKER</a:t>
            </a:r>
          </a:p>
        </p:txBody>
      </p:sp>
      <p:sp>
        <p:nvSpPr>
          <p:cNvPr id="314385" name="Text Box 17"/>
          <p:cNvSpPr txBox="1">
            <a:spLocks noChangeArrowheads="1"/>
          </p:cNvSpPr>
          <p:nvPr/>
        </p:nvSpPr>
        <p:spPr bwMode="auto">
          <a:xfrm>
            <a:off x="4038600" y="4648200"/>
            <a:ext cx="14478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 Gangguan Kehamilan</a:t>
            </a:r>
          </a:p>
        </p:txBody>
      </p:sp>
      <p:sp>
        <p:nvSpPr>
          <p:cNvPr id="314386" name="Text Box 18"/>
          <p:cNvSpPr txBox="1">
            <a:spLocks noChangeArrowheads="1"/>
          </p:cNvSpPr>
          <p:nvPr/>
        </p:nvSpPr>
        <p:spPr bwMode="auto">
          <a:xfrm>
            <a:off x="4038600" y="5334000"/>
            <a:ext cx="1447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 Impotensi</a:t>
            </a:r>
          </a:p>
        </p:txBody>
      </p:sp>
      <p:pic>
        <p:nvPicPr>
          <p:cNvPr id="438291" name="Picture 19" descr="AD0032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81200" y="5181600"/>
            <a:ext cx="125253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56" name="Text Box 36"/>
          <p:cNvSpPr txBox="1">
            <a:spLocks noChangeArrowheads="1"/>
          </p:cNvSpPr>
          <p:nvPr/>
        </p:nvSpPr>
        <p:spPr bwMode="auto">
          <a:xfrm>
            <a:off x="304800" y="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Faktor Risiko Penyakit Tidak Menular</a:t>
            </a:r>
          </a:p>
        </p:txBody>
      </p:sp>
      <p:sp>
        <p:nvSpPr>
          <p:cNvPr id="438300" name="WordArt 28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4038600" y="3429000"/>
            <a:ext cx="14478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 Diabetes Mellitus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4038600" y="5867400"/>
            <a:ext cx="14478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 Penyakit Tidak Menular Lain</a:t>
            </a:r>
          </a:p>
        </p:txBody>
      </p:sp>
      <p:sp>
        <p:nvSpPr>
          <p:cNvPr id="438303" name="Line 31"/>
          <p:cNvSpPr>
            <a:spLocks noChangeShapeType="1"/>
          </p:cNvSpPr>
          <p:nvPr/>
        </p:nvSpPr>
        <p:spPr bwMode="auto">
          <a:xfrm flipV="1">
            <a:off x="3429000" y="1219200"/>
            <a:ext cx="0" cy="4953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38304" name="Line 32"/>
          <p:cNvSpPr>
            <a:spLocks noChangeShapeType="1"/>
          </p:cNvSpPr>
          <p:nvPr/>
        </p:nvSpPr>
        <p:spPr bwMode="auto">
          <a:xfrm>
            <a:off x="2819400" y="36576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38305" name="Line 33"/>
          <p:cNvSpPr>
            <a:spLocks noChangeShapeType="1"/>
          </p:cNvSpPr>
          <p:nvPr/>
        </p:nvSpPr>
        <p:spPr bwMode="auto">
          <a:xfrm>
            <a:off x="3429000" y="61722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38306" name="Line 34"/>
          <p:cNvSpPr>
            <a:spLocks noChangeShapeType="1"/>
          </p:cNvSpPr>
          <p:nvPr/>
        </p:nvSpPr>
        <p:spPr bwMode="auto">
          <a:xfrm>
            <a:off x="3429000" y="55626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38307" name="Line 35"/>
          <p:cNvSpPr>
            <a:spLocks noChangeShapeType="1"/>
          </p:cNvSpPr>
          <p:nvPr/>
        </p:nvSpPr>
        <p:spPr bwMode="auto">
          <a:xfrm>
            <a:off x="3429000" y="49530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38308" name="Line 36"/>
          <p:cNvSpPr>
            <a:spLocks noChangeShapeType="1"/>
          </p:cNvSpPr>
          <p:nvPr/>
        </p:nvSpPr>
        <p:spPr bwMode="auto">
          <a:xfrm>
            <a:off x="3429000" y="43434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38309" name="Line 37"/>
          <p:cNvSpPr>
            <a:spLocks noChangeShapeType="1"/>
          </p:cNvSpPr>
          <p:nvPr/>
        </p:nvSpPr>
        <p:spPr bwMode="auto">
          <a:xfrm>
            <a:off x="3429000" y="36576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38310" name="Line 38"/>
          <p:cNvSpPr>
            <a:spLocks noChangeShapeType="1"/>
          </p:cNvSpPr>
          <p:nvPr/>
        </p:nvSpPr>
        <p:spPr bwMode="auto">
          <a:xfrm>
            <a:off x="3429000" y="28956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38311" name="Line 39"/>
          <p:cNvSpPr>
            <a:spLocks noChangeShapeType="1"/>
          </p:cNvSpPr>
          <p:nvPr/>
        </p:nvSpPr>
        <p:spPr bwMode="auto">
          <a:xfrm>
            <a:off x="3429000" y="20574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438312" name="Line 40"/>
          <p:cNvSpPr>
            <a:spLocks noChangeShapeType="1"/>
          </p:cNvSpPr>
          <p:nvPr/>
        </p:nvSpPr>
        <p:spPr bwMode="auto">
          <a:xfrm>
            <a:off x="3429000" y="12192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r>
              <a:rPr lang="sv-SE"/>
              <a:t>Deteksi dini faktor risiko merupakan suatu proses sistematis, terus-menerus dan berkesinambungan yang meliputi pengumpulan data faktor risiko yang langsung bisa dilakukan intervensi/tindakan, selanjutnya dilakukan analisis data dan interpretasi untuk kemudian diambil tindakan secara konkrit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Langkah Deteksi Dini </a:t>
            </a:r>
            <a:br>
              <a:rPr lang="en-US" sz="4000"/>
            </a:br>
            <a:r>
              <a:rPr lang="en-US" sz="4000"/>
              <a:t>Faktor Risiko PTM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/>
              <a:t>Langkah 1: Penilaian dengan kuesioner misalnya merokok, pola makan, aktivitas/olah raga, dll.</a:t>
            </a:r>
          </a:p>
          <a:p>
            <a:r>
              <a:rPr lang="sv-SE" sz="2800"/>
              <a:t>Langkah 2: Penilaian dengan kuesioner dan ukuran fisik misalnya pengukuran tinggi badan, berat badan, tekanan darah, index massa tubuh, dll.</a:t>
            </a:r>
          </a:p>
          <a:p>
            <a:r>
              <a:rPr lang="sv-SE" sz="2800"/>
              <a:t>Langkah 3: Penilaian berdasar kuesioner, ukuran fisik dan biokimia misalnya gula darah, kolesterol, dll.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2550"/>
            <a:ext cx="8458200" cy="901700"/>
          </a:xfrm>
          <a:solidFill>
            <a:schemeClr val="bg2"/>
          </a:solidFill>
          <a:ln/>
          <a:scene3d>
            <a:camera prst="legacyPerspectiveBottom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lIns="90488" tIns="44450" rIns="90488" bIns="44450" anchorCtr="0">
            <a:flatTx/>
          </a:bodyPr>
          <a:lstStyle/>
          <a:p>
            <a:r>
              <a:rPr lang="en-GB" sz="3200" b="1">
                <a:solidFill>
                  <a:srgbClr val="F2F2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Reporting </a:t>
            </a:r>
            <a:r>
              <a:rPr lang="id-ID" sz="3200" b="1">
                <a:solidFill>
                  <a:srgbClr val="F2F2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Faktor risiko, Penyakit &amp; Kematian</a:t>
            </a:r>
            <a:endParaRPr lang="en-GB" sz="3200" b="1">
              <a:solidFill>
                <a:srgbClr val="F2F2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844550" y="1911350"/>
            <a:ext cx="1968500" cy="4254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6178550" y="1911350"/>
            <a:ext cx="1968500" cy="4254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68325" name="Rectangle 5" descr="50%"/>
          <p:cNvSpPr>
            <a:spLocks noChangeArrowheads="1"/>
          </p:cNvSpPr>
          <p:nvPr/>
        </p:nvSpPr>
        <p:spPr bwMode="auto">
          <a:xfrm>
            <a:off x="534988" y="1295400"/>
            <a:ext cx="30464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400" b="1"/>
              <a:t>System Yan Kes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568326" name="Rectangle 6" descr="50%"/>
          <p:cNvSpPr>
            <a:spLocks noChangeArrowheads="1"/>
          </p:cNvSpPr>
          <p:nvPr/>
        </p:nvSpPr>
        <p:spPr bwMode="auto">
          <a:xfrm>
            <a:off x="5334000" y="1219200"/>
            <a:ext cx="3810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400" b="1"/>
              <a:t>Public Health Authority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568327" name="Line 7"/>
          <p:cNvSpPr>
            <a:spLocks noChangeShapeType="1"/>
          </p:cNvSpPr>
          <p:nvPr/>
        </p:nvSpPr>
        <p:spPr bwMode="auto">
          <a:xfrm>
            <a:off x="2592388" y="2590800"/>
            <a:ext cx="38846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68328" name="Line 8"/>
          <p:cNvSpPr>
            <a:spLocks noChangeShapeType="1"/>
          </p:cNvSpPr>
          <p:nvPr/>
        </p:nvSpPr>
        <p:spPr bwMode="auto">
          <a:xfrm flipH="1">
            <a:off x="2363788" y="5486400"/>
            <a:ext cx="41894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68329" name="Rectangle 9" descr="50%"/>
          <p:cNvSpPr>
            <a:spLocks noChangeArrowheads="1"/>
          </p:cNvSpPr>
          <p:nvPr/>
        </p:nvSpPr>
        <p:spPr bwMode="auto">
          <a:xfrm>
            <a:off x="1373188" y="2363788"/>
            <a:ext cx="1292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400"/>
              <a:t>Data</a:t>
            </a:r>
          </a:p>
        </p:txBody>
      </p:sp>
      <p:sp>
        <p:nvSpPr>
          <p:cNvPr id="568330" name="Rectangle 10" descr="50%"/>
          <p:cNvSpPr>
            <a:spLocks noChangeArrowheads="1"/>
          </p:cNvSpPr>
          <p:nvPr/>
        </p:nvSpPr>
        <p:spPr bwMode="auto">
          <a:xfrm>
            <a:off x="6478588" y="2363788"/>
            <a:ext cx="1978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400"/>
              <a:t>Information</a:t>
            </a:r>
            <a:endParaRPr lang="en-GB" sz="2400">
              <a:latin typeface="Roman" pitchFamily="18"/>
            </a:endParaRPr>
          </a:p>
        </p:txBody>
      </p:sp>
      <p:sp>
        <p:nvSpPr>
          <p:cNvPr id="568331" name="Line 11"/>
          <p:cNvSpPr>
            <a:spLocks noChangeShapeType="1"/>
          </p:cNvSpPr>
          <p:nvPr/>
        </p:nvSpPr>
        <p:spPr bwMode="auto">
          <a:xfrm>
            <a:off x="7239000" y="3024188"/>
            <a:ext cx="0" cy="20304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68332" name="Rectangle 12" descr="50%"/>
          <p:cNvSpPr>
            <a:spLocks noChangeArrowheads="1"/>
          </p:cNvSpPr>
          <p:nvPr/>
        </p:nvSpPr>
        <p:spPr bwMode="auto">
          <a:xfrm>
            <a:off x="6630988" y="5183188"/>
            <a:ext cx="17494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400"/>
              <a:t>Decision</a:t>
            </a:r>
          </a:p>
        </p:txBody>
      </p:sp>
      <p:sp>
        <p:nvSpPr>
          <p:cNvPr id="568333" name="Rectangle 13" descr="50%"/>
          <p:cNvSpPr>
            <a:spLocks noChangeArrowheads="1"/>
          </p:cNvSpPr>
          <p:nvPr/>
        </p:nvSpPr>
        <p:spPr bwMode="auto">
          <a:xfrm>
            <a:off x="1373188" y="5259388"/>
            <a:ext cx="1597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400"/>
              <a:t>Action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568334" name="Line 14"/>
          <p:cNvSpPr>
            <a:spLocks noChangeShapeType="1"/>
          </p:cNvSpPr>
          <p:nvPr/>
        </p:nvSpPr>
        <p:spPr bwMode="auto">
          <a:xfrm flipV="1">
            <a:off x="1828800" y="2770188"/>
            <a:ext cx="0" cy="24622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68335" name="Rectangle 15"/>
          <p:cNvSpPr>
            <a:spLocks noChangeArrowheads="1"/>
          </p:cNvSpPr>
          <p:nvPr/>
        </p:nvSpPr>
        <p:spPr bwMode="auto">
          <a:xfrm>
            <a:off x="2971800" y="1752600"/>
            <a:ext cx="2946400" cy="3022600"/>
          </a:xfrm>
          <a:prstGeom prst="rect">
            <a:avLst/>
          </a:prstGeom>
          <a:solidFill>
            <a:srgbClr val="FFFF00"/>
          </a:solidFill>
          <a:ln w="254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568336" name="Rectangle 16" descr="50%"/>
          <p:cNvSpPr>
            <a:spLocks noChangeArrowheads="1"/>
          </p:cNvSpPr>
          <p:nvPr/>
        </p:nvSpPr>
        <p:spPr bwMode="auto">
          <a:xfrm>
            <a:off x="3200400" y="1828800"/>
            <a:ext cx="2663825" cy="106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Cara Pelaporan </a:t>
            </a:r>
            <a:endParaRPr lang="en-GB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68337" name="Rectangle 17" descr="50%"/>
          <p:cNvSpPr>
            <a:spLocks noChangeArrowheads="1"/>
          </p:cNvSpPr>
          <p:nvPr/>
        </p:nvSpPr>
        <p:spPr bwMode="auto">
          <a:xfrm>
            <a:off x="3048000" y="2971800"/>
            <a:ext cx="27432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  <a:buFontTx/>
              <a:buChar char="•"/>
            </a:pPr>
            <a:r>
              <a:rPr lang="en-GB" sz="2400" b="1">
                <a:solidFill>
                  <a:srgbClr val="0000CC"/>
                </a:solidFill>
              </a:rPr>
              <a:t>Tertulis (surat)</a:t>
            </a:r>
          </a:p>
          <a:p>
            <a:pPr defTabSz="762000">
              <a:spcBef>
                <a:spcPct val="50000"/>
              </a:spcBef>
              <a:buFontTx/>
              <a:buChar char="•"/>
            </a:pPr>
            <a:r>
              <a:rPr lang="en-GB" sz="2400" b="1">
                <a:solidFill>
                  <a:srgbClr val="0000CC"/>
                </a:solidFill>
              </a:rPr>
              <a:t>Fax</a:t>
            </a:r>
          </a:p>
          <a:p>
            <a:pPr defTabSz="762000">
              <a:spcBef>
                <a:spcPct val="50000"/>
              </a:spcBef>
              <a:buFontTx/>
              <a:buChar char="•"/>
            </a:pPr>
            <a:r>
              <a:rPr lang="en-GB" sz="2400" b="1">
                <a:solidFill>
                  <a:srgbClr val="0000CC"/>
                </a:solidFill>
              </a:rPr>
              <a:t>Software : disket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47244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sz="2800">
                <a:latin typeface="Comic Sans MS" pitchFamily="66" charset="0"/>
              </a:rPr>
              <a:t>Memperhatikan Masalah PTM di Masyarakat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800">
                <a:latin typeface="Comic Sans MS" pitchFamily="66" charset="0"/>
              </a:rPr>
              <a:t>    </a:t>
            </a:r>
            <a:r>
              <a:rPr lang="en-US" sz="2800">
                <a:latin typeface="Comic Sans MS" pitchFamily="66" charset="0"/>
                <a:sym typeface="Wingdings" pitchFamily="2" charset="2"/>
              </a:rPr>
              <a:t> Angka kesakitan &amp; kematian 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800">
                <a:latin typeface="Comic Sans MS" pitchFamily="66" charset="0"/>
              </a:rPr>
              <a:t>    </a:t>
            </a:r>
            <a:r>
              <a:rPr lang="en-US" sz="2800">
                <a:latin typeface="Comic Sans MS" pitchFamily="66" charset="0"/>
                <a:sym typeface="Wingdings" pitchFamily="2" charset="2"/>
              </a:rPr>
              <a:t> Faktor Risiko PTM Tidak Memberikan Gejala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sz="2800">
                <a:latin typeface="Comic Sans MS" pitchFamily="66" charset="0"/>
              </a:rPr>
              <a:t>Menggunakan Sumberdaya Masyarakat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sz="2800">
                <a:latin typeface="Comic Sans MS" pitchFamily="66" charset="0"/>
              </a:rPr>
              <a:t>Memberdayakan Potensi Masyarakat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sz="2800">
                <a:latin typeface="Comic Sans MS" pitchFamily="66" charset="0"/>
              </a:rPr>
              <a:t>Sesuai dengan Kebutuhan Masyarakat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sz="2800">
                <a:latin typeface="Comic Sans MS" pitchFamily="66" charset="0"/>
              </a:rPr>
              <a:t>Sesuai dengan Budaya &amp; Kebiasaan Masyarakat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7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>
                <a:latin typeface="Comic Sans MS" pitchFamily="66" charset="0"/>
                <a:sym typeface="Wingdings" pitchFamily="2" charset="2"/>
              </a:rPr>
              <a:t></a:t>
            </a:r>
            <a:r>
              <a:rPr lang="en-US" sz="280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2800">
                <a:latin typeface="Comic Sans MS" pitchFamily="66" charset="0"/>
              </a:rPr>
              <a:t>Pemerintah hanya Motivator,  Fasilitator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Comic Sans MS" pitchFamily="66" charset="0"/>
              </a:rPr>
              <a:t>      dan Kendali Mutu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>
              <a:solidFill>
                <a:srgbClr val="00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265219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8915400" cy="1843088"/>
          </a:xfrm>
          <a:prstGeom prst="irregularSeal2">
            <a:avLst/>
          </a:prstGeom>
          <a:solidFill>
            <a:srgbClr val="FFCC99"/>
          </a:solidFill>
          <a:ln/>
        </p:spPr>
        <p:txBody>
          <a:bodyPr lIns="18288" tIns="18288" rIns="18288" bIns="18288" anchorCtr="0"/>
          <a:lstStyle/>
          <a:p>
            <a:pPr eaLnBrk="0" hangingPunct="0">
              <a:spcBef>
                <a:spcPct val="50000"/>
              </a:spcBef>
            </a:pPr>
            <a:r>
              <a:rPr lang="en-US" sz="2300">
                <a:solidFill>
                  <a:schemeClr val="bg1"/>
                </a:solidFill>
              </a:rPr>
              <a:t>PENDEKATAN FAKTOR RISIKO BERBASIS MASYARAKAT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57200" y="4191000"/>
            <a:ext cx="80772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9263" indent="-449263" algn="ctr">
              <a:buFont typeface="Wingdings" pitchFamily="2" charset="2"/>
              <a:buChar char="F"/>
            </a:pPr>
            <a:r>
              <a:rPr lang="en-US" sz="3200" b="1" i="1">
                <a:solidFill>
                  <a:srgbClr val="FFFF00"/>
                </a:solidFill>
                <a:latin typeface="Comic Sans MS" pitchFamily="66" charset="0"/>
              </a:rPr>
              <a:t>Pos Pembinaan Terpadu (Posbindu)           </a:t>
            </a:r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Penyakit Tidak Menular di Masyarakat</a:t>
            </a:r>
          </a:p>
          <a:p>
            <a:pPr marL="449263" indent="-449263" algn="ctr">
              <a:buFont typeface="Wingdings" pitchFamily="2" charset="2"/>
              <a:buNone/>
            </a:pPr>
            <a:endParaRPr lang="en-US" sz="2400" b="1">
              <a:solidFill>
                <a:srgbClr val="FFFF00"/>
              </a:solidFill>
              <a:latin typeface="Comic Sans MS" pitchFamily="66" charset="0"/>
            </a:endParaRPr>
          </a:p>
          <a:p>
            <a:pPr marL="449263" indent="-449263" algn="ctr">
              <a:buFont typeface="Wingdings" pitchFamily="2" charset="2"/>
              <a:buNone/>
            </a:pPr>
            <a:r>
              <a:rPr lang="en-US" sz="3200" b="1">
                <a:solidFill>
                  <a:srgbClr val="FFFF00"/>
                </a:solidFill>
                <a:latin typeface="Arial Narrow" pitchFamily="34" charset="0"/>
              </a:rPr>
              <a:t>APAKAH ITU ???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762000" y="381000"/>
            <a:ext cx="784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sym typeface="Wingdings" pitchFamily="2" charset="2"/>
              </a:rPr>
              <a:t>Pusat Kegiatan P2PTM Berbasis Masyarakat ???</a:t>
            </a:r>
          </a:p>
        </p:txBody>
      </p:sp>
      <p:sp>
        <p:nvSpPr>
          <p:cNvPr id="226315" name="AutoShape 11"/>
          <p:cNvSpPr>
            <a:spLocks noChangeArrowheads="1"/>
          </p:cNvSpPr>
          <p:nvPr/>
        </p:nvSpPr>
        <p:spPr bwMode="auto">
          <a:xfrm rot="5400000">
            <a:off x="3702843" y="1021557"/>
            <a:ext cx="1662113" cy="449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/>
      <p:bldP spid="226313" grpId="1"/>
      <p:bldP spid="2263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6324600"/>
          </a:xfrm>
        </p:spPr>
        <p:txBody>
          <a:bodyPr/>
          <a:lstStyle/>
          <a:p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Adalah bentuk peran serta masyarakat (Kelompok Masy, Organisasi, Industri, Kampus dll) </a:t>
            </a:r>
          </a:p>
          <a:p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Upaya promotif-preventif untuk Mendeteksi dan Pengendalian dini keberadaan faktor risiko bersama PTM secara terpadu</a:t>
            </a:r>
          </a:p>
          <a:p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Pada orang dewasa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 25 tahun ke atas</a:t>
            </a:r>
          </a:p>
          <a:p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  <a:sym typeface="Wingdings" pitchFamily="2" charset="2"/>
              </a:rPr>
              <a:t>M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elalui penyelenggaraan kegiatan 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	-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Monitoring faktor risiko bersama PTM secara rutin-periodik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	-  Konseling faktor risiko PTM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  <a:sym typeface="Wingdings" pitchFamily="2" charset="2"/>
              </a:rPr>
              <a:t> Diet, Akt. Fisik, Merokok, Stres</a:t>
            </a: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     -  Penyuluhan/Dialog interaktif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  <a:sym typeface="Wingdings" pitchFamily="2" charset="2"/>
              </a:rPr>
              <a:t> Sesuai Masalah Terbanyak</a:t>
            </a: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     -  Aktifitas fisik bersama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  <a:sym typeface="Wingdings" pitchFamily="2" charset="2"/>
              </a:rPr>
              <a:t> Olah Raga, Kerja Bakti</a:t>
            </a: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</a:rPr>
              <a:t>     -  Rujukan Kasus Faktor Risiko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Times New Roman" pitchFamily="18" charset="0"/>
                <a:sym typeface="Wingdings" pitchFamily="2" charset="2"/>
              </a:rPr>
              <a:t> Sesuai Kriteria Klinis</a:t>
            </a:r>
          </a:p>
          <a:p>
            <a:r>
              <a:rPr lang="en-US" sz="2800">
                <a:latin typeface="Comic Sans MS" pitchFamily="66" charset="0"/>
                <a:sym typeface="Wingdings" pitchFamily="2" charset="2"/>
              </a:rPr>
              <a:t>Upaya Pencegahan Primer Pada Kelompok Masyarakat Aktif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28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tx2"/>
          </a:solidFill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  <a:cs typeface="Times New Roman" pitchFamily="18" charset="0"/>
              </a:rPr>
              <a:t>Tujuan &amp; Manfaat Penyelenggaraan </a:t>
            </a:r>
            <a:br>
              <a:rPr lang="en-US" sz="2800" b="1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2800" b="1">
                <a:solidFill>
                  <a:schemeClr val="bg1"/>
                </a:solidFill>
                <a:cs typeface="Times New Roman" pitchFamily="18" charset="0"/>
              </a:rPr>
              <a:t>Pos Pembinaan Terpadu PTM 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</p:spPr>
        <p:txBody>
          <a:bodyPr/>
          <a:lstStyle/>
          <a:p>
            <a:pPr algn="just">
              <a:lnSpc>
                <a:spcPct val="85000"/>
              </a:lnSpc>
              <a:spcBef>
                <a:spcPct val="60000"/>
              </a:spcBef>
              <a:buClr>
                <a:schemeClr val="tx1"/>
              </a:buClr>
              <a:buSzPct val="120000"/>
            </a:pPr>
            <a:r>
              <a:rPr lang="en-US" sz="2000">
                <a:latin typeface="Comic Sans MS" pitchFamily="66" charset="0"/>
                <a:cs typeface="Times New Roman" pitchFamily="18" charset="0"/>
              </a:rPr>
              <a:t>Mawas Diri </a:t>
            </a:r>
            <a:r>
              <a:rPr lang="en-US" sz="20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>
                <a:latin typeface="Comic Sans MS" pitchFamily="66" charset="0"/>
                <a:cs typeface="Times New Roman" pitchFamily="18" charset="0"/>
              </a:rPr>
              <a:t> Faktor risiko PTM yg kurang menimbulkan gejala secara bersamaan dpt terdeteksi &amp; terkendali secara dini</a:t>
            </a:r>
          </a:p>
          <a:p>
            <a:pPr algn="just">
              <a:lnSpc>
                <a:spcPct val="85000"/>
              </a:lnSpc>
              <a:spcBef>
                <a:spcPct val="60000"/>
              </a:spcBef>
              <a:buClr>
                <a:schemeClr val="tx1"/>
              </a:buClr>
              <a:buSzPct val="120000"/>
            </a:pPr>
            <a:r>
              <a:rPr lang="en-US" sz="2000">
                <a:latin typeface="Comic Sans MS" pitchFamily="66" charset="0"/>
                <a:cs typeface="Times New Roman" pitchFamily="18" charset="0"/>
              </a:rPr>
              <a:t>Membudayakan Gaya Hidup Sehat dalam lingkungan yg kondusif</a:t>
            </a:r>
          </a:p>
          <a:p>
            <a:pPr algn="just">
              <a:lnSpc>
                <a:spcPct val="85000"/>
              </a:lnSpc>
              <a:spcBef>
                <a:spcPct val="60000"/>
              </a:spcBef>
              <a:buClr>
                <a:schemeClr val="tx1"/>
              </a:buClr>
              <a:buSzPct val="120000"/>
            </a:pPr>
            <a:r>
              <a:rPr lang="en-US" sz="2000">
                <a:latin typeface="Comic Sans MS" pitchFamily="66" charset="0"/>
                <a:cs typeface="Times New Roman" pitchFamily="18" charset="0"/>
              </a:rPr>
              <a:t>Mudah Dijangkau </a:t>
            </a:r>
            <a:r>
              <a:rPr lang="en-US" sz="20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 D</a:t>
            </a:r>
            <a:r>
              <a:rPr lang="en-US" sz="2000">
                <a:latin typeface="Comic Sans MS" pitchFamily="66" charset="0"/>
                <a:cs typeface="Times New Roman" pitchFamily="18" charset="0"/>
              </a:rPr>
              <a:t>iselenggarakan di lingkungan tempat tinggal masyarakat/lingkungan tempat kerja dgn jadual waktu yang disepakati</a:t>
            </a:r>
          </a:p>
          <a:p>
            <a:pPr algn="just">
              <a:lnSpc>
                <a:spcPct val="85000"/>
              </a:lnSpc>
              <a:spcBef>
                <a:spcPct val="60000"/>
              </a:spcBef>
              <a:buClr>
                <a:schemeClr val="tx1"/>
              </a:buClr>
              <a:buSzPct val="120000"/>
            </a:pPr>
            <a:r>
              <a:rPr lang="en-US" sz="2000">
                <a:latin typeface="Comic Sans MS" pitchFamily="66" charset="0"/>
                <a:cs typeface="Times New Roman" pitchFamily="18" charset="0"/>
              </a:rPr>
              <a:t>Murah Dilaksanakan </a:t>
            </a:r>
            <a:r>
              <a:rPr lang="en-US" sz="20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 Dilakukan oleh masyarakat secara kolektif dgn biaya yg disepakati/sesuai kemampuan masyarakat</a:t>
            </a:r>
            <a:endParaRPr lang="en-US" sz="200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85000"/>
              </a:lnSpc>
              <a:spcBef>
                <a:spcPct val="60000"/>
              </a:spcBef>
              <a:buClr>
                <a:schemeClr val="tx1"/>
              </a:buClr>
              <a:buSzPct val="120000"/>
            </a:pPr>
            <a:r>
              <a:rPr lang="en-US" sz="2000">
                <a:latin typeface="Comic Sans MS" pitchFamily="66" charset="0"/>
                <a:cs typeface="Times New Roman" pitchFamily="18" charset="0"/>
              </a:rPr>
              <a:t>Metodologis &amp; Bermakna secara klinis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   </a:t>
            </a:r>
            <a:r>
              <a:rPr lang="en-US" sz="2000">
                <a:latin typeface="Comic Sans MS" pitchFamily="66" charset="0"/>
                <a:cs typeface="Times New Roman" pitchFamily="18" charset="0"/>
              </a:rPr>
              <a:t> Kegiatan dpt dipertanggung jawabkan secara medis   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  <a:buClr>
                <a:schemeClr val="accent1"/>
              </a:buClr>
              <a:buSzPct val="120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    D</a:t>
            </a:r>
            <a:r>
              <a:rPr lang="en-US" sz="2000">
                <a:latin typeface="Comic Sans MS" pitchFamily="66" charset="0"/>
                <a:cs typeface="Times New Roman" pitchFamily="18" charset="0"/>
              </a:rPr>
              <a:t>ilaksanakan oleh kader khusus dan bertanggung jawab yg telah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  <a:buClr>
                <a:schemeClr val="accent1"/>
              </a:buClr>
              <a:buSzPct val="120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cs typeface="Times New Roman" pitchFamily="18" charset="0"/>
              </a:rPr>
              <a:t>        mengikuti pelatihan metode deteksi dini atau edukator P2PTM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Text Box 2"/>
          <p:cNvSpPr txBox="1">
            <a:spLocks noChangeArrowheads="1"/>
          </p:cNvSpPr>
          <p:nvPr/>
        </p:nvSpPr>
        <p:spPr bwMode="auto">
          <a:xfrm>
            <a:off x="1371600" y="4953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grpSp>
        <p:nvGrpSpPr>
          <p:cNvPr id="468995" name="Group 3"/>
          <p:cNvGrpSpPr>
            <a:grpSpLocks/>
          </p:cNvGrpSpPr>
          <p:nvPr/>
        </p:nvGrpSpPr>
        <p:grpSpPr bwMode="auto">
          <a:xfrm>
            <a:off x="228600" y="1447800"/>
            <a:ext cx="2209800" cy="2241550"/>
            <a:chOff x="288" y="1152"/>
            <a:chExt cx="1152" cy="1412"/>
          </a:xfrm>
        </p:grpSpPr>
        <p:sp>
          <p:nvSpPr>
            <p:cNvPr id="468996" name="AutoShape 4"/>
            <p:cNvSpPr>
              <a:spLocks noChangeArrowheads="1"/>
            </p:cNvSpPr>
            <p:nvPr/>
          </p:nvSpPr>
          <p:spPr bwMode="auto">
            <a:xfrm>
              <a:off x="288" y="1152"/>
              <a:ext cx="1152" cy="1152"/>
            </a:xfrm>
            <a:prstGeom prst="can">
              <a:avLst>
                <a:gd name="adj" fmla="val 2708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8997" name="Text Box 5"/>
            <p:cNvSpPr txBox="1">
              <a:spLocks noChangeArrowheads="1"/>
            </p:cNvSpPr>
            <p:nvPr/>
          </p:nvSpPr>
          <p:spPr bwMode="auto">
            <a:xfrm>
              <a:off x="384" y="1152"/>
              <a:ext cx="9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id-ID" sz="1600" b="1">
                  <a:solidFill>
                    <a:srgbClr val="0000CC"/>
                  </a:solidFill>
                  <a:latin typeface="Copperplate Gothic Bold" pitchFamily="34" charset="0"/>
                  <a:cs typeface="Arial" charset="0"/>
                </a:rPr>
                <a:t>Pendaftaran</a:t>
              </a:r>
              <a:r>
                <a:rPr lang="id-ID" sz="1600">
                  <a:solidFill>
                    <a:srgbClr val="0000CC"/>
                  </a:solidFill>
                  <a:latin typeface="Copperplate Gothic Bold" pitchFamily="34" charset="0"/>
                  <a:cs typeface="Arial" charset="0"/>
                </a:rPr>
                <a:t> </a:t>
              </a:r>
            </a:p>
          </p:txBody>
        </p:sp>
        <p:sp>
          <p:nvSpPr>
            <p:cNvPr id="468998" name="Text Box 6"/>
            <p:cNvSpPr txBox="1">
              <a:spLocks noChangeArrowheads="1"/>
            </p:cNvSpPr>
            <p:nvPr/>
          </p:nvSpPr>
          <p:spPr bwMode="auto">
            <a:xfrm>
              <a:off x="432" y="2352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id-ID" sz="1600">
                  <a:latin typeface="Arial Black" pitchFamily="34" charset="0"/>
                  <a:cs typeface="Arial" charset="0"/>
                </a:rPr>
                <a:t>Kader </a:t>
              </a:r>
              <a:r>
                <a:rPr lang="id-ID" sz="1200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468999" name="AutoShape 7"/>
          <p:cNvSpPr>
            <a:spLocks noChangeArrowheads="1"/>
          </p:cNvSpPr>
          <p:nvPr/>
        </p:nvSpPr>
        <p:spPr bwMode="auto">
          <a:xfrm>
            <a:off x="6497638" y="1371600"/>
            <a:ext cx="2417762" cy="1828800"/>
          </a:xfrm>
          <a:prstGeom prst="can">
            <a:avLst>
              <a:gd name="adj" fmla="val 30583"/>
            </a:avLst>
          </a:prstGeom>
          <a:gradFill rotWithShape="1">
            <a:gsLst>
              <a:gs pos="0">
                <a:srgbClr val="00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9000" name="Text Box 8"/>
          <p:cNvSpPr txBox="1">
            <a:spLocks noChangeArrowheads="1"/>
          </p:cNvSpPr>
          <p:nvPr/>
        </p:nvSpPr>
        <p:spPr bwMode="auto">
          <a:xfrm>
            <a:off x="6594475" y="2057400"/>
            <a:ext cx="222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id-ID" sz="1400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69002" name="AutoShape 10"/>
          <p:cNvSpPr>
            <a:spLocks noChangeArrowheads="1"/>
          </p:cNvSpPr>
          <p:nvPr/>
        </p:nvSpPr>
        <p:spPr bwMode="auto">
          <a:xfrm>
            <a:off x="3200400" y="1371600"/>
            <a:ext cx="2362200" cy="1828800"/>
          </a:xfrm>
          <a:prstGeom prst="can">
            <a:avLst>
              <a:gd name="adj" fmla="val 26389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9003" name="Text Box 11"/>
          <p:cNvSpPr txBox="1">
            <a:spLocks noChangeArrowheads="1"/>
          </p:cNvSpPr>
          <p:nvPr/>
        </p:nvSpPr>
        <p:spPr bwMode="auto">
          <a:xfrm>
            <a:off x="6629400" y="1371600"/>
            <a:ext cx="2266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sz="1600" b="1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Pengukuran Fisik </a:t>
            </a:r>
            <a:r>
              <a:rPr lang="en-US" sz="1600" b="1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&amp; Biokimia</a:t>
            </a:r>
            <a:endParaRPr lang="id-ID" sz="1600" b="1">
              <a:solidFill>
                <a:srgbClr val="0000CC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69004" name="Text Box 12"/>
          <p:cNvSpPr txBox="1">
            <a:spLocks noChangeArrowheads="1"/>
          </p:cNvSpPr>
          <p:nvPr/>
        </p:nvSpPr>
        <p:spPr bwMode="auto">
          <a:xfrm>
            <a:off x="6629400" y="1981200"/>
            <a:ext cx="2266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v-SE" sz="1400" b="1">
                <a:solidFill>
                  <a:schemeClr val="bg1"/>
                </a:solidFill>
                <a:latin typeface="Arial Narrow" pitchFamily="34" charset="0"/>
              </a:rPr>
              <a:t>Tinggi badan, Berat badan, Tekanan darah,  IMT, Lemak Tubuh &amp; Perut, </a:t>
            </a:r>
            <a:r>
              <a:rPr lang="id-ID" sz="1400" b="1">
                <a:solidFill>
                  <a:schemeClr val="bg1"/>
                </a:solidFill>
                <a:latin typeface="Arial Narrow" pitchFamily="34" charset="0"/>
              </a:rPr>
              <a:t>Kolesterol G</a:t>
            </a:r>
            <a:r>
              <a:rPr lang="en-US" sz="1400" b="1">
                <a:solidFill>
                  <a:schemeClr val="bg1"/>
                </a:solidFill>
                <a:latin typeface="Arial Narrow" pitchFamily="34" charset="0"/>
              </a:rPr>
              <a:t>lukosa, Asam urat, dll</a:t>
            </a:r>
            <a:endParaRPr lang="id-ID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69005" name="Text Box 13"/>
          <p:cNvSpPr txBox="1">
            <a:spLocks noChangeArrowheads="1"/>
          </p:cNvSpPr>
          <p:nvPr/>
        </p:nvSpPr>
        <p:spPr bwMode="auto">
          <a:xfrm>
            <a:off x="3581400" y="3276600"/>
            <a:ext cx="1700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latin typeface="Arial Black" pitchFamily="34" charset="0"/>
                <a:cs typeface="Arial" charset="0"/>
              </a:rPr>
              <a:t>Kader, paramedis </a:t>
            </a:r>
            <a:r>
              <a:rPr lang="id-ID" sz="1200">
                <a:latin typeface="Arial Black" pitchFamily="34" charset="0"/>
              </a:rPr>
              <a:t> </a:t>
            </a:r>
          </a:p>
        </p:txBody>
      </p:sp>
      <p:sp>
        <p:nvSpPr>
          <p:cNvPr id="469007" name="AutoShape 15"/>
          <p:cNvSpPr>
            <a:spLocks noChangeArrowheads="1"/>
          </p:cNvSpPr>
          <p:nvPr/>
        </p:nvSpPr>
        <p:spPr bwMode="auto">
          <a:xfrm>
            <a:off x="5105400" y="4114800"/>
            <a:ext cx="2286000" cy="1828800"/>
          </a:xfrm>
          <a:prstGeom prst="can">
            <a:avLst>
              <a:gd name="adj" fmla="val 35940"/>
            </a:avLst>
          </a:prstGeom>
          <a:gradFill rotWithShape="1">
            <a:gsLst>
              <a:gs pos="0">
                <a:srgbClr val="FFD661"/>
              </a:gs>
              <a:gs pos="100000">
                <a:srgbClr val="FF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1295400" y="6019800"/>
            <a:ext cx="1646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Arial Black" pitchFamily="34" charset="0"/>
                <a:cs typeface="Arial" charset="0"/>
              </a:rPr>
              <a:t>Kader</a:t>
            </a:r>
            <a:r>
              <a:rPr lang="id-ID" sz="1600">
                <a:latin typeface="Arial Black" pitchFamily="34" charset="0"/>
              </a:rPr>
              <a:t> </a:t>
            </a:r>
          </a:p>
        </p:txBody>
      </p:sp>
      <p:sp>
        <p:nvSpPr>
          <p:cNvPr id="469012" name="AutoShape 20"/>
          <p:cNvSpPr>
            <a:spLocks noChangeArrowheads="1"/>
          </p:cNvSpPr>
          <p:nvPr/>
        </p:nvSpPr>
        <p:spPr bwMode="auto">
          <a:xfrm>
            <a:off x="1066800" y="3962400"/>
            <a:ext cx="2362200" cy="1906588"/>
          </a:xfrm>
          <a:prstGeom prst="can">
            <a:avLst>
              <a:gd name="adj" fmla="val 34194"/>
            </a:avLst>
          </a:prstGeom>
          <a:gradFill rotWithShape="1">
            <a:gsLst>
              <a:gs pos="0">
                <a:srgbClr val="FF3399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9015" name="Text Box 23"/>
          <p:cNvSpPr txBox="1">
            <a:spLocks noChangeArrowheads="1"/>
          </p:cNvSpPr>
          <p:nvPr/>
        </p:nvSpPr>
        <p:spPr bwMode="auto">
          <a:xfrm>
            <a:off x="5105400" y="5867400"/>
            <a:ext cx="2362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5000"/>
              </a:lnSpc>
            </a:pPr>
            <a:endParaRPr lang="en-US" sz="1600">
              <a:latin typeface="Arial Black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sz="1600">
                <a:latin typeface="Arial Black" pitchFamily="34" charset="0"/>
                <a:cs typeface="Times New Roman" pitchFamily="18" charset="0"/>
              </a:rPr>
              <a:t>Kader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sz="1600">
                <a:latin typeface="Arial Black" pitchFamily="34" charset="0"/>
                <a:cs typeface="Times New Roman" pitchFamily="18" charset="0"/>
              </a:rPr>
              <a:t>Paramedis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sz="1600">
                <a:latin typeface="Arial Black" pitchFamily="34" charset="0"/>
                <a:cs typeface="Times New Roman" pitchFamily="18" charset="0"/>
              </a:rPr>
              <a:t>Public health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sz="1600">
                <a:latin typeface="Arial Black" pitchFamily="34" charset="0"/>
                <a:cs typeface="Times New Roman" pitchFamily="18" charset="0"/>
              </a:rPr>
              <a:t>Dokter</a:t>
            </a:r>
            <a:endParaRPr lang="en-US" sz="1600" b="1">
              <a:cs typeface="Arial" charset="0"/>
            </a:endParaRPr>
          </a:p>
          <a:p>
            <a:pPr algn="ctr" eaLnBrk="1" hangingPunct="1">
              <a:lnSpc>
                <a:spcPct val="75000"/>
              </a:lnSpc>
            </a:pPr>
            <a:endParaRPr lang="id-ID" sz="1600" b="1">
              <a:cs typeface="Arial" charset="0"/>
            </a:endParaRPr>
          </a:p>
        </p:txBody>
      </p:sp>
      <p:sp>
        <p:nvSpPr>
          <p:cNvPr id="469016" name="Text Box 24"/>
          <p:cNvSpPr txBox="1">
            <a:spLocks noChangeArrowheads="1"/>
          </p:cNvSpPr>
          <p:nvPr/>
        </p:nvSpPr>
        <p:spPr bwMode="auto">
          <a:xfrm>
            <a:off x="228600" y="2057400"/>
            <a:ext cx="220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v-SE" sz="1600" b="1">
                <a:solidFill>
                  <a:schemeClr val="bg1"/>
                </a:solidFill>
                <a:latin typeface="Arial Narrow" pitchFamily="34" charset="0"/>
              </a:rPr>
              <a:t>Pendaftaran, Pemberian Nomor Kode Kunjungan, dll</a:t>
            </a:r>
            <a:endParaRPr lang="en-US" sz="1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69017" name="Rectangle 25"/>
          <p:cNvSpPr>
            <a:spLocks noChangeArrowheads="1"/>
          </p:cNvSpPr>
          <p:nvPr/>
        </p:nvSpPr>
        <p:spPr bwMode="auto">
          <a:xfrm>
            <a:off x="990600" y="228600"/>
            <a:ext cx="6934200" cy="6286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Pos Pembinaan Terpadu  PTM </a:t>
            </a:r>
          </a:p>
        </p:txBody>
      </p:sp>
      <p:sp>
        <p:nvSpPr>
          <p:cNvPr id="469018" name="AutoShape 26"/>
          <p:cNvSpPr>
            <a:spLocks noChangeArrowheads="1"/>
          </p:cNvSpPr>
          <p:nvPr/>
        </p:nvSpPr>
        <p:spPr bwMode="auto">
          <a:xfrm rot="2500329">
            <a:off x="7659688" y="3614738"/>
            <a:ext cx="1000125" cy="1508125"/>
          </a:xfrm>
          <a:prstGeom prst="curvedLeftArrow">
            <a:avLst>
              <a:gd name="adj1" fmla="val 30159"/>
              <a:gd name="adj2" fmla="val 60317"/>
              <a:gd name="adj3" fmla="val 33333"/>
            </a:avLst>
          </a:prstGeom>
          <a:gradFill rotWithShape="1">
            <a:gsLst>
              <a:gs pos="0">
                <a:schemeClr val="accent1"/>
              </a:gs>
              <a:gs pos="100000">
                <a:srgbClr val="FFD66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9019" name="AutoShape 27"/>
          <p:cNvSpPr>
            <a:spLocks noChangeArrowheads="1"/>
          </p:cNvSpPr>
          <p:nvPr/>
        </p:nvSpPr>
        <p:spPr bwMode="auto">
          <a:xfrm rot="10800000">
            <a:off x="3505200" y="4648200"/>
            <a:ext cx="1447800" cy="838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D66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9020" name="AutoShape 28"/>
          <p:cNvSpPr>
            <a:spLocks noChangeArrowheads="1"/>
          </p:cNvSpPr>
          <p:nvPr/>
        </p:nvSpPr>
        <p:spPr bwMode="auto">
          <a:xfrm rot="-3356952">
            <a:off x="2667000" y="3124200"/>
            <a:ext cx="838200" cy="838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D66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9021" name="AutoShape 29"/>
          <p:cNvSpPr>
            <a:spLocks noChangeArrowheads="1"/>
          </p:cNvSpPr>
          <p:nvPr/>
        </p:nvSpPr>
        <p:spPr bwMode="auto">
          <a:xfrm>
            <a:off x="2438400" y="1981200"/>
            <a:ext cx="762000" cy="838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D66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9022" name="AutoShape 30"/>
          <p:cNvSpPr>
            <a:spLocks noChangeArrowheads="1"/>
          </p:cNvSpPr>
          <p:nvPr/>
        </p:nvSpPr>
        <p:spPr bwMode="auto">
          <a:xfrm>
            <a:off x="5638800" y="1981200"/>
            <a:ext cx="838200" cy="838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D66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9023" name="Text Box 31"/>
          <p:cNvSpPr txBox="1">
            <a:spLocks noChangeArrowheads="1"/>
          </p:cNvSpPr>
          <p:nvPr/>
        </p:nvSpPr>
        <p:spPr bwMode="auto">
          <a:xfrm>
            <a:off x="6629400" y="3200400"/>
            <a:ext cx="1700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latin typeface="Arial Black" pitchFamily="34" charset="0"/>
                <a:cs typeface="Arial" charset="0"/>
              </a:rPr>
              <a:t>Kader, paramedis </a:t>
            </a:r>
            <a:r>
              <a:rPr lang="id-ID" sz="1200">
                <a:latin typeface="Arial Black" pitchFamily="34" charset="0"/>
              </a:rPr>
              <a:t> </a:t>
            </a:r>
          </a:p>
        </p:txBody>
      </p:sp>
      <p:sp>
        <p:nvSpPr>
          <p:cNvPr id="469024" name="Text Box 32"/>
          <p:cNvSpPr txBox="1">
            <a:spLocks noChangeArrowheads="1"/>
          </p:cNvSpPr>
          <p:nvPr/>
        </p:nvSpPr>
        <p:spPr bwMode="auto">
          <a:xfrm>
            <a:off x="3810000" y="1447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b="1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Wawancara</a:t>
            </a:r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69025" name="Text Box 33"/>
          <p:cNvSpPr txBox="1">
            <a:spLocks noChangeArrowheads="1"/>
          </p:cNvSpPr>
          <p:nvPr/>
        </p:nvSpPr>
        <p:spPr bwMode="auto">
          <a:xfrm>
            <a:off x="3352800" y="2057400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i-FI" altLang="ja-JP" sz="1600" b="1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Pengisian Kartu Monitoring Faktor Risiko PTM</a:t>
            </a:r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69026" name="Text Box 34"/>
          <p:cNvSpPr txBox="1">
            <a:spLocks noChangeArrowheads="1"/>
          </p:cNvSpPr>
          <p:nvPr/>
        </p:nvSpPr>
        <p:spPr bwMode="auto">
          <a:xfrm>
            <a:off x="5486400" y="4114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b="1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Pelayanan Konseling</a:t>
            </a:r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69027" name="Text Box 35"/>
          <p:cNvSpPr txBox="1">
            <a:spLocks noChangeArrowheads="1"/>
          </p:cNvSpPr>
          <p:nvPr/>
        </p:nvSpPr>
        <p:spPr bwMode="auto">
          <a:xfrm>
            <a:off x="5257800" y="48006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altLang="ja-JP" sz="1400" b="1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Penyuluhan perorangan tentang pola makan, bahaya asap rokok, olahraga, stres, PHBS, dll</a:t>
            </a:r>
            <a:endParaRPr lang="en-US" sz="1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69008" name="Text Box 16"/>
          <p:cNvSpPr txBox="1">
            <a:spLocks noChangeArrowheads="1"/>
          </p:cNvSpPr>
          <p:nvPr/>
        </p:nvSpPr>
        <p:spPr bwMode="auto">
          <a:xfrm>
            <a:off x="1143000" y="4038600"/>
            <a:ext cx="219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400" b="1">
                <a:solidFill>
                  <a:srgbClr val="0000CC"/>
                </a:solidFill>
                <a:latin typeface="Copperplate Gothic Bold" pitchFamily="34" charset="0"/>
                <a:cs typeface="Times New Roman" pitchFamily="18" charset="0"/>
              </a:rPr>
              <a:t>Pencatatan Pelaporan</a:t>
            </a:r>
            <a:endParaRPr lang="id-ID" sz="1400" b="1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469028" name="Text Box 36"/>
          <p:cNvSpPr txBox="1">
            <a:spLocks noChangeArrowheads="1"/>
          </p:cNvSpPr>
          <p:nvPr/>
        </p:nvSpPr>
        <p:spPr bwMode="auto">
          <a:xfrm>
            <a:off x="1295400" y="4800600"/>
            <a:ext cx="19812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altLang="ja-JP" sz="1400" b="1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Pengisian KMR-PTM, Kartu pelaporan Posbindu, dll</a:t>
            </a:r>
            <a:endParaRPr lang="en-US" sz="14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339725"/>
            <a:ext cx="7180263" cy="650875"/>
          </a:xfrm>
          <a:solidFill>
            <a:schemeClr val="tx2"/>
          </a:solidFill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Monitoring Faktor Risiko PTM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>
                <a:latin typeface="Comic Sans MS" pitchFamily="66" charset="0"/>
                <a:cs typeface="Times New Roman" pitchFamily="18" charset="0"/>
              </a:rPr>
              <a:t>Pemantauan secara rutin &amp; periodik</a:t>
            </a:r>
            <a:r>
              <a:rPr lang="en-US" sz="3600">
                <a:latin typeface="Comic Sans MS" pitchFamily="66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en-US" sz="40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 Rutin </a:t>
            </a:r>
          </a:p>
          <a:p>
            <a:pPr algn="just"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      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Pemeriksaan kondisi kesehatan diupayakan</a:t>
            </a:r>
          </a:p>
          <a:p>
            <a:pPr algn="just"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      menjadi kebiasaan meski tidak dalam kondisi sakit</a:t>
            </a:r>
            <a:r>
              <a:rPr lang="en-US" sz="2400">
                <a:latin typeface="Comic Sans MS" pitchFamily="66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en-US" sz="40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 Periodik </a:t>
            </a:r>
          </a:p>
          <a:p>
            <a:pPr algn="just"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      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 Pemeriksaan kesehatan dilakukan secara</a:t>
            </a:r>
          </a:p>
          <a:p>
            <a:pPr algn="just"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       berkala sesuai anjuran yg bermakna secara klinis</a:t>
            </a:r>
            <a:endParaRPr lang="en-US" sz="2400">
              <a:latin typeface="Comic Sans MS" pitchFamily="66" charset="0"/>
            </a:endParaRPr>
          </a:p>
          <a:p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560388"/>
          </a:xfrm>
          <a:solidFill>
            <a:schemeClr val="tx1"/>
          </a:solidFill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Anjuran Jangka Waktu Pemantauan</a:t>
            </a:r>
          </a:p>
        </p:txBody>
      </p:sp>
      <p:graphicFrame>
        <p:nvGraphicFramePr>
          <p:cNvPr id="442500" name="Group 132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839200" cy="5702300"/>
        </p:xfrm>
        <a:graphic>
          <a:graphicData uri="http://schemas.openxmlformats.org/drawingml/2006/table">
            <a:tbl>
              <a:tblPr/>
              <a:tblGrid>
                <a:gridCol w="4114800"/>
                <a:gridCol w="2514600"/>
                <a:gridCol w="22098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Faktor Risiko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Orang Sehat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Penderita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Gula darah puasa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tahun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3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Gula darah 2 jam stlh puasa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tahun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3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Gula darah sewaktu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tahun 4 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Kolesterol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tahun 4 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Trigliserid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tahun 4 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Asam urat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bulan 4 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Tekanan darah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Ideks massa tubuh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Lemak tubuh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Lemak perut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bulan sekali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391400" cy="990600"/>
          </a:xfrm>
          <a:solidFill>
            <a:schemeClr val="tx2"/>
          </a:solidFill>
        </p:spPr>
        <p:txBody>
          <a:bodyPr/>
          <a:lstStyle/>
          <a:p>
            <a:r>
              <a:rPr lang="en-US" sz="3800" b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Pencegahan &amp; Pengendalian </a:t>
            </a:r>
            <a:br>
              <a:rPr lang="en-US" sz="3800" b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3800" b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Faktor Risiko PTM</a:t>
            </a:r>
            <a:r>
              <a:rPr lang="en-US" sz="38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2672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  <a:sym typeface="Wingdings" pitchFamily="2" charset="2"/>
              </a:rPr>
              <a:t>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Pada orang sehat </a:t>
            </a:r>
            <a:r>
              <a:rPr lang="en-US" sz="24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Agar faktor risiko tetap terjaga dalam kondisi normal </a:t>
            </a:r>
            <a:r>
              <a:rPr lang="en-US" sz="2400">
                <a:latin typeface="Comic Sans MS" pitchFamily="66" charset="0"/>
              </a:rPr>
              <a:t>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  <a:sym typeface="Wingdings" pitchFamily="2" charset="2"/>
              </a:rPr>
              <a:t>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Pada orang dgn Faktor Risiko </a:t>
            </a:r>
            <a:r>
              <a:rPr lang="en-US" sz="24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Mengembalikan kondisi yg berisiko kepada kondisi yang normal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  <a:sym typeface="Wingdings" pitchFamily="2" charset="2"/>
              </a:rPr>
              <a:t>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Pada pasien PTM </a:t>
            </a:r>
            <a:r>
              <a:rPr lang="en-US" sz="24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Mengendalikan faktor risiko pada kondisi normal untuk m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encegah komplikasi kronik &amp; PTM lain (gagal ginjal, impotensi, jantung koroner, neuropati dll) agar pasien tetap produktif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457200"/>
          </a:xfrm>
          <a:solidFill>
            <a:schemeClr val="tx1"/>
          </a:solidFill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Kiteria Klinis Faktor Risiko PTM</a:t>
            </a:r>
          </a:p>
        </p:txBody>
      </p:sp>
      <p:graphicFrame>
        <p:nvGraphicFramePr>
          <p:cNvPr id="446556" name="Group 92"/>
          <p:cNvGraphicFramePr>
            <a:graphicFrameLocks noGrp="1"/>
          </p:cNvGraphicFramePr>
          <p:nvPr>
            <p:ph idx="1"/>
          </p:nvPr>
        </p:nvGraphicFramePr>
        <p:xfrm>
          <a:off x="152400" y="890588"/>
          <a:ext cx="8991600" cy="5986272"/>
        </p:xfrm>
        <a:graphic>
          <a:graphicData uri="http://schemas.openxmlformats.org/drawingml/2006/table">
            <a:tbl>
              <a:tblPr/>
              <a:tblGrid>
                <a:gridCol w="3429000"/>
                <a:gridCol w="1828800"/>
                <a:gridCol w="2286000"/>
                <a:gridCol w="14478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</a:rPr>
                        <a:t>Faktor Risiko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</a:rPr>
                        <a:t>Baik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</a:rPr>
                        <a:t>Sedang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</a:rPr>
                        <a:t>Buruk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Gula darah puasa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&lt; 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90 – 109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  <a:sym typeface="Symbol" pitchFamily="18" charset="2"/>
                        </a:rPr>
                        <a:t> 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Gula darah 2 jam stlh puasa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&lt; 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90 – 179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Symbol" pitchFamily="18" charset="2"/>
                        <a:buChar char="³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  <a:sym typeface="Symbol" pitchFamily="18" charset="2"/>
                        </a:rPr>
                        <a:t> 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Gula darah sewaktu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&lt; 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90 – 199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Symbol" pitchFamily="18" charset="2"/>
                        <a:buChar char="³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  <a:sym typeface="Symbol" pitchFamily="18" charset="2"/>
                        </a:rPr>
                        <a:t>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Kolesterol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&lt;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150 – 199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Symbol" pitchFamily="18" charset="2"/>
                        <a:buChar char="³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  <a:sym typeface="Symbol" pitchFamily="18" charset="2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Trigliserid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&lt;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  <a:sym typeface="Symbol" pitchFamily="18" charset="2"/>
                        </a:rPr>
                        <a:t>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Tekanan darah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&lt; 130/85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130-139/85-89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  <a:sym typeface="Symbol" pitchFamily="18" charset="2"/>
                        </a:rPr>
                        <a:t> 140/90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Ideks massa tubuh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18,5 - 24,9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25 – 27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&gt;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Lemak perut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 – 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10 – 14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  <a:sym typeface="Symbol" pitchFamily="18" charset="2"/>
                        </a:rPr>
                        <a:t>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Lemak tubuh laki-laki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10 – 20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20,1 – 25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&gt;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Lemak tubuh perempuan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20 – 30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30,1 – 35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&gt; 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Rasio lingping-ping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L &lt; 0,95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P &lt; 0,85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L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  <a:sym typeface="Symbol" pitchFamily="18" charset="2"/>
                        </a:rPr>
                        <a:t> 0,95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  <a:sym typeface="Symbol" pitchFamily="18" charset="2"/>
                        </a:rPr>
                        <a:t>P  0,85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990600"/>
          </a:xfrm>
          <a:solidFill>
            <a:schemeClr val="tx2"/>
          </a:solidFill>
        </p:spPr>
        <p:txBody>
          <a:bodyPr/>
          <a:lstStyle/>
          <a:p>
            <a:r>
              <a:rPr lang="en-US" sz="3400" b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Penyelenggaraan </a:t>
            </a:r>
            <a:br>
              <a:rPr lang="en-US" sz="3400" b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3400" b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Pos Pembinaan Terpadu PTM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Oleh &amp; untuk kelompok masyarakat yang aktif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Manajemen &amp;  pembiayaan :</a:t>
            </a:r>
          </a:p>
          <a:p>
            <a:pPr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en-US" sz="24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 K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esepakatan “Rembug Warga” </a:t>
            </a:r>
          </a:p>
          <a:p>
            <a:pPr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    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Dipertanggungjawabkan kepada masyarakat</a:t>
            </a:r>
          </a:p>
          <a:p>
            <a:pPr>
              <a:lnSpc>
                <a:spcPct val="6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sz="2800">
                <a:latin typeface="Comic Sans MS" pitchFamily="66" charset="0"/>
                <a:cs typeface="Times New Roman" pitchFamily="18" charset="0"/>
              </a:rPr>
              <a:t>   </a:t>
            </a:r>
            <a:r>
              <a:rPr lang="en-US" sz="24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 Jadual &amp; Jenis Kegiatan ditetapkan masyarakat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Integrasi dengan pencapaian Desa Siaga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Bermitra dgn </a:t>
            </a:r>
            <a:r>
              <a:rPr lang="en-US" sz="2400" i="1">
                <a:latin typeface="Comic Sans MS" pitchFamily="66" charset="0"/>
                <a:cs typeface="Times New Roman" pitchFamily="18" charset="0"/>
              </a:rPr>
              <a:t>stakeholder </a:t>
            </a:r>
            <a:r>
              <a:rPr lang="en-US" sz="2400">
                <a:latin typeface="Comic Sans MS" pitchFamily="66" charset="0"/>
                <a:cs typeface="Times New Roman" pitchFamily="18" charset="0"/>
              </a:rPr>
              <a:t>Desa Siaga (LPM, FKD, PKK, Koperasi, Klinik Swasta, Dewan Masjid dll)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Dilegitimasi &amp; difasilitasi oleh Desa/Kelurahan setempat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Difasilitasi oleh Puskesmas, Dinas Kesehatan, sektor dan unsur terkait</a:t>
            </a:r>
          </a:p>
          <a:p>
            <a:pPr>
              <a:lnSpc>
                <a:spcPct val="90000"/>
              </a:lnSpc>
            </a:pPr>
            <a:endParaRPr lang="en-US" sz="280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Oval 2" descr="25%"/>
          <p:cNvSpPr>
            <a:spLocks noChangeArrowheads="1"/>
          </p:cNvSpPr>
          <p:nvPr/>
        </p:nvSpPr>
        <p:spPr bwMode="auto">
          <a:xfrm>
            <a:off x="4197350" y="4044950"/>
            <a:ext cx="1435100" cy="8255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67" name="Oval 3" descr="25%"/>
          <p:cNvSpPr>
            <a:spLocks noChangeArrowheads="1"/>
          </p:cNvSpPr>
          <p:nvPr/>
        </p:nvSpPr>
        <p:spPr bwMode="auto">
          <a:xfrm>
            <a:off x="5638800" y="2362200"/>
            <a:ext cx="901700" cy="6731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68" name="Oval 4" descr="25%"/>
          <p:cNvSpPr>
            <a:spLocks noChangeArrowheads="1"/>
          </p:cNvSpPr>
          <p:nvPr/>
        </p:nvSpPr>
        <p:spPr bwMode="auto">
          <a:xfrm>
            <a:off x="3130550" y="2368550"/>
            <a:ext cx="825500" cy="6731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69" name="Oval 5" descr="25%"/>
          <p:cNvSpPr>
            <a:spLocks noChangeArrowheads="1"/>
          </p:cNvSpPr>
          <p:nvPr/>
        </p:nvSpPr>
        <p:spPr bwMode="auto">
          <a:xfrm>
            <a:off x="6559550" y="996950"/>
            <a:ext cx="596900" cy="5207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70" name="Oval 6" descr="25%"/>
          <p:cNvSpPr>
            <a:spLocks noChangeArrowheads="1"/>
          </p:cNvSpPr>
          <p:nvPr/>
        </p:nvSpPr>
        <p:spPr bwMode="auto">
          <a:xfrm>
            <a:off x="2133600" y="990600"/>
            <a:ext cx="596900" cy="5207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71" name="Oval 7" descr="25%"/>
          <p:cNvSpPr>
            <a:spLocks noChangeArrowheads="1"/>
          </p:cNvSpPr>
          <p:nvPr/>
        </p:nvSpPr>
        <p:spPr bwMode="auto">
          <a:xfrm>
            <a:off x="3054350" y="996950"/>
            <a:ext cx="596900" cy="5207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72" name="Oval 8" descr="25%"/>
          <p:cNvSpPr>
            <a:spLocks noChangeArrowheads="1"/>
          </p:cNvSpPr>
          <p:nvPr/>
        </p:nvSpPr>
        <p:spPr bwMode="auto">
          <a:xfrm>
            <a:off x="3968750" y="996950"/>
            <a:ext cx="596900" cy="5207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73" name="Oval 9" descr="25%"/>
          <p:cNvSpPr>
            <a:spLocks noChangeArrowheads="1"/>
          </p:cNvSpPr>
          <p:nvPr/>
        </p:nvSpPr>
        <p:spPr bwMode="auto">
          <a:xfrm>
            <a:off x="4883150" y="996950"/>
            <a:ext cx="596900" cy="5207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74" name="Oval 10" descr="25%"/>
          <p:cNvSpPr>
            <a:spLocks noChangeArrowheads="1"/>
          </p:cNvSpPr>
          <p:nvPr/>
        </p:nvSpPr>
        <p:spPr bwMode="auto">
          <a:xfrm>
            <a:off x="5721350" y="996950"/>
            <a:ext cx="596900" cy="5207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75" name="Line 11"/>
          <p:cNvSpPr>
            <a:spLocks noChangeShapeType="1"/>
          </p:cNvSpPr>
          <p:nvPr/>
        </p:nvSpPr>
        <p:spPr bwMode="auto">
          <a:xfrm>
            <a:off x="2617788" y="1550988"/>
            <a:ext cx="557212" cy="7858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76" name="Line 12"/>
          <p:cNvSpPr>
            <a:spLocks noChangeShapeType="1"/>
          </p:cNvSpPr>
          <p:nvPr/>
        </p:nvSpPr>
        <p:spPr bwMode="auto">
          <a:xfrm>
            <a:off x="3379788" y="1550988"/>
            <a:ext cx="23812" cy="7096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77" name="Line 13"/>
          <p:cNvSpPr>
            <a:spLocks noChangeShapeType="1"/>
          </p:cNvSpPr>
          <p:nvPr/>
        </p:nvSpPr>
        <p:spPr bwMode="auto">
          <a:xfrm flipH="1">
            <a:off x="3709988" y="1550988"/>
            <a:ext cx="582612" cy="7858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78" name="Line 14"/>
          <p:cNvSpPr>
            <a:spLocks noChangeShapeType="1"/>
          </p:cNvSpPr>
          <p:nvPr/>
        </p:nvSpPr>
        <p:spPr bwMode="auto">
          <a:xfrm>
            <a:off x="5360988" y="1550988"/>
            <a:ext cx="481012" cy="7096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79" name="Line 15"/>
          <p:cNvSpPr>
            <a:spLocks noChangeShapeType="1"/>
          </p:cNvSpPr>
          <p:nvPr/>
        </p:nvSpPr>
        <p:spPr bwMode="auto">
          <a:xfrm>
            <a:off x="6096000" y="1550988"/>
            <a:ext cx="0" cy="7096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80" name="Line 16"/>
          <p:cNvSpPr>
            <a:spLocks noChangeShapeType="1"/>
          </p:cNvSpPr>
          <p:nvPr/>
        </p:nvSpPr>
        <p:spPr bwMode="auto">
          <a:xfrm flipH="1">
            <a:off x="6376988" y="1550988"/>
            <a:ext cx="506412" cy="7096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81" name="Line 17"/>
          <p:cNvSpPr>
            <a:spLocks noChangeShapeType="1"/>
          </p:cNvSpPr>
          <p:nvPr/>
        </p:nvSpPr>
        <p:spPr bwMode="auto">
          <a:xfrm>
            <a:off x="3733800" y="3124200"/>
            <a:ext cx="584200" cy="812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82" name="Line 18"/>
          <p:cNvSpPr>
            <a:spLocks noChangeShapeType="1"/>
          </p:cNvSpPr>
          <p:nvPr/>
        </p:nvSpPr>
        <p:spPr bwMode="auto">
          <a:xfrm flipH="1">
            <a:off x="5462588" y="3074988"/>
            <a:ext cx="582612" cy="8620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83" name="Rectangle 19" descr="50%"/>
          <p:cNvSpPr>
            <a:spLocks noChangeArrowheads="1"/>
          </p:cNvSpPr>
          <p:nvPr/>
        </p:nvSpPr>
        <p:spPr bwMode="auto">
          <a:xfrm>
            <a:off x="4495800" y="4191000"/>
            <a:ext cx="960438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GB" sz="1600">
                <a:solidFill>
                  <a:srgbClr val="F2F220"/>
                </a:solidFill>
              </a:rPr>
              <a:t> </a:t>
            </a:r>
            <a:r>
              <a:rPr lang="en-GB" sz="1600" b="1">
                <a:solidFill>
                  <a:srgbClr val="F2F220"/>
                </a:solidFill>
              </a:rPr>
              <a:t>Dinkes </a:t>
            </a:r>
            <a:br>
              <a:rPr lang="en-GB" sz="1600" b="1">
                <a:solidFill>
                  <a:srgbClr val="F2F220"/>
                </a:solidFill>
              </a:rPr>
            </a:br>
            <a:r>
              <a:rPr lang="en-GB" sz="1600" b="1">
                <a:solidFill>
                  <a:srgbClr val="F2F220"/>
                </a:solidFill>
              </a:rPr>
              <a:t>Pro</a:t>
            </a:r>
            <a:r>
              <a:rPr lang="id-ID" sz="1600" b="1">
                <a:solidFill>
                  <a:srgbClr val="F2F220"/>
                </a:solidFill>
              </a:rPr>
              <a:t>v</a:t>
            </a:r>
            <a:endParaRPr lang="en-GB" sz="1600" b="1">
              <a:solidFill>
                <a:srgbClr val="F2F220"/>
              </a:solidFill>
            </a:endParaRPr>
          </a:p>
        </p:txBody>
      </p:sp>
      <p:sp>
        <p:nvSpPr>
          <p:cNvPr id="574484" name="Line 20"/>
          <p:cNvSpPr>
            <a:spLocks noChangeShapeType="1"/>
          </p:cNvSpPr>
          <p:nvPr/>
        </p:nvSpPr>
        <p:spPr bwMode="auto">
          <a:xfrm>
            <a:off x="395288" y="1981200"/>
            <a:ext cx="82915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85" name="Line 21"/>
          <p:cNvSpPr>
            <a:spLocks noChangeShapeType="1"/>
          </p:cNvSpPr>
          <p:nvPr/>
        </p:nvSpPr>
        <p:spPr bwMode="auto">
          <a:xfrm>
            <a:off x="395288" y="3505200"/>
            <a:ext cx="83677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86" name="Oval 22" descr="25%"/>
          <p:cNvSpPr>
            <a:spLocks noChangeArrowheads="1"/>
          </p:cNvSpPr>
          <p:nvPr/>
        </p:nvSpPr>
        <p:spPr bwMode="auto">
          <a:xfrm>
            <a:off x="4349750" y="5949950"/>
            <a:ext cx="1130300" cy="5969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87" name="Rectangle 23" descr="50%"/>
          <p:cNvSpPr>
            <a:spLocks noChangeArrowheads="1"/>
          </p:cNvSpPr>
          <p:nvPr/>
        </p:nvSpPr>
        <p:spPr bwMode="auto">
          <a:xfrm>
            <a:off x="4386263" y="6073775"/>
            <a:ext cx="1120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GB" b="1">
                <a:solidFill>
                  <a:srgbClr val="F2F220"/>
                </a:solidFill>
              </a:rPr>
              <a:t>DEPKES</a:t>
            </a:r>
          </a:p>
        </p:txBody>
      </p:sp>
      <p:sp>
        <p:nvSpPr>
          <p:cNvPr id="574488" name="Line 24"/>
          <p:cNvSpPr>
            <a:spLocks noChangeShapeType="1"/>
          </p:cNvSpPr>
          <p:nvPr/>
        </p:nvSpPr>
        <p:spPr bwMode="auto">
          <a:xfrm>
            <a:off x="4953000" y="5056188"/>
            <a:ext cx="0" cy="7858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89" name="Line 25"/>
          <p:cNvSpPr>
            <a:spLocks noChangeShapeType="1"/>
          </p:cNvSpPr>
          <p:nvPr/>
        </p:nvSpPr>
        <p:spPr bwMode="auto">
          <a:xfrm>
            <a:off x="471488" y="5410200"/>
            <a:ext cx="82915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4490" name="Rectangle 26" descr="50%"/>
          <p:cNvSpPr>
            <a:spLocks noChangeArrowheads="1"/>
          </p:cNvSpPr>
          <p:nvPr/>
        </p:nvSpPr>
        <p:spPr bwMode="auto">
          <a:xfrm>
            <a:off x="290513" y="1120775"/>
            <a:ext cx="18700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GB" b="1"/>
              <a:t>Peripheral level</a:t>
            </a:r>
          </a:p>
          <a:p>
            <a:pPr defTabSz="762000" eaLnBrk="1" hangingPunct="1"/>
            <a:r>
              <a:rPr lang="en-GB" b="1"/>
              <a:t>(Yankes)</a:t>
            </a:r>
          </a:p>
        </p:txBody>
      </p:sp>
      <p:sp>
        <p:nvSpPr>
          <p:cNvPr id="574491" name="Rectangle 27" descr="50%"/>
          <p:cNvSpPr>
            <a:spLocks noChangeArrowheads="1"/>
          </p:cNvSpPr>
          <p:nvPr/>
        </p:nvSpPr>
        <p:spPr bwMode="auto">
          <a:xfrm>
            <a:off x="366713" y="2568575"/>
            <a:ext cx="2111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GB" b="1"/>
              <a:t>Intermediate level</a:t>
            </a:r>
            <a:br>
              <a:rPr lang="en-GB" b="1"/>
            </a:br>
            <a:r>
              <a:rPr lang="en-GB" b="1"/>
              <a:t>(DKK Kab/Kota)</a:t>
            </a:r>
          </a:p>
        </p:txBody>
      </p:sp>
      <p:sp>
        <p:nvSpPr>
          <p:cNvPr id="574492" name="Rectangle 28" descr="50%"/>
          <p:cNvSpPr>
            <a:spLocks noChangeArrowheads="1"/>
          </p:cNvSpPr>
          <p:nvPr/>
        </p:nvSpPr>
        <p:spPr bwMode="auto">
          <a:xfrm>
            <a:off x="457200" y="5867400"/>
            <a:ext cx="1539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GB" b="1"/>
              <a:t>Central level</a:t>
            </a:r>
          </a:p>
        </p:txBody>
      </p:sp>
      <p:sp>
        <p:nvSpPr>
          <p:cNvPr id="574493" name="Rectangle 29" descr="50%"/>
          <p:cNvSpPr>
            <a:spLocks noChangeArrowheads="1"/>
          </p:cNvSpPr>
          <p:nvPr/>
        </p:nvSpPr>
        <p:spPr bwMode="auto">
          <a:xfrm>
            <a:off x="381000" y="3962400"/>
            <a:ext cx="1146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GB" b="1"/>
              <a:t>Regional</a:t>
            </a:r>
          </a:p>
        </p:txBody>
      </p:sp>
      <p:sp>
        <p:nvSpPr>
          <p:cNvPr id="574494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96900"/>
          </a:xfrm>
          <a:solidFill>
            <a:schemeClr val="bg2"/>
          </a:solidFill>
          <a:ln/>
          <a:scene3d>
            <a:camera prst="legacyPerspectiveBottom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lIns="90488" tIns="44450" rIns="90488" bIns="44450" anchorCtr="0">
            <a:flatTx/>
          </a:bodyPr>
          <a:lstStyle/>
          <a:p>
            <a:r>
              <a:rPr lang="en-GB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Surveilans Faktor Risiko</a:t>
            </a:r>
            <a:r>
              <a:rPr lang="en-GB" sz="3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r>
              <a:rPr lang="en-GB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d-ID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 </a:t>
            </a:r>
            <a:r>
              <a:rPr lang="en-GB" sz="3000" b="1">
                <a:solidFill>
                  <a:srgbClr val="F2F2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ALUR DATA PELAPORAN</a:t>
            </a:r>
            <a:r>
              <a:rPr lang="en-GB" sz="30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574495" name="Rectangle 31" descr="50%"/>
          <p:cNvSpPr>
            <a:spLocks noChangeArrowheads="1"/>
          </p:cNvSpPr>
          <p:nvPr/>
        </p:nvSpPr>
        <p:spPr bwMode="auto">
          <a:xfrm>
            <a:off x="6707188" y="992188"/>
            <a:ext cx="2359025" cy="88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GB" sz="2400"/>
              <a:t>Clinical </a:t>
            </a:r>
            <a:r>
              <a:rPr lang="en-GB" sz="2800">
                <a:solidFill>
                  <a:srgbClr val="00FF00"/>
                </a:solidFill>
              </a:rPr>
              <a:t>(suspected)</a:t>
            </a:r>
            <a:endParaRPr lang="en-GB" sz="28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574496" name="Rectangle 32" descr="50%"/>
          <p:cNvSpPr>
            <a:spLocks noChangeArrowheads="1"/>
          </p:cNvSpPr>
          <p:nvPr/>
        </p:nvSpPr>
        <p:spPr bwMode="auto">
          <a:xfrm>
            <a:off x="6554788" y="2286000"/>
            <a:ext cx="2589212" cy="881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400"/>
              <a:t>Epidemiological link  </a:t>
            </a:r>
            <a:r>
              <a:rPr lang="en-GB" sz="2800">
                <a:solidFill>
                  <a:srgbClr val="00FF00"/>
                </a:solidFill>
              </a:rPr>
              <a:t>(probable)</a:t>
            </a:r>
          </a:p>
        </p:txBody>
      </p:sp>
      <p:sp>
        <p:nvSpPr>
          <p:cNvPr id="574497" name="Rectangle 33" descr="50%"/>
          <p:cNvSpPr>
            <a:spLocks noChangeArrowheads="1"/>
          </p:cNvSpPr>
          <p:nvPr/>
        </p:nvSpPr>
        <p:spPr bwMode="auto">
          <a:xfrm>
            <a:off x="6248400" y="4038600"/>
            <a:ext cx="2667000" cy="881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GB" sz="2400"/>
              <a:t>Epidemiological link </a:t>
            </a:r>
            <a:r>
              <a:rPr lang="en-GB" sz="2800">
                <a:solidFill>
                  <a:srgbClr val="00FF00"/>
                </a:solidFill>
              </a:rPr>
              <a:t>(confirmed)</a:t>
            </a:r>
          </a:p>
        </p:txBody>
      </p:sp>
      <p:sp>
        <p:nvSpPr>
          <p:cNvPr id="574498" name="Rectangle 34" descr="50%"/>
          <p:cNvSpPr>
            <a:spLocks noChangeArrowheads="1"/>
          </p:cNvSpPr>
          <p:nvPr/>
        </p:nvSpPr>
        <p:spPr bwMode="auto">
          <a:xfrm>
            <a:off x="5638800" y="5715000"/>
            <a:ext cx="31972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GB" sz="2400"/>
              <a:t>Central reference of epidemiology</a:t>
            </a:r>
          </a:p>
        </p:txBody>
      </p:sp>
      <p:sp>
        <p:nvSpPr>
          <p:cNvPr id="574499" name="Line 35"/>
          <p:cNvSpPr>
            <a:spLocks noChangeShapeType="1"/>
          </p:cNvSpPr>
          <p:nvPr/>
        </p:nvSpPr>
        <p:spPr bwMode="auto">
          <a:xfrm>
            <a:off x="2667000" y="1371600"/>
            <a:ext cx="2133600" cy="2667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4500" name="Line 36"/>
          <p:cNvSpPr>
            <a:spLocks noChangeShapeType="1"/>
          </p:cNvSpPr>
          <p:nvPr/>
        </p:nvSpPr>
        <p:spPr bwMode="auto">
          <a:xfrm>
            <a:off x="3505200" y="1524000"/>
            <a:ext cx="1371600" cy="251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4501" name="Line 37"/>
          <p:cNvSpPr>
            <a:spLocks noChangeShapeType="1"/>
          </p:cNvSpPr>
          <p:nvPr/>
        </p:nvSpPr>
        <p:spPr bwMode="auto">
          <a:xfrm>
            <a:off x="4343400" y="1524000"/>
            <a:ext cx="533400" cy="251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4502" name="Line 38"/>
          <p:cNvSpPr>
            <a:spLocks noChangeShapeType="1"/>
          </p:cNvSpPr>
          <p:nvPr/>
        </p:nvSpPr>
        <p:spPr bwMode="auto">
          <a:xfrm flipH="1">
            <a:off x="4953000" y="1524000"/>
            <a:ext cx="228600" cy="251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4503" name="Line 39"/>
          <p:cNvSpPr>
            <a:spLocks noChangeShapeType="1"/>
          </p:cNvSpPr>
          <p:nvPr/>
        </p:nvSpPr>
        <p:spPr bwMode="auto">
          <a:xfrm flipH="1">
            <a:off x="4953000" y="1524000"/>
            <a:ext cx="990600" cy="251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4504" name="Line 40"/>
          <p:cNvSpPr>
            <a:spLocks noChangeShapeType="1"/>
          </p:cNvSpPr>
          <p:nvPr/>
        </p:nvSpPr>
        <p:spPr bwMode="auto">
          <a:xfrm flipH="1">
            <a:off x="5029200" y="1524000"/>
            <a:ext cx="1676400" cy="251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87" name="Line 31"/>
          <p:cNvSpPr>
            <a:spLocks noChangeShapeType="1"/>
          </p:cNvSpPr>
          <p:nvPr/>
        </p:nvSpPr>
        <p:spPr bwMode="auto">
          <a:xfrm>
            <a:off x="2514600" y="2514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 flipV="1">
            <a:off x="1981200" y="56388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5486" name="Oval 30"/>
          <p:cNvSpPr>
            <a:spLocks noChangeArrowheads="1"/>
          </p:cNvSpPr>
          <p:nvPr/>
        </p:nvSpPr>
        <p:spPr bwMode="auto">
          <a:xfrm>
            <a:off x="381000" y="4419600"/>
            <a:ext cx="19050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sz="1200">
              <a:latin typeface="Times New Roman" pitchFamily="18" charset="0"/>
            </a:endParaRPr>
          </a:p>
        </p:txBody>
      </p:sp>
      <p:sp>
        <p:nvSpPr>
          <p:cNvPr id="275458" name="Oval 2"/>
          <p:cNvSpPr>
            <a:spLocks noChangeArrowheads="1"/>
          </p:cNvSpPr>
          <p:nvPr/>
        </p:nvSpPr>
        <p:spPr bwMode="auto">
          <a:xfrm>
            <a:off x="6324600" y="914400"/>
            <a:ext cx="2209800" cy="12954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GB" sz="1200">
              <a:latin typeface="Times New Roman" pitchFamily="18" charset="0"/>
            </a:endParaRPr>
          </a:p>
        </p:txBody>
      </p:sp>
      <p:sp>
        <p:nvSpPr>
          <p:cNvPr id="275459" name="Oval 3"/>
          <p:cNvSpPr>
            <a:spLocks noChangeArrowheads="1"/>
          </p:cNvSpPr>
          <p:nvPr/>
        </p:nvSpPr>
        <p:spPr bwMode="auto">
          <a:xfrm>
            <a:off x="457200" y="4495800"/>
            <a:ext cx="2057400" cy="10668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1200">
              <a:latin typeface="Times New Roman" pitchFamily="18" charset="0"/>
            </a:endParaRPr>
          </a:p>
        </p:txBody>
      </p:sp>
      <p:sp>
        <p:nvSpPr>
          <p:cNvPr id="275460" name="Oval 4"/>
          <p:cNvSpPr>
            <a:spLocks noChangeArrowheads="1"/>
          </p:cNvSpPr>
          <p:nvPr/>
        </p:nvSpPr>
        <p:spPr bwMode="auto">
          <a:xfrm>
            <a:off x="2743200" y="3276600"/>
            <a:ext cx="22860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sz="1200">
              <a:latin typeface="Times New Roman" pitchFamily="18" charset="0"/>
            </a:endParaRPr>
          </a:p>
        </p:txBody>
      </p:sp>
      <p:sp>
        <p:nvSpPr>
          <p:cNvPr id="275461" name="Oval 5"/>
          <p:cNvSpPr>
            <a:spLocks noChangeArrowheads="1"/>
          </p:cNvSpPr>
          <p:nvPr/>
        </p:nvSpPr>
        <p:spPr bwMode="auto">
          <a:xfrm>
            <a:off x="5791200" y="4572000"/>
            <a:ext cx="205740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sz="1200">
              <a:latin typeface="Times New Roman" pitchFamily="18" charset="0"/>
            </a:endParaRP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5867400" y="48006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Desa/Kel Sehat</a:t>
            </a:r>
            <a:endParaRPr lang="en-GB" sz="2400" b="1">
              <a:latin typeface="Tahoma" pitchFamily="34" charset="0"/>
            </a:endParaRP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2971800" y="33528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Poskes PTM</a:t>
            </a:r>
            <a:endParaRPr lang="en-GB" sz="2400" b="1">
              <a:latin typeface="Tahoma" pitchFamily="34" charset="0"/>
            </a:endParaRPr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5334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Kelurahan</a:t>
            </a:r>
            <a:endParaRPr lang="en-GB" sz="2400" b="1">
              <a:latin typeface="Tahoma" pitchFamily="34" charset="0"/>
            </a:endParaRPr>
          </a:p>
        </p:txBody>
      </p:sp>
      <p:sp>
        <p:nvSpPr>
          <p:cNvPr id="275465" name="Oval 9"/>
          <p:cNvSpPr>
            <a:spLocks noChangeArrowheads="1"/>
          </p:cNvSpPr>
          <p:nvPr/>
        </p:nvSpPr>
        <p:spPr bwMode="auto">
          <a:xfrm>
            <a:off x="2590800" y="4419600"/>
            <a:ext cx="2895600" cy="1600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75466" name="Text Box 10"/>
          <p:cNvSpPr txBox="1">
            <a:spLocks noChangeArrowheads="1"/>
          </p:cNvSpPr>
          <p:nvPr/>
        </p:nvSpPr>
        <p:spPr bwMode="auto">
          <a:xfrm>
            <a:off x="2667000" y="4724400"/>
            <a:ext cx="275431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Masyarakat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&amp; Ormas</a:t>
            </a:r>
            <a:endParaRPr lang="en-GB" sz="2800" b="1">
              <a:latin typeface="Tahoma" pitchFamily="34" charset="0"/>
            </a:endParaRPr>
          </a:p>
        </p:txBody>
      </p:sp>
      <p:sp>
        <p:nvSpPr>
          <p:cNvPr id="275467" name="AutoShape 11"/>
          <p:cNvSpPr>
            <a:spLocks noChangeArrowheads="1"/>
          </p:cNvSpPr>
          <p:nvPr/>
        </p:nvSpPr>
        <p:spPr bwMode="auto">
          <a:xfrm rot="10768661">
            <a:off x="2286000" y="4876800"/>
            <a:ext cx="3810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/>
            <a:endParaRPr lang="en-GB" sz="2400" b="1">
              <a:latin typeface="Times New Roman" pitchFamily="18" charset="0"/>
            </a:endParaRPr>
          </a:p>
        </p:txBody>
      </p:sp>
      <p:sp>
        <p:nvSpPr>
          <p:cNvPr id="275468" name="AutoShape 12"/>
          <p:cNvSpPr>
            <a:spLocks noChangeArrowheads="1"/>
          </p:cNvSpPr>
          <p:nvPr/>
        </p:nvSpPr>
        <p:spPr bwMode="auto">
          <a:xfrm rot="21633051">
            <a:off x="5486400" y="4876800"/>
            <a:ext cx="382588" cy="3825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sz="2400" b="1">
              <a:latin typeface="Times New Roman" pitchFamily="18" charset="0"/>
            </a:endParaRPr>
          </a:p>
        </p:txBody>
      </p:sp>
      <p:sp>
        <p:nvSpPr>
          <p:cNvPr id="275469" name="AutoShape 13"/>
          <p:cNvSpPr>
            <a:spLocks noChangeArrowheads="1"/>
          </p:cNvSpPr>
          <p:nvPr/>
        </p:nvSpPr>
        <p:spPr bwMode="auto">
          <a:xfrm rot="16182085">
            <a:off x="3886200" y="4114800"/>
            <a:ext cx="2286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/>
            <a:endParaRPr lang="en-GB" sz="2400" b="1">
              <a:latin typeface="Times New Roman" pitchFamily="18" charset="0"/>
            </a:endParaRPr>
          </a:p>
        </p:txBody>
      </p:sp>
      <p:sp>
        <p:nvSpPr>
          <p:cNvPr id="275470" name="Line 14"/>
          <p:cNvSpPr>
            <a:spLocks noChangeShapeType="1"/>
          </p:cNvSpPr>
          <p:nvPr/>
        </p:nvSpPr>
        <p:spPr bwMode="auto">
          <a:xfrm flipV="1">
            <a:off x="2057400" y="40386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5471" name="Line 15"/>
          <p:cNvSpPr>
            <a:spLocks noChangeShapeType="1"/>
          </p:cNvSpPr>
          <p:nvPr/>
        </p:nvSpPr>
        <p:spPr bwMode="auto">
          <a:xfrm>
            <a:off x="4953000" y="3886200"/>
            <a:ext cx="1219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5473" name="Text Box 17"/>
          <p:cNvSpPr txBox="1">
            <a:spLocks noChangeArrowheads="1"/>
          </p:cNvSpPr>
          <p:nvPr/>
        </p:nvSpPr>
        <p:spPr bwMode="auto">
          <a:xfrm rot="2178">
            <a:off x="762000" y="0"/>
            <a:ext cx="7237413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Model Penyelenggaraan</a:t>
            </a:r>
            <a:br>
              <a:rPr lang="en-US" sz="24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Pos Pembinaan Terpadu P2TM</a:t>
            </a:r>
            <a:endParaRPr lang="en-GB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75474" name="Oval 18"/>
          <p:cNvSpPr>
            <a:spLocks noChangeArrowheads="1"/>
          </p:cNvSpPr>
          <p:nvPr/>
        </p:nvSpPr>
        <p:spPr bwMode="auto">
          <a:xfrm>
            <a:off x="4876800" y="1905000"/>
            <a:ext cx="2057400" cy="10668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1200">
              <a:latin typeface="Times New Roman" pitchFamily="18" charset="0"/>
            </a:endParaRPr>
          </a:p>
        </p:txBody>
      </p:sp>
      <p:sp>
        <p:nvSpPr>
          <p:cNvPr id="275475" name="Text Box 19"/>
          <p:cNvSpPr txBox="1">
            <a:spLocks noChangeArrowheads="1"/>
          </p:cNvSpPr>
          <p:nvPr/>
        </p:nvSpPr>
        <p:spPr bwMode="auto">
          <a:xfrm>
            <a:off x="4953000" y="220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</a:rPr>
              <a:t>Puskesmas</a:t>
            </a:r>
            <a:endParaRPr lang="en-GB" sz="2400" b="1">
              <a:solidFill>
                <a:srgbClr val="CC0000"/>
              </a:solidFill>
              <a:latin typeface="Tahoma" pitchFamily="34" charset="0"/>
            </a:endParaRPr>
          </a:p>
        </p:txBody>
      </p:sp>
      <p:sp>
        <p:nvSpPr>
          <p:cNvPr id="275476" name="Line 20"/>
          <p:cNvSpPr>
            <a:spLocks noChangeShapeType="1"/>
          </p:cNvSpPr>
          <p:nvPr/>
        </p:nvSpPr>
        <p:spPr bwMode="auto">
          <a:xfrm>
            <a:off x="2209800" y="2971800"/>
            <a:ext cx="762000" cy="4572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5477" name="Line 21"/>
          <p:cNvSpPr>
            <a:spLocks noChangeShapeType="1"/>
          </p:cNvSpPr>
          <p:nvPr/>
        </p:nvSpPr>
        <p:spPr bwMode="auto">
          <a:xfrm flipH="1" flipV="1">
            <a:off x="3962400" y="28956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5478" name="Text Box 22"/>
          <p:cNvSpPr txBox="1">
            <a:spLocks noChangeArrowheads="1"/>
          </p:cNvSpPr>
          <p:nvPr/>
        </p:nvSpPr>
        <p:spPr bwMode="auto">
          <a:xfrm>
            <a:off x="6400800" y="10668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</a:rPr>
              <a:t>Dinas Kesehatan</a:t>
            </a:r>
          </a:p>
        </p:txBody>
      </p:sp>
      <p:sp>
        <p:nvSpPr>
          <p:cNvPr id="275479" name="Oval 23"/>
          <p:cNvSpPr>
            <a:spLocks noChangeArrowheads="1"/>
          </p:cNvSpPr>
          <p:nvPr/>
        </p:nvSpPr>
        <p:spPr bwMode="auto">
          <a:xfrm>
            <a:off x="533400" y="2057400"/>
            <a:ext cx="1981200" cy="1066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1200">
              <a:latin typeface="Times New Roman" pitchFamily="18" charset="0"/>
            </a:endParaRPr>
          </a:p>
        </p:txBody>
      </p:sp>
      <p:sp>
        <p:nvSpPr>
          <p:cNvPr id="275480" name="Text Box 24"/>
          <p:cNvSpPr txBox="1">
            <a:spLocks noChangeArrowheads="1"/>
          </p:cNvSpPr>
          <p:nvPr/>
        </p:nvSpPr>
        <p:spPr bwMode="auto">
          <a:xfrm>
            <a:off x="685800" y="21336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Tahoma" pitchFamily="34" charset="0"/>
              </a:rPr>
              <a:t>Dokter Keluarga</a:t>
            </a:r>
          </a:p>
        </p:txBody>
      </p:sp>
      <p:sp>
        <p:nvSpPr>
          <p:cNvPr id="275481" name="AutoShape 25"/>
          <p:cNvSpPr>
            <a:spLocks noChangeArrowheads="1"/>
          </p:cNvSpPr>
          <p:nvPr/>
        </p:nvSpPr>
        <p:spPr bwMode="auto">
          <a:xfrm rot="2110720">
            <a:off x="7086600" y="2209800"/>
            <a:ext cx="762000" cy="990600"/>
          </a:xfrm>
          <a:prstGeom prst="curvedLeftArrow">
            <a:avLst>
              <a:gd name="adj1" fmla="val 13132"/>
              <a:gd name="adj2" fmla="val 5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75482" name="AutoShape 26"/>
          <p:cNvSpPr>
            <a:spLocks noChangeArrowheads="1"/>
          </p:cNvSpPr>
          <p:nvPr/>
        </p:nvSpPr>
        <p:spPr bwMode="auto">
          <a:xfrm rot="593553">
            <a:off x="6716713" y="2963863"/>
            <a:ext cx="609600" cy="1985962"/>
          </a:xfrm>
          <a:prstGeom prst="curvedLeftArrow">
            <a:avLst>
              <a:gd name="adj1" fmla="val 65156"/>
              <a:gd name="adj2" fmla="val 13031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75483" name="Text Box 27"/>
          <p:cNvSpPr txBox="1">
            <a:spLocks noChangeArrowheads="1"/>
          </p:cNvSpPr>
          <p:nvPr/>
        </p:nvSpPr>
        <p:spPr bwMode="auto">
          <a:xfrm>
            <a:off x="4876800" y="3962400"/>
            <a:ext cx="160020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ahoma" pitchFamily="34" charset="0"/>
              </a:rPr>
              <a:t>Industri</a:t>
            </a:r>
            <a:endParaRPr lang="en-GB" sz="24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75484" name="Oval 28"/>
          <p:cNvSpPr>
            <a:spLocks noChangeArrowheads="1"/>
          </p:cNvSpPr>
          <p:nvPr/>
        </p:nvSpPr>
        <p:spPr bwMode="auto">
          <a:xfrm>
            <a:off x="2743200" y="1828800"/>
            <a:ext cx="1905000" cy="11271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Tahoma" pitchFamily="34" charset="0"/>
              </a:rPr>
              <a:t>Klinik swasta</a:t>
            </a:r>
            <a:endParaRPr lang="en-GB" sz="2400" b="1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275485" name="Line 29"/>
          <p:cNvSpPr>
            <a:spLocks noChangeShapeType="1"/>
          </p:cNvSpPr>
          <p:nvPr/>
        </p:nvSpPr>
        <p:spPr bwMode="auto">
          <a:xfrm flipH="1">
            <a:off x="4953000" y="2971800"/>
            <a:ext cx="685800" cy="5334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5488" name="Text Box 32"/>
          <p:cNvSpPr txBox="1">
            <a:spLocks noChangeArrowheads="1"/>
          </p:cNvSpPr>
          <p:nvPr/>
        </p:nvSpPr>
        <p:spPr bwMode="auto">
          <a:xfrm>
            <a:off x="1066800" y="3962400"/>
            <a:ext cx="1600200" cy="457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ahoma" pitchFamily="34" charset="0"/>
              </a:rPr>
              <a:t>Sekolah</a:t>
            </a:r>
            <a:endParaRPr lang="en-GB" sz="24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75489" name="Text Box 33"/>
          <p:cNvSpPr txBox="1">
            <a:spLocks noChangeArrowheads="1"/>
          </p:cNvSpPr>
          <p:nvPr/>
        </p:nvSpPr>
        <p:spPr bwMode="auto">
          <a:xfrm>
            <a:off x="2514600" y="990600"/>
            <a:ext cx="2743200" cy="457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Rumah Sakit</a:t>
            </a:r>
          </a:p>
        </p:txBody>
      </p:sp>
      <p:sp>
        <p:nvSpPr>
          <p:cNvPr id="275490" name="Line 34"/>
          <p:cNvSpPr>
            <a:spLocks noChangeShapeType="1"/>
          </p:cNvSpPr>
          <p:nvPr/>
        </p:nvSpPr>
        <p:spPr bwMode="auto">
          <a:xfrm>
            <a:off x="4876800" y="1524000"/>
            <a:ext cx="53340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5491" name="Line 35"/>
          <p:cNvSpPr>
            <a:spLocks noChangeShapeType="1"/>
          </p:cNvSpPr>
          <p:nvPr/>
        </p:nvSpPr>
        <p:spPr bwMode="auto">
          <a:xfrm flipH="1">
            <a:off x="2133600" y="1524000"/>
            <a:ext cx="609600" cy="5334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5492" name="Line 36"/>
          <p:cNvSpPr>
            <a:spLocks noChangeShapeType="1"/>
          </p:cNvSpPr>
          <p:nvPr/>
        </p:nvSpPr>
        <p:spPr bwMode="auto">
          <a:xfrm flipH="1">
            <a:off x="3810000" y="14478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4572000" cy="762000"/>
          </a:xfrm>
          <a:solidFill>
            <a:srgbClr val="FFFFCC"/>
          </a:solidFill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Tenaga yg Diperlukan 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  <a:buSzPct val="115000"/>
            </a:pPr>
            <a:r>
              <a:rPr lang="en-US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</a:rPr>
              <a:t>Koordinator </a:t>
            </a:r>
            <a:r>
              <a:rPr lang="en-US" sz="2400">
                <a:latin typeface="Comic Sans MS" pitchFamily="66" charset="0"/>
                <a:sym typeface="Wingdings" pitchFamily="2" charset="2"/>
              </a:rPr>
              <a:t></a:t>
            </a:r>
            <a:r>
              <a:rPr lang="en-US" sz="2400">
                <a:latin typeface="Comic Sans MS" pitchFamily="66" charset="0"/>
              </a:rPr>
              <a:t>Tokoh/Ketua Kelompok Masyarakat</a:t>
            </a:r>
          </a:p>
          <a:p>
            <a:pPr>
              <a:lnSpc>
                <a:spcPct val="90000"/>
              </a:lnSpc>
              <a:buSzPct val="115000"/>
            </a:pPr>
            <a:r>
              <a:rPr lang="en-US" sz="2400">
                <a:latin typeface="Comic Sans MS" pitchFamily="66" charset="0"/>
              </a:rPr>
              <a:t> Motivator </a:t>
            </a:r>
            <a:r>
              <a:rPr lang="en-US" sz="2400">
                <a:latin typeface="Comic Sans MS" pitchFamily="66" charset="0"/>
                <a:sym typeface="Wingdings" pitchFamily="2" charset="2"/>
              </a:rPr>
              <a:t> Anggota Kel. Masy yg Aktif &amp; Komunikatif</a:t>
            </a:r>
            <a:endParaRPr lang="en-US" sz="2400">
              <a:latin typeface="Comic Sans MS" pitchFamily="66" charset="0"/>
            </a:endParaRPr>
          </a:p>
          <a:p>
            <a:pPr>
              <a:lnSpc>
                <a:spcPct val="90000"/>
              </a:lnSpc>
              <a:buSzPct val="115000"/>
            </a:pPr>
            <a:r>
              <a:rPr lang="en-US" sz="2400">
                <a:latin typeface="Comic Sans MS" pitchFamily="66" charset="0"/>
              </a:rPr>
              <a:t> Kader Kesehatan Terlatih </a:t>
            </a:r>
          </a:p>
          <a:p>
            <a:pPr>
              <a:lnSpc>
                <a:spcPct val="90000"/>
              </a:lnSpc>
              <a:buSzPct val="115000"/>
            </a:pPr>
            <a:r>
              <a:rPr lang="en-US" sz="2400">
                <a:latin typeface="Comic Sans MS" pitchFamily="66" charset="0"/>
              </a:rPr>
              <a:t> Edukator/konselor Terlatih </a:t>
            </a:r>
          </a:p>
          <a:p>
            <a:pPr>
              <a:lnSpc>
                <a:spcPct val="90000"/>
              </a:lnSpc>
              <a:buSzPct val="115000"/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  <a:sym typeface="Wingdings" pitchFamily="2" charset="2"/>
              </a:rPr>
              <a:t>      Panutan Masyarakat dlm berperilaku hidup sehat </a:t>
            </a:r>
          </a:p>
          <a:p>
            <a:pPr>
              <a:lnSpc>
                <a:spcPct val="90000"/>
              </a:lnSpc>
              <a:buSzPct val="115000"/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  <a:sym typeface="Wingdings" pitchFamily="2" charset="2"/>
              </a:rPr>
              <a:t>      Komunikatif</a:t>
            </a:r>
            <a:endParaRPr lang="en-US" sz="2400">
              <a:latin typeface="Comic Sans MS" pitchFamily="66" charset="0"/>
            </a:endParaRPr>
          </a:p>
          <a:p>
            <a:pPr>
              <a:lnSpc>
                <a:spcPct val="90000"/>
              </a:lnSpc>
              <a:buSzPct val="115000"/>
            </a:pPr>
            <a:r>
              <a:rPr lang="en-US" sz="2400">
                <a:latin typeface="Comic Sans MS" pitchFamily="66" charset="0"/>
              </a:rPr>
              <a:t> Administrator </a:t>
            </a:r>
          </a:p>
          <a:p>
            <a:pPr>
              <a:lnSpc>
                <a:spcPct val="90000"/>
              </a:lnSpc>
              <a:buSzPct val="115000"/>
            </a:pPr>
            <a:r>
              <a:rPr lang="en-US" sz="2400">
                <a:latin typeface="Comic Sans MS" pitchFamily="66" charset="0"/>
              </a:rPr>
              <a:t> Paramedis Terlatih </a:t>
            </a:r>
            <a:r>
              <a:rPr lang="en-US" sz="2400">
                <a:latin typeface="Comic Sans MS" pitchFamily="66" charset="0"/>
                <a:sym typeface="Wingdings" pitchFamily="2" charset="2"/>
              </a:rPr>
              <a:t> Sebaiknya dari masyarakat</a:t>
            </a:r>
            <a:endParaRPr lang="en-US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458788"/>
            <a:ext cx="6858000" cy="684212"/>
          </a:xfrm>
          <a:solidFill>
            <a:srgbClr val="FFFFCC"/>
          </a:solidFill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Peralatan / Sarana yg Diperlukan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848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Tempat Berkumpul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 Lima set meja-kursi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 Pengukur tinggi badan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 Timbangan berat badan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 Pita pengukur badan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Alat pengukur glokosan, kolesterol dan trigliserid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Bodyfat analizer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Tensi meter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Buku Identitas Peserta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Kartu Monitoring faktor risiko PTM (KMR-PTM)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Formulir pencatatan &amp; pelaporan ke puskesmas dan dinas kesehatan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  <a:solidFill>
            <a:schemeClr val="tx2"/>
          </a:solidFill>
        </p:spPr>
        <p:txBody>
          <a:bodyPr/>
          <a:lstStyle/>
          <a:p>
            <a:r>
              <a:rPr lang="en-US" sz="2700">
                <a:solidFill>
                  <a:schemeClr val="bg1"/>
                </a:solidFill>
              </a:rPr>
              <a:t>Monitoring Kegiatan Pos Pembinaan Terpadu P2PTM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715000"/>
          </a:xfrm>
        </p:spPr>
        <p:txBody>
          <a:bodyPr/>
          <a:lstStyle/>
          <a:p>
            <a:pPr marL="449263" indent="-449263"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Pencatatan &amp; Pelaporan Faktor Risiko Individu pd KMR-PTM </a:t>
            </a:r>
          </a:p>
          <a:p>
            <a:pPr marL="449263" indent="-449263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      Oleh Kader </a:t>
            </a:r>
          </a:p>
          <a:p>
            <a:pPr marL="449263" indent="-449263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      Mawas Diri Individu </a:t>
            </a:r>
          </a:p>
          <a:p>
            <a:pPr marL="449263" indent="-449263"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Pencatatan dan pelaporan faktor risiko pada formulir pencatatan dan pelaporan untuk dilaporkan ke puskesmas dan dinas kesehatan</a:t>
            </a:r>
            <a:r>
              <a:rPr lang="en-US"/>
              <a:t> </a:t>
            </a:r>
            <a:endParaRPr lang="en-US" sz="2000">
              <a:latin typeface="Comic Sans MS" pitchFamily="66" charset="0"/>
            </a:endParaRPr>
          </a:p>
          <a:p>
            <a:pPr marL="449263" indent="-449263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      Oleh Kader</a:t>
            </a:r>
          </a:p>
          <a:p>
            <a:pPr marL="449263" indent="-449263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      Mawas Diri Kelompok </a:t>
            </a:r>
          </a:p>
          <a:p>
            <a:pPr marL="449263" indent="-449263"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Pencatatan &amp; Pelaporan Tumbuh-Kembang Posbindu PTM </a:t>
            </a:r>
          </a:p>
          <a:p>
            <a:pPr marL="449263" indent="-449263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     Oleh Puskesmas</a:t>
            </a:r>
          </a:p>
          <a:p>
            <a:pPr marL="449263" indent="-449263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     Evaluasi untuk pembinaan &amp; Fasilitasi</a:t>
            </a:r>
          </a:p>
          <a:p>
            <a:pPr marL="449263" indent="-449263">
              <a:lnSpc>
                <a:spcPct val="80000"/>
              </a:lnSpc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Penyelenggaraan Forum Komunikasi Posbindu PTM</a:t>
            </a:r>
          </a:p>
          <a:p>
            <a:pPr marL="449263" indent="-449263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     Tukar menukar pengalaman &amp; informasi</a:t>
            </a:r>
          </a:p>
          <a:p>
            <a:pPr marL="449263" indent="-449263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     Identifikasi faktor pendukung &amp; penghambat</a:t>
            </a:r>
          </a:p>
          <a:p>
            <a:pPr marL="449263" indent="-449263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     Oleh Puskesmas di tingkat kelurahan 1 tahun sekali </a:t>
            </a:r>
          </a:p>
          <a:p>
            <a:pPr marL="449263" indent="-449263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     Oleh Dinkes di tingkat kecamatan 1 tahun sekali</a:t>
            </a:r>
          </a:p>
          <a:p>
            <a:pPr marL="449263" indent="-449263">
              <a:lnSpc>
                <a:spcPct val="80000"/>
              </a:lnSpc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Penyelenggaraan lomba Kader &amp; poskegiatan terpadu PTM Teladan</a:t>
            </a:r>
          </a:p>
          <a:p>
            <a:pPr marL="449263" indent="-449263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     Evaluasi untuk meningkatan motivasi  Oleh Dinkes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en-US" sz="3600">
                <a:latin typeface="Comic Sans MS" pitchFamily="66" charset="0"/>
              </a:rPr>
              <a:t>SUSTAINABILITAS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Ada Penanggung Jawab program yang terstruktur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/>
              <a:t>di setiap tingkat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  - Dinkes Propinsi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  - Dinkes Kota/Kabupaten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  - Puskesmas Kecamatan/Kelurahan</a:t>
            </a:r>
          </a:p>
          <a:p>
            <a:pPr>
              <a:lnSpc>
                <a:spcPct val="90000"/>
              </a:lnSpc>
            </a:pPr>
            <a:r>
              <a:rPr lang="en-US" sz="2400"/>
              <a:t>Program disesuaikan dengan visi-misi pembangunan daerah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   </a:t>
            </a:r>
            <a:r>
              <a:rPr lang="en-US" sz="2400">
                <a:sym typeface="Wingdings" pitchFamily="2" charset="2"/>
              </a:rPr>
              <a:t>  Dikaitkan dengan peningkatan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ym typeface="Wingdings" pitchFamily="2" charset="2"/>
              </a:rPr>
              <a:t>         Indeks Pengembangan Manusia (IPM) dng  </a:t>
            </a:r>
            <a:br>
              <a:rPr lang="en-US" sz="2400">
                <a:sym typeface="Wingdings" pitchFamily="2" charset="2"/>
              </a:rPr>
            </a:br>
            <a:r>
              <a:rPr lang="en-US" sz="2400">
                <a:sym typeface="Wingdings" pitchFamily="2" charset="2"/>
              </a:rPr>
              <a:t>     Pemberdayaan masyarakat</a:t>
            </a: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r>
              <a:rPr lang="en-US" sz="2400">
                <a:latin typeface="Comic Sans MS" pitchFamily="66" charset="0"/>
              </a:rPr>
              <a:t>PERAN PENANGGUNG JAWAB PROGRAM</a:t>
            </a:r>
          </a:p>
        </p:txBody>
      </p:sp>
      <p:graphicFrame>
        <p:nvGraphicFramePr>
          <p:cNvPr id="434197" name="Group 21"/>
          <p:cNvGraphicFramePr>
            <a:graphicFrameLocks noGrp="1"/>
          </p:cNvGraphicFramePr>
          <p:nvPr>
            <p:ph type="tbl" idx="1"/>
          </p:nvPr>
        </p:nvGraphicFramePr>
        <p:xfrm>
          <a:off x="0" y="457200"/>
          <a:ext cx="9144000" cy="6400800"/>
        </p:xfrm>
        <a:graphic>
          <a:graphicData uri="http://schemas.openxmlformats.org/drawingml/2006/table">
            <a:tbl>
              <a:tblPr/>
              <a:tblGrid>
                <a:gridCol w="2133600"/>
                <a:gridCol w="70104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TINGKAT/UNIT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PERANAN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Tkt Masy (PKK, Toma, Kader, dsb)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Puskesmas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Dinkes Kabupaten/Kota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Dinkes Propinsi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Pusat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Melaksanakan kegiatan pos deteksi dini faktor risiko PTM (susuai dengan tugas yg ada pada masing-masing kegiatan/meja)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Membina kegiatan pos deteksi dini faktor risiko PTM di masyarakat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Memonitor kegiatan pos deteksi dini faktor risiko PTM di masyarakat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Menyelenggarakan pos deteksi dini faktor risiko PTM di masyarakat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Memfasilitasi keg kegiatan pos deteksi dini faktor risiko PTM 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Mengevaluasi keg pos deteksi dini faktor risiko PTM 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Memfasilitasi kegiatan pos deteksi dini faktor risiko PTM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Advokasi &amp; Aksi Bersama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Mengembangkan Jejaring pos deteksi dini faktor risiko PTM di Tingkat kab/kota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Mengadvokasi penyelenggaraan pos deteksi dini faktor risiko PTM di Kab/Kota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Memonitor &amp; Mengevaluasi pos deteksi dini faktor risiko PTM di Kabupaten/Kota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Mengembangkan Jejaring P2PTM di Tingkat propinsi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Mengadvokasi penyelenggaraan P2PTM di setiap daerah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Memfasilitasi pelaksanaan P2PTM secara teknis metodologis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Memonitor &amp;  Mengevaluasi pelaksanaan P2PTM di setiap daerah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 Narrow" pitchFamily="34" charset="0"/>
                        </a:rPr>
                        <a:t>Mengembangkan sistem info base P2PTM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8463"/>
            <a:ext cx="7826375" cy="973137"/>
          </a:xfrm>
          <a:solidFill>
            <a:srgbClr val="FFFFCC"/>
          </a:solidFill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Upaya Menumbuhkembangkan Kegiatan Pos Pembinaan Terpadu PTM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>
                <a:latin typeface="Comic Sans MS" pitchFamily="66" charset="0"/>
                <a:cs typeface="Times New Roman" pitchFamily="18" charset="0"/>
              </a:rPr>
              <a:t>TUMBUH :</a:t>
            </a:r>
          </a:p>
          <a:p>
            <a:r>
              <a:rPr lang="en-US" sz="2800">
                <a:latin typeface="Comic Sans MS" pitchFamily="66" charset="0"/>
                <a:cs typeface="Times New Roman" pitchFamily="18" charset="0"/>
              </a:rPr>
              <a:t>Mengintegrasikan upaya Posbindu PTM pada wadah kegiatan masyarakat yang telah ada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28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>
                <a:latin typeface="Comic Sans MS" pitchFamily="66" charset="0"/>
              </a:rPr>
              <a:t>KEMBANG :</a:t>
            </a:r>
          </a:p>
          <a:p>
            <a:r>
              <a:rPr lang="en-US" sz="2800">
                <a:latin typeface="Comic Sans MS" pitchFamily="66" charset="0"/>
                <a:cs typeface="Times New Roman" pitchFamily="18" charset="0"/>
              </a:rPr>
              <a:t>Meningkatkan fungsi Posbindu PTM dari strata yang lebih rendah menjadi strata yang lebih tinggi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>
                <a:latin typeface="Comic Sans MS" pitchFamily="66" charset="0"/>
                <a:sym typeface="Wingdings" pitchFamily="2" charset="2"/>
              </a:rPr>
              <a:t> Menuju Mandiri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1524000" y="0"/>
            <a:ext cx="62865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000" b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Kategorisasi Tingkat Perkembangan Posbindu PTM</a:t>
            </a:r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403552" name="Group 96"/>
          <p:cNvGraphicFramePr>
            <a:graphicFrameLocks noGrp="1"/>
          </p:cNvGraphicFramePr>
          <p:nvPr/>
        </p:nvGraphicFramePr>
        <p:xfrm>
          <a:off x="0" y="533400"/>
          <a:ext cx="9101138" cy="6309995"/>
        </p:xfrm>
        <a:graphic>
          <a:graphicData uri="http://schemas.openxmlformats.org/drawingml/2006/table">
            <a:tbl>
              <a:tblPr/>
              <a:tblGrid>
                <a:gridCol w="2511425"/>
                <a:gridCol w="1589088"/>
                <a:gridCol w="1666875"/>
                <a:gridCol w="1746250"/>
                <a:gridCol w="1587500"/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Indikator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Pratama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Madya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Purnama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Mandiri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Penyelenggaraan kegiatan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1–2 kali setahun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3– 4 kali setahun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 – 6 kali setahun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6 kali setahun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Cakupan monitoring obesitas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50 % sasaran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 50 % - 60 % sasaran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 60 % - 75 % sasaran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75 % sasaran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Cakupan monitoring tekanan darah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50 % sasaran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 50 % - 60 % sasaran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 60 % - 75 % sasaran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75 % sasaran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Cakupan monitoring glukosa darah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25 % sasaran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 25 % - 50 % sasaran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 50 % - 75 % sasaran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75 % sasaran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Cakupan monitoring koleterol darah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25 % sasaran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 25 % - 50 % sasaran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 50 % - 75 % sasaran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75 % sasaran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Penyuluhan PTM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 kali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  setahun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3-4 kali setahun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4-6 kali setahun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6 kali setahun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Konseling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Tidak ada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Ada, baru tentang diet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Tentang diet &amp; merokok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Seluruh masalah PTM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Cak.OlahRaga 2kali/minggu</a:t>
                      </a:r>
                      <a:endParaRPr kumimoji="0" lang="sv-S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50 % sasaran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&gt;50%-60 % ssrn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&gt;60%-75 % ssrn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75 % sasaran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Cakupan Peserta 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Usia &gt; 55 tahun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Usia 45 – 55 tahun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Usia 35 – 44 tahun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Usia 25 – 34 tahun 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50 %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40 %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20 %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10 %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51– 60%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41– 60%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21– 50 %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11-25 %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&gt;60%–75%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&gt;60%-75%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&gt;50%-75 %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&gt;25%-50 %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75 %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75 %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75 %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50 %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Pelaksana Kegiatan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50 % Masy.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70 % Masy.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80 % Masy.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90% Masy.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Pembiayaan kesehatan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50% Masy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50 %-75%Masy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&gt;75%-90%Masy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90% Masy.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Peserta mandiri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&lt;50 %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50 % - 60 %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61 % - 75 %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75 %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Kemitraan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Tidak ada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&lt; 2 kali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 – 4 kali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4 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</a:tbl>
          </a:graphicData>
        </a:graphic>
      </p:graphicFrame>
      <p:sp>
        <p:nvSpPr>
          <p:cNvPr id="403551" name="Rectangle 95"/>
          <p:cNvSpPr>
            <a:spLocks noChangeArrowheads="1"/>
          </p:cNvSpPr>
          <p:nvPr/>
        </p:nvSpPr>
        <p:spPr bwMode="auto">
          <a:xfrm>
            <a:off x="42863" y="6442075"/>
            <a:ext cx="184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>
                <a:latin typeface="Times New Roman" pitchFamily="18" charset="0"/>
                <a:cs typeface="Times New Roman" pitchFamily="18" charset="0"/>
              </a:rPr>
            </a:b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82000" cy="533400"/>
          </a:xfrm>
          <a:solidFill>
            <a:schemeClr val="tx2"/>
          </a:solidFill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Langkah Menumbuhkembangkan Posbindu PTM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 2" pitchFamily="18" charset="2"/>
              </a:rPr>
              <a:t></a:t>
            </a:r>
            <a:r>
              <a:rPr lang="en-US" sz="18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Pada Petugas Puskesmas &amp; Dinkes difasilitasi Pusat/Prop</a:t>
            </a:r>
            <a:r>
              <a:rPr lang="en-US" sz="2400" i="1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(Selanjutnya Oleh Dinkes)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1800">
                <a:latin typeface="Comic Sans MS" pitchFamily="66" charset="0"/>
              </a:rPr>
              <a:t>Disseminasi Masalah PTM (Hasil Surveilens FR Berbasis masyarakat)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1800">
                <a:latin typeface="Comic Sans MS" pitchFamily="66" charset="0"/>
              </a:rPr>
              <a:t>Disseminasi P2PTM Berbasis Masyarakat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1800">
                <a:latin typeface="Comic Sans MS" pitchFamily="66" charset="0"/>
              </a:rPr>
              <a:t>Peningkatan </a:t>
            </a:r>
            <a:r>
              <a:rPr lang="en-US" sz="1800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kapasitas petugas</a:t>
            </a:r>
            <a:r>
              <a:rPr lang="en-US" sz="1800">
                <a:latin typeface="Comic Sans MS" pitchFamily="66" charset="0"/>
              </a:rPr>
              <a:t> kesehatan di Puskesmas (dokter, perawat, ahli kesehatan masyarakat, ahli gizi, dll)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- Penatalaksanaan Faktor Risiko Kasus PTM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- Penatalaksanaan Diet pasien PTM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- Upaya Peningkatan Aktifitas Fisik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- Upaya Pengendalian Merokok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- Manajemen Stres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- Penyelenggaraan Posbindu PTM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- Perencanaan Monitoring &amp; Evaluasi Posbindu PTM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- Penggerakan Peran Serta Masyarakat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1800">
                <a:latin typeface="Comic Sans MS" pitchFamily="66" charset="0"/>
              </a:rPr>
              <a:t>Fasilitasi prasarana &amp; sarana Yankesdu PTM di Puskesmas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</a:t>
            </a:r>
            <a:r>
              <a:rPr lang="en-US" sz="1800">
                <a:latin typeface="Comic Sans MS" pitchFamily="66" charset="0"/>
                <a:sym typeface="Wingdings" pitchFamily="2" charset="2"/>
              </a:rPr>
              <a:t> Distribusi Alat &amp; Obat, Hari/Jam Yan PTM, lama pemberian obat</a:t>
            </a:r>
            <a:r>
              <a:rPr lang="en-US" sz="1800">
                <a:latin typeface="Comic Sans MS" pitchFamily="66" charset="0"/>
              </a:rPr>
              <a:t>                       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1800">
                <a:latin typeface="Comic Sans MS" pitchFamily="66" charset="0"/>
              </a:rPr>
              <a:t>Pengembangan Rujukan Kasus PTM dari Posbindu Ke Puskesmas/Klinik Swasta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001000" cy="5791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 2" pitchFamily="18" charset="2"/>
              </a:rPr>
              <a:t>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 2" pitchFamily="18" charset="2"/>
              </a:rPr>
              <a:t> </a:t>
            </a: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 Masyarakat Oleh Puskesmas difasilitasi Dinkes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sz="2000">
                <a:latin typeface="Comic Sans MS" pitchFamily="66" charset="0"/>
              </a:rPr>
              <a:t>Identifikasi Perkumpulan Masyarakat yg Aktif dgn jumlah anggota banyak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sz="2000">
                <a:latin typeface="Comic Sans MS" pitchFamily="66" charset="0"/>
              </a:rPr>
              <a:t>Disseminasi Masalah PTM &amp; Manfaat Posbindu PTM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sz="2000">
                <a:latin typeface="Comic Sans MS" pitchFamily="66" charset="0"/>
              </a:rPr>
              <a:t>Perencanaan Tumbuh-Kembang Posbindu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sz="2000">
                <a:latin typeface="Comic Sans MS" pitchFamily="66" charset="0"/>
              </a:rPr>
              <a:t>Rembug Warga 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 Membangun Kesepakatan &amp; Kepengurusan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Peningkatan Kapasitas Kader, Konselor, Koordinator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- Masalah PTM &amp; Pencegahannya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- Pengaturan Diet Sehat dgn Kalori Seimbang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- Cara dan Manfaat Aktifitas Fisik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- Manajemen Stres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- Pengendalian Merokok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- Metode Edukasi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- Manajemen Posbindu PTM &amp; Pencatatan-Pelaporan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Fasilitasi Penyelenggaran Posbindu PTM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Monev Tumbuh-Kembang Posbindu PTM 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609600"/>
          </a:xfrm>
          <a:solidFill>
            <a:schemeClr val="tx2"/>
          </a:solidFill>
          <a:ln/>
        </p:spPr>
        <p:txBody>
          <a:bodyPr anchorCtr="0"/>
          <a:lstStyle/>
          <a:p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Langkah Menumbuhkembangkan Posbindu PTM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Oval 2" descr="25%"/>
          <p:cNvSpPr>
            <a:spLocks noChangeArrowheads="1"/>
          </p:cNvSpPr>
          <p:nvPr/>
        </p:nvSpPr>
        <p:spPr bwMode="auto">
          <a:xfrm>
            <a:off x="4197350" y="4044950"/>
            <a:ext cx="1435100" cy="8255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15" name="Oval 3" descr="25%"/>
          <p:cNvSpPr>
            <a:spLocks noChangeArrowheads="1"/>
          </p:cNvSpPr>
          <p:nvPr/>
        </p:nvSpPr>
        <p:spPr bwMode="auto">
          <a:xfrm>
            <a:off x="5645150" y="2292350"/>
            <a:ext cx="901700" cy="6731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16" name="Oval 4" descr="25%"/>
          <p:cNvSpPr>
            <a:spLocks noChangeArrowheads="1"/>
          </p:cNvSpPr>
          <p:nvPr/>
        </p:nvSpPr>
        <p:spPr bwMode="auto">
          <a:xfrm>
            <a:off x="3130550" y="2368550"/>
            <a:ext cx="825500" cy="6731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17" name="Oval 5" descr="25%"/>
          <p:cNvSpPr>
            <a:spLocks noChangeArrowheads="1"/>
          </p:cNvSpPr>
          <p:nvPr/>
        </p:nvSpPr>
        <p:spPr bwMode="auto">
          <a:xfrm>
            <a:off x="6559550" y="996950"/>
            <a:ext cx="596900" cy="5207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18" name="Oval 6" descr="25%"/>
          <p:cNvSpPr>
            <a:spLocks noChangeArrowheads="1"/>
          </p:cNvSpPr>
          <p:nvPr/>
        </p:nvSpPr>
        <p:spPr bwMode="auto">
          <a:xfrm>
            <a:off x="2139950" y="996950"/>
            <a:ext cx="596900" cy="5207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19" name="Oval 7" descr="25%"/>
          <p:cNvSpPr>
            <a:spLocks noChangeArrowheads="1"/>
          </p:cNvSpPr>
          <p:nvPr/>
        </p:nvSpPr>
        <p:spPr bwMode="auto">
          <a:xfrm>
            <a:off x="3054350" y="996950"/>
            <a:ext cx="596900" cy="5207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20" name="Oval 8" descr="25%"/>
          <p:cNvSpPr>
            <a:spLocks noChangeArrowheads="1"/>
          </p:cNvSpPr>
          <p:nvPr/>
        </p:nvSpPr>
        <p:spPr bwMode="auto">
          <a:xfrm>
            <a:off x="3968750" y="996950"/>
            <a:ext cx="596900" cy="5207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21" name="Oval 9" descr="25%"/>
          <p:cNvSpPr>
            <a:spLocks noChangeArrowheads="1"/>
          </p:cNvSpPr>
          <p:nvPr/>
        </p:nvSpPr>
        <p:spPr bwMode="auto">
          <a:xfrm>
            <a:off x="4883150" y="996950"/>
            <a:ext cx="596900" cy="5207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22" name="Oval 10" descr="25%"/>
          <p:cNvSpPr>
            <a:spLocks noChangeArrowheads="1"/>
          </p:cNvSpPr>
          <p:nvPr/>
        </p:nvSpPr>
        <p:spPr bwMode="auto">
          <a:xfrm>
            <a:off x="5721350" y="996950"/>
            <a:ext cx="596900" cy="5207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23" name="Line 11"/>
          <p:cNvSpPr>
            <a:spLocks noChangeShapeType="1"/>
          </p:cNvSpPr>
          <p:nvPr/>
        </p:nvSpPr>
        <p:spPr bwMode="auto">
          <a:xfrm>
            <a:off x="2617788" y="1550988"/>
            <a:ext cx="557212" cy="785812"/>
          </a:xfrm>
          <a:prstGeom prst="line">
            <a:avLst/>
          </a:prstGeom>
          <a:noFill/>
          <a:ln w="28575">
            <a:solidFill>
              <a:srgbClr val="F2F22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24" name="Line 12"/>
          <p:cNvSpPr>
            <a:spLocks noChangeShapeType="1"/>
          </p:cNvSpPr>
          <p:nvPr/>
        </p:nvSpPr>
        <p:spPr bwMode="auto">
          <a:xfrm>
            <a:off x="3379788" y="1550988"/>
            <a:ext cx="23812" cy="709612"/>
          </a:xfrm>
          <a:prstGeom prst="line">
            <a:avLst/>
          </a:prstGeom>
          <a:noFill/>
          <a:ln w="25400">
            <a:solidFill>
              <a:srgbClr val="F2F22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25" name="Line 13"/>
          <p:cNvSpPr>
            <a:spLocks noChangeShapeType="1"/>
          </p:cNvSpPr>
          <p:nvPr/>
        </p:nvSpPr>
        <p:spPr bwMode="auto">
          <a:xfrm flipH="1">
            <a:off x="3709988" y="1550988"/>
            <a:ext cx="582612" cy="785812"/>
          </a:xfrm>
          <a:prstGeom prst="line">
            <a:avLst/>
          </a:prstGeom>
          <a:noFill/>
          <a:ln w="25400">
            <a:solidFill>
              <a:srgbClr val="F2F22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26" name="Line 14"/>
          <p:cNvSpPr>
            <a:spLocks noChangeShapeType="1"/>
          </p:cNvSpPr>
          <p:nvPr/>
        </p:nvSpPr>
        <p:spPr bwMode="auto">
          <a:xfrm>
            <a:off x="5360988" y="1550988"/>
            <a:ext cx="481012" cy="709612"/>
          </a:xfrm>
          <a:prstGeom prst="line">
            <a:avLst/>
          </a:prstGeom>
          <a:noFill/>
          <a:ln w="25400">
            <a:solidFill>
              <a:srgbClr val="F2F22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27" name="Line 15"/>
          <p:cNvSpPr>
            <a:spLocks noChangeShapeType="1"/>
          </p:cNvSpPr>
          <p:nvPr/>
        </p:nvSpPr>
        <p:spPr bwMode="auto">
          <a:xfrm>
            <a:off x="6096000" y="1550988"/>
            <a:ext cx="0" cy="709612"/>
          </a:xfrm>
          <a:prstGeom prst="line">
            <a:avLst/>
          </a:prstGeom>
          <a:noFill/>
          <a:ln w="25400">
            <a:solidFill>
              <a:srgbClr val="F2F22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28" name="Line 16"/>
          <p:cNvSpPr>
            <a:spLocks noChangeShapeType="1"/>
          </p:cNvSpPr>
          <p:nvPr/>
        </p:nvSpPr>
        <p:spPr bwMode="auto">
          <a:xfrm flipH="1">
            <a:off x="6376988" y="1550988"/>
            <a:ext cx="506412" cy="709612"/>
          </a:xfrm>
          <a:prstGeom prst="line">
            <a:avLst/>
          </a:prstGeom>
          <a:noFill/>
          <a:ln w="25400">
            <a:solidFill>
              <a:srgbClr val="F2F22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29" name="Line 17"/>
          <p:cNvSpPr>
            <a:spLocks noChangeShapeType="1"/>
          </p:cNvSpPr>
          <p:nvPr/>
        </p:nvSpPr>
        <p:spPr bwMode="auto">
          <a:xfrm>
            <a:off x="3733800" y="3124200"/>
            <a:ext cx="685800" cy="914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30" name="Line 18"/>
          <p:cNvSpPr>
            <a:spLocks noChangeShapeType="1"/>
          </p:cNvSpPr>
          <p:nvPr/>
        </p:nvSpPr>
        <p:spPr bwMode="auto">
          <a:xfrm flipH="1">
            <a:off x="5410200" y="3074988"/>
            <a:ext cx="635000" cy="9636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31" name="Rectangle 19" descr="50%"/>
          <p:cNvSpPr>
            <a:spLocks noChangeArrowheads="1"/>
          </p:cNvSpPr>
          <p:nvPr/>
        </p:nvSpPr>
        <p:spPr bwMode="auto">
          <a:xfrm>
            <a:off x="4419600" y="4191000"/>
            <a:ext cx="9906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GB" sz="1600">
                <a:solidFill>
                  <a:srgbClr val="F2F220"/>
                </a:solidFill>
              </a:rPr>
              <a:t> </a:t>
            </a:r>
            <a:r>
              <a:rPr lang="en-GB" sz="1600" b="1">
                <a:solidFill>
                  <a:srgbClr val="F2F220"/>
                </a:solidFill>
              </a:rPr>
              <a:t>Dinkes</a:t>
            </a:r>
            <a:br>
              <a:rPr lang="en-GB" sz="1600" b="1">
                <a:solidFill>
                  <a:srgbClr val="F2F220"/>
                </a:solidFill>
              </a:rPr>
            </a:br>
            <a:r>
              <a:rPr lang="en-GB" sz="1600" b="1">
                <a:solidFill>
                  <a:srgbClr val="F2F220"/>
                </a:solidFill>
              </a:rPr>
              <a:t> Prop</a:t>
            </a:r>
          </a:p>
        </p:txBody>
      </p:sp>
      <p:sp>
        <p:nvSpPr>
          <p:cNvPr id="576532" name="Line 20"/>
          <p:cNvSpPr>
            <a:spLocks noChangeShapeType="1"/>
          </p:cNvSpPr>
          <p:nvPr/>
        </p:nvSpPr>
        <p:spPr bwMode="auto">
          <a:xfrm>
            <a:off x="381000" y="1905000"/>
            <a:ext cx="853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33" name="Line 21"/>
          <p:cNvSpPr>
            <a:spLocks noChangeShapeType="1"/>
          </p:cNvSpPr>
          <p:nvPr/>
        </p:nvSpPr>
        <p:spPr bwMode="auto">
          <a:xfrm>
            <a:off x="381000" y="3657600"/>
            <a:ext cx="853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34" name="Oval 22" descr="25%"/>
          <p:cNvSpPr>
            <a:spLocks noChangeArrowheads="1"/>
          </p:cNvSpPr>
          <p:nvPr/>
        </p:nvSpPr>
        <p:spPr bwMode="auto">
          <a:xfrm>
            <a:off x="4349750" y="5949950"/>
            <a:ext cx="1130300" cy="5969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35" name="Rectangle 23" descr="50%"/>
          <p:cNvSpPr>
            <a:spLocks noChangeArrowheads="1"/>
          </p:cNvSpPr>
          <p:nvPr/>
        </p:nvSpPr>
        <p:spPr bwMode="auto">
          <a:xfrm>
            <a:off x="4386263" y="6073775"/>
            <a:ext cx="1120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GB" b="1">
                <a:solidFill>
                  <a:srgbClr val="F2F220"/>
                </a:solidFill>
              </a:rPr>
              <a:t>DEPKES</a:t>
            </a:r>
          </a:p>
        </p:txBody>
      </p:sp>
      <p:sp>
        <p:nvSpPr>
          <p:cNvPr id="576536" name="Line 24"/>
          <p:cNvSpPr>
            <a:spLocks noChangeShapeType="1"/>
          </p:cNvSpPr>
          <p:nvPr/>
        </p:nvSpPr>
        <p:spPr bwMode="auto">
          <a:xfrm>
            <a:off x="4953000" y="4953000"/>
            <a:ext cx="0" cy="914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37" name="Line 25"/>
          <p:cNvSpPr>
            <a:spLocks noChangeShapeType="1"/>
          </p:cNvSpPr>
          <p:nvPr/>
        </p:nvSpPr>
        <p:spPr bwMode="auto">
          <a:xfrm>
            <a:off x="457200" y="5410200"/>
            <a:ext cx="82915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6538" name="Rectangle 26" descr="50%"/>
          <p:cNvSpPr>
            <a:spLocks noChangeArrowheads="1"/>
          </p:cNvSpPr>
          <p:nvPr/>
        </p:nvSpPr>
        <p:spPr bwMode="auto">
          <a:xfrm>
            <a:off x="290513" y="1120775"/>
            <a:ext cx="18700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GB" b="1"/>
              <a:t>Peripheral level</a:t>
            </a:r>
          </a:p>
          <a:p>
            <a:pPr defTabSz="762000" eaLnBrk="1" hangingPunct="1"/>
            <a:r>
              <a:rPr lang="en-GB" b="1"/>
              <a:t>(Yankes)</a:t>
            </a:r>
          </a:p>
        </p:txBody>
      </p:sp>
      <p:sp>
        <p:nvSpPr>
          <p:cNvPr id="576539" name="Rectangle 27" descr="50%"/>
          <p:cNvSpPr>
            <a:spLocks noChangeArrowheads="1"/>
          </p:cNvSpPr>
          <p:nvPr/>
        </p:nvSpPr>
        <p:spPr bwMode="auto">
          <a:xfrm>
            <a:off x="304800" y="2590800"/>
            <a:ext cx="2111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GB" b="1"/>
              <a:t>Intermediate level</a:t>
            </a:r>
            <a:br>
              <a:rPr lang="en-GB" b="1"/>
            </a:br>
            <a:r>
              <a:rPr lang="en-GB" b="1"/>
              <a:t>(DKK Kab/Kota)</a:t>
            </a:r>
          </a:p>
        </p:txBody>
      </p:sp>
      <p:sp>
        <p:nvSpPr>
          <p:cNvPr id="576540" name="Rectangle 28" descr="50%"/>
          <p:cNvSpPr>
            <a:spLocks noChangeArrowheads="1"/>
          </p:cNvSpPr>
          <p:nvPr/>
        </p:nvSpPr>
        <p:spPr bwMode="auto">
          <a:xfrm>
            <a:off x="381000" y="5867400"/>
            <a:ext cx="1539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GB" b="1"/>
              <a:t>Central level</a:t>
            </a:r>
          </a:p>
        </p:txBody>
      </p:sp>
      <p:sp>
        <p:nvSpPr>
          <p:cNvPr id="576541" name="Rectangle 29" descr="50%"/>
          <p:cNvSpPr>
            <a:spLocks noChangeArrowheads="1"/>
          </p:cNvSpPr>
          <p:nvPr/>
        </p:nvSpPr>
        <p:spPr bwMode="auto">
          <a:xfrm>
            <a:off x="381000" y="4343400"/>
            <a:ext cx="1146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GB" b="1"/>
              <a:t>Regional</a:t>
            </a:r>
          </a:p>
        </p:txBody>
      </p:sp>
      <p:sp>
        <p:nvSpPr>
          <p:cNvPr id="576542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374650"/>
          </a:xfrm>
          <a:solidFill>
            <a:schemeClr val="bg2"/>
          </a:solidFill>
          <a:ln/>
          <a:scene3d>
            <a:camera prst="legacyPerspectiveBottom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lIns="90488" tIns="44450" rIns="90488" bIns="44450" anchorCtr="0">
            <a:flatTx/>
          </a:bodyPr>
          <a:lstStyle/>
          <a:p>
            <a:r>
              <a:rPr lang="en-GB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Surveilans Faktor Risiko</a:t>
            </a:r>
            <a:r>
              <a:rPr lang="id-ID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r>
              <a:rPr lang="en-GB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d-ID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            </a:t>
            </a:r>
            <a:r>
              <a:rPr lang="en-GB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sz="3000" b="1">
                <a:solidFill>
                  <a:srgbClr val="F2F2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TUGAS MASING</a:t>
            </a:r>
            <a:r>
              <a:rPr lang="en-US" sz="3200" b="1">
                <a:solidFill>
                  <a:srgbClr val="F2F2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²</a:t>
            </a:r>
            <a:r>
              <a:rPr lang="en-GB" sz="3000" b="1">
                <a:solidFill>
                  <a:srgbClr val="F2F2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LEVEL</a:t>
            </a:r>
          </a:p>
        </p:txBody>
      </p:sp>
      <p:sp>
        <p:nvSpPr>
          <p:cNvPr id="576543" name="Rectangle 31"/>
          <p:cNvSpPr>
            <a:spLocks noChangeArrowheads="1"/>
          </p:cNvSpPr>
          <p:nvPr/>
        </p:nvSpPr>
        <p:spPr bwMode="auto">
          <a:xfrm>
            <a:off x="7239000" y="762000"/>
            <a:ext cx="1676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GB" b="1"/>
              <a:t>Deteksi  </a:t>
            </a:r>
          </a:p>
          <a:p>
            <a:pPr defTabSz="762000"/>
            <a:r>
              <a:rPr lang="en-GB" b="1"/>
              <a:t>obati</a:t>
            </a:r>
          </a:p>
          <a:p>
            <a:pPr defTabSz="762000"/>
            <a:r>
              <a:rPr lang="en-GB" b="1"/>
              <a:t>Isi instrumen</a:t>
            </a:r>
            <a:br>
              <a:rPr lang="en-GB" b="1"/>
            </a:br>
            <a:r>
              <a:rPr lang="en-GB" b="1"/>
              <a:t>(kuesioner)</a:t>
            </a:r>
          </a:p>
        </p:txBody>
      </p:sp>
      <p:sp>
        <p:nvSpPr>
          <p:cNvPr id="576544" name="Rectangle 32"/>
          <p:cNvSpPr>
            <a:spLocks noChangeArrowheads="1"/>
          </p:cNvSpPr>
          <p:nvPr/>
        </p:nvSpPr>
        <p:spPr bwMode="auto">
          <a:xfrm>
            <a:off x="6553200" y="1676400"/>
            <a:ext cx="1905000" cy="2011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571500" lvl="1" defTabSz="762000"/>
            <a:endParaRPr lang="en-GB" b="1"/>
          </a:p>
          <a:p>
            <a:pPr defTabSz="762000"/>
            <a:r>
              <a:rPr lang="en-GB" b="1"/>
              <a:t>Analysis</a:t>
            </a:r>
          </a:p>
          <a:p>
            <a:pPr defTabSz="762000"/>
            <a:r>
              <a:rPr lang="en-GB" b="1"/>
              <a:t>Investigasi</a:t>
            </a:r>
          </a:p>
          <a:p>
            <a:pPr defTabSz="762000"/>
            <a:r>
              <a:rPr lang="en-GB" b="1"/>
              <a:t>Lapor</a:t>
            </a:r>
          </a:p>
          <a:p>
            <a:pPr defTabSz="762000"/>
            <a:r>
              <a:rPr lang="en-GB" b="1"/>
              <a:t>Respond</a:t>
            </a:r>
            <a:br>
              <a:rPr lang="en-GB" b="1"/>
            </a:br>
            <a:r>
              <a:rPr lang="en-GB" b="1"/>
              <a:t>Plan and Fund</a:t>
            </a:r>
          </a:p>
          <a:p>
            <a:pPr defTabSz="762000"/>
            <a:r>
              <a:rPr lang="en-GB" b="1"/>
              <a:t>Feedback</a:t>
            </a:r>
          </a:p>
        </p:txBody>
      </p:sp>
      <p:sp>
        <p:nvSpPr>
          <p:cNvPr id="576545" name="Rectangle 33"/>
          <p:cNvSpPr>
            <a:spLocks noChangeArrowheads="1"/>
          </p:cNvSpPr>
          <p:nvPr/>
        </p:nvSpPr>
        <p:spPr bwMode="auto">
          <a:xfrm>
            <a:off x="6324600" y="3429000"/>
            <a:ext cx="1755775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571500" lvl="1" defTabSz="762000"/>
            <a:endParaRPr lang="en-GB" b="1"/>
          </a:p>
          <a:p>
            <a:pPr defTabSz="762000"/>
            <a:r>
              <a:rPr lang="en-GB" b="1"/>
              <a:t>Analysis </a:t>
            </a:r>
          </a:p>
          <a:p>
            <a:pPr defTabSz="762000"/>
            <a:r>
              <a:rPr lang="en-GB" b="1"/>
              <a:t>Investigation</a:t>
            </a:r>
          </a:p>
          <a:p>
            <a:pPr defTabSz="762000"/>
            <a:r>
              <a:rPr lang="en-GB" b="1"/>
              <a:t>Confirmation</a:t>
            </a:r>
          </a:p>
          <a:p>
            <a:pPr defTabSz="762000"/>
            <a:r>
              <a:rPr lang="en-GB" b="1"/>
              <a:t>Respond</a:t>
            </a:r>
          </a:p>
          <a:p>
            <a:pPr defTabSz="762000"/>
            <a:r>
              <a:rPr lang="en-GB" b="1"/>
              <a:t>Plan and Fund</a:t>
            </a:r>
          </a:p>
          <a:p>
            <a:pPr defTabSz="762000"/>
            <a:r>
              <a:rPr lang="en-GB" b="1"/>
              <a:t>Feedback</a:t>
            </a:r>
          </a:p>
          <a:p>
            <a:pPr defTabSz="762000" latinLnBrk="1"/>
            <a:endParaRPr lang="en-GB" b="1"/>
          </a:p>
        </p:txBody>
      </p:sp>
      <p:sp>
        <p:nvSpPr>
          <p:cNvPr id="576546" name="Rectangle 34"/>
          <p:cNvSpPr>
            <a:spLocks noChangeArrowheads="1"/>
          </p:cNvSpPr>
          <p:nvPr/>
        </p:nvSpPr>
        <p:spPr bwMode="auto">
          <a:xfrm>
            <a:off x="5943600" y="5486400"/>
            <a:ext cx="27082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GB" b="1"/>
              <a:t>Analysis and feedback </a:t>
            </a:r>
          </a:p>
          <a:p>
            <a:pPr defTabSz="762000"/>
            <a:r>
              <a:rPr lang="en-GB" b="1"/>
              <a:t>Support</a:t>
            </a:r>
          </a:p>
          <a:p>
            <a:pPr defTabSz="762000"/>
            <a:r>
              <a:rPr lang="en-GB" b="1"/>
              <a:t>Policy and targets</a:t>
            </a:r>
          </a:p>
          <a:p>
            <a:pPr defTabSz="762000"/>
            <a:r>
              <a:rPr lang="en-GB" b="1"/>
              <a:t>Funding</a:t>
            </a:r>
          </a:p>
        </p:txBody>
      </p:sp>
      <p:grpSp>
        <p:nvGrpSpPr>
          <p:cNvPr id="576547" name="Group 35"/>
          <p:cNvGrpSpPr>
            <a:grpSpLocks/>
          </p:cNvGrpSpPr>
          <p:nvPr/>
        </p:nvGrpSpPr>
        <p:grpSpPr bwMode="auto">
          <a:xfrm>
            <a:off x="7848600" y="3657600"/>
            <a:ext cx="1138238" cy="765175"/>
            <a:chOff x="3939" y="1788"/>
            <a:chExt cx="1005" cy="819"/>
          </a:xfrm>
        </p:grpSpPr>
        <p:pic>
          <p:nvPicPr>
            <p:cNvPr id="576548" name="Picture 36" descr="COMP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39" y="1788"/>
              <a:ext cx="1005" cy="819"/>
            </a:xfrm>
            <a:prstGeom prst="rect">
              <a:avLst/>
            </a:prstGeom>
            <a:noFill/>
          </p:spPr>
        </p:pic>
        <p:sp>
          <p:nvSpPr>
            <p:cNvPr id="576549" name="Text Box 37"/>
            <p:cNvSpPr txBox="1">
              <a:spLocks noChangeArrowheads="1"/>
            </p:cNvSpPr>
            <p:nvPr/>
          </p:nvSpPr>
          <p:spPr bwMode="auto">
            <a:xfrm>
              <a:off x="4139" y="1871"/>
              <a:ext cx="721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2000" b="1" i="1">
                <a:solidFill>
                  <a:schemeClr val="bg1"/>
                </a:solidFill>
                <a:latin typeface="Tempus Sans ITC" pitchFamily="82" charset="0"/>
              </a:endParaRPr>
            </a:p>
          </p:txBody>
        </p:sp>
      </p:grpSp>
      <p:grpSp>
        <p:nvGrpSpPr>
          <p:cNvPr id="576550" name="Group 38"/>
          <p:cNvGrpSpPr>
            <a:grpSpLocks/>
          </p:cNvGrpSpPr>
          <p:nvPr/>
        </p:nvGrpSpPr>
        <p:grpSpPr bwMode="auto">
          <a:xfrm>
            <a:off x="7848600" y="2057400"/>
            <a:ext cx="1138238" cy="765175"/>
            <a:chOff x="3939" y="1788"/>
            <a:chExt cx="1005" cy="819"/>
          </a:xfrm>
        </p:grpSpPr>
        <p:pic>
          <p:nvPicPr>
            <p:cNvPr id="576551" name="Picture 39" descr="COMP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39" y="1788"/>
              <a:ext cx="1005" cy="819"/>
            </a:xfrm>
            <a:prstGeom prst="rect">
              <a:avLst/>
            </a:prstGeom>
            <a:noFill/>
          </p:spPr>
        </p:pic>
        <p:sp>
          <p:nvSpPr>
            <p:cNvPr id="576552" name="Text Box 40"/>
            <p:cNvSpPr txBox="1">
              <a:spLocks noChangeArrowheads="1"/>
            </p:cNvSpPr>
            <p:nvPr/>
          </p:nvSpPr>
          <p:spPr bwMode="auto">
            <a:xfrm>
              <a:off x="4139" y="1871"/>
              <a:ext cx="721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2000" b="1" i="1">
                <a:solidFill>
                  <a:schemeClr val="bg1"/>
                </a:solidFill>
                <a:latin typeface="Tempus Sans ITC" pitchFamily="82" charset="0"/>
              </a:endParaRPr>
            </a:p>
          </p:txBody>
        </p:sp>
      </p:grpSp>
      <p:sp>
        <p:nvSpPr>
          <p:cNvPr id="576553" name="Line 41"/>
          <p:cNvSpPr>
            <a:spLocks noChangeShapeType="1"/>
          </p:cNvSpPr>
          <p:nvPr/>
        </p:nvSpPr>
        <p:spPr bwMode="auto">
          <a:xfrm>
            <a:off x="2667000" y="1447800"/>
            <a:ext cx="2133600" cy="2590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6554" name="Line 42"/>
          <p:cNvSpPr>
            <a:spLocks noChangeShapeType="1"/>
          </p:cNvSpPr>
          <p:nvPr/>
        </p:nvSpPr>
        <p:spPr bwMode="auto">
          <a:xfrm>
            <a:off x="3429000" y="1524000"/>
            <a:ext cx="1447800" cy="251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6555" name="Line 43"/>
          <p:cNvSpPr>
            <a:spLocks noChangeShapeType="1"/>
          </p:cNvSpPr>
          <p:nvPr/>
        </p:nvSpPr>
        <p:spPr bwMode="auto">
          <a:xfrm>
            <a:off x="4419600" y="1524000"/>
            <a:ext cx="457200" cy="251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6556" name="Line 44"/>
          <p:cNvSpPr>
            <a:spLocks noChangeShapeType="1"/>
          </p:cNvSpPr>
          <p:nvPr/>
        </p:nvSpPr>
        <p:spPr bwMode="auto">
          <a:xfrm flipH="1">
            <a:off x="4953000" y="1524000"/>
            <a:ext cx="152400" cy="251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6557" name="Line 45"/>
          <p:cNvSpPr>
            <a:spLocks noChangeShapeType="1"/>
          </p:cNvSpPr>
          <p:nvPr/>
        </p:nvSpPr>
        <p:spPr bwMode="auto">
          <a:xfrm flipH="1">
            <a:off x="4953000" y="1524000"/>
            <a:ext cx="990600" cy="251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6558" name="Line 46"/>
          <p:cNvSpPr>
            <a:spLocks noChangeShapeType="1"/>
          </p:cNvSpPr>
          <p:nvPr/>
        </p:nvSpPr>
        <p:spPr bwMode="auto">
          <a:xfrm flipH="1">
            <a:off x="5029200" y="1524000"/>
            <a:ext cx="1676400" cy="251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229600" cy="1828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/>
              <a:t>Prevalensi PTM akan berangsur mengalami penurunan dengan intervensi faktor risiko bersama secara terintegrasi </a:t>
            </a:r>
          </a:p>
        </p:txBody>
      </p:sp>
      <p:sp>
        <p:nvSpPr>
          <p:cNvPr id="425990" name="WordArt 6"/>
          <p:cNvSpPr>
            <a:spLocks noChangeArrowheads="1" noChangeShapeType="1" noTextEdit="1"/>
          </p:cNvSpPr>
          <p:nvPr/>
        </p:nvSpPr>
        <p:spPr bwMode="auto">
          <a:xfrm>
            <a:off x="1752600" y="533400"/>
            <a:ext cx="61722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HARAPANNYA</a:t>
            </a:r>
          </a:p>
        </p:txBody>
      </p:sp>
      <p:sp>
        <p:nvSpPr>
          <p:cNvPr id="425991" name="AutoShape 7"/>
          <p:cNvSpPr>
            <a:spLocks noChangeArrowheads="1"/>
          </p:cNvSpPr>
          <p:nvPr/>
        </p:nvSpPr>
        <p:spPr bwMode="auto">
          <a:xfrm rot="5400000">
            <a:off x="4312443" y="564357"/>
            <a:ext cx="976313" cy="441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6858000" cy="1146175"/>
          </a:xfrm>
        </p:spPr>
        <p:txBody>
          <a:bodyPr/>
          <a:lstStyle/>
          <a:p>
            <a:r>
              <a:rPr lang="en-US" sz="2800" b="1">
                <a:latin typeface="Comic Sans MS" pitchFamily="66" charset="0"/>
              </a:rPr>
              <a:t>MARI MENUJU MASA MUDA SEHAT 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HARI TUA NIKMAT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DENGAN PERILAKU </a:t>
            </a:r>
            <a:r>
              <a:rPr lang="en-US" sz="4000" b="1">
                <a:solidFill>
                  <a:srgbClr val="FFFF00"/>
                </a:solidFill>
                <a:latin typeface="Comic Sans MS" pitchFamily="66" charset="0"/>
              </a:rPr>
              <a:t>CERDIK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US" sz="2000"/>
              <a:t>ek kondisi kesehatan anda secara rutin dan teratur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2000"/>
              <a:t>nyahkan asap rokok dan polusi udara lainnya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sz="2000"/>
              <a:t>angsang aktifitas dengan gerak olah raga dan seni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</a:t>
            </a:r>
            <a:r>
              <a:rPr lang="en-US" sz="2000"/>
              <a:t>iet yang sehat dengan kalori seimbang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2000"/>
              <a:t>stirahat yang cukup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sz="2000"/>
              <a:t>uatkan Iman dalam menghadapi stres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sz="2300"/>
              <a:t>Proporsi Faktor Risiko &amp; PTM</a:t>
            </a:r>
            <a:br>
              <a:rPr lang="en-US" sz="2300"/>
            </a:br>
            <a:r>
              <a:rPr lang="en-US" sz="2300"/>
              <a:t>Posbidu Saras Utami Kab Jepara </a:t>
            </a:r>
            <a:br>
              <a:rPr lang="en-US" sz="2300"/>
            </a:br>
            <a:r>
              <a:rPr lang="en-US" sz="2300"/>
              <a:t>Bulan April-Juni Tahun 2010</a:t>
            </a:r>
          </a:p>
        </p:txBody>
      </p:sp>
      <p:graphicFrame>
        <p:nvGraphicFramePr>
          <p:cNvPr id="549891" name="Object 3"/>
          <p:cNvGraphicFramePr>
            <a:graphicFrameLocks noChangeAspect="1"/>
          </p:cNvGraphicFramePr>
          <p:nvPr>
            <p:ph idx="1"/>
          </p:nvPr>
        </p:nvGraphicFramePr>
        <p:xfrm>
          <a:off x="381000" y="1676400"/>
          <a:ext cx="8153400" cy="4800600"/>
        </p:xfrm>
        <a:graphic>
          <a:graphicData uri="http://schemas.openxmlformats.org/presentationml/2006/ole">
            <p:oleObj spid="_x0000_s549891" name="Microsoft Graph Chart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Bajaj"/>
          <p:cNvPicPr>
            <a:picLocks noChangeAspect="1" noChangeArrowheads="1"/>
          </p:cNvPicPr>
          <p:nvPr/>
        </p:nvPicPr>
        <p:blipFill>
          <a:blip r:embed="rId2"/>
          <a:srcRect b="50949"/>
          <a:stretch>
            <a:fillRect/>
          </a:stretch>
        </p:blipFill>
        <p:spPr bwMode="auto">
          <a:xfrm>
            <a:off x="0" y="38100"/>
            <a:ext cx="9144000" cy="6851650"/>
          </a:xfrm>
          <a:prstGeom prst="rect">
            <a:avLst/>
          </a:prstGeom>
          <a:noFill/>
        </p:spPr>
      </p:pic>
      <p:pic>
        <p:nvPicPr>
          <p:cNvPr id="424963" name="Picture 3" descr="bd13656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640263"/>
            <a:ext cx="164782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WordArt 2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4864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52929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TERIMAKASIH</a:t>
            </a:r>
          </a:p>
        </p:txBody>
      </p:sp>
      <p:sp>
        <p:nvSpPr>
          <p:cNvPr id="427011" name="WordArt 3"/>
          <p:cNvSpPr>
            <a:spLocks noChangeArrowheads="1" noChangeShapeType="1" noTextEdit="1"/>
          </p:cNvSpPr>
          <p:nvPr/>
        </p:nvSpPr>
        <p:spPr bwMode="auto">
          <a:xfrm>
            <a:off x="914400" y="4953000"/>
            <a:ext cx="7620000" cy="1295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WASSALAMU'ALAIKUM</a:t>
            </a:r>
          </a:p>
        </p:txBody>
      </p:sp>
      <p:pic>
        <p:nvPicPr>
          <p:cNvPr id="427012" name="Picture 4" descr="HAPPYWHT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3354388"/>
            <a:ext cx="1333500" cy="858837"/>
          </a:xfrm>
          <a:noFill/>
          <a:ln/>
        </p:spPr>
      </p:pic>
      <p:pic>
        <p:nvPicPr>
          <p:cNvPr id="427013" name="Picture 5" descr="babysmallxx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2286000"/>
            <a:ext cx="2667000" cy="2746375"/>
          </a:xfrm>
          <a:noFill/>
          <a:ln/>
        </p:spPr>
      </p:pic>
      <p:pic>
        <p:nvPicPr>
          <p:cNvPr id="427014" name="Picture 6" descr="HAPPYWHT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3278188"/>
            <a:ext cx="1333500" cy="8588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 animBg="1"/>
      <p:bldP spid="4270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WordArt 2" descr="Shingle"/>
          <p:cNvSpPr>
            <a:spLocks noChangeArrowheads="1" noChangeShapeType="1" noTextEdit="1"/>
          </p:cNvSpPr>
          <p:nvPr/>
        </p:nvSpPr>
        <p:spPr bwMode="auto">
          <a:xfrm>
            <a:off x="381000" y="2057400"/>
            <a:ext cx="83058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noFill/>
                  <a:round/>
                  <a:headEnd/>
                  <a:tailEnd/>
                </a:ln>
                <a:pattFill prst="shingle">
                  <a:fgClr>
                    <a:srgbClr val="0000CC"/>
                  </a:fgClr>
                  <a:bgClr>
                    <a:srgbClr val="FFFFFF"/>
                  </a:bgClr>
                </a:patt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Deteksi Dini Faktor Risiko PTM</a:t>
            </a:r>
          </a:p>
          <a:p>
            <a:pPr algn="ctr"/>
            <a:r>
              <a:rPr lang="id-ID" sz="3600" kern="10">
                <a:ln w="9525">
                  <a:noFill/>
                  <a:round/>
                  <a:headEnd/>
                  <a:tailEnd/>
                </a:ln>
                <a:pattFill prst="shingle">
                  <a:fgClr>
                    <a:srgbClr val="0000CC"/>
                  </a:fgClr>
                  <a:bgClr>
                    <a:srgbClr val="FFFFFF"/>
                  </a:bgClr>
                </a:patt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Berbasis Masyarakat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r>
              <a:rPr lang="sv-SE" sz="4000" dirty="0"/>
              <a:t>Faktor risiko adalah</a:t>
            </a:r>
            <a:r>
              <a:rPr lang="id-ID" sz="4000" dirty="0"/>
              <a:t>:</a:t>
            </a:r>
            <a:r>
              <a:rPr lang="sv-SE" sz="4000" dirty="0"/>
              <a:t> </a:t>
            </a:r>
            <a:endParaRPr lang="id-ID" sz="4000" dirty="0"/>
          </a:p>
          <a:p>
            <a:pPr>
              <a:buFont typeface="Wingdings" pitchFamily="2" charset="2"/>
              <a:buNone/>
            </a:pPr>
            <a:r>
              <a:rPr lang="id-ID" sz="4000" dirty="0"/>
              <a:t>	S</a:t>
            </a:r>
            <a:r>
              <a:rPr lang="sv-SE" sz="4000" dirty="0"/>
              <a:t>uatu paparan karakteristik, tanda dan gejala dari penyakit yang secara statistik ada hubungan dengan peningkatan kejadian </a:t>
            </a:r>
            <a:r>
              <a:rPr lang="sv-SE" sz="4000" dirty="0" smtClean="0"/>
              <a:t>penyakit</a:t>
            </a:r>
            <a:r>
              <a:rPr lang="id-ID" sz="40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id-ID" sz="4000" dirty="0" smtClean="0"/>
              <a:t>Jenis : 	- utama</a:t>
            </a:r>
          </a:p>
          <a:p>
            <a:pPr>
              <a:buFont typeface="Wingdings" pitchFamily="2" charset="2"/>
              <a:buNone/>
            </a:pPr>
            <a:r>
              <a:rPr lang="id-ID" sz="4000" dirty="0" smtClean="0"/>
              <a:t>			- Antara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6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6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563563"/>
          </a:xfrm>
          <a:gradFill rotWithShape="1">
            <a:gsLst>
              <a:gs pos="0">
                <a:srgbClr val="E1F42A"/>
              </a:gs>
              <a:gs pos="100000">
                <a:srgbClr val="F52929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LATAR BELAKANG</a:t>
            </a:r>
          </a:p>
        </p:txBody>
      </p:sp>
      <p:sp>
        <p:nvSpPr>
          <p:cNvPr id="537603" name="Oval 3"/>
          <p:cNvSpPr>
            <a:spLocks noChangeArrowheads="1"/>
          </p:cNvSpPr>
          <p:nvPr/>
        </p:nvSpPr>
        <p:spPr bwMode="auto">
          <a:xfrm>
            <a:off x="3581400" y="2895600"/>
            <a:ext cx="2209800" cy="11430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omic Sans MS" pitchFamily="66" charset="0"/>
              </a:rPr>
              <a:t>TRANSISI</a:t>
            </a:r>
          </a:p>
          <a:p>
            <a:pPr algn="ctr" eaLnBrk="1" hangingPunct="1"/>
            <a:r>
              <a:rPr lang="en-US" b="1">
                <a:latin typeface="Comic Sans MS" pitchFamily="66" charset="0"/>
              </a:rPr>
              <a:t>EPIDEMIOLOGI</a:t>
            </a:r>
          </a:p>
        </p:txBody>
      </p:sp>
      <p:sp>
        <p:nvSpPr>
          <p:cNvPr id="537604" name="Text Box 4"/>
          <p:cNvSpPr txBox="1">
            <a:spLocks noChangeArrowheads="1"/>
          </p:cNvSpPr>
          <p:nvPr/>
        </p:nvSpPr>
        <p:spPr bwMode="auto">
          <a:xfrm rot="390590">
            <a:off x="396875" y="2347913"/>
            <a:ext cx="2574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DERAJAT KES MENINGKAT 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(UHH  MENINGKAT)</a:t>
            </a:r>
          </a:p>
        </p:txBody>
      </p:sp>
      <p:sp>
        <p:nvSpPr>
          <p:cNvPr id="537605" name="Text Box 5"/>
          <p:cNvSpPr txBox="1">
            <a:spLocks noChangeArrowheads="1"/>
          </p:cNvSpPr>
          <p:nvPr/>
        </p:nvSpPr>
        <p:spPr bwMode="auto">
          <a:xfrm>
            <a:off x="3352800" y="13716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latin typeface="Comic Sans MS" pitchFamily="66" charset="0"/>
              </a:rPr>
              <a:t>TRANSISI DEMOGRAFI, SOSIAL, EKONOMI</a:t>
            </a:r>
            <a:endParaRPr lang="en-US">
              <a:latin typeface="Comic Sans MS" pitchFamily="66" charset="0"/>
              <a:cs typeface="Arial" charset="0"/>
            </a:endParaRPr>
          </a:p>
        </p:txBody>
      </p:sp>
      <p:sp>
        <p:nvSpPr>
          <p:cNvPr id="537606" name="Text Box 6"/>
          <p:cNvSpPr txBox="1">
            <a:spLocks noChangeArrowheads="1"/>
          </p:cNvSpPr>
          <p:nvPr/>
        </p:nvSpPr>
        <p:spPr bwMode="auto">
          <a:xfrm>
            <a:off x="5318125" y="722313"/>
            <a:ext cx="207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GB"/>
          </a:p>
        </p:txBody>
      </p:sp>
      <p:sp>
        <p:nvSpPr>
          <p:cNvPr id="537607" name="AutoShape 7"/>
          <p:cNvSpPr>
            <a:spLocks noChangeArrowheads="1"/>
          </p:cNvSpPr>
          <p:nvPr/>
        </p:nvSpPr>
        <p:spPr bwMode="auto">
          <a:xfrm rot="2473920">
            <a:off x="5795963" y="1720850"/>
            <a:ext cx="2209800" cy="647700"/>
          </a:xfrm>
          <a:prstGeom prst="curvedDownArrow">
            <a:avLst>
              <a:gd name="adj1" fmla="val 68235"/>
              <a:gd name="adj2" fmla="val 136471"/>
              <a:gd name="adj3" fmla="val 33333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7608" name="AutoShape 8"/>
          <p:cNvSpPr>
            <a:spLocks noChangeArrowheads="1"/>
          </p:cNvSpPr>
          <p:nvPr/>
        </p:nvSpPr>
        <p:spPr bwMode="auto">
          <a:xfrm rot="-28710586">
            <a:off x="2605087" y="519113"/>
            <a:ext cx="758825" cy="2159000"/>
          </a:xfrm>
          <a:prstGeom prst="curvedLeftArrow">
            <a:avLst>
              <a:gd name="adj1" fmla="val 56904"/>
              <a:gd name="adj2" fmla="val 113808"/>
              <a:gd name="adj3" fmla="val 33333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7609" name="AutoShape 9"/>
          <p:cNvSpPr>
            <a:spLocks noChangeArrowheads="1"/>
          </p:cNvSpPr>
          <p:nvPr/>
        </p:nvSpPr>
        <p:spPr bwMode="auto">
          <a:xfrm rot="5400000">
            <a:off x="4267200" y="3962400"/>
            <a:ext cx="9144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 rot="-322213">
            <a:off x="6172200" y="28194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latin typeface="Comic Sans MS" pitchFamily="66" charset="0"/>
              </a:rPr>
              <a:t>TRANSISI</a:t>
            </a:r>
          </a:p>
          <a:p>
            <a:pPr algn="ctr" eaLnBrk="1" hangingPunct="1"/>
            <a:r>
              <a:rPr lang="en-US" b="1">
                <a:latin typeface="Comic Sans MS" pitchFamily="66" charset="0"/>
              </a:rPr>
              <a:t>GAYA HIDUP</a:t>
            </a:r>
            <a:endParaRPr lang="en-US">
              <a:latin typeface="Comic Sans MS" pitchFamily="66" charset="0"/>
              <a:cs typeface="Arial" charset="0"/>
            </a:endParaRPr>
          </a:p>
        </p:txBody>
      </p:sp>
      <p:sp>
        <p:nvSpPr>
          <p:cNvPr id="537611" name="AutoShape 11"/>
          <p:cNvSpPr>
            <a:spLocks noChangeArrowheads="1"/>
          </p:cNvSpPr>
          <p:nvPr/>
        </p:nvSpPr>
        <p:spPr bwMode="auto">
          <a:xfrm>
            <a:off x="3429000" y="4953000"/>
            <a:ext cx="2646363" cy="1371600"/>
          </a:xfrm>
          <a:prstGeom prst="can">
            <a:avLst>
              <a:gd name="adj" fmla="val 25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PERUBAHAN </a:t>
            </a:r>
            <a:br>
              <a:rPr lang="en-US" sz="2400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</a:br>
            <a:r>
              <a:rPr lang="en-US" sz="2400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POLA PENYAKIT</a:t>
            </a:r>
          </a:p>
        </p:txBody>
      </p:sp>
      <p:sp>
        <p:nvSpPr>
          <p:cNvPr id="537612" name="AutoShape 12"/>
          <p:cNvSpPr>
            <a:spLocks noChangeArrowheads="1"/>
          </p:cNvSpPr>
          <p:nvPr/>
        </p:nvSpPr>
        <p:spPr bwMode="auto">
          <a:xfrm rot="1077994">
            <a:off x="2968625" y="3044825"/>
            <a:ext cx="682625" cy="381000"/>
          </a:xfrm>
          <a:prstGeom prst="notchedRightArrow">
            <a:avLst>
              <a:gd name="adj1" fmla="val 50000"/>
              <a:gd name="adj2" fmla="val 44792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7613" name="AutoShape 13"/>
          <p:cNvSpPr>
            <a:spLocks noChangeArrowheads="1"/>
          </p:cNvSpPr>
          <p:nvPr/>
        </p:nvSpPr>
        <p:spPr bwMode="auto">
          <a:xfrm rot="5400000">
            <a:off x="4381500" y="2400300"/>
            <a:ext cx="609600" cy="381000"/>
          </a:xfrm>
          <a:prstGeom prst="notched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E85D08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7614" name="AutoShape 14"/>
          <p:cNvSpPr>
            <a:spLocks noChangeArrowheads="1"/>
          </p:cNvSpPr>
          <p:nvPr/>
        </p:nvSpPr>
        <p:spPr bwMode="auto">
          <a:xfrm rot="8922417">
            <a:off x="5719763" y="314325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37615" name="Text Box 15"/>
          <p:cNvSpPr txBox="1">
            <a:spLocks noChangeArrowheads="1"/>
          </p:cNvSpPr>
          <p:nvPr/>
        </p:nvSpPr>
        <p:spPr bwMode="auto">
          <a:xfrm rot="265051">
            <a:off x="457200" y="3657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ARUS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MODERNISASI</a:t>
            </a:r>
          </a:p>
        </p:txBody>
      </p:sp>
      <p:sp>
        <p:nvSpPr>
          <p:cNvPr id="537616" name="Text Box 16"/>
          <p:cNvSpPr txBox="1">
            <a:spLocks noChangeArrowheads="1"/>
          </p:cNvSpPr>
          <p:nvPr/>
        </p:nvSpPr>
        <p:spPr bwMode="auto">
          <a:xfrm rot="593400">
            <a:off x="1447800" y="31242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/>
              <a:t>+</a:t>
            </a:r>
          </a:p>
        </p:txBody>
      </p:sp>
      <p:sp>
        <p:nvSpPr>
          <p:cNvPr id="537617" name="AutoShape 17"/>
          <p:cNvSpPr>
            <a:spLocks noChangeArrowheads="1"/>
          </p:cNvSpPr>
          <p:nvPr/>
        </p:nvSpPr>
        <p:spPr bwMode="auto">
          <a:xfrm rot="-171047">
            <a:off x="990600" y="4876800"/>
            <a:ext cx="2438400" cy="1600200"/>
          </a:xfrm>
          <a:prstGeom prst="flowChartMagneticTap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/>
            </a:r>
            <a:br>
              <a:rPr lang="en-US" b="1"/>
            </a:br>
            <a:r>
              <a:rPr lang="en-US" b="1"/>
              <a:t>P. MENULAR</a:t>
            </a:r>
            <a:br>
              <a:rPr lang="en-US" b="1"/>
            </a:br>
            <a:r>
              <a:rPr lang="en-US" b="1"/>
              <a:t>MSH MENJADI</a:t>
            </a:r>
            <a:br>
              <a:rPr lang="en-US" b="1"/>
            </a:br>
            <a:r>
              <a:rPr lang="en-US" b="1"/>
              <a:t>MASALAH</a:t>
            </a:r>
            <a:br>
              <a:rPr lang="en-US" b="1"/>
            </a:br>
            <a:endParaRPr lang="en-US" b="1"/>
          </a:p>
        </p:txBody>
      </p:sp>
      <p:sp>
        <p:nvSpPr>
          <p:cNvPr id="537618" name="AutoShape 18"/>
          <p:cNvSpPr>
            <a:spLocks noChangeArrowheads="1"/>
          </p:cNvSpPr>
          <p:nvPr/>
        </p:nvSpPr>
        <p:spPr bwMode="auto">
          <a:xfrm rot="11039296">
            <a:off x="6096000" y="4953000"/>
            <a:ext cx="2438400" cy="1600200"/>
          </a:xfrm>
          <a:prstGeom prst="flowChartMagneticTap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/>
            <a:r>
              <a:rPr lang="en-US" b="1"/>
              <a:t>P. TDK MENULAR</a:t>
            </a:r>
            <a:br>
              <a:rPr lang="en-US" b="1"/>
            </a:br>
            <a:r>
              <a:rPr lang="en-US" b="1"/>
              <a:t>MENINGKAT TAJAM</a:t>
            </a:r>
            <a:br>
              <a:rPr lang="en-US" b="1"/>
            </a:br>
            <a:r>
              <a:rPr lang="en-US" b="1"/>
              <a:t>(MASALAH BARU)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933450"/>
            <a:ext cx="7180263" cy="357188"/>
          </a:xfrm>
          <a:gradFill rotWithShape="1">
            <a:gsLst>
              <a:gs pos="0">
                <a:srgbClr val="F3C05B"/>
              </a:gs>
              <a:gs pos="100000">
                <a:srgbClr val="FFFF66"/>
              </a:gs>
            </a:gsLst>
            <a:lin ang="5400000" scaled="1"/>
          </a:gradFill>
        </p:spPr>
        <p:txBody>
          <a:bodyPr/>
          <a:lstStyle/>
          <a:p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Skema Faktor Risiko PTM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762000" y="1981200"/>
            <a:ext cx="2209800" cy="457200"/>
          </a:xfrm>
          <a:prstGeom prst="rect">
            <a:avLst/>
          </a:prstGeom>
          <a:solidFill>
            <a:srgbClr val="D4FB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Faktor Genetik</a:t>
            </a:r>
          </a:p>
        </p:txBody>
      </p:sp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3352800" y="1981200"/>
            <a:ext cx="2209800" cy="457200"/>
          </a:xfrm>
          <a:prstGeom prst="rect">
            <a:avLst/>
          </a:prstGeom>
          <a:solidFill>
            <a:srgbClr val="D4FB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Aktifitas Fisik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6019800" y="1981200"/>
            <a:ext cx="2209800" cy="457200"/>
          </a:xfrm>
          <a:prstGeom prst="rect">
            <a:avLst/>
          </a:prstGeom>
          <a:solidFill>
            <a:srgbClr val="D4FB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Tingkat Sosial</a:t>
            </a:r>
          </a:p>
        </p:txBody>
      </p:sp>
      <p:sp>
        <p:nvSpPr>
          <p:cNvPr id="538630" name="Rectangle 6"/>
          <p:cNvSpPr>
            <a:spLocks noChangeArrowheads="1"/>
          </p:cNvSpPr>
          <p:nvPr/>
        </p:nvSpPr>
        <p:spPr bwMode="auto">
          <a:xfrm>
            <a:off x="762000" y="3124200"/>
            <a:ext cx="2209800" cy="2133600"/>
          </a:xfrm>
          <a:prstGeom prst="rect">
            <a:avLst/>
          </a:prstGeom>
          <a:solidFill>
            <a:srgbClr val="D4FB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b="1" u="sng">
                <a:solidFill>
                  <a:schemeClr val="bg1"/>
                </a:solidFill>
              </a:rPr>
              <a:t>Pola Makan :</a:t>
            </a:r>
          </a:p>
          <a:p>
            <a:pPr eaLnBrk="1" hangingPunct="1"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Tinggi Lemak</a:t>
            </a:r>
          </a:p>
          <a:p>
            <a:pPr eaLnBrk="1" hangingPunct="1"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Tinggi Kolesterol</a:t>
            </a:r>
          </a:p>
          <a:p>
            <a:pPr eaLnBrk="1" hangingPunct="1"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Tinggi kalori</a:t>
            </a:r>
          </a:p>
          <a:p>
            <a:pPr eaLnBrk="1" hangingPunct="1"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Tinggi garam</a:t>
            </a:r>
          </a:p>
          <a:p>
            <a:pPr eaLnBrk="1" hangingPunct="1"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Tinggi Glukosa</a:t>
            </a:r>
          </a:p>
          <a:p>
            <a:pPr eaLnBrk="1" hangingPunct="1"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Rendah Serat</a:t>
            </a:r>
          </a:p>
        </p:txBody>
      </p:sp>
      <p:sp>
        <p:nvSpPr>
          <p:cNvPr id="538631" name="Rectangle 7"/>
          <p:cNvSpPr>
            <a:spLocks noChangeArrowheads="1"/>
          </p:cNvSpPr>
          <p:nvPr/>
        </p:nvSpPr>
        <p:spPr bwMode="auto">
          <a:xfrm rot="16200000">
            <a:off x="2705100" y="3924300"/>
            <a:ext cx="2057400" cy="457200"/>
          </a:xfrm>
          <a:prstGeom prst="rect">
            <a:avLst/>
          </a:prstGeom>
          <a:solidFill>
            <a:srgbClr val="D4FB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O b e s i t a s</a:t>
            </a:r>
          </a:p>
        </p:txBody>
      </p:sp>
      <p:sp>
        <p:nvSpPr>
          <p:cNvPr id="538632" name="Rectangle 8"/>
          <p:cNvSpPr>
            <a:spLocks noChangeArrowheads="1"/>
          </p:cNvSpPr>
          <p:nvPr/>
        </p:nvSpPr>
        <p:spPr bwMode="auto">
          <a:xfrm>
            <a:off x="4495800" y="3200400"/>
            <a:ext cx="1981200" cy="990600"/>
          </a:xfrm>
          <a:prstGeom prst="rect">
            <a:avLst/>
          </a:prstGeom>
          <a:solidFill>
            <a:srgbClr val="D4FB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Kepribadian</a:t>
            </a:r>
          </a:p>
          <a:p>
            <a:pPr algn="ctr" eaLnBrk="1" hangingPunct="1"/>
            <a:endParaRPr lang="en-US" b="1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Individu</a:t>
            </a:r>
          </a:p>
        </p:txBody>
      </p:sp>
      <p:sp>
        <p:nvSpPr>
          <p:cNvPr id="538633" name="Rectangle 9"/>
          <p:cNvSpPr>
            <a:spLocks noChangeArrowheads="1"/>
          </p:cNvSpPr>
          <p:nvPr/>
        </p:nvSpPr>
        <p:spPr bwMode="auto">
          <a:xfrm>
            <a:off x="6629400" y="3200400"/>
            <a:ext cx="1828800" cy="990600"/>
          </a:xfrm>
          <a:prstGeom prst="rect">
            <a:avLst/>
          </a:prstGeom>
          <a:solidFill>
            <a:srgbClr val="D4FB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Merokok</a:t>
            </a:r>
          </a:p>
          <a:p>
            <a:pPr algn="ctr" eaLnBrk="1" hangingPunct="1"/>
            <a:endParaRPr lang="en-US" b="1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Alkohol</a:t>
            </a:r>
          </a:p>
        </p:txBody>
      </p:sp>
      <p:sp>
        <p:nvSpPr>
          <p:cNvPr id="538634" name="Rectangle 10"/>
          <p:cNvSpPr>
            <a:spLocks noChangeArrowheads="1"/>
          </p:cNvSpPr>
          <p:nvPr/>
        </p:nvSpPr>
        <p:spPr bwMode="auto">
          <a:xfrm>
            <a:off x="2667000" y="5715000"/>
            <a:ext cx="2209800" cy="685800"/>
          </a:xfrm>
          <a:prstGeom prst="rect">
            <a:avLst/>
          </a:prstGeom>
          <a:solidFill>
            <a:srgbClr val="D4FB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Penyakit</a:t>
            </a:r>
          </a:p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Tidak Menular</a:t>
            </a:r>
          </a:p>
        </p:txBody>
      </p:sp>
      <p:sp>
        <p:nvSpPr>
          <p:cNvPr id="538635" name="Rectangle 11"/>
          <p:cNvSpPr>
            <a:spLocks noChangeArrowheads="1"/>
          </p:cNvSpPr>
          <p:nvPr/>
        </p:nvSpPr>
        <p:spPr bwMode="auto">
          <a:xfrm>
            <a:off x="4572000" y="4572000"/>
            <a:ext cx="1981200" cy="457200"/>
          </a:xfrm>
          <a:prstGeom prst="rect">
            <a:avLst/>
          </a:prstGeom>
          <a:solidFill>
            <a:srgbClr val="D4FB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Stres Mental</a:t>
            </a:r>
          </a:p>
        </p:txBody>
      </p:sp>
      <p:sp>
        <p:nvSpPr>
          <p:cNvPr id="538636" name="Line 12"/>
          <p:cNvSpPr>
            <a:spLocks noChangeShapeType="1"/>
          </p:cNvSpPr>
          <p:nvPr/>
        </p:nvSpPr>
        <p:spPr bwMode="auto">
          <a:xfrm>
            <a:off x="4495800" y="3733800"/>
            <a:ext cx="3962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37" name="Line 13"/>
          <p:cNvSpPr>
            <a:spLocks noChangeShapeType="1"/>
          </p:cNvSpPr>
          <p:nvPr/>
        </p:nvSpPr>
        <p:spPr bwMode="auto">
          <a:xfrm>
            <a:off x="5562600" y="2971800"/>
            <a:ext cx="198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38" name="Line 14"/>
          <p:cNvSpPr>
            <a:spLocks noChangeShapeType="1"/>
          </p:cNvSpPr>
          <p:nvPr/>
        </p:nvSpPr>
        <p:spPr bwMode="auto">
          <a:xfrm>
            <a:off x="5562600" y="2971800"/>
            <a:ext cx="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39" name="Line 15"/>
          <p:cNvSpPr>
            <a:spLocks noChangeShapeType="1"/>
          </p:cNvSpPr>
          <p:nvPr/>
        </p:nvSpPr>
        <p:spPr bwMode="auto">
          <a:xfrm>
            <a:off x="7543800" y="2971800"/>
            <a:ext cx="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40" name="Line 16"/>
          <p:cNvSpPr>
            <a:spLocks noChangeShapeType="1"/>
          </p:cNvSpPr>
          <p:nvPr/>
        </p:nvSpPr>
        <p:spPr bwMode="auto">
          <a:xfrm>
            <a:off x="5562600" y="4191000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41" name="Line 17"/>
          <p:cNvSpPr>
            <a:spLocks noChangeShapeType="1"/>
          </p:cNvSpPr>
          <p:nvPr/>
        </p:nvSpPr>
        <p:spPr bwMode="auto">
          <a:xfrm>
            <a:off x="7543800" y="4191000"/>
            <a:ext cx="0" cy="1143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42" name="Line 18"/>
          <p:cNvSpPr>
            <a:spLocks noChangeShapeType="1"/>
          </p:cNvSpPr>
          <p:nvPr/>
        </p:nvSpPr>
        <p:spPr bwMode="auto">
          <a:xfrm flipV="1">
            <a:off x="5562600" y="5334000"/>
            <a:ext cx="198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43" name="Line 19"/>
          <p:cNvSpPr>
            <a:spLocks noChangeShapeType="1"/>
          </p:cNvSpPr>
          <p:nvPr/>
        </p:nvSpPr>
        <p:spPr bwMode="auto">
          <a:xfrm>
            <a:off x="5562600" y="5029200"/>
            <a:ext cx="0" cy="304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44" name="Line 20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45" name="Line 21"/>
          <p:cNvSpPr>
            <a:spLocks noChangeShapeType="1"/>
          </p:cNvSpPr>
          <p:nvPr/>
        </p:nvSpPr>
        <p:spPr bwMode="auto">
          <a:xfrm>
            <a:off x="8610600" y="2209800"/>
            <a:ext cx="0" cy="3886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46" name="Line 22"/>
          <p:cNvSpPr>
            <a:spLocks noChangeShapeType="1"/>
          </p:cNvSpPr>
          <p:nvPr/>
        </p:nvSpPr>
        <p:spPr bwMode="auto">
          <a:xfrm>
            <a:off x="8229600" y="2209800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47" name="Line 23"/>
          <p:cNvSpPr>
            <a:spLocks noChangeShapeType="1"/>
          </p:cNvSpPr>
          <p:nvPr/>
        </p:nvSpPr>
        <p:spPr bwMode="auto">
          <a:xfrm>
            <a:off x="7086600" y="2438400"/>
            <a:ext cx="0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48" name="Line 24"/>
          <p:cNvSpPr>
            <a:spLocks noChangeShapeType="1"/>
          </p:cNvSpPr>
          <p:nvPr/>
        </p:nvSpPr>
        <p:spPr bwMode="auto">
          <a:xfrm flipH="1">
            <a:off x="6553200" y="2590800"/>
            <a:ext cx="533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49" name="Line 25"/>
          <p:cNvSpPr>
            <a:spLocks noChangeShapeType="1"/>
          </p:cNvSpPr>
          <p:nvPr/>
        </p:nvSpPr>
        <p:spPr bwMode="auto">
          <a:xfrm>
            <a:off x="6553200" y="2590800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50" name="Line 26"/>
          <p:cNvSpPr>
            <a:spLocks noChangeShapeType="1"/>
          </p:cNvSpPr>
          <p:nvPr/>
        </p:nvSpPr>
        <p:spPr bwMode="auto">
          <a:xfrm flipH="1">
            <a:off x="4876800" y="6096000"/>
            <a:ext cx="3733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51" name="Line 27"/>
          <p:cNvSpPr>
            <a:spLocks noChangeShapeType="1"/>
          </p:cNvSpPr>
          <p:nvPr/>
        </p:nvSpPr>
        <p:spPr bwMode="auto">
          <a:xfrm flipH="1">
            <a:off x="4876800" y="5943600"/>
            <a:ext cx="1676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52" name="Line 28"/>
          <p:cNvSpPr>
            <a:spLocks noChangeShapeType="1"/>
          </p:cNvSpPr>
          <p:nvPr/>
        </p:nvSpPr>
        <p:spPr bwMode="auto">
          <a:xfrm>
            <a:off x="1752600" y="52578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53" name="Line 29"/>
          <p:cNvSpPr>
            <a:spLocks noChangeShapeType="1"/>
          </p:cNvSpPr>
          <p:nvPr/>
        </p:nvSpPr>
        <p:spPr bwMode="auto">
          <a:xfrm>
            <a:off x="533400" y="2209800"/>
            <a:ext cx="0" cy="3886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54" name="Line 30"/>
          <p:cNvSpPr>
            <a:spLocks noChangeShapeType="1"/>
          </p:cNvSpPr>
          <p:nvPr/>
        </p:nvSpPr>
        <p:spPr bwMode="auto">
          <a:xfrm>
            <a:off x="533400" y="220980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55" name="Line 31"/>
          <p:cNvSpPr>
            <a:spLocks noChangeShapeType="1"/>
          </p:cNvSpPr>
          <p:nvPr/>
        </p:nvSpPr>
        <p:spPr bwMode="auto">
          <a:xfrm>
            <a:off x="533400" y="6096000"/>
            <a:ext cx="2133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56" name="Line 32"/>
          <p:cNvSpPr>
            <a:spLocks noChangeShapeType="1"/>
          </p:cNvSpPr>
          <p:nvPr/>
        </p:nvSpPr>
        <p:spPr bwMode="auto">
          <a:xfrm>
            <a:off x="1752600" y="59436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57" name="Line 33"/>
          <p:cNvSpPr>
            <a:spLocks noChangeShapeType="1"/>
          </p:cNvSpPr>
          <p:nvPr/>
        </p:nvSpPr>
        <p:spPr bwMode="auto">
          <a:xfrm>
            <a:off x="2971800" y="2209800"/>
            <a:ext cx="152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58" name="Line 34"/>
          <p:cNvSpPr>
            <a:spLocks noChangeShapeType="1"/>
          </p:cNvSpPr>
          <p:nvPr/>
        </p:nvSpPr>
        <p:spPr bwMode="auto">
          <a:xfrm>
            <a:off x="3124200" y="2209800"/>
            <a:ext cx="0" cy="1752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59" name="Line 35"/>
          <p:cNvSpPr>
            <a:spLocks noChangeShapeType="1"/>
          </p:cNvSpPr>
          <p:nvPr/>
        </p:nvSpPr>
        <p:spPr bwMode="auto">
          <a:xfrm>
            <a:off x="4343400" y="2438400"/>
            <a:ext cx="0" cy="1524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60" name="Line 36"/>
          <p:cNvSpPr>
            <a:spLocks noChangeShapeType="1"/>
          </p:cNvSpPr>
          <p:nvPr/>
        </p:nvSpPr>
        <p:spPr bwMode="auto">
          <a:xfrm flipH="1">
            <a:off x="3962400" y="3962400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61" name="Line 37"/>
          <p:cNvSpPr>
            <a:spLocks noChangeShapeType="1"/>
          </p:cNvSpPr>
          <p:nvPr/>
        </p:nvSpPr>
        <p:spPr bwMode="auto">
          <a:xfrm>
            <a:off x="3124200" y="3962400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62" name="Line 38"/>
          <p:cNvSpPr>
            <a:spLocks noChangeShapeType="1"/>
          </p:cNvSpPr>
          <p:nvPr/>
        </p:nvSpPr>
        <p:spPr bwMode="auto">
          <a:xfrm>
            <a:off x="2971800" y="41148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63" name="Line 39"/>
          <p:cNvSpPr>
            <a:spLocks noChangeShapeType="1"/>
          </p:cNvSpPr>
          <p:nvPr/>
        </p:nvSpPr>
        <p:spPr bwMode="auto">
          <a:xfrm>
            <a:off x="3733800" y="5181600"/>
            <a:ext cx="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8664" name="Rectangle 40"/>
          <p:cNvSpPr>
            <a:spLocks noChangeArrowheads="1"/>
          </p:cNvSpPr>
          <p:nvPr/>
        </p:nvSpPr>
        <p:spPr bwMode="auto">
          <a:xfrm>
            <a:off x="685800" y="152400"/>
            <a:ext cx="8077200" cy="563563"/>
          </a:xfrm>
          <a:prstGeom prst="rect">
            <a:avLst/>
          </a:prstGeom>
          <a:gradFill rotWithShape="1">
            <a:gsLst>
              <a:gs pos="0">
                <a:srgbClr val="E1F42A"/>
              </a:gs>
              <a:gs pos="100000">
                <a:srgbClr val="F5292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LATAR BELAKANG</a:t>
            </a:r>
          </a:p>
        </p:txBody>
      </p:sp>
      <p:sp>
        <p:nvSpPr>
          <p:cNvPr id="538665" name="Rectangle 41"/>
          <p:cNvSpPr>
            <a:spLocks noChangeArrowheads="1"/>
          </p:cNvSpPr>
          <p:nvPr/>
        </p:nvSpPr>
        <p:spPr bwMode="auto">
          <a:xfrm>
            <a:off x="209550" y="6491288"/>
            <a:ext cx="893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b="1">
                <a:solidFill>
                  <a:schemeClr val="tx2"/>
                </a:solidFill>
              </a:rPr>
              <a:t>Sumber :</a:t>
            </a:r>
            <a:r>
              <a:rPr lang="en-US">
                <a:solidFill>
                  <a:schemeClr val="tx2"/>
                </a:solidFill>
              </a:rPr>
              <a:t> Disarikan dari </a:t>
            </a:r>
            <a:r>
              <a:rPr lang="en-US" i="1">
                <a:solidFill>
                  <a:schemeClr val="tx2"/>
                </a:solidFill>
              </a:rPr>
              <a:t>Pengantar Epidemiologi Modern</a:t>
            </a:r>
            <a:r>
              <a:rPr lang="en-US">
                <a:solidFill>
                  <a:schemeClr val="tx2"/>
                </a:solidFill>
              </a:rPr>
              <a:t>, Kenneth J. Rothman, 1990.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8951</TotalTime>
  <Words>2728</Words>
  <Application>Microsoft PowerPoint</Application>
  <PresentationFormat>On-screen Show (4:3)</PresentationFormat>
  <Paragraphs>711</Paragraphs>
  <Slides>54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Orbit</vt:lpstr>
      <vt:lpstr>Picture</vt:lpstr>
      <vt:lpstr>Document</vt:lpstr>
      <vt:lpstr>Microsoft Graph Chart</vt:lpstr>
      <vt:lpstr>Slide 1</vt:lpstr>
      <vt:lpstr>Reporting Faktor risiko, Penyakit &amp; Kematian</vt:lpstr>
      <vt:lpstr>Reporting Faktor risiko, Penyakit &amp; Kematian</vt:lpstr>
      <vt:lpstr>Surveilans Faktor Risiko:                             ALUR DATA PELAPORAN </vt:lpstr>
      <vt:lpstr>Surveilans Faktor Risiko:                                         TUGAS MASING² LEVEL</vt:lpstr>
      <vt:lpstr>Slide 6</vt:lpstr>
      <vt:lpstr>Slide 7</vt:lpstr>
      <vt:lpstr>LATAR BELAKANG</vt:lpstr>
      <vt:lpstr>Skema Faktor Risiko PTM</vt:lpstr>
      <vt:lpstr> </vt:lpstr>
      <vt:lpstr>Slide 11</vt:lpstr>
      <vt:lpstr>      TUJUAN SURVEILANS PTM</vt:lpstr>
      <vt:lpstr>     TUJUAN SURVEILANS PTM</vt:lpstr>
      <vt:lpstr>Slide 14</vt:lpstr>
      <vt:lpstr>Slide 15</vt:lpstr>
      <vt:lpstr>Slide 16</vt:lpstr>
      <vt:lpstr>Konsep Step (WHO)</vt:lpstr>
      <vt:lpstr>Slide 18</vt:lpstr>
      <vt:lpstr>Faktor Risiko PTM  dan Titik Akhir </vt:lpstr>
      <vt:lpstr>Surveilans PTM : UNSUR DASAR</vt:lpstr>
      <vt:lpstr>Syarat/Alasan Untuk Melakukan  Surveilans PTM</vt:lpstr>
      <vt:lpstr>INDIKATOR SURVEILANS PTM</vt:lpstr>
      <vt:lpstr>Surveilans PTM : FUNGSI</vt:lpstr>
      <vt:lpstr>Slide 24</vt:lpstr>
      <vt:lpstr>Slide 25</vt:lpstr>
      <vt:lpstr>Slide 26</vt:lpstr>
      <vt:lpstr>Slide 27</vt:lpstr>
      <vt:lpstr>Slide 28</vt:lpstr>
      <vt:lpstr>Langkah Deteksi Dini  Faktor Risiko PTM</vt:lpstr>
      <vt:lpstr>PENDEKATAN FAKTOR RISIKO BERBASIS MASYARAKAT</vt:lpstr>
      <vt:lpstr>Slide 31</vt:lpstr>
      <vt:lpstr>Slide 32</vt:lpstr>
      <vt:lpstr>Tujuan &amp; Manfaat Penyelenggaraan  Pos Pembinaan Terpadu PTM </vt:lpstr>
      <vt:lpstr>Slide 34</vt:lpstr>
      <vt:lpstr>Monitoring Faktor Risiko PTM</vt:lpstr>
      <vt:lpstr>Anjuran Jangka Waktu Pemantauan</vt:lpstr>
      <vt:lpstr>Pencegahan &amp; Pengendalian  Faktor Risiko PTM </vt:lpstr>
      <vt:lpstr>Kiteria Klinis Faktor Risiko PTM</vt:lpstr>
      <vt:lpstr>Penyelenggaraan  Pos Pembinaan Terpadu PTM </vt:lpstr>
      <vt:lpstr>Slide 40</vt:lpstr>
      <vt:lpstr>Tenaga yg Diperlukan </vt:lpstr>
      <vt:lpstr>Peralatan / Sarana yg Diperlukan</vt:lpstr>
      <vt:lpstr>Monitoring Kegiatan Pos Pembinaan Terpadu P2PTM</vt:lpstr>
      <vt:lpstr>SUSTAINABILITAS</vt:lpstr>
      <vt:lpstr>PERAN PENANGGUNG JAWAB PROGRAM</vt:lpstr>
      <vt:lpstr>Upaya Menumbuhkembangkan Kegiatan Pos Pembinaan Terpadu PTM</vt:lpstr>
      <vt:lpstr>Slide 47</vt:lpstr>
      <vt:lpstr>Langkah Menumbuhkembangkan Posbindu PTM</vt:lpstr>
      <vt:lpstr>Langkah Menumbuhkembangkan Posbindu PTM</vt:lpstr>
      <vt:lpstr>Slide 50</vt:lpstr>
      <vt:lpstr>MARI MENUJU MASA MUDA SEHAT  HARI TUA NIKMAT DENGAN PERILAKU CERDIK</vt:lpstr>
      <vt:lpstr>Proporsi Faktor Risiko &amp; PTM Posbidu Saras Utami Kab Jepara  Bulan April-Juni Tahun 2010</vt:lpstr>
      <vt:lpstr>Slide 53</vt:lpstr>
      <vt:lpstr>Slide 54</vt:lpstr>
    </vt:vector>
  </TitlesOfParts>
  <Company>Depok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STUDY COMMUNITY-BASED INTERVENTION PROGRAM ON COMMON RISK FACTORS OF MAJOR NONCOMMUNICABLE DISEASES IN INDONESIA</dc:title>
  <dc:creator>User</dc:creator>
  <cp:lastModifiedBy>user</cp:lastModifiedBy>
  <cp:revision>344</cp:revision>
  <dcterms:created xsi:type="dcterms:W3CDTF">2001-07-03T16:44:30Z</dcterms:created>
  <dcterms:modified xsi:type="dcterms:W3CDTF">2015-11-21T12:12:18Z</dcterms:modified>
</cp:coreProperties>
</file>