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9" r:id="rId4"/>
    <p:sldId id="257" r:id="rId5"/>
    <p:sldId id="264" r:id="rId6"/>
    <p:sldId id="259" r:id="rId7"/>
    <p:sldId id="260" r:id="rId8"/>
    <p:sldId id="270" r:id="rId9"/>
    <p:sldId id="261" r:id="rId10"/>
    <p:sldId id="265" r:id="rId11"/>
    <p:sldId id="266"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11/30/2016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7744" y="0"/>
            <a:ext cx="7024255" cy="1463040"/>
          </a:xfrm>
          <a:solidFill>
            <a:srgbClr val="FFFF00"/>
          </a:solidFill>
        </p:spPr>
        <p:style>
          <a:lnRef idx="1">
            <a:schemeClr val="dk1"/>
          </a:lnRef>
          <a:fillRef idx="2">
            <a:schemeClr val="dk1"/>
          </a:fillRef>
          <a:effectRef idx="1">
            <a:schemeClr val="dk1"/>
          </a:effectRef>
          <a:fontRef idx="minor">
            <a:schemeClr val="dk1"/>
          </a:fontRef>
        </p:style>
        <p:txBody>
          <a:bodyPr/>
          <a:lstStyle/>
          <a:p>
            <a:r>
              <a:rPr lang="id-ID" dirty="0"/>
              <a:t>Sistem informasi dan komunikasi</a:t>
            </a:r>
          </a:p>
        </p:txBody>
      </p:sp>
      <p:sp>
        <p:nvSpPr>
          <p:cNvPr id="3" name="Subtitle 2"/>
          <p:cNvSpPr>
            <a:spLocks noGrp="1"/>
          </p:cNvSpPr>
          <p:nvPr>
            <p:ph type="subTitle" idx="1"/>
          </p:nvPr>
        </p:nvSpPr>
        <p:spPr>
          <a:xfrm>
            <a:off x="6954982" y="1463040"/>
            <a:ext cx="5237018" cy="1463040"/>
          </a:xfrm>
          <a:solidFill>
            <a:srgbClr val="FFFF00"/>
          </a:solidFill>
        </p:spPr>
        <p:txBody>
          <a:bodyPr>
            <a:noAutofit/>
          </a:bodyPr>
          <a:lstStyle/>
          <a:p>
            <a:pPr algn="r"/>
            <a:r>
              <a:rPr lang="id-ID" sz="2800" dirty="0"/>
              <a:t>INSTALASI LABORATORIUM KLINIK</a:t>
            </a:r>
          </a:p>
        </p:txBody>
      </p:sp>
      <p:sp>
        <p:nvSpPr>
          <p:cNvPr id="6" name="Oval 5"/>
          <p:cNvSpPr/>
          <p:nvPr/>
        </p:nvSpPr>
        <p:spPr>
          <a:xfrm>
            <a:off x="2514615" y="4383366"/>
            <a:ext cx="7578425" cy="2405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297394" y="4375265"/>
            <a:ext cx="6012869" cy="240535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Subtitle 2"/>
          <p:cNvSpPr txBox="1">
            <a:spLocks/>
          </p:cNvSpPr>
          <p:nvPr/>
        </p:nvSpPr>
        <p:spPr>
          <a:xfrm>
            <a:off x="4218708" y="4389120"/>
            <a:ext cx="4509655" cy="240535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id-ID" sz="2800" dirty="0"/>
              <a:t>Kelompok I</a:t>
            </a:r>
          </a:p>
          <a:p>
            <a:pPr marL="342900" lvl="0" indent="-342900">
              <a:buClrTx/>
              <a:buAutoNum type="arabicPeriod"/>
            </a:pPr>
            <a:r>
              <a:rPr lang="id-ID" dirty="0">
                <a:solidFill>
                  <a:schemeClr val="tx1"/>
                </a:solidFill>
              </a:rPr>
              <a:t>Indri Widiastuty       (D11.2016.02169)</a:t>
            </a:r>
          </a:p>
          <a:p>
            <a:pPr marL="342900" lvl="0" indent="-342900">
              <a:buClrTx/>
              <a:buAutoNum type="arabicPeriod"/>
            </a:pPr>
            <a:r>
              <a:rPr lang="id-ID" dirty="0">
                <a:solidFill>
                  <a:schemeClr val="tx1"/>
                </a:solidFill>
              </a:rPr>
              <a:t>Achmad Rozal. W    (D11.2016.02173)</a:t>
            </a:r>
          </a:p>
          <a:p>
            <a:pPr marL="342900" lvl="0" indent="-342900">
              <a:buClrTx/>
              <a:buAutoNum type="arabicPeriod"/>
            </a:pPr>
            <a:r>
              <a:rPr lang="id-ID" dirty="0">
                <a:solidFill>
                  <a:schemeClr val="tx1"/>
                </a:solidFill>
              </a:rPr>
              <a:t>Galuh Chandrastia   (D11.2016.02176)</a:t>
            </a:r>
          </a:p>
          <a:p>
            <a:pPr marL="342900" lvl="0" indent="-342900">
              <a:buClrTx/>
              <a:buAutoNum type="arabicPeriod"/>
            </a:pPr>
            <a:r>
              <a:rPr lang="id-ID" dirty="0">
                <a:solidFill>
                  <a:schemeClr val="tx1"/>
                </a:solidFill>
              </a:rPr>
              <a:t>Wiwit Pawitra Sari   (D11.2016.02196)</a:t>
            </a:r>
          </a:p>
          <a:p>
            <a:pPr marL="342900" lvl="0" indent="-342900">
              <a:buClrTx/>
              <a:buAutoNum type="arabicPeriod"/>
            </a:pPr>
            <a:r>
              <a:rPr lang="id-ID" dirty="0">
                <a:solidFill>
                  <a:schemeClr val="tx1"/>
                </a:solidFill>
              </a:rPr>
              <a:t>Era Septiani             (D11.2016.02197)</a:t>
            </a:r>
          </a:p>
          <a:p>
            <a:pPr marL="342900" lvl="0" indent="-342900">
              <a:buClrTx/>
              <a:buAutoNum type="arabicPeriod"/>
            </a:pPr>
            <a:r>
              <a:rPr lang="id-ID" dirty="0">
                <a:solidFill>
                  <a:schemeClr val="tx1"/>
                </a:solidFill>
              </a:rPr>
              <a:t>Dwi Purbandini. S     (D11.2016.02215)</a:t>
            </a:r>
            <a:endParaRPr lang="id-ID" sz="2800" dirty="0">
              <a:solidFill>
                <a:schemeClr val="tx1"/>
              </a:solidFill>
            </a:endParaRPr>
          </a:p>
        </p:txBody>
      </p:sp>
    </p:spTree>
    <p:extLst>
      <p:ext uri="{BB962C8B-B14F-4D97-AF65-F5344CB8AC3E}">
        <p14:creationId xmlns:p14="http://schemas.microsoft.com/office/powerpoint/2010/main" val="1325555351"/>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Interpretasi hasil</a:t>
            </a:r>
          </a:p>
        </p:txBody>
      </p:sp>
      <p:sp>
        <p:nvSpPr>
          <p:cNvPr id="3" name="Content Placeholder 2"/>
          <p:cNvSpPr>
            <a:spLocks noGrp="1"/>
          </p:cNvSpPr>
          <p:nvPr>
            <p:ph idx="1"/>
          </p:nvPr>
        </p:nvSpPr>
        <p:spPr/>
        <p:txBody>
          <a:bodyPr/>
          <a:lstStyle/>
          <a:p>
            <a:pPr>
              <a:buFont typeface="Wingdings" panose="05000000000000000000" pitchFamily="2" charset="2"/>
              <a:buChar char="v"/>
            </a:pPr>
            <a:r>
              <a:rPr lang="id-ID" dirty="0"/>
              <a:t> Hasil Pemeriksaan pasien bersifat Rahasia</a:t>
            </a:r>
          </a:p>
          <a:p>
            <a:pPr>
              <a:buFont typeface="Wingdings" panose="05000000000000000000" pitchFamily="2" charset="2"/>
              <a:buChar char="v"/>
            </a:pPr>
            <a:r>
              <a:rPr lang="id-ID" dirty="0"/>
              <a:t> Interpretasi dilakukan hanya oleh dokter umum atau dokter spesialis</a:t>
            </a:r>
          </a:p>
          <a:p>
            <a:pPr>
              <a:buFont typeface="Wingdings" panose="05000000000000000000" pitchFamily="2" charset="2"/>
              <a:buChar char="v"/>
            </a:pPr>
            <a:r>
              <a:rPr lang="id-ID" dirty="0"/>
              <a:t> Terkadang analis diminta melakukan interpretasi jika dibutuhkan</a:t>
            </a:r>
          </a:p>
          <a:p>
            <a:pPr>
              <a:buFont typeface="Wingdings" panose="05000000000000000000" pitchFamily="2" charset="2"/>
              <a:buChar char="v"/>
            </a:pPr>
            <a:endParaRPr lang="id-ID" dirty="0"/>
          </a:p>
          <a:p>
            <a:pPr>
              <a:buFont typeface="Wingdings" panose="05000000000000000000" pitchFamily="2" charset="2"/>
              <a:buChar char="v"/>
            </a:pPr>
            <a:r>
              <a:rPr lang="id-ID" dirty="0"/>
              <a:t>Penarikan kesimpulan dilakukan setelah diketahui hasil pemeriksaan penunjang yang lain, misal Radiologi, USG, Treadmill.</a:t>
            </a:r>
          </a:p>
        </p:txBody>
      </p:sp>
    </p:spTree>
    <p:extLst>
      <p:ext uri="{BB962C8B-B14F-4D97-AF65-F5344CB8AC3E}">
        <p14:creationId xmlns:p14="http://schemas.microsoft.com/office/powerpoint/2010/main" val="302517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Penyimpanan berkas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id-ID" dirty="0"/>
              <a:t> FPP dan Riwayat Pemeriksaan Pasien disimpan dalam satu Almari Berkas </a:t>
            </a:r>
          </a:p>
          <a:p>
            <a:pPr>
              <a:buFont typeface="Wingdings" panose="05000000000000000000" pitchFamily="2" charset="2"/>
              <a:buChar char="v"/>
            </a:pPr>
            <a:r>
              <a:rPr lang="id-ID" dirty="0"/>
              <a:t> Berkas di simpan dalam almari dalam jangka waktu 5 tahun</a:t>
            </a:r>
          </a:p>
          <a:p>
            <a:pPr>
              <a:buFont typeface="Wingdings" panose="05000000000000000000" pitchFamily="2" charset="2"/>
              <a:buChar char="v"/>
            </a:pPr>
            <a:r>
              <a:rPr lang="id-ID" dirty="0"/>
              <a:t> Pemusnahan dilakukan dengan cara dibakar atau dihancurkan</a:t>
            </a:r>
          </a:p>
          <a:p>
            <a:pPr>
              <a:buFont typeface="Wingdings" panose="05000000000000000000" pitchFamily="2" charset="2"/>
              <a:buChar char="v"/>
            </a:pPr>
            <a:r>
              <a:rPr lang="id-ID" dirty="0"/>
              <a:t> Berkas disimpan tidak hanya dalam bentuk hardcopy namun juga dalam elektronik/server database</a:t>
            </a:r>
          </a:p>
        </p:txBody>
      </p:sp>
    </p:spTree>
    <p:extLst>
      <p:ext uri="{BB962C8B-B14F-4D97-AF65-F5344CB8AC3E}">
        <p14:creationId xmlns:p14="http://schemas.microsoft.com/office/powerpoint/2010/main" val="220861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9823981" cy="675548"/>
          </a:xfrm>
          <a:solidFill>
            <a:schemeClr val="accent6"/>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id-ID" dirty="0"/>
              <a:t>DALAM BENTUK DIAGRAM</a:t>
            </a:r>
          </a:p>
        </p:txBody>
      </p:sp>
      <p:pic>
        <p:nvPicPr>
          <p:cNvPr id="4" name="Content Placeholder 3"/>
          <p:cNvPicPr>
            <a:picLocks noGrp="1" noChangeAspect="1"/>
          </p:cNvPicPr>
          <p:nvPr>
            <p:ph idx="1"/>
          </p:nvPr>
        </p:nvPicPr>
        <p:blipFill>
          <a:blip r:embed="rId2"/>
          <a:stretch>
            <a:fillRect/>
          </a:stretch>
        </p:blipFill>
        <p:spPr>
          <a:xfrm>
            <a:off x="2798063" y="1410704"/>
            <a:ext cx="6276108" cy="4995003"/>
          </a:xfrm>
        </p:spPr>
      </p:pic>
    </p:spTree>
    <p:extLst>
      <p:ext uri="{BB962C8B-B14F-4D97-AF65-F5344CB8AC3E}">
        <p14:creationId xmlns:p14="http://schemas.microsoft.com/office/powerpoint/2010/main" val="128056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5640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SISTEM DI INSTALASI LABORATORIUM</a:t>
            </a:r>
          </a:p>
        </p:txBody>
      </p:sp>
      <p:sp>
        <p:nvSpPr>
          <p:cNvPr id="3" name="Content Placeholder 2"/>
          <p:cNvSpPr>
            <a:spLocks noGrp="1"/>
          </p:cNvSpPr>
          <p:nvPr>
            <p:ph idx="1"/>
          </p:nvPr>
        </p:nvSpPr>
        <p:spPr/>
        <p:txBody>
          <a:bodyPr/>
          <a:lstStyle/>
          <a:p>
            <a:pPr>
              <a:buFont typeface="Wingdings" panose="05000000000000000000" pitchFamily="2" charset="2"/>
              <a:buChar char="v"/>
            </a:pPr>
            <a:r>
              <a:rPr lang="id-ID" dirty="0"/>
              <a:t> PENDAFTARAN</a:t>
            </a:r>
          </a:p>
          <a:p>
            <a:pPr>
              <a:buFont typeface="Wingdings" panose="05000000000000000000" pitchFamily="2" charset="2"/>
              <a:buChar char="v"/>
            </a:pPr>
            <a:r>
              <a:rPr lang="id-ID" dirty="0"/>
              <a:t> SAMPLING</a:t>
            </a:r>
          </a:p>
          <a:p>
            <a:pPr>
              <a:buFont typeface="Wingdings" panose="05000000000000000000" pitchFamily="2" charset="2"/>
              <a:buChar char="v"/>
            </a:pPr>
            <a:r>
              <a:rPr lang="id-ID" dirty="0"/>
              <a:t> PROSES DAN ANALISA SAMPEL</a:t>
            </a:r>
          </a:p>
          <a:p>
            <a:pPr>
              <a:buFont typeface="Wingdings" panose="05000000000000000000" pitchFamily="2" charset="2"/>
              <a:buChar char="v"/>
            </a:pPr>
            <a:r>
              <a:rPr lang="id-ID" dirty="0"/>
              <a:t> VERIFIKASI HASIL</a:t>
            </a:r>
          </a:p>
          <a:p>
            <a:pPr>
              <a:buFont typeface="Wingdings" panose="05000000000000000000" pitchFamily="2" charset="2"/>
              <a:buChar char="v"/>
            </a:pPr>
            <a:r>
              <a:rPr lang="id-ID" dirty="0"/>
              <a:t> OUTPUT HASIL</a:t>
            </a:r>
          </a:p>
          <a:p>
            <a:pPr>
              <a:buFont typeface="Wingdings" panose="05000000000000000000" pitchFamily="2" charset="2"/>
              <a:buChar char="v"/>
            </a:pPr>
            <a:r>
              <a:rPr lang="id-ID" dirty="0"/>
              <a:t> INTERPRETASI HASIL</a:t>
            </a:r>
          </a:p>
          <a:p>
            <a:pPr>
              <a:buFont typeface="Wingdings" panose="05000000000000000000" pitchFamily="2" charset="2"/>
              <a:buChar char="v"/>
            </a:pPr>
            <a:r>
              <a:rPr lang="id-ID" dirty="0"/>
              <a:t> PENYIMPANAN</a:t>
            </a:r>
          </a:p>
        </p:txBody>
      </p:sp>
      <p:sp>
        <p:nvSpPr>
          <p:cNvPr id="4" name="Rounded Rectangle 3"/>
          <p:cNvSpPr/>
          <p:nvPr/>
        </p:nvSpPr>
        <p:spPr>
          <a:xfrm>
            <a:off x="5120640" y="2109216"/>
            <a:ext cx="1780032" cy="64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d-ID" dirty="0"/>
              <a:t>PENDAFTARAN</a:t>
            </a:r>
          </a:p>
        </p:txBody>
      </p:sp>
      <p:sp>
        <p:nvSpPr>
          <p:cNvPr id="5" name="Rounded Rectangle 4"/>
          <p:cNvSpPr/>
          <p:nvPr/>
        </p:nvSpPr>
        <p:spPr>
          <a:xfrm>
            <a:off x="10460736" y="2109216"/>
            <a:ext cx="1616964" cy="64008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dirty="0"/>
              <a:t>PROSES</a:t>
            </a:r>
          </a:p>
        </p:txBody>
      </p:sp>
      <p:sp>
        <p:nvSpPr>
          <p:cNvPr id="6" name="Rounded Rectangle 5"/>
          <p:cNvSpPr/>
          <p:nvPr/>
        </p:nvSpPr>
        <p:spPr>
          <a:xfrm>
            <a:off x="7741920" y="2109216"/>
            <a:ext cx="1706880" cy="640080"/>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dirty="0"/>
              <a:t>SAMPLING</a:t>
            </a:r>
          </a:p>
        </p:txBody>
      </p:sp>
      <p:sp>
        <p:nvSpPr>
          <p:cNvPr id="7" name="Rounded Rectangle 6"/>
          <p:cNvSpPr/>
          <p:nvPr/>
        </p:nvSpPr>
        <p:spPr>
          <a:xfrm>
            <a:off x="10203179" y="3621023"/>
            <a:ext cx="1926336" cy="6339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dirty="0"/>
              <a:t>VERIFIKASI</a:t>
            </a:r>
          </a:p>
        </p:txBody>
      </p:sp>
      <p:sp>
        <p:nvSpPr>
          <p:cNvPr id="9" name="Rounded Rectangle 8"/>
          <p:cNvSpPr/>
          <p:nvPr/>
        </p:nvSpPr>
        <p:spPr>
          <a:xfrm>
            <a:off x="5355336" y="5132832"/>
            <a:ext cx="2221230" cy="6339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dirty="0"/>
              <a:t>INTERPRETASI</a:t>
            </a:r>
          </a:p>
        </p:txBody>
      </p:sp>
      <p:sp>
        <p:nvSpPr>
          <p:cNvPr id="10" name="Rounded Rectangle 9"/>
          <p:cNvSpPr/>
          <p:nvPr/>
        </p:nvSpPr>
        <p:spPr>
          <a:xfrm>
            <a:off x="7309866" y="3608830"/>
            <a:ext cx="1961387" cy="64008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dirty="0"/>
              <a:t>OUTPUT HASIL</a:t>
            </a:r>
          </a:p>
        </p:txBody>
      </p:sp>
      <p:sp>
        <p:nvSpPr>
          <p:cNvPr id="11" name="Right Arrow 10"/>
          <p:cNvSpPr/>
          <p:nvPr/>
        </p:nvSpPr>
        <p:spPr>
          <a:xfrm>
            <a:off x="7008114" y="2261616"/>
            <a:ext cx="568452" cy="39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ight Arrow 11"/>
          <p:cNvSpPr/>
          <p:nvPr/>
        </p:nvSpPr>
        <p:spPr>
          <a:xfrm>
            <a:off x="9713214" y="2261616"/>
            <a:ext cx="568452" cy="39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Arrow 12"/>
          <p:cNvSpPr/>
          <p:nvPr/>
        </p:nvSpPr>
        <p:spPr>
          <a:xfrm rot="5400000">
            <a:off x="10882121" y="2989326"/>
            <a:ext cx="568452" cy="39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ight Arrow 13"/>
          <p:cNvSpPr/>
          <p:nvPr/>
        </p:nvSpPr>
        <p:spPr>
          <a:xfrm rot="10800000">
            <a:off x="9392411" y="3718560"/>
            <a:ext cx="568452" cy="39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14"/>
          <p:cNvSpPr/>
          <p:nvPr/>
        </p:nvSpPr>
        <p:spPr>
          <a:xfrm>
            <a:off x="8996170" y="5132832"/>
            <a:ext cx="2221230" cy="633984"/>
          </a:xfrm>
          <a:prstGeom prst="roundRect">
            <a:avLst/>
          </a:prstGeom>
          <a:solidFill>
            <a:srgbClr val="CC00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dirty="0"/>
              <a:t>PENYIMPANAN</a:t>
            </a:r>
          </a:p>
        </p:txBody>
      </p:sp>
      <p:grpSp>
        <p:nvGrpSpPr>
          <p:cNvPr id="24" name="Group 23"/>
          <p:cNvGrpSpPr/>
          <p:nvPr/>
        </p:nvGrpSpPr>
        <p:grpSpPr>
          <a:xfrm>
            <a:off x="6465951" y="4248910"/>
            <a:ext cx="3761232" cy="865634"/>
            <a:chOff x="6465951" y="4248910"/>
            <a:chExt cx="3761232" cy="865634"/>
          </a:xfrm>
        </p:grpSpPr>
        <p:cxnSp>
          <p:nvCxnSpPr>
            <p:cNvPr id="17" name="Straight Arrow Connector 16"/>
            <p:cNvCxnSpPr/>
            <p:nvPr/>
          </p:nvCxnSpPr>
          <p:spPr>
            <a:xfrm>
              <a:off x="6465951" y="4815840"/>
              <a:ext cx="0"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227183" y="4821936"/>
              <a:ext cx="0"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65951" y="4815840"/>
              <a:ext cx="3761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2"/>
            </p:cNvCxnSpPr>
            <p:nvPr/>
          </p:nvCxnSpPr>
          <p:spPr>
            <a:xfrm flipH="1">
              <a:off x="8290559" y="4248910"/>
              <a:ext cx="1" cy="56693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85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4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3000"/>
                                        <p:tgtEl>
                                          <p:spTgt spid="13"/>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6000"/>
                                        <p:tgtEl>
                                          <p:spTgt spid="14"/>
                                        </p:tgtEl>
                                      </p:cBhvr>
                                    </p:animEffect>
                                  </p:childTnLst>
                                </p:cTn>
                              </p:par>
                              <p:par>
                                <p:cTn id="17" presetID="9" presetClass="emph" presetSubtype="0" nodeType="withEffect">
                                  <p:stCondLst>
                                    <p:cond delay="5000"/>
                                  </p:stCondLst>
                                  <p:childTnLst>
                                    <p:set>
                                      <p:cBhvr rctx="PPT">
                                        <p:cTn id="18" dur="6750"/>
                                        <p:tgtEl>
                                          <p:spTgt spid="24"/>
                                        </p:tgtEl>
                                        <p:attrNameLst>
                                          <p:attrName>style.opacity</p:attrName>
                                        </p:attrNameLst>
                                      </p:cBhvr>
                                      <p:to>
                                        <p:strVal val="0.5"/>
                                      </p:to>
                                    </p:set>
                                    <p:animEffect filter="image" prLst="opacity: 0.5">
                                      <p:cBhvr rctx="IE">
                                        <p:cTn id="19" dur="6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pendaftaran</a:t>
            </a:r>
          </a:p>
        </p:txBody>
      </p:sp>
      <p:sp>
        <p:nvSpPr>
          <p:cNvPr id="3" name="Content Placeholder 2"/>
          <p:cNvSpPr>
            <a:spLocks noGrp="1"/>
          </p:cNvSpPr>
          <p:nvPr>
            <p:ph idx="1"/>
          </p:nvPr>
        </p:nvSpPr>
        <p:spPr>
          <a:xfrm>
            <a:off x="902208" y="1929184"/>
            <a:ext cx="9720071" cy="3236976"/>
          </a:xfrm>
        </p:spPr>
        <p:txBody>
          <a:bodyPr>
            <a:normAutofit lnSpcReduction="10000"/>
          </a:bodyPr>
          <a:lstStyle/>
          <a:p>
            <a:pPr>
              <a:buFont typeface="Wingdings" panose="05000000000000000000" pitchFamily="2" charset="2"/>
              <a:buChar char="v"/>
            </a:pPr>
            <a:r>
              <a:rPr lang="id-ID" dirty="0"/>
              <a:t> Standar pelayanan dibagian pendaftaran dibakukan dalam SOP yang ditandatangani oleh kepala perusahaan</a:t>
            </a:r>
          </a:p>
          <a:p>
            <a:pPr>
              <a:buFont typeface="Wingdings" panose="05000000000000000000" pitchFamily="2" charset="2"/>
              <a:buChar char="v"/>
            </a:pPr>
            <a:r>
              <a:rPr lang="id-ID" dirty="0"/>
              <a:t> Setiap petugas diwajibkan memahami SOP yang telah dibakukan untuk diterapkan, termasuk </a:t>
            </a:r>
            <a:r>
              <a:rPr lang="id-ID" i="1" dirty="0"/>
              <a:t>informed consent </a:t>
            </a:r>
          </a:p>
          <a:p>
            <a:endParaRPr lang="id-ID" dirty="0"/>
          </a:p>
          <a:p>
            <a:r>
              <a:rPr lang="id-ID" dirty="0"/>
              <a:t>SUMBER PERMINTAAN:</a:t>
            </a:r>
          </a:p>
          <a:p>
            <a:pPr>
              <a:buFont typeface="Wingdings" panose="05000000000000000000" pitchFamily="2" charset="2"/>
              <a:buChar char="§"/>
            </a:pPr>
            <a:r>
              <a:rPr lang="id-ID" dirty="0"/>
              <a:t> RUJUKAN </a:t>
            </a:r>
          </a:p>
          <a:p>
            <a:pPr>
              <a:buFont typeface="Wingdings" panose="05000000000000000000" pitchFamily="2" charset="2"/>
              <a:buChar char="§"/>
            </a:pPr>
            <a:r>
              <a:rPr lang="id-ID" dirty="0"/>
              <a:t> APS (ATAS PERMINTAAN SENDIRI)</a:t>
            </a:r>
          </a:p>
          <a:p>
            <a:endParaRPr lang="id-ID" dirty="0"/>
          </a:p>
        </p:txBody>
      </p:sp>
    </p:spTree>
    <p:extLst>
      <p:ext uri="{BB962C8B-B14F-4D97-AF65-F5344CB8AC3E}">
        <p14:creationId xmlns:p14="http://schemas.microsoft.com/office/powerpoint/2010/main" val="253764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PENDAFTARAN</a:t>
            </a:r>
          </a:p>
        </p:txBody>
      </p:sp>
      <p:sp>
        <p:nvSpPr>
          <p:cNvPr id="3" name="Content Placeholder 2"/>
          <p:cNvSpPr>
            <a:spLocks noGrp="1"/>
          </p:cNvSpPr>
          <p:nvPr>
            <p:ph idx="1"/>
          </p:nvPr>
        </p:nvSpPr>
        <p:spPr>
          <a:xfrm>
            <a:off x="1024128" y="1908048"/>
            <a:ext cx="9720071" cy="4736592"/>
          </a:xfrm>
        </p:spPr>
        <p:txBody>
          <a:bodyPr/>
          <a:lstStyle/>
          <a:p>
            <a:pPr marL="0" indent="0">
              <a:buNone/>
            </a:pPr>
            <a:r>
              <a:rPr lang="id-ID" dirty="0"/>
              <a:t>APS</a:t>
            </a:r>
          </a:p>
          <a:p>
            <a:pPr>
              <a:buFontTx/>
              <a:buChar char="-"/>
            </a:pPr>
            <a:r>
              <a:rPr lang="id-ID" dirty="0"/>
              <a:t> Meminta keterangan klinis</a:t>
            </a:r>
          </a:p>
          <a:p>
            <a:pPr>
              <a:buFontTx/>
              <a:buChar char="-"/>
            </a:pPr>
            <a:r>
              <a:rPr lang="id-ID" dirty="0"/>
              <a:t> Memberi penawaran pemeriksaan</a:t>
            </a:r>
          </a:p>
          <a:p>
            <a:pPr>
              <a:buFontTx/>
              <a:buChar char="-"/>
            </a:pPr>
            <a:r>
              <a:rPr lang="id-ID" dirty="0"/>
              <a:t> Menentukan jangka waktu hasil dapat dikeluarkan</a:t>
            </a:r>
          </a:p>
          <a:p>
            <a:pPr>
              <a:buFontTx/>
              <a:buChar char="-"/>
            </a:pPr>
            <a:r>
              <a:rPr lang="id-ID" dirty="0"/>
              <a:t> Menentukan jenis permintaan pasien</a:t>
            </a:r>
          </a:p>
          <a:p>
            <a:pPr>
              <a:buFontTx/>
              <a:buChar char="-"/>
            </a:pPr>
            <a:r>
              <a:rPr lang="id-ID" dirty="0"/>
              <a:t> Input data ke database (misal: Vanslab/Labstar)</a:t>
            </a:r>
          </a:p>
          <a:p>
            <a:pPr>
              <a:buFontTx/>
              <a:buChar char="-"/>
            </a:pPr>
            <a:r>
              <a:rPr lang="id-ID" dirty="0"/>
              <a:t> Mengeluarkan </a:t>
            </a:r>
            <a:r>
              <a:rPr lang="id-ID" i="1" dirty="0"/>
              <a:t>barcode</a:t>
            </a:r>
            <a:r>
              <a:rPr lang="id-ID" dirty="0"/>
              <a:t> sebagai identitas lengkap pasien</a:t>
            </a:r>
          </a:p>
        </p:txBody>
      </p:sp>
    </p:spTree>
    <p:extLst>
      <p:ext uri="{BB962C8B-B14F-4D97-AF65-F5344CB8AC3E}">
        <p14:creationId xmlns:p14="http://schemas.microsoft.com/office/powerpoint/2010/main" val="417013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pendaftaran</a:t>
            </a:r>
          </a:p>
        </p:txBody>
      </p:sp>
      <p:sp>
        <p:nvSpPr>
          <p:cNvPr id="3" name="Content Placeholder 2"/>
          <p:cNvSpPr>
            <a:spLocks noGrp="1"/>
          </p:cNvSpPr>
          <p:nvPr>
            <p:ph idx="1"/>
          </p:nvPr>
        </p:nvSpPr>
        <p:spPr/>
        <p:txBody>
          <a:bodyPr/>
          <a:lstStyle/>
          <a:p>
            <a:pPr>
              <a:buFont typeface="Wingdings" panose="05000000000000000000" pitchFamily="2" charset="2"/>
              <a:buChar char="v"/>
            </a:pPr>
            <a:r>
              <a:rPr lang="id-ID" dirty="0"/>
              <a:t> Penentuan waktu hasil (cito/ditunggu, waktu tertentu sesuai jam) </a:t>
            </a:r>
          </a:p>
          <a:p>
            <a:pPr>
              <a:buFont typeface="Wingdings" panose="05000000000000000000" pitchFamily="2" charset="2"/>
              <a:buChar char="v"/>
            </a:pPr>
            <a:r>
              <a:rPr lang="id-ID" dirty="0"/>
              <a:t>Pelaksana yaitu tenaga Kesmas, Analis, atau Perawat.</a:t>
            </a:r>
          </a:p>
          <a:p>
            <a:pPr>
              <a:buFont typeface="Wingdings" panose="05000000000000000000" pitchFamily="2" charset="2"/>
              <a:buChar char="v"/>
            </a:pPr>
            <a:r>
              <a:rPr lang="id-ID" dirty="0"/>
              <a:t> Sistem diatur oleh seorang koordinator CS</a:t>
            </a:r>
          </a:p>
        </p:txBody>
      </p:sp>
    </p:spTree>
    <p:extLst>
      <p:ext uri="{BB962C8B-B14F-4D97-AF65-F5344CB8AC3E}">
        <p14:creationId xmlns:p14="http://schemas.microsoft.com/office/powerpoint/2010/main" val="150723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SAMPLING</a:t>
            </a:r>
          </a:p>
        </p:txBody>
      </p:sp>
      <p:sp>
        <p:nvSpPr>
          <p:cNvPr id="3" name="Content Placeholder 2"/>
          <p:cNvSpPr>
            <a:spLocks noGrp="1"/>
          </p:cNvSpPr>
          <p:nvPr>
            <p:ph idx="1"/>
          </p:nvPr>
        </p:nvSpPr>
        <p:spPr>
          <a:xfrm>
            <a:off x="1024128" y="1932432"/>
            <a:ext cx="9720071" cy="4023360"/>
          </a:xfrm>
        </p:spPr>
        <p:txBody>
          <a:bodyPr>
            <a:normAutofit/>
          </a:bodyPr>
          <a:lstStyle/>
          <a:p>
            <a:pPr>
              <a:buFont typeface="Wingdings" panose="05000000000000000000" pitchFamily="2" charset="2"/>
              <a:buChar char="v"/>
            </a:pPr>
            <a:r>
              <a:rPr lang="id-ID" dirty="0"/>
              <a:t> Standar Pelayanan di ruang sampling telah dibakukan dalam SOP Sampling yang ditandatangani oleh kepala perusahaan</a:t>
            </a:r>
          </a:p>
          <a:p>
            <a:pPr>
              <a:buFont typeface="Wingdings" panose="05000000000000000000" pitchFamily="2" charset="2"/>
              <a:buChar char="v"/>
            </a:pPr>
            <a:r>
              <a:rPr lang="id-ID" dirty="0"/>
              <a:t> Konfirmasi terhadap identitas dan pemeriksaan diminta</a:t>
            </a:r>
          </a:p>
          <a:p>
            <a:pPr>
              <a:buFont typeface="Wingdings" panose="05000000000000000000" pitchFamily="2" charset="2"/>
              <a:buChar char="v"/>
            </a:pPr>
            <a:r>
              <a:rPr lang="id-ID" dirty="0"/>
              <a:t> Penjelasan terhadap tindakan medis/</a:t>
            </a:r>
            <a:r>
              <a:rPr lang="id-ID" i="1" dirty="0"/>
              <a:t>Informed consent </a:t>
            </a:r>
            <a:r>
              <a:rPr lang="id-ID" dirty="0"/>
              <a:t>(Sampling darah, Rekam Jantung /ECG, dll)</a:t>
            </a:r>
          </a:p>
          <a:p>
            <a:pPr>
              <a:buFont typeface="Wingdings" panose="05000000000000000000" pitchFamily="2" charset="2"/>
              <a:buChar char="v"/>
            </a:pPr>
            <a:r>
              <a:rPr lang="id-ID" dirty="0"/>
              <a:t> Scan Barcode sebagai bukti pasien telah mendapat tindakan</a:t>
            </a:r>
          </a:p>
          <a:p>
            <a:pPr>
              <a:buFont typeface="Wingdings" panose="05000000000000000000" pitchFamily="2" charset="2"/>
              <a:buChar char="v"/>
            </a:pPr>
            <a:r>
              <a:rPr lang="id-ID" dirty="0"/>
              <a:t> Pelabelan dengan barcode yang tertera</a:t>
            </a:r>
          </a:p>
          <a:p>
            <a:pPr>
              <a:buFont typeface="Wingdings" panose="05000000000000000000" pitchFamily="2" charset="2"/>
              <a:buChar char="v"/>
            </a:pPr>
            <a:endParaRPr lang="id-ID" dirty="0"/>
          </a:p>
          <a:p>
            <a:pPr>
              <a:buFont typeface="Wingdings" panose="05000000000000000000" pitchFamily="2" charset="2"/>
              <a:buChar char="v"/>
            </a:pPr>
            <a:r>
              <a:rPr lang="id-ID" dirty="0"/>
              <a:t> Penetapan Sistem Pelayanan diatur oleh koordinator sampling/Perawat</a:t>
            </a:r>
          </a:p>
        </p:txBody>
      </p:sp>
    </p:spTree>
    <p:extLst>
      <p:ext uri="{BB962C8B-B14F-4D97-AF65-F5344CB8AC3E}">
        <p14:creationId xmlns:p14="http://schemas.microsoft.com/office/powerpoint/2010/main" val="12285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PROSES DAN ANALISA SAMPEL </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id-ID" dirty="0"/>
              <a:t> Penerimaan sampel </a:t>
            </a:r>
          </a:p>
          <a:p>
            <a:pPr marL="0" indent="0">
              <a:buNone/>
            </a:pPr>
            <a:r>
              <a:rPr lang="id-ID" dirty="0"/>
              <a:t>   - Konfirmasi Identitas, Jenis Pemeriksaan, Jenis Sampel, dan Kelayakan.</a:t>
            </a:r>
          </a:p>
          <a:p>
            <a:pPr>
              <a:buFont typeface="Wingdings" panose="05000000000000000000" pitchFamily="2" charset="2"/>
              <a:buChar char="v"/>
            </a:pPr>
            <a:r>
              <a:rPr lang="id-ID" dirty="0"/>
              <a:t> Validasi sampel ‘diterima’              Penting sebagai jejak penerima sampel</a:t>
            </a:r>
          </a:p>
          <a:p>
            <a:pPr>
              <a:buFont typeface="Wingdings" panose="05000000000000000000" pitchFamily="2" charset="2"/>
              <a:buChar char="v"/>
            </a:pPr>
            <a:r>
              <a:rPr lang="id-ID" dirty="0"/>
              <a:t> Penanganan sampel sesuai jenis pemeriksaan</a:t>
            </a:r>
          </a:p>
          <a:p>
            <a:pPr>
              <a:buFont typeface="Wingdings" panose="05000000000000000000" pitchFamily="2" charset="2"/>
              <a:buChar char="v"/>
            </a:pPr>
            <a:r>
              <a:rPr lang="id-ID" dirty="0"/>
              <a:t> Akhir dari proses analisa maka alat akan mengirimkan hasil ke server database</a:t>
            </a:r>
          </a:p>
          <a:p>
            <a:pPr>
              <a:buFont typeface="Wingdings" panose="05000000000000000000" pitchFamily="2" charset="2"/>
              <a:buChar char="v"/>
            </a:pPr>
            <a:r>
              <a:rPr lang="id-ID" dirty="0"/>
              <a:t> Penyimpanan sampel (Khusus nilai extrem) dengan tenggang waktu tertentu, ex: 2 Minggu</a:t>
            </a:r>
          </a:p>
          <a:p>
            <a:pPr marL="0" indent="0">
              <a:buNone/>
            </a:pPr>
            <a:endParaRPr lang="id-ID" dirty="0"/>
          </a:p>
          <a:p>
            <a:pPr>
              <a:buFont typeface="Wingdings" panose="05000000000000000000" pitchFamily="2" charset="2"/>
              <a:buChar char="v"/>
            </a:pPr>
            <a:endParaRPr lang="id-ID" dirty="0"/>
          </a:p>
          <a:p>
            <a:pPr>
              <a:buFont typeface="Wingdings" panose="05000000000000000000" pitchFamily="2" charset="2"/>
              <a:buChar char="v"/>
            </a:pPr>
            <a:endParaRPr lang="id-ID" dirty="0"/>
          </a:p>
          <a:p>
            <a:pPr>
              <a:buFont typeface="Wingdings" panose="05000000000000000000" pitchFamily="2" charset="2"/>
              <a:buChar char="v"/>
            </a:pPr>
            <a:r>
              <a:rPr lang="id-ID" dirty="0"/>
              <a:t>Pelaksana yaitu Analis Kesehatan/Ahli Teknologi Laboratorium Medik</a:t>
            </a:r>
          </a:p>
        </p:txBody>
      </p:sp>
      <p:cxnSp>
        <p:nvCxnSpPr>
          <p:cNvPr id="5" name="Straight Arrow Connector 4"/>
          <p:cNvCxnSpPr/>
          <p:nvPr/>
        </p:nvCxnSpPr>
        <p:spPr>
          <a:xfrm>
            <a:off x="4072128" y="3157728"/>
            <a:ext cx="7559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0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Mutu internal/external laboratorium</a:t>
            </a:r>
          </a:p>
        </p:txBody>
      </p:sp>
      <p:sp>
        <p:nvSpPr>
          <p:cNvPr id="3" name="Content Placeholder 2"/>
          <p:cNvSpPr>
            <a:spLocks noGrp="1"/>
          </p:cNvSpPr>
          <p:nvPr>
            <p:ph idx="1"/>
          </p:nvPr>
        </p:nvSpPr>
        <p:spPr/>
        <p:txBody>
          <a:bodyPr/>
          <a:lstStyle/>
          <a:p>
            <a:pPr>
              <a:buFont typeface="Wingdings" panose="05000000000000000000" pitchFamily="2" charset="2"/>
              <a:buChar char="v"/>
            </a:pPr>
            <a:r>
              <a:rPr lang="id-ID" dirty="0"/>
              <a:t> Laboratorium harus mempunyai kebijakan mengenai mutu pelayanan laboratorium dan prosedur yang tertulis.</a:t>
            </a:r>
          </a:p>
          <a:p>
            <a:pPr>
              <a:buFont typeface="Wingdings" panose="05000000000000000000" pitchFamily="2" charset="2"/>
              <a:buChar char="v"/>
            </a:pPr>
            <a:r>
              <a:rPr lang="id-ID" dirty="0"/>
              <a:t> Pemantapan mutu internal dilakukan sebuah perusahaan itu sendiri dalam upaya untuk menjamin kualitas berlangsungnya proses analisa pemeriksaan pasien</a:t>
            </a:r>
          </a:p>
          <a:p>
            <a:pPr>
              <a:buFont typeface="Wingdings" panose="05000000000000000000" pitchFamily="2" charset="2"/>
              <a:buChar char="v"/>
            </a:pPr>
            <a:r>
              <a:rPr lang="id-ID" dirty="0"/>
              <a:t> Pemantapan mutu eksternal dilakukan oleh suatu perusahaan dalam rangka memperoleh pengakuan terhadap kualitas hasil yang dikeluarkan laboratorium telah memenuhi standar, Pengakuan tersebut dibakukan secara tertulis dalam bentuk sertifikat PME (Pemantapan Mutu Eksternal)</a:t>
            </a:r>
          </a:p>
        </p:txBody>
      </p:sp>
    </p:spTree>
    <p:extLst>
      <p:ext uri="{BB962C8B-B14F-4D97-AF65-F5344CB8AC3E}">
        <p14:creationId xmlns:p14="http://schemas.microsoft.com/office/powerpoint/2010/main" val="37233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VERIFIKASI HASIL</a:t>
            </a:r>
          </a:p>
        </p:txBody>
      </p:sp>
      <p:sp>
        <p:nvSpPr>
          <p:cNvPr id="3" name="Content Placeholder 2"/>
          <p:cNvSpPr>
            <a:spLocks noGrp="1"/>
          </p:cNvSpPr>
          <p:nvPr>
            <p:ph idx="1"/>
          </p:nvPr>
        </p:nvSpPr>
        <p:spPr>
          <a:xfrm>
            <a:off x="768096" y="1944624"/>
            <a:ext cx="9720071" cy="4023360"/>
          </a:xfrm>
        </p:spPr>
        <p:txBody>
          <a:bodyPr>
            <a:normAutofit fontScale="77500" lnSpcReduction="20000"/>
          </a:bodyPr>
          <a:lstStyle/>
          <a:p>
            <a:pPr>
              <a:buFont typeface="Wingdings" panose="05000000000000000000" pitchFamily="2" charset="2"/>
              <a:buChar char="v"/>
            </a:pPr>
            <a:r>
              <a:rPr lang="id-ID" dirty="0"/>
              <a:t> Akses data pasien yang bersangkutan (Login dengan ID masing2 petugas)</a:t>
            </a:r>
          </a:p>
          <a:p>
            <a:pPr marL="0" indent="0">
              <a:buNone/>
            </a:pPr>
            <a:r>
              <a:rPr lang="id-ID" dirty="0"/>
              <a:t>	- Akses hanya terbatas pada bagian petugas, ex: Analis hanya bisa akses data </a:t>
            </a:r>
          </a:p>
          <a:p>
            <a:pPr marL="0" indent="0">
              <a:buNone/>
            </a:pPr>
            <a:r>
              <a:rPr lang="id-ID" dirty="0"/>
              <a:t>	   hasil pemeriksaan laboratorium</a:t>
            </a:r>
          </a:p>
          <a:p>
            <a:pPr>
              <a:buFont typeface="Wingdings" panose="05000000000000000000" pitchFamily="2" charset="2"/>
              <a:buChar char="v"/>
            </a:pPr>
            <a:r>
              <a:rPr lang="id-ID" dirty="0"/>
              <a:t> Analisa Nilai Pemeriksaan Sampel. Khususnya nilai extrem</a:t>
            </a:r>
          </a:p>
          <a:p>
            <a:pPr>
              <a:buFont typeface="Wingdings" panose="05000000000000000000" pitchFamily="2" charset="2"/>
              <a:buChar char="v"/>
            </a:pPr>
            <a:r>
              <a:rPr lang="id-ID" dirty="0"/>
              <a:t> Konfirmasi ulang jika diperlukan, ex: HIV Positif (+)</a:t>
            </a:r>
          </a:p>
          <a:p>
            <a:pPr>
              <a:buFont typeface="Wingdings" panose="05000000000000000000" pitchFamily="2" charset="2"/>
              <a:buChar char="v"/>
            </a:pPr>
            <a:r>
              <a:rPr lang="id-ID" dirty="0"/>
              <a:t> Membuka kembali riwayat dan histori pemeriksaan yang dilakukan pasien tsb.</a:t>
            </a:r>
          </a:p>
          <a:p>
            <a:pPr>
              <a:buFont typeface="Wingdings" panose="05000000000000000000" pitchFamily="2" charset="2"/>
              <a:buChar char="v"/>
            </a:pPr>
            <a:r>
              <a:rPr lang="id-ID" dirty="0"/>
              <a:t> Validasi hasil oleh ‘Line 2’</a:t>
            </a:r>
          </a:p>
          <a:p>
            <a:pPr>
              <a:buFont typeface="Wingdings" panose="05000000000000000000" pitchFamily="2" charset="2"/>
              <a:buChar char="v"/>
            </a:pPr>
            <a:r>
              <a:rPr lang="id-ID" dirty="0"/>
              <a:t> Konsultasi hasil kepada ‘Line 1’</a:t>
            </a:r>
          </a:p>
          <a:p>
            <a:pPr>
              <a:buFont typeface="Wingdings" panose="05000000000000000000" pitchFamily="2" charset="2"/>
              <a:buChar char="v"/>
            </a:pPr>
            <a:r>
              <a:rPr lang="id-ID" dirty="0"/>
              <a:t> Validasi hasil dinyatakan boleh keluar dilakukan oleh ‘Line 1’</a:t>
            </a:r>
          </a:p>
          <a:p>
            <a:pPr>
              <a:buFont typeface="Wingdings" panose="05000000000000000000" pitchFamily="2" charset="2"/>
              <a:buChar char="v"/>
            </a:pPr>
            <a:r>
              <a:rPr lang="id-ID" dirty="0"/>
              <a:t> Validasi dilakukan didalam database dan form permintaan pasien (FPP)</a:t>
            </a:r>
          </a:p>
          <a:p>
            <a:pPr>
              <a:buFont typeface="Wingdings" panose="05000000000000000000" pitchFamily="2" charset="2"/>
              <a:buChar char="v"/>
            </a:pPr>
            <a:r>
              <a:rPr lang="id-ID" dirty="0"/>
              <a:t> Validasi dilakukan oleh Analis Senior atau Dokter Spesialis Patologi Klinik/Anatomi</a:t>
            </a:r>
          </a:p>
        </p:txBody>
      </p:sp>
    </p:spTree>
    <p:extLst>
      <p:ext uri="{BB962C8B-B14F-4D97-AF65-F5344CB8AC3E}">
        <p14:creationId xmlns:p14="http://schemas.microsoft.com/office/powerpoint/2010/main" val="2876050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210</TotalTime>
  <Words>518</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Tw Cen MT</vt:lpstr>
      <vt:lpstr>Tw Cen MT Condensed</vt:lpstr>
      <vt:lpstr>Wingdings</vt:lpstr>
      <vt:lpstr>Wingdings 3</vt:lpstr>
      <vt:lpstr>Integral</vt:lpstr>
      <vt:lpstr>Sistem informasi dan komunikasi</vt:lpstr>
      <vt:lpstr>SISTEM DI INSTALASI LABORATORIUM</vt:lpstr>
      <vt:lpstr>pendaftaran</vt:lpstr>
      <vt:lpstr>PENDAFTARAN</vt:lpstr>
      <vt:lpstr>pendaftaran</vt:lpstr>
      <vt:lpstr>SAMPLING</vt:lpstr>
      <vt:lpstr>PROSES DAN ANALISA SAMPEL </vt:lpstr>
      <vt:lpstr>Mutu internal/external laboratorium</vt:lpstr>
      <vt:lpstr>VERIFIKASI HASIL</vt:lpstr>
      <vt:lpstr>Interpretasi hasil</vt:lpstr>
      <vt:lpstr>Penyimpanan berkas</vt:lpstr>
      <vt:lpstr>DALAM BENTUK DIAGRAM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informasi dan komunikasi</dc:title>
  <dc:creator>User</dc:creator>
  <cp:lastModifiedBy>WINDOWS</cp:lastModifiedBy>
  <cp:revision>35</cp:revision>
  <dcterms:created xsi:type="dcterms:W3CDTF">2016-11-21T12:04:53Z</dcterms:created>
  <dcterms:modified xsi:type="dcterms:W3CDTF">2016-11-30T07:21:39Z</dcterms:modified>
</cp:coreProperties>
</file>