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63" r:id="rId6"/>
    <p:sldId id="265" r:id="rId7"/>
    <p:sldId id="267" r:id="rId8"/>
    <p:sldId id="269" r:id="rId9"/>
    <p:sldId id="271" r:id="rId10"/>
    <p:sldId id="273" r:id="rId11"/>
    <p:sldId id="275" r:id="rId12"/>
    <p:sldId id="277" r:id="rId13"/>
    <p:sldId id="279" r:id="rId14"/>
    <p:sldId id="281" r:id="rId15"/>
    <p:sldId id="283" r:id="rId16"/>
    <p:sldId id="285" r:id="rId17"/>
    <p:sldId id="287" r:id="rId18"/>
    <p:sldId id="289" r:id="rId19"/>
    <p:sldId id="291"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5123A70-CB9F-4926-9CC6-6893DE7A578D}" type="datetimeFigureOut">
              <a:rPr lang="id-ID" smtClean="0"/>
              <a:t>08/04/2019</a:t>
            </a:fld>
            <a:endParaRPr lang="id-ID"/>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d-ID"/>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D5BE8BE-6E15-434A-8AED-521097482E75}" type="slidenum">
              <a:rPr lang="id-ID" smtClean="0"/>
              <a:t>‹#›</a:t>
            </a:fld>
            <a:endParaRPr lang="id-ID"/>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23A70-CB9F-4926-9CC6-6893DE7A578D}" type="datetimeFigureOut">
              <a:rPr lang="id-ID" smtClean="0"/>
              <a:t>08/04/2019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D5BE8BE-6E15-434A-8AED-521097482E75}"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23A70-CB9F-4926-9CC6-6893DE7A578D}" type="datetimeFigureOut">
              <a:rPr lang="id-ID" smtClean="0"/>
              <a:t>08/04/2019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D5BE8BE-6E15-434A-8AED-521097482E75}"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123A70-CB9F-4926-9CC6-6893DE7A578D}" type="datetimeFigureOut">
              <a:rPr lang="id-ID" smtClean="0"/>
              <a:t>08/04/2019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D5BE8BE-6E15-434A-8AED-521097482E75}"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123A70-CB9F-4926-9CC6-6893DE7A578D}" type="datetimeFigureOut">
              <a:rPr lang="id-ID" smtClean="0"/>
              <a:t>08/04/2019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D5BE8BE-6E15-434A-8AED-521097482E75}"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5123A70-CB9F-4926-9CC6-6893DE7A578D}" type="datetimeFigureOut">
              <a:rPr lang="id-ID" smtClean="0"/>
              <a:t>08/04/2019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D5BE8BE-6E15-434A-8AED-521097482E75}" type="slidenum">
              <a:rPr lang="id-ID" smtClean="0"/>
              <a:t>‹#›</a:t>
            </a:fld>
            <a:endParaRPr lang="id-ID"/>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123A70-CB9F-4926-9CC6-6893DE7A578D}" type="datetimeFigureOut">
              <a:rPr lang="id-ID" smtClean="0"/>
              <a:t>08/04/2019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D5BE8BE-6E15-434A-8AED-521097482E75}"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123A70-CB9F-4926-9CC6-6893DE7A578D}" type="datetimeFigureOut">
              <a:rPr lang="id-ID" smtClean="0"/>
              <a:t>08/04/2019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D5BE8BE-6E15-434A-8AED-521097482E75}"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23A70-CB9F-4926-9CC6-6893DE7A578D}" type="datetimeFigureOut">
              <a:rPr lang="id-ID" smtClean="0"/>
              <a:t>08/04/2019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D5BE8BE-6E15-434A-8AED-521097482E75}"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5123A70-CB9F-4926-9CC6-6893DE7A578D}" type="datetimeFigureOut">
              <a:rPr lang="id-ID" smtClean="0"/>
              <a:t>08/04/2019</a:t>
            </a:fld>
            <a:endParaRPr lang="id-ID"/>
          </a:p>
        </p:txBody>
      </p:sp>
      <p:sp>
        <p:nvSpPr>
          <p:cNvPr id="7" name="Slide Number Placeholder 6"/>
          <p:cNvSpPr>
            <a:spLocks noGrp="1"/>
          </p:cNvSpPr>
          <p:nvPr>
            <p:ph type="sldNum" sz="quarter" idx="12"/>
          </p:nvPr>
        </p:nvSpPr>
        <p:spPr/>
        <p:txBody>
          <a:bodyPr/>
          <a:lstStyle/>
          <a:p>
            <a:fld id="{9D5BE8BE-6E15-434A-8AED-521097482E75}" type="slidenum">
              <a:rPr lang="id-ID" smtClean="0"/>
              <a:t>‹#›</a:t>
            </a:fld>
            <a:endParaRPr lang="id-ID"/>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23A70-CB9F-4926-9CC6-6893DE7A578D}" type="datetimeFigureOut">
              <a:rPr lang="id-ID" smtClean="0"/>
              <a:t>08/04/2019</a:t>
            </a:fld>
            <a:endParaRPr lang="id-ID"/>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7" name="Slide Number Placeholder 6"/>
          <p:cNvSpPr>
            <a:spLocks noGrp="1"/>
          </p:cNvSpPr>
          <p:nvPr>
            <p:ph type="sldNum" sz="quarter" idx="12"/>
          </p:nvPr>
        </p:nvSpPr>
        <p:spPr/>
        <p:txBody>
          <a:bodyPr/>
          <a:lstStyle/>
          <a:p>
            <a:fld id="{9D5BE8BE-6E15-434A-8AED-521097482E75}"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5123A70-CB9F-4926-9CC6-6893DE7A578D}" type="datetimeFigureOut">
              <a:rPr lang="id-ID" smtClean="0"/>
              <a:t>08/04/2019</a:t>
            </a:fld>
            <a:endParaRPr lang="id-ID"/>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d-ID"/>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D5BE8BE-6E15-434A-8AED-521097482E75}"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204864"/>
            <a:ext cx="3439035" cy="2205772"/>
          </a:xfrm>
        </p:spPr>
        <p:txBody>
          <a:bodyPr>
            <a:normAutofit fontScale="90000"/>
          </a:bodyPr>
          <a:lstStyle/>
          <a:p>
            <a:r>
              <a:rPr lang="id-ID" b="1" dirty="0" smtClean="0">
                <a:solidFill>
                  <a:schemeClr val="tx2"/>
                </a:solidFill>
              </a:rPr>
              <a:t>SIKLUS MANAJEMEN DATA KESEHATAN</a:t>
            </a:r>
            <a:endParaRPr lang="id-ID" b="1" dirty="0">
              <a:solidFill>
                <a:schemeClr val="tx2"/>
              </a:solidFill>
            </a:endParaRPr>
          </a:p>
        </p:txBody>
      </p:sp>
      <p:sp>
        <p:nvSpPr>
          <p:cNvPr id="3" name="Subtitle 2"/>
          <p:cNvSpPr>
            <a:spLocks noGrp="1"/>
          </p:cNvSpPr>
          <p:nvPr>
            <p:ph type="subTitle" idx="1"/>
          </p:nvPr>
        </p:nvSpPr>
        <p:spPr>
          <a:xfrm>
            <a:off x="4733365" y="4421080"/>
            <a:ext cx="3309803" cy="1672216"/>
          </a:xfrm>
        </p:spPr>
        <p:txBody>
          <a:bodyPr>
            <a:normAutofit fontScale="92500"/>
          </a:bodyPr>
          <a:lstStyle/>
          <a:p>
            <a:r>
              <a:rPr lang="id-ID" sz="2800" b="1" dirty="0" smtClean="0">
                <a:solidFill>
                  <a:schemeClr val="tx2"/>
                </a:solidFill>
              </a:rPr>
              <a:t>Materi 6</a:t>
            </a:r>
          </a:p>
          <a:p>
            <a:r>
              <a:rPr lang="id-ID" sz="2800" b="1" dirty="0" smtClean="0">
                <a:solidFill>
                  <a:schemeClr val="tx2"/>
                </a:solidFill>
              </a:rPr>
              <a:t>MK Mandatkes</a:t>
            </a:r>
            <a:r>
              <a:rPr lang="en-US" sz="2800" b="1" dirty="0" smtClean="0">
                <a:solidFill>
                  <a:schemeClr val="tx2"/>
                </a:solidFill>
              </a:rPr>
              <a:t>ling</a:t>
            </a:r>
            <a:endParaRPr lang="id-ID" sz="2800" b="1" dirty="0" smtClean="0">
              <a:solidFill>
                <a:schemeClr val="tx2"/>
              </a:solidFill>
            </a:endParaRPr>
          </a:p>
          <a:p>
            <a:r>
              <a:rPr lang="id-ID" sz="2800" b="1" dirty="0" smtClean="0">
                <a:solidFill>
                  <a:schemeClr val="tx2"/>
                </a:solidFill>
              </a:rPr>
              <a:t>S1 - Kes</a:t>
            </a:r>
            <a:r>
              <a:rPr lang="en-US" sz="2800" b="1" dirty="0" smtClean="0">
                <a:solidFill>
                  <a:schemeClr val="tx2"/>
                </a:solidFill>
              </a:rPr>
              <a:t>ling</a:t>
            </a:r>
            <a:endParaRPr lang="id-ID" sz="2800" b="1" dirty="0" smtClean="0">
              <a:solidFill>
                <a:schemeClr val="tx2"/>
              </a:solidFill>
            </a:endParaRPr>
          </a:p>
        </p:txBody>
      </p:sp>
    </p:spTree>
    <p:extLst>
      <p:ext uri="{BB962C8B-B14F-4D97-AF65-F5344CB8AC3E}">
        <p14:creationId xmlns:p14="http://schemas.microsoft.com/office/powerpoint/2010/main" val="266779011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648072"/>
          </a:xfrm>
        </p:spPr>
        <p:txBody>
          <a:bodyPr>
            <a:normAutofit/>
          </a:bodyPr>
          <a:lstStyle/>
          <a:p>
            <a:pPr algn="ctr"/>
            <a:r>
              <a:rPr lang="id-ID" sz="3600" b="1" dirty="0" smtClean="0">
                <a:solidFill>
                  <a:schemeClr val="tx2"/>
                </a:solidFill>
                <a:latin typeface="Arial" pitchFamily="34" charset="0"/>
                <a:cs typeface="Arial" pitchFamily="34" charset="0"/>
              </a:rPr>
              <a:t>MODEL MANAJEMEN DATA</a:t>
            </a:r>
            <a:endParaRPr lang="id-ID" sz="36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539552" y="1556792"/>
            <a:ext cx="7992888" cy="4824536"/>
          </a:xfrm>
        </p:spPr>
        <p:txBody>
          <a:bodyPr>
            <a:normAutofit/>
          </a:bodyPr>
          <a:lstStyle/>
          <a:p>
            <a:pPr marL="530225" indent="-461963">
              <a:buNone/>
            </a:pPr>
            <a:r>
              <a:rPr lang="id-ID" sz="3200" i="1" dirty="0" smtClean="0">
                <a:latin typeface="Arial" pitchFamily="34" charset="0"/>
                <a:cs typeface="Arial" pitchFamily="34" charset="0"/>
              </a:rPr>
              <a:t>5. Data Currency dan Data timeliness = </a:t>
            </a:r>
            <a:r>
              <a:rPr lang="id-ID" sz="3200" dirty="0" smtClean="0">
                <a:latin typeface="Arial" pitchFamily="34" charset="0"/>
                <a:cs typeface="Arial" pitchFamily="34" charset="0"/>
              </a:rPr>
              <a:t>kebutuhan data pelayanan kesehatan harus dapat di up-date dan direkam pada waktu dekat dari kejadian atau pengamatannya. Karena perawatan sesuai data yang akurat dan saat ini, pentingnya kualitas data adalah ketepatan waktu dari input data dan dokumentasinya.</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2558995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648072"/>
          </a:xfrm>
        </p:spPr>
        <p:txBody>
          <a:bodyPr>
            <a:normAutofit/>
          </a:bodyPr>
          <a:lstStyle/>
          <a:p>
            <a:pPr algn="ctr"/>
            <a:r>
              <a:rPr lang="id-ID" sz="3600" b="1" dirty="0" smtClean="0">
                <a:solidFill>
                  <a:schemeClr val="tx2"/>
                </a:solidFill>
                <a:latin typeface="Arial" pitchFamily="34" charset="0"/>
                <a:cs typeface="Arial" pitchFamily="34" charset="0"/>
              </a:rPr>
              <a:t>MODEL MANAJEMEN DATA</a:t>
            </a:r>
            <a:endParaRPr lang="id-ID" sz="36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539552" y="1556792"/>
            <a:ext cx="7992888" cy="4824536"/>
          </a:xfrm>
        </p:spPr>
        <p:txBody>
          <a:bodyPr>
            <a:normAutofit/>
          </a:bodyPr>
          <a:lstStyle/>
          <a:p>
            <a:pPr marL="530225" indent="-461963">
              <a:buNone/>
            </a:pPr>
            <a:r>
              <a:rPr lang="id-ID" sz="3200" i="1" dirty="0" smtClean="0">
                <a:latin typeface="Arial" pitchFamily="34" charset="0"/>
                <a:cs typeface="Arial" pitchFamily="34" charset="0"/>
              </a:rPr>
              <a:t>6. Data Definition = </a:t>
            </a:r>
            <a:r>
              <a:rPr lang="id-ID" sz="3200" dirty="0" smtClean="0">
                <a:latin typeface="Arial" pitchFamily="34" charset="0"/>
                <a:cs typeface="Arial" pitchFamily="34" charset="0"/>
              </a:rPr>
              <a:t>data dan informasi yang didokumentasikan dalam rekam kesehatan. Para pengguna informasi harus mengerti tentang penyajian dan bentuk data yang disimpan tersebut. Setiap elemen data harus memiliki definis yang jelas dan nilai yang dapat diterima</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2916403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648072"/>
          </a:xfrm>
        </p:spPr>
        <p:txBody>
          <a:bodyPr>
            <a:normAutofit/>
          </a:bodyPr>
          <a:lstStyle/>
          <a:p>
            <a:pPr algn="ctr"/>
            <a:r>
              <a:rPr lang="id-ID" sz="3600" b="1" dirty="0" smtClean="0">
                <a:solidFill>
                  <a:schemeClr val="tx2"/>
                </a:solidFill>
                <a:latin typeface="Arial" pitchFamily="34" charset="0"/>
                <a:cs typeface="Arial" pitchFamily="34" charset="0"/>
              </a:rPr>
              <a:t>MODEL MANAJEMEN DATA</a:t>
            </a:r>
            <a:endParaRPr lang="id-ID" sz="36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539552" y="1556792"/>
            <a:ext cx="7992888" cy="4824536"/>
          </a:xfrm>
        </p:spPr>
        <p:txBody>
          <a:bodyPr>
            <a:normAutofit/>
          </a:bodyPr>
          <a:lstStyle/>
          <a:p>
            <a:pPr marL="530225" indent="-461963">
              <a:buNone/>
            </a:pPr>
            <a:r>
              <a:rPr lang="id-ID" sz="3200" i="1" dirty="0" smtClean="0">
                <a:latin typeface="Arial" pitchFamily="34" charset="0"/>
                <a:cs typeface="Arial" pitchFamily="34" charset="0"/>
              </a:rPr>
              <a:t>7. Data Granularity = </a:t>
            </a:r>
            <a:r>
              <a:rPr lang="id-ID" sz="3200" dirty="0" smtClean="0">
                <a:latin typeface="Arial" pitchFamily="34" charset="0"/>
                <a:cs typeface="Arial" pitchFamily="34" charset="0"/>
              </a:rPr>
              <a:t>karakteristik kualitas data yang dibutuhkan berkaitan dengan dikeluarkannya definisi data, membutuhkan atribut dan nilai data yang didefinisikan pada tingkat kelengkapan yang rinci. Contoh = hasil test laboratorium secara numerik dapat dituliskan dalam bentuk desimal untuk interpretasinya</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19470194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648072"/>
          </a:xfrm>
        </p:spPr>
        <p:txBody>
          <a:bodyPr>
            <a:normAutofit/>
          </a:bodyPr>
          <a:lstStyle/>
          <a:p>
            <a:pPr algn="ctr"/>
            <a:r>
              <a:rPr lang="id-ID" sz="3600" b="1" dirty="0" smtClean="0">
                <a:solidFill>
                  <a:schemeClr val="tx2"/>
                </a:solidFill>
                <a:latin typeface="Arial" pitchFamily="34" charset="0"/>
                <a:cs typeface="Arial" pitchFamily="34" charset="0"/>
              </a:rPr>
              <a:t>MODEL MANAJEMEN DATA</a:t>
            </a:r>
            <a:endParaRPr lang="id-ID" sz="36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539552" y="1556792"/>
            <a:ext cx="7992888" cy="4824536"/>
          </a:xfrm>
        </p:spPr>
        <p:txBody>
          <a:bodyPr>
            <a:normAutofit/>
          </a:bodyPr>
          <a:lstStyle/>
          <a:p>
            <a:pPr marL="530225" indent="-461963">
              <a:buNone/>
            </a:pPr>
            <a:r>
              <a:rPr lang="id-ID" sz="3200" i="1" dirty="0" smtClean="0">
                <a:latin typeface="Arial" pitchFamily="34" charset="0"/>
                <a:cs typeface="Arial" pitchFamily="34" charset="0"/>
              </a:rPr>
              <a:t>8. Data Precision = </a:t>
            </a:r>
            <a:r>
              <a:rPr lang="id-ID" sz="3200" dirty="0" smtClean="0">
                <a:latin typeface="Arial" pitchFamily="34" charset="0"/>
                <a:cs typeface="Arial" pitchFamily="34" charset="0"/>
              </a:rPr>
              <a:t>istilah untuk menggambarkan nilai data yang diharapkan. Bagian dari data yang nilainya dapat diterima atau range nilai untuk masing-masing elemen data harus didefinisikan. Contoh = definisi data yang presisi berkaitan dengan gender maka terdapat 3 nilai yaitu : male, female, dan unknown.</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2462731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648072"/>
          </a:xfrm>
        </p:spPr>
        <p:txBody>
          <a:bodyPr>
            <a:normAutofit/>
          </a:bodyPr>
          <a:lstStyle/>
          <a:p>
            <a:pPr algn="ctr"/>
            <a:r>
              <a:rPr lang="id-ID" sz="3600" b="1" dirty="0" smtClean="0">
                <a:solidFill>
                  <a:schemeClr val="tx2"/>
                </a:solidFill>
                <a:latin typeface="Arial" pitchFamily="34" charset="0"/>
                <a:cs typeface="Arial" pitchFamily="34" charset="0"/>
              </a:rPr>
              <a:t>MODEL MANAJEMEN DATA</a:t>
            </a:r>
            <a:endParaRPr lang="id-ID" sz="36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539552" y="1556792"/>
            <a:ext cx="7992888" cy="4824536"/>
          </a:xfrm>
        </p:spPr>
        <p:txBody>
          <a:bodyPr>
            <a:normAutofit fontScale="92500" lnSpcReduction="20000"/>
          </a:bodyPr>
          <a:lstStyle/>
          <a:p>
            <a:pPr marL="530225" indent="-461963">
              <a:buNone/>
            </a:pPr>
            <a:r>
              <a:rPr lang="id-ID" sz="3200" i="1" dirty="0" smtClean="0">
                <a:latin typeface="Arial" pitchFamily="34" charset="0"/>
                <a:cs typeface="Arial" pitchFamily="34" charset="0"/>
              </a:rPr>
              <a:t>9. Data Relevancy = </a:t>
            </a:r>
            <a:r>
              <a:rPr lang="id-ID" sz="3200" dirty="0" smtClean="0">
                <a:latin typeface="Arial" pitchFamily="34" charset="0"/>
                <a:cs typeface="Arial" pitchFamily="34" charset="0"/>
              </a:rPr>
              <a:t>manfaat dari data di rekam kesehatan. Alasan dari pengumpulan data harus jelas untuk memastikan relevansi dari data yang dikumpulkan. Pada rekam kesehatan </a:t>
            </a:r>
            <a:r>
              <a:rPr lang="id-ID" sz="3200" i="1" dirty="0" smtClean="0">
                <a:latin typeface="Arial" pitchFamily="34" charset="0"/>
                <a:cs typeface="Arial" pitchFamily="34" charset="0"/>
              </a:rPr>
              <a:t>paper-based</a:t>
            </a:r>
            <a:r>
              <a:rPr lang="id-ID" sz="3200" dirty="0" smtClean="0">
                <a:latin typeface="Arial" pitchFamily="34" charset="0"/>
                <a:cs typeface="Arial" pitchFamily="34" charset="0"/>
              </a:rPr>
              <a:t>, volume detail disediakan dari keterbatasan penggunaan data dan informasi (Abdelhak, 2001). Contoh = dokumentasi keperawatan sering berbentuk panjang dan dokter maupun perawat tidak mempunyai banyak waktu untuk mereviewnya.</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2279226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648072"/>
          </a:xfrm>
        </p:spPr>
        <p:txBody>
          <a:bodyPr>
            <a:normAutofit/>
          </a:bodyPr>
          <a:lstStyle/>
          <a:p>
            <a:pPr algn="ctr"/>
            <a:r>
              <a:rPr lang="id-ID" sz="3600" b="1" dirty="0" smtClean="0">
                <a:solidFill>
                  <a:schemeClr val="tx2"/>
                </a:solidFill>
                <a:latin typeface="Arial" pitchFamily="34" charset="0"/>
                <a:cs typeface="Arial" pitchFamily="34" charset="0"/>
              </a:rPr>
              <a:t>SIKLUS MANAJEMEN DATA</a:t>
            </a:r>
            <a:endParaRPr lang="id-ID" sz="36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539552" y="1340768"/>
            <a:ext cx="8208912" cy="5040560"/>
          </a:xfrm>
        </p:spPr>
        <p:txBody>
          <a:bodyPr>
            <a:normAutofit fontScale="85000" lnSpcReduction="10000"/>
          </a:bodyPr>
          <a:lstStyle/>
          <a:p>
            <a:pPr marL="530225" indent="-461963">
              <a:buNone/>
            </a:pPr>
            <a:r>
              <a:rPr lang="id-ID" sz="3200" dirty="0" smtClean="0">
                <a:latin typeface="Arial" pitchFamily="34" charset="0"/>
                <a:cs typeface="Arial" pitchFamily="34" charset="0"/>
              </a:rPr>
              <a:t>1. </a:t>
            </a:r>
            <a:r>
              <a:rPr lang="id-ID" sz="3200" u="sng" dirty="0" smtClean="0">
                <a:latin typeface="Arial" pitchFamily="34" charset="0"/>
                <a:cs typeface="Arial" pitchFamily="34" charset="0"/>
              </a:rPr>
              <a:t>PENGUMPULAN DATA </a:t>
            </a:r>
            <a:r>
              <a:rPr lang="id-ID" sz="3200" dirty="0" smtClean="0">
                <a:latin typeface="Arial" pitchFamily="34" charset="0"/>
                <a:cs typeface="Arial" pitchFamily="34" charset="0"/>
              </a:rPr>
              <a:t>=  kegiatan penting yang mengawali proses dari semua kegiatan untuk mendapatkan data yang berkualitas. </a:t>
            </a:r>
          </a:p>
          <a:p>
            <a:pPr marL="530225" indent="-461963">
              <a:buNone/>
            </a:pPr>
            <a:r>
              <a:rPr lang="id-ID" sz="3200" dirty="0" smtClean="0">
                <a:latin typeface="Arial" pitchFamily="34" charset="0"/>
                <a:cs typeface="Arial" pitchFamily="34" charset="0"/>
              </a:rPr>
              <a:t>	Pengumpulan dari sumber data yang asli harus dibuat prosedur yang sesuai dengan standar. </a:t>
            </a:r>
          </a:p>
          <a:p>
            <a:pPr marL="530225" indent="-461963">
              <a:buNone/>
            </a:pPr>
            <a:r>
              <a:rPr lang="id-ID" sz="3200" dirty="0">
                <a:latin typeface="Arial" pitchFamily="34" charset="0"/>
                <a:cs typeface="Arial" pitchFamily="34" charset="0"/>
              </a:rPr>
              <a:t>	</a:t>
            </a:r>
            <a:r>
              <a:rPr lang="id-ID" sz="3200" dirty="0" smtClean="0">
                <a:latin typeface="Arial" pitchFamily="34" charset="0"/>
                <a:cs typeface="Arial" pitchFamily="34" charset="0"/>
              </a:rPr>
              <a:t>Sumber utama dari data pelayanan kesehatan adalah rekam medis pasien atau rekam kesehatan, yang harus berisi data yang utama digunakan untuk proses pendukung keputusan, meliputi “siapa, apa, kapan, dimana, mengapa dan bagaimana” dari perawatan pasien (Abdelhak, et all, 1996)</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41968589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648072"/>
          </a:xfrm>
        </p:spPr>
        <p:txBody>
          <a:bodyPr>
            <a:normAutofit/>
          </a:bodyPr>
          <a:lstStyle/>
          <a:p>
            <a:pPr algn="ctr"/>
            <a:r>
              <a:rPr lang="id-ID" sz="3600" b="1" dirty="0" smtClean="0">
                <a:solidFill>
                  <a:schemeClr val="tx2"/>
                </a:solidFill>
                <a:latin typeface="Arial" pitchFamily="34" charset="0"/>
                <a:cs typeface="Arial" pitchFamily="34" charset="0"/>
              </a:rPr>
              <a:t>SIKLUS MANAJEMEN DATA</a:t>
            </a:r>
            <a:endParaRPr lang="id-ID" sz="36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539552" y="1340768"/>
            <a:ext cx="8208912" cy="5040560"/>
          </a:xfrm>
        </p:spPr>
        <p:txBody>
          <a:bodyPr>
            <a:normAutofit lnSpcReduction="10000"/>
          </a:bodyPr>
          <a:lstStyle/>
          <a:p>
            <a:pPr marL="582612" indent="-514350">
              <a:buAutoNum type="arabicPeriod"/>
            </a:pPr>
            <a:r>
              <a:rPr lang="id-ID" sz="3200" u="sng" dirty="0" smtClean="0">
                <a:latin typeface="Arial" pitchFamily="34" charset="0"/>
                <a:cs typeface="Arial" pitchFamily="34" charset="0"/>
              </a:rPr>
              <a:t>PENGUMPULAN DATA </a:t>
            </a:r>
            <a:r>
              <a:rPr lang="id-ID" sz="3200" dirty="0" smtClean="0">
                <a:latin typeface="Arial" pitchFamily="34" charset="0"/>
                <a:cs typeface="Arial" pitchFamily="34" charset="0"/>
              </a:rPr>
              <a:t>=  </a:t>
            </a:r>
            <a:endParaRPr lang="id-ID" sz="3200" dirty="0">
              <a:latin typeface="Arial" pitchFamily="34" charset="0"/>
              <a:cs typeface="Arial" pitchFamily="34" charset="0"/>
            </a:endParaRPr>
          </a:p>
          <a:p>
            <a:pPr marL="530225" indent="-463550">
              <a:buNone/>
              <a:tabLst>
                <a:tab pos="530225" algn="l"/>
              </a:tabLst>
            </a:pPr>
            <a:r>
              <a:rPr lang="id-ID" sz="3200" dirty="0">
                <a:latin typeface="Arial" pitchFamily="34" charset="0"/>
                <a:cs typeface="Arial" pitchFamily="34" charset="0"/>
              </a:rPr>
              <a:t>	</a:t>
            </a:r>
            <a:r>
              <a:rPr lang="id-ID" sz="3200" dirty="0" smtClean="0">
                <a:latin typeface="Arial" pitchFamily="34" charset="0"/>
                <a:cs typeface="Arial" pitchFamily="34" charset="0"/>
              </a:rPr>
              <a:t>Tipe dan alasan pengumpulan data = pengumpulan data yang akurat dan tepat waktu mempunyai dampak yang siginifikan untuk pengambilan keputusan dalam pelayanan kesehatan. Data yang berkualitas harus mulai dari titik awalnya. </a:t>
            </a:r>
          </a:p>
          <a:p>
            <a:pPr marL="530225" indent="-463550">
              <a:buNone/>
              <a:tabLst>
                <a:tab pos="530225" algn="l"/>
              </a:tabLst>
            </a:pPr>
            <a:r>
              <a:rPr lang="id-ID" sz="3200" dirty="0">
                <a:latin typeface="Arial" pitchFamily="34" charset="0"/>
                <a:cs typeface="Arial" pitchFamily="34" charset="0"/>
              </a:rPr>
              <a:t>	</a:t>
            </a:r>
            <a:r>
              <a:rPr lang="id-ID" sz="3200" dirty="0" smtClean="0">
                <a:latin typeface="Arial" pitchFamily="34" charset="0"/>
                <a:cs typeface="Arial" pitchFamily="34" charset="0"/>
              </a:rPr>
              <a:t>tipe data yang dikumpulkan dari pelayanan kesehatan = data klinis dan data administrasi  </a:t>
            </a:r>
          </a:p>
        </p:txBody>
      </p:sp>
    </p:spTree>
    <p:extLst>
      <p:ext uri="{BB962C8B-B14F-4D97-AF65-F5344CB8AC3E}">
        <p14:creationId xmlns:p14="http://schemas.microsoft.com/office/powerpoint/2010/main" val="23512071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648072"/>
          </a:xfrm>
        </p:spPr>
        <p:txBody>
          <a:bodyPr>
            <a:normAutofit/>
          </a:bodyPr>
          <a:lstStyle/>
          <a:p>
            <a:pPr algn="ctr"/>
            <a:r>
              <a:rPr lang="id-ID" sz="3600" b="1" dirty="0" smtClean="0">
                <a:solidFill>
                  <a:schemeClr val="tx2"/>
                </a:solidFill>
                <a:latin typeface="Arial" pitchFamily="34" charset="0"/>
                <a:cs typeface="Arial" pitchFamily="34" charset="0"/>
              </a:rPr>
              <a:t>SIKLUS MANAJEMEN DATA</a:t>
            </a:r>
            <a:endParaRPr lang="id-ID" sz="36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539552" y="1340768"/>
            <a:ext cx="8208912" cy="5040560"/>
          </a:xfrm>
        </p:spPr>
        <p:txBody>
          <a:bodyPr>
            <a:normAutofit/>
          </a:bodyPr>
          <a:lstStyle/>
          <a:p>
            <a:pPr marL="582612" indent="-514350">
              <a:buAutoNum type="arabicPeriod"/>
            </a:pPr>
            <a:r>
              <a:rPr lang="id-ID" sz="3200" u="sng" dirty="0" smtClean="0">
                <a:latin typeface="Arial" pitchFamily="34" charset="0"/>
                <a:cs typeface="Arial" pitchFamily="34" charset="0"/>
              </a:rPr>
              <a:t>PENGUMPULAN DATA </a:t>
            </a:r>
            <a:r>
              <a:rPr lang="id-ID" sz="3200" dirty="0" smtClean="0">
                <a:latin typeface="Arial" pitchFamily="34" charset="0"/>
                <a:cs typeface="Arial" pitchFamily="34" charset="0"/>
              </a:rPr>
              <a:t>=  </a:t>
            </a:r>
            <a:endParaRPr lang="id-ID" sz="3200" dirty="0">
              <a:latin typeface="Arial" pitchFamily="34" charset="0"/>
              <a:cs typeface="Arial" pitchFamily="34" charset="0"/>
            </a:endParaRPr>
          </a:p>
          <a:p>
            <a:pPr marL="530225" indent="-463550">
              <a:buNone/>
              <a:tabLst>
                <a:tab pos="530225" algn="l"/>
              </a:tabLst>
            </a:pPr>
            <a:r>
              <a:rPr lang="id-ID" sz="3200" dirty="0">
                <a:latin typeface="Arial" pitchFamily="34" charset="0"/>
                <a:cs typeface="Arial" pitchFamily="34" charset="0"/>
              </a:rPr>
              <a:t>	</a:t>
            </a:r>
            <a:r>
              <a:rPr lang="id-ID" sz="3200" dirty="0" smtClean="0">
                <a:latin typeface="Arial" pitchFamily="34" charset="0"/>
                <a:cs typeface="Arial" pitchFamily="34" charset="0"/>
              </a:rPr>
              <a:t>Penyebab didapatkannya data yang tidak berkualitas terjadi karena pengumpulan data yang tidak sesuai dengan standar atau sistematika yang wajar dan penggunaan instrument yang tidak tepat.</a:t>
            </a:r>
          </a:p>
          <a:p>
            <a:pPr marL="530225" indent="-463550">
              <a:buNone/>
              <a:tabLst>
                <a:tab pos="530225" algn="l"/>
              </a:tabLst>
            </a:pPr>
            <a:r>
              <a:rPr lang="id-ID" sz="3200" dirty="0">
                <a:latin typeface="Arial" pitchFamily="34" charset="0"/>
                <a:cs typeface="Arial" pitchFamily="34" charset="0"/>
              </a:rPr>
              <a:t>	</a:t>
            </a:r>
            <a:endParaRPr lang="id-ID" sz="3200" dirty="0" smtClean="0">
              <a:latin typeface="Arial" pitchFamily="34" charset="0"/>
              <a:cs typeface="Arial" pitchFamily="34" charset="0"/>
            </a:endParaRPr>
          </a:p>
          <a:p>
            <a:pPr marL="530225" indent="-463550">
              <a:buNone/>
              <a:tabLst>
                <a:tab pos="530225" algn="l"/>
              </a:tabLst>
            </a:pPr>
            <a:r>
              <a:rPr lang="id-ID" sz="3200" dirty="0">
                <a:latin typeface="Arial" pitchFamily="34" charset="0"/>
                <a:cs typeface="Arial" pitchFamily="34" charset="0"/>
              </a:rPr>
              <a:t>	</a:t>
            </a:r>
            <a:endParaRPr lang="id-ID" sz="3200" dirty="0" smtClean="0">
              <a:latin typeface="Arial" pitchFamily="34" charset="0"/>
              <a:cs typeface="Arial" pitchFamily="34" charset="0"/>
            </a:endParaRPr>
          </a:p>
        </p:txBody>
      </p:sp>
    </p:spTree>
    <p:extLst>
      <p:ext uri="{BB962C8B-B14F-4D97-AF65-F5344CB8AC3E}">
        <p14:creationId xmlns:p14="http://schemas.microsoft.com/office/powerpoint/2010/main" val="13954654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504056"/>
          </a:xfrm>
        </p:spPr>
        <p:txBody>
          <a:bodyPr>
            <a:normAutofit fontScale="90000"/>
          </a:bodyPr>
          <a:lstStyle/>
          <a:p>
            <a:pPr algn="ctr"/>
            <a:r>
              <a:rPr lang="id-ID" sz="3600" b="1" dirty="0" smtClean="0">
                <a:solidFill>
                  <a:schemeClr val="tx2"/>
                </a:solidFill>
                <a:latin typeface="Arial" pitchFamily="34" charset="0"/>
                <a:cs typeface="Arial" pitchFamily="34" charset="0"/>
              </a:rPr>
              <a:t>SIKLUS MANAJEMEN DATA</a:t>
            </a:r>
            <a:endParaRPr lang="id-ID" sz="36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395536" y="1196752"/>
            <a:ext cx="8424936" cy="5472608"/>
          </a:xfrm>
        </p:spPr>
        <p:txBody>
          <a:bodyPr>
            <a:normAutofit fontScale="40000" lnSpcReduction="20000"/>
          </a:bodyPr>
          <a:lstStyle/>
          <a:p>
            <a:pPr marL="582612" indent="-514350">
              <a:buAutoNum type="arabicPeriod"/>
            </a:pPr>
            <a:r>
              <a:rPr lang="id-ID" sz="6300" u="sng" dirty="0" smtClean="0">
                <a:latin typeface="Arial" pitchFamily="34" charset="0"/>
                <a:cs typeface="Arial" pitchFamily="34" charset="0"/>
              </a:rPr>
              <a:t>PENGUMPULAN DATA </a:t>
            </a:r>
            <a:r>
              <a:rPr lang="id-ID" sz="6300" dirty="0" smtClean="0">
                <a:latin typeface="Arial" pitchFamily="34" charset="0"/>
                <a:cs typeface="Arial" pitchFamily="34" charset="0"/>
              </a:rPr>
              <a:t>=  </a:t>
            </a:r>
            <a:endParaRPr lang="id-ID" sz="6300" dirty="0">
              <a:latin typeface="Arial" pitchFamily="34" charset="0"/>
              <a:cs typeface="Arial" pitchFamily="34" charset="0"/>
            </a:endParaRPr>
          </a:p>
          <a:p>
            <a:pPr marL="530225" indent="-463550">
              <a:buNone/>
              <a:tabLst>
                <a:tab pos="530225" algn="l"/>
              </a:tabLst>
            </a:pPr>
            <a:r>
              <a:rPr lang="id-ID" sz="6300" dirty="0">
                <a:latin typeface="Arial" pitchFamily="34" charset="0"/>
                <a:cs typeface="Arial" pitchFamily="34" charset="0"/>
              </a:rPr>
              <a:t>	</a:t>
            </a:r>
            <a:r>
              <a:rPr lang="id-ID" sz="6300" dirty="0" smtClean="0">
                <a:latin typeface="Arial" pitchFamily="34" charset="0"/>
                <a:cs typeface="Arial" pitchFamily="34" charset="0"/>
              </a:rPr>
              <a:t>Beberapa penyebab dan sumber data yang tidak berkualitas :</a:t>
            </a:r>
          </a:p>
          <a:p>
            <a:pPr marL="895350" indent="-828675">
              <a:buNone/>
              <a:tabLst>
                <a:tab pos="622300" algn="l"/>
                <a:tab pos="895350" algn="l"/>
              </a:tabLst>
            </a:pPr>
            <a:r>
              <a:rPr lang="id-ID" sz="6300" dirty="0">
                <a:latin typeface="Arial" pitchFamily="34" charset="0"/>
                <a:cs typeface="Arial" pitchFamily="34" charset="0"/>
              </a:rPr>
              <a:t>	</a:t>
            </a:r>
            <a:r>
              <a:rPr lang="id-ID" sz="6300" dirty="0" smtClean="0">
                <a:latin typeface="Arial" pitchFamily="34" charset="0"/>
                <a:cs typeface="Arial" pitchFamily="34" charset="0"/>
              </a:rPr>
              <a:t>a. Rancangan bentuk pengumpulan data yang tidak memenuhi standar</a:t>
            </a:r>
          </a:p>
          <a:p>
            <a:pPr marL="895350" indent="-828675">
              <a:buNone/>
              <a:tabLst>
                <a:tab pos="622300" algn="l"/>
                <a:tab pos="895350" algn="l"/>
              </a:tabLst>
            </a:pPr>
            <a:r>
              <a:rPr lang="id-ID" sz="6300" dirty="0">
                <a:latin typeface="Arial" pitchFamily="34" charset="0"/>
                <a:cs typeface="Arial" pitchFamily="34" charset="0"/>
              </a:rPr>
              <a:t>	</a:t>
            </a:r>
            <a:r>
              <a:rPr lang="id-ID" sz="6300" dirty="0" smtClean="0">
                <a:latin typeface="Arial" pitchFamily="34" charset="0"/>
                <a:cs typeface="Arial" pitchFamily="34" charset="0"/>
              </a:rPr>
              <a:t>b. Kekurangan dan ketidakmampuan staf dalam mewawancarai sumber data sehingga menyebabkan tidak akurat</a:t>
            </a:r>
          </a:p>
          <a:p>
            <a:pPr marL="895350" indent="-828675">
              <a:buNone/>
              <a:tabLst>
                <a:tab pos="622300" algn="l"/>
                <a:tab pos="895350" algn="l"/>
              </a:tabLst>
            </a:pPr>
            <a:r>
              <a:rPr lang="id-ID" sz="6300" dirty="0">
                <a:latin typeface="Arial" pitchFamily="34" charset="0"/>
                <a:cs typeface="Arial" pitchFamily="34" charset="0"/>
              </a:rPr>
              <a:t>	</a:t>
            </a:r>
            <a:r>
              <a:rPr lang="id-ID" sz="6300" dirty="0" smtClean="0">
                <a:latin typeface="Arial" pitchFamily="34" charset="0"/>
                <a:cs typeface="Arial" pitchFamily="34" charset="0"/>
              </a:rPr>
              <a:t>c. Pengambilan keputusan yang tidak tepat karena perekaman data yang buruk</a:t>
            </a:r>
          </a:p>
          <a:p>
            <a:pPr marL="895350" indent="-828675">
              <a:buNone/>
              <a:tabLst>
                <a:tab pos="622300" algn="l"/>
                <a:tab pos="895350" algn="l"/>
              </a:tabLst>
            </a:pPr>
            <a:r>
              <a:rPr lang="id-ID" sz="6300" dirty="0">
                <a:latin typeface="Arial" pitchFamily="34" charset="0"/>
                <a:cs typeface="Arial" pitchFamily="34" charset="0"/>
              </a:rPr>
              <a:t>	</a:t>
            </a:r>
            <a:r>
              <a:rPr lang="id-ID" sz="6300" dirty="0" smtClean="0">
                <a:latin typeface="Arial" pitchFamily="34" charset="0"/>
                <a:cs typeface="Arial" pitchFamily="34" charset="0"/>
              </a:rPr>
              <a:t>d. Penundaan perekaman data yang tidak tepat waktu</a:t>
            </a:r>
          </a:p>
          <a:p>
            <a:pPr marL="895350" indent="-828675">
              <a:buNone/>
              <a:tabLst>
                <a:tab pos="622300" algn="l"/>
                <a:tab pos="895350" algn="l"/>
              </a:tabLst>
            </a:pPr>
            <a:r>
              <a:rPr lang="id-ID" sz="6300" dirty="0">
                <a:latin typeface="Arial" pitchFamily="34" charset="0"/>
                <a:cs typeface="Arial" pitchFamily="34" charset="0"/>
              </a:rPr>
              <a:t>	</a:t>
            </a:r>
            <a:r>
              <a:rPr lang="id-ID" sz="6300" dirty="0" smtClean="0">
                <a:latin typeface="Arial" pitchFamily="34" charset="0"/>
                <a:cs typeface="Arial" pitchFamily="34" charset="0"/>
              </a:rPr>
              <a:t>e. Kurang pahamnya kebutuhan data yang akan dikumpulkan dari staf maupun penyedia pelayanan kesehatan</a:t>
            </a:r>
          </a:p>
          <a:p>
            <a:pPr marL="530225" indent="-463550">
              <a:buNone/>
              <a:tabLst>
                <a:tab pos="530225" algn="l"/>
              </a:tabLst>
            </a:pPr>
            <a:r>
              <a:rPr lang="id-ID" sz="6300" dirty="0">
                <a:latin typeface="Arial" pitchFamily="34" charset="0"/>
                <a:cs typeface="Arial" pitchFamily="34" charset="0"/>
              </a:rPr>
              <a:t>	</a:t>
            </a:r>
            <a:endParaRPr lang="id-ID" sz="6300" dirty="0" smtClean="0">
              <a:latin typeface="Arial" pitchFamily="34" charset="0"/>
              <a:cs typeface="Arial" pitchFamily="34" charset="0"/>
            </a:endParaRPr>
          </a:p>
          <a:p>
            <a:pPr marL="530225" indent="-463550">
              <a:buNone/>
              <a:tabLst>
                <a:tab pos="530225" algn="l"/>
              </a:tabLst>
            </a:pPr>
            <a:r>
              <a:rPr lang="id-ID" sz="3200" dirty="0">
                <a:latin typeface="Arial" pitchFamily="34" charset="0"/>
                <a:cs typeface="Arial" pitchFamily="34" charset="0"/>
              </a:rPr>
              <a:t>	</a:t>
            </a:r>
            <a:endParaRPr lang="id-ID" sz="3200" dirty="0" smtClean="0">
              <a:latin typeface="Arial" pitchFamily="34" charset="0"/>
              <a:cs typeface="Arial" pitchFamily="34" charset="0"/>
            </a:endParaRPr>
          </a:p>
        </p:txBody>
      </p:sp>
    </p:spTree>
    <p:extLst>
      <p:ext uri="{BB962C8B-B14F-4D97-AF65-F5344CB8AC3E}">
        <p14:creationId xmlns:p14="http://schemas.microsoft.com/office/powerpoint/2010/main" val="42590810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504056"/>
          </a:xfrm>
        </p:spPr>
        <p:txBody>
          <a:bodyPr>
            <a:normAutofit fontScale="90000"/>
          </a:bodyPr>
          <a:lstStyle/>
          <a:p>
            <a:pPr algn="ctr"/>
            <a:r>
              <a:rPr lang="id-ID" sz="3600" b="1" dirty="0" smtClean="0">
                <a:solidFill>
                  <a:schemeClr val="tx2"/>
                </a:solidFill>
                <a:latin typeface="Arial" pitchFamily="34" charset="0"/>
                <a:cs typeface="Arial" pitchFamily="34" charset="0"/>
              </a:rPr>
              <a:t>SIKLUS MANAJEMEN DATA</a:t>
            </a:r>
            <a:endParaRPr lang="id-ID" sz="36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395536" y="1196752"/>
            <a:ext cx="8424936" cy="5472608"/>
          </a:xfrm>
        </p:spPr>
        <p:txBody>
          <a:bodyPr>
            <a:normAutofit fontScale="92500" lnSpcReduction="10000"/>
          </a:bodyPr>
          <a:lstStyle/>
          <a:p>
            <a:pPr marL="582612" indent="-514350">
              <a:buAutoNum type="arabicPeriod"/>
            </a:pPr>
            <a:r>
              <a:rPr lang="id-ID" sz="2800" u="sng" dirty="0" smtClean="0">
                <a:latin typeface="Arial" pitchFamily="34" charset="0"/>
                <a:cs typeface="Arial" pitchFamily="34" charset="0"/>
              </a:rPr>
              <a:t>PENGUMPULAN DATA </a:t>
            </a:r>
            <a:r>
              <a:rPr lang="id-ID" sz="2800" dirty="0" smtClean="0">
                <a:latin typeface="Arial" pitchFamily="34" charset="0"/>
                <a:cs typeface="Arial" pitchFamily="34" charset="0"/>
              </a:rPr>
              <a:t>=  </a:t>
            </a:r>
            <a:endParaRPr lang="id-ID" sz="2800" dirty="0">
              <a:latin typeface="Arial" pitchFamily="34" charset="0"/>
              <a:cs typeface="Arial" pitchFamily="34" charset="0"/>
            </a:endParaRPr>
          </a:p>
          <a:p>
            <a:pPr marL="530225" indent="-463550">
              <a:buNone/>
              <a:tabLst>
                <a:tab pos="530225" algn="l"/>
              </a:tabLst>
            </a:pPr>
            <a:r>
              <a:rPr lang="id-ID" sz="2800" dirty="0">
                <a:latin typeface="Arial" pitchFamily="34" charset="0"/>
                <a:cs typeface="Arial" pitchFamily="34" charset="0"/>
              </a:rPr>
              <a:t>	</a:t>
            </a:r>
            <a:r>
              <a:rPr lang="id-ID" sz="2800" dirty="0" smtClean="0">
                <a:latin typeface="Arial" pitchFamily="34" charset="0"/>
                <a:cs typeface="Arial" pitchFamily="34" charset="0"/>
              </a:rPr>
              <a:t>Contoh dari pengumpulan data yang tidak akurat:</a:t>
            </a:r>
          </a:p>
          <a:p>
            <a:pPr marL="895350" indent="-828675">
              <a:buNone/>
              <a:tabLst>
                <a:tab pos="544513" algn="l"/>
                <a:tab pos="895350" algn="l"/>
              </a:tabLst>
            </a:pPr>
            <a:r>
              <a:rPr lang="id-ID" sz="2800" dirty="0">
                <a:latin typeface="Arial" pitchFamily="34" charset="0"/>
                <a:cs typeface="Arial" pitchFamily="34" charset="0"/>
              </a:rPr>
              <a:t>	</a:t>
            </a:r>
            <a:r>
              <a:rPr lang="id-ID" sz="2800" dirty="0" smtClean="0">
                <a:latin typeface="Arial" pitchFamily="34" charset="0"/>
                <a:cs typeface="Arial" pitchFamily="34" charset="0"/>
              </a:rPr>
              <a:t>a. Kekurangan waktu diakibatkan dari tekanan pekerjaan, ketidakmampuan staff. </a:t>
            </a:r>
          </a:p>
          <a:p>
            <a:pPr marL="895350" indent="-828675">
              <a:buNone/>
              <a:tabLst>
                <a:tab pos="544513" algn="l"/>
                <a:tab pos="895350" algn="l"/>
              </a:tabLst>
            </a:pPr>
            <a:r>
              <a:rPr lang="id-ID" sz="2800" dirty="0">
                <a:latin typeface="Arial" pitchFamily="34" charset="0"/>
                <a:cs typeface="Arial" pitchFamily="34" charset="0"/>
              </a:rPr>
              <a:t>	</a:t>
            </a:r>
            <a:r>
              <a:rPr lang="id-ID" sz="2800" dirty="0" smtClean="0">
                <a:latin typeface="Arial" pitchFamily="34" charset="0"/>
                <a:cs typeface="Arial" pitchFamily="34" charset="0"/>
              </a:rPr>
              <a:t>b. Sumber yang terbatas, yang dijumpai oleh staf dalam menerapkan pengukuran data</a:t>
            </a:r>
          </a:p>
          <a:p>
            <a:pPr marL="895350" indent="-828675">
              <a:buNone/>
              <a:tabLst>
                <a:tab pos="544513" algn="l"/>
                <a:tab pos="895350" algn="l"/>
              </a:tabLst>
            </a:pPr>
            <a:r>
              <a:rPr lang="id-ID" sz="2800" dirty="0">
                <a:latin typeface="Arial" pitchFamily="34" charset="0"/>
                <a:cs typeface="Arial" pitchFamily="34" charset="0"/>
              </a:rPr>
              <a:t>	</a:t>
            </a:r>
            <a:r>
              <a:rPr lang="id-ID" sz="2800" dirty="0" smtClean="0">
                <a:latin typeface="Arial" pitchFamily="34" charset="0"/>
                <a:cs typeface="Arial" pitchFamily="34" charset="0"/>
              </a:rPr>
              <a:t>c. Kurang pahamnya akibat pengumpulan data yang tidak akurat</a:t>
            </a:r>
          </a:p>
          <a:p>
            <a:pPr marL="895350" indent="-828675">
              <a:buNone/>
              <a:tabLst>
                <a:tab pos="544513" algn="l"/>
                <a:tab pos="895350" algn="l"/>
              </a:tabLst>
            </a:pPr>
            <a:r>
              <a:rPr lang="id-ID" sz="2800" dirty="0">
                <a:latin typeface="Arial" pitchFamily="34" charset="0"/>
                <a:cs typeface="Arial" pitchFamily="34" charset="0"/>
              </a:rPr>
              <a:t>	</a:t>
            </a:r>
            <a:r>
              <a:rPr lang="id-ID" sz="2800" dirty="0" smtClean="0">
                <a:latin typeface="Arial" pitchFamily="34" charset="0"/>
                <a:cs typeface="Arial" pitchFamily="34" charset="0"/>
              </a:rPr>
              <a:t>d. Ketidakcukupan informasi yang digunakan dalam pengumpulan data</a:t>
            </a:r>
          </a:p>
          <a:p>
            <a:pPr marL="895350" indent="-828675">
              <a:buNone/>
              <a:tabLst>
                <a:tab pos="544513" algn="l"/>
                <a:tab pos="895350" algn="l"/>
              </a:tabLst>
            </a:pPr>
            <a:r>
              <a:rPr lang="id-ID" sz="2800" dirty="0">
                <a:latin typeface="Arial" pitchFamily="34" charset="0"/>
                <a:cs typeface="Arial" pitchFamily="34" charset="0"/>
              </a:rPr>
              <a:t>	</a:t>
            </a:r>
            <a:r>
              <a:rPr lang="id-ID" sz="2800" dirty="0" smtClean="0">
                <a:latin typeface="Arial" pitchFamily="34" charset="0"/>
                <a:cs typeface="Arial" pitchFamily="34" charset="0"/>
              </a:rPr>
              <a:t>e. Prosedur pengumpulan data yang tidak rasional atau tidak sesuai standar</a:t>
            </a:r>
          </a:p>
          <a:p>
            <a:pPr marL="895350" indent="-828675">
              <a:buNone/>
              <a:tabLst>
                <a:tab pos="544513" algn="l"/>
                <a:tab pos="895350" algn="l"/>
              </a:tabLst>
            </a:pPr>
            <a:r>
              <a:rPr lang="id-ID" sz="2800" dirty="0">
                <a:latin typeface="Arial" pitchFamily="34" charset="0"/>
                <a:cs typeface="Arial" pitchFamily="34" charset="0"/>
              </a:rPr>
              <a:t>	</a:t>
            </a:r>
            <a:endParaRPr lang="id-ID" sz="2800" dirty="0" smtClean="0">
              <a:latin typeface="Arial" pitchFamily="34" charset="0"/>
              <a:cs typeface="Arial" pitchFamily="34" charset="0"/>
            </a:endParaRPr>
          </a:p>
        </p:txBody>
      </p:sp>
    </p:spTree>
    <p:extLst>
      <p:ext uri="{BB962C8B-B14F-4D97-AF65-F5344CB8AC3E}">
        <p14:creationId xmlns:p14="http://schemas.microsoft.com/office/powerpoint/2010/main" val="2454979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936104"/>
          </a:xfrm>
        </p:spPr>
        <p:txBody>
          <a:bodyPr>
            <a:normAutofit fontScale="90000"/>
          </a:bodyPr>
          <a:lstStyle/>
          <a:p>
            <a:pPr algn="ctr"/>
            <a:r>
              <a:rPr lang="id-ID" sz="3600" b="1" dirty="0" smtClean="0">
                <a:solidFill>
                  <a:schemeClr val="tx2"/>
                </a:solidFill>
                <a:latin typeface="Arial" pitchFamily="34" charset="0"/>
                <a:cs typeface="Arial" pitchFamily="34" charset="0"/>
              </a:rPr>
              <a:t>SIKLUS MANAJEMEN DATA KESEHATAN</a:t>
            </a:r>
            <a:endParaRPr lang="id-ID" sz="36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539552" y="1772816"/>
            <a:ext cx="7992888" cy="4464496"/>
          </a:xfrm>
        </p:spPr>
        <p:txBody>
          <a:bodyPr>
            <a:normAutofit/>
          </a:bodyPr>
          <a:lstStyle/>
          <a:p>
            <a:pPr>
              <a:buFont typeface="Wingdings" pitchFamily="2" charset="2"/>
              <a:buChar char="Ø"/>
            </a:pPr>
            <a:r>
              <a:rPr lang="id-ID" sz="2800" dirty="0" smtClean="0">
                <a:latin typeface="Arial" pitchFamily="34" charset="0"/>
                <a:cs typeface="Arial" pitchFamily="34" charset="0"/>
              </a:rPr>
              <a:t>Siklus Manajemen Data = suatu bentuk tahapan dalam pengelolaan data yang dimulai dari pengumpulan data, proses atau pengolahan data, pembuatan informasi, serta penyajian data atau informasi</a:t>
            </a:r>
          </a:p>
          <a:p>
            <a:pPr>
              <a:buFont typeface="Wingdings" pitchFamily="2" charset="2"/>
              <a:buChar char="Ø"/>
            </a:pPr>
            <a:r>
              <a:rPr lang="id-ID" sz="2800" dirty="0" smtClean="0">
                <a:latin typeface="Arial" pitchFamily="34" charset="0"/>
                <a:cs typeface="Arial" pitchFamily="34" charset="0"/>
              </a:rPr>
              <a:t>Siklus Manajemen Data kesehatan = merupakan penerapannya dalam bidang kesehatan, data yang didapatkan atau dikumpulkan dari pelayanan kesehatan dan bidang kesehatan</a:t>
            </a:r>
            <a:endParaRPr lang="id-ID" sz="2800" dirty="0">
              <a:latin typeface="Arial" pitchFamily="34" charset="0"/>
              <a:cs typeface="Arial" pitchFamily="34" charset="0"/>
            </a:endParaRPr>
          </a:p>
        </p:txBody>
      </p:sp>
    </p:spTree>
    <p:extLst>
      <p:ext uri="{BB962C8B-B14F-4D97-AF65-F5344CB8AC3E}">
        <p14:creationId xmlns:p14="http://schemas.microsoft.com/office/powerpoint/2010/main" val="3534741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936104"/>
          </a:xfrm>
        </p:spPr>
        <p:txBody>
          <a:bodyPr>
            <a:normAutofit fontScale="90000"/>
          </a:bodyPr>
          <a:lstStyle/>
          <a:p>
            <a:pPr algn="ctr"/>
            <a:r>
              <a:rPr lang="id-ID" sz="3600" b="1" dirty="0" smtClean="0">
                <a:solidFill>
                  <a:schemeClr val="tx2"/>
                </a:solidFill>
                <a:latin typeface="Arial" pitchFamily="34" charset="0"/>
                <a:cs typeface="Arial" pitchFamily="34" charset="0"/>
              </a:rPr>
              <a:t>SIKLUS MANAJEMEN DATA KESEHATAN</a:t>
            </a:r>
            <a:endParaRPr lang="id-ID" sz="36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539552" y="1772816"/>
            <a:ext cx="7992888" cy="4464496"/>
          </a:xfrm>
        </p:spPr>
        <p:txBody>
          <a:bodyPr>
            <a:normAutofit fontScale="92500" lnSpcReduction="20000"/>
          </a:bodyPr>
          <a:lstStyle/>
          <a:p>
            <a:pPr>
              <a:buFont typeface="Wingdings" pitchFamily="2" charset="2"/>
              <a:buChar char="Ø"/>
            </a:pPr>
            <a:r>
              <a:rPr lang="id-ID" sz="2800" dirty="0" smtClean="0">
                <a:latin typeface="Arial" pitchFamily="34" charset="0"/>
                <a:cs typeface="Arial" pitchFamily="34" charset="0"/>
              </a:rPr>
              <a:t>Model Manajemen Data yang berkualitas berdasarkan 4 domain (Casidy, et all, 1998) =</a:t>
            </a:r>
          </a:p>
          <a:p>
            <a:pPr marL="722313" indent="-654050">
              <a:buNone/>
              <a:tabLst>
                <a:tab pos="354013" algn="l"/>
              </a:tabLst>
            </a:pPr>
            <a:r>
              <a:rPr lang="id-ID" sz="2800" dirty="0" smtClean="0">
                <a:latin typeface="Arial" pitchFamily="34" charset="0"/>
                <a:cs typeface="Arial" pitchFamily="34" charset="0"/>
              </a:rPr>
              <a:t>	1. </a:t>
            </a:r>
            <a:r>
              <a:rPr lang="id-ID" sz="2800" i="1" dirty="0" smtClean="0">
                <a:latin typeface="Arial" pitchFamily="34" charset="0"/>
                <a:cs typeface="Arial" pitchFamily="34" charset="0"/>
              </a:rPr>
              <a:t>Data Applications </a:t>
            </a:r>
            <a:r>
              <a:rPr lang="id-ID" sz="2800" dirty="0" smtClean="0">
                <a:latin typeface="Arial" pitchFamily="34" charset="0"/>
                <a:cs typeface="Arial" pitchFamily="34" charset="0"/>
              </a:rPr>
              <a:t>= tujuan untuk pengumpulan data</a:t>
            </a:r>
          </a:p>
          <a:p>
            <a:pPr marL="722313" indent="-654050">
              <a:buNone/>
              <a:tabLst>
                <a:tab pos="354013" algn="l"/>
              </a:tabLst>
            </a:pPr>
            <a:r>
              <a:rPr lang="id-ID" sz="2800" dirty="0" smtClean="0">
                <a:latin typeface="Arial" pitchFamily="34" charset="0"/>
                <a:cs typeface="Arial" pitchFamily="34" charset="0"/>
              </a:rPr>
              <a:t>	2. </a:t>
            </a:r>
            <a:r>
              <a:rPr lang="id-ID" sz="2800" i="1" dirty="0" smtClean="0">
                <a:latin typeface="Arial" pitchFamily="34" charset="0"/>
                <a:cs typeface="Arial" pitchFamily="34" charset="0"/>
              </a:rPr>
              <a:t>Data Collection </a:t>
            </a:r>
            <a:r>
              <a:rPr lang="id-ID" sz="2800" dirty="0" smtClean="0">
                <a:latin typeface="Arial" pitchFamily="34" charset="0"/>
                <a:cs typeface="Arial" pitchFamily="34" charset="0"/>
              </a:rPr>
              <a:t>= proses saat data dikumpulkan </a:t>
            </a:r>
          </a:p>
          <a:p>
            <a:pPr marL="722313" indent="-654050">
              <a:buNone/>
              <a:tabLst>
                <a:tab pos="354013" algn="l"/>
              </a:tabLst>
            </a:pPr>
            <a:r>
              <a:rPr lang="id-ID" sz="2800" dirty="0">
                <a:latin typeface="Arial" pitchFamily="34" charset="0"/>
                <a:cs typeface="Arial" pitchFamily="34" charset="0"/>
              </a:rPr>
              <a:t>	</a:t>
            </a:r>
            <a:r>
              <a:rPr lang="id-ID" sz="2800" dirty="0" smtClean="0">
                <a:latin typeface="Arial" pitchFamily="34" charset="0"/>
                <a:cs typeface="Arial" pitchFamily="34" charset="0"/>
              </a:rPr>
              <a:t>3. </a:t>
            </a:r>
            <a:r>
              <a:rPr lang="id-ID" sz="2800" i="1" dirty="0" smtClean="0">
                <a:latin typeface="Arial" pitchFamily="34" charset="0"/>
                <a:cs typeface="Arial" pitchFamily="34" charset="0"/>
              </a:rPr>
              <a:t>Data warehousing </a:t>
            </a:r>
            <a:r>
              <a:rPr lang="id-ID" sz="2800" dirty="0" smtClean="0">
                <a:latin typeface="Arial" pitchFamily="34" charset="0"/>
                <a:cs typeface="Arial" pitchFamily="34" charset="0"/>
              </a:rPr>
              <a:t>= proses dan sistem saat data telah didapatkan atau disimpan untuk digunakan mendatang</a:t>
            </a:r>
          </a:p>
          <a:p>
            <a:pPr marL="722313" indent="-654050">
              <a:buNone/>
              <a:tabLst>
                <a:tab pos="354013" algn="l"/>
              </a:tabLst>
            </a:pPr>
            <a:r>
              <a:rPr lang="id-ID" sz="2800" dirty="0">
                <a:latin typeface="Arial" pitchFamily="34" charset="0"/>
                <a:cs typeface="Arial" pitchFamily="34" charset="0"/>
              </a:rPr>
              <a:t>	</a:t>
            </a:r>
            <a:r>
              <a:rPr lang="id-ID" sz="2800" dirty="0" smtClean="0">
                <a:latin typeface="Arial" pitchFamily="34" charset="0"/>
                <a:cs typeface="Arial" pitchFamily="34" charset="0"/>
              </a:rPr>
              <a:t>4. </a:t>
            </a:r>
            <a:r>
              <a:rPr lang="id-ID" sz="2800" i="1" dirty="0" smtClean="0">
                <a:latin typeface="Arial" pitchFamily="34" charset="0"/>
                <a:cs typeface="Arial" pitchFamily="34" charset="0"/>
              </a:rPr>
              <a:t>Data analysis </a:t>
            </a:r>
            <a:r>
              <a:rPr lang="id-ID" sz="2800" dirty="0" smtClean="0">
                <a:latin typeface="Arial" pitchFamily="34" charset="0"/>
                <a:cs typeface="Arial" pitchFamily="34" charset="0"/>
              </a:rPr>
              <a:t>= proses saat data telah diubah menjadi infomasi dan dapat digunakan untuk kegiatan rutin	</a:t>
            </a:r>
            <a:endParaRPr lang="id-ID" sz="2800" dirty="0">
              <a:latin typeface="Arial" pitchFamily="34" charset="0"/>
              <a:cs typeface="Arial" pitchFamily="34" charset="0"/>
            </a:endParaRPr>
          </a:p>
          <a:p>
            <a:pPr marL="722313" indent="-654050">
              <a:buNone/>
              <a:tabLst>
                <a:tab pos="354013" algn="l"/>
              </a:tabLst>
            </a:pPr>
            <a:r>
              <a:rPr lang="id-ID" sz="2800" dirty="0">
                <a:latin typeface="Arial" pitchFamily="34" charset="0"/>
                <a:cs typeface="Arial" pitchFamily="34" charset="0"/>
              </a:rPr>
              <a:t>	</a:t>
            </a:r>
          </a:p>
        </p:txBody>
      </p:sp>
    </p:spTree>
    <p:extLst>
      <p:ext uri="{BB962C8B-B14F-4D97-AF65-F5344CB8AC3E}">
        <p14:creationId xmlns:p14="http://schemas.microsoft.com/office/powerpoint/2010/main" val="110832473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648072"/>
          </a:xfrm>
        </p:spPr>
        <p:txBody>
          <a:bodyPr>
            <a:normAutofit fontScale="90000"/>
          </a:bodyPr>
          <a:lstStyle/>
          <a:p>
            <a:pPr algn="ctr"/>
            <a:r>
              <a:rPr lang="id-ID" sz="3600" b="1" dirty="0" smtClean="0">
                <a:solidFill>
                  <a:schemeClr val="tx2"/>
                </a:solidFill>
                <a:latin typeface="Arial" pitchFamily="34" charset="0"/>
                <a:cs typeface="Arial" pitchFamily="34" charset="0"/>
              </a:rPr>
              <a:t>SIKLUS MANAJEMEN DATA KESEHATAN</a:t>
            </a:r>
            <a:endParaRPr lang="id-ID" sz="36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539552" y="1412776"/>
            <a:ext cx="7992888" cy="4824536"/>
          </a:xfrm>
        </p:spPr>
        <p:txBody>
          <a:bodyPr>
            <a:normAutofit fontScale="92500" lnSpcReduction="20000"/>
          </a:bodyPr>
          <a:lstStyle/>
          <a:p>
            <a:pPr>
              <a:buFont typeface="Wingdings" pitchFamily="2" charset="2"/>
              <a:buChar char="Ø"/>
            </a:pPr>
            <a:r>
              <a:rPr lang="id-ID" sz="2800" dirty="0" smtClean="0">
                <a:latin typeface="Arial" pitchFamily="34" charset="0"/>
                <a:cs typeface="Arial" pitchFamily="34" charset="0"/>
              </a:rPr>
              <a:t>Model Manajemen Data yang berkualitas memiliki karakterisitik yaitu :</a:t>
            </a:r>
          </a:p>
          <a:p>
            <a:pPr marL="68580" indent="0">
              <a:buNone/>
              <a:tabLst>
                <a:tab pos="354013" algn="l"/>
              </a:tabLst>
            </a:pPr>
            <a:r>
              <a:rPr lang="id-ID" sz="2800" dirty="0">
                <a:latin typeface="Arial" pitchFamily="34" charset="0"/>
                <a:cs typeface="Arial" pitchFamily="34" charset="0"/>
              </a:rPr>
              <a:t>	</a:t>
            </a:r>
            <a:r>
              <a:rPr lang="id-ID" sz="2800" dirty="0" smtClean="0">
                <a:latin typeface="Arial" pitchFamily="34" charset="0"/>
                <a:cs typeface="Arial" pitchFamily="34" charset="0"/>
              </a:rPr>
              <a:t>- </a:t>
            </a:r>
            <a:r>
              <a:rPr lang="id-ID" sz="2800" i="1" dirty="0" smtClean="0">
                <a:latin typeface="Arial" pitchFamily="34" charset="0"/>
                <a:cs typeface="Arial" pitchFamily="34" charset="0"/>
              </a:rPr>
              <a:t>Accuracy</a:t>
            </a:r>
          </a:p>
          <a:p>
            <a:pPr marL="68580" indent="0">
              <a:buNone/>
              <a:tabLst>
                <a:tab pos="354013" algn="l"/>
              </a:tabLst>
            </a:pPr>
            <a:r>
              <a:rPr lang="id-ID" sz="2800" i="1" dirty="0">
                <a:latin typeface="Arial" pitchFamily="34" charset="0"/>
                <a:cs typeface="Arial" pitchFamily="34" charset="0"/>
              </a:rPr>
              <a:t>	</a:t>
            </a:r>
            <a:r>
              <a:rPr lang="id-ID" sz="2800" i="1" dirty="0" smtClean="0">
                <a:latin typeface="Arial" pitchFamily="34" charset="0"/>
                <a:cs typeface="Arial" pitchFamily="34" charset="0"/>
              </a:rPr>
              <a:t>- Accessibility</a:t>
            </a:r>
          </a:p>
          <a:p>
            <a:pPr marL="68580" indent="0">
              <a:buNone/>
              <a:tabLst>
                <a:tab pos="354013" algn="l"/>
              </a:tabLst>
            </a:pPr>
            <a:r>
              <a:rPr lang="id-ID" sz="2800" i="1" dirty="0">
                <a:latin typeface="Arial" pitchFamily="34" charset="0"/>
                <a:cs typeface="Arial" pitchFamily="34" charset="0"/>
              </a:rPr>
              <a:t>	</a:t>
            </a:r>
            <a:r>
              <a:rPr lang="id-ID" sz="2800" i="1" dirty="0" smtClean="0">
                <a:latin typeface="Arial" pitchFamily="34" charset="0"/>
                <a:cs typeface="Arial" pitchFamily="34" charset="0"/>
              </a:rPr>
              <a:t>- Comprehensiveness</a:t>
            </a:r>
          </a:p>
          <a:p>
            <a:pPr marL="68580" indent="0">
              <a:buNone/>
              <a:tabLst>
                <a:tab pos="354013" algn="l"/>
              </a:tabLst>
            </a:pPr>
            <a:r>
              <a:rPr lang="id-ID" sz="2800" i="1" dirty="0">
                <a:latin typeface="Arial" pitchFamily="34" charset="0"/>
                <a:cs typeface="Arial" pitchFamily="34" charset="0"/>
              </a:rPr>
              <a:t>	</a:t>
            </a:r>
            <a:r>
              <a:rPr lang="id-ID" sz="2800" i="1" dirty="0" smtClean="0">
                <a:latin typeface="Arial" pitchFamily="34" charset="0"/>
                <a:cs typeface="Arial" pitchFamily="34" charset="0"/>
              </a:rPr>
              <a:t>- Consistency</a:t>
            </a:r>
          </a:p>
          <a:p>
            <a:pPr marL="68580" indent="0">
              <a:buNone/>
              <a:tabLst>
                <a:tab pos="354013" algn="l"/>
              </a:tabLst>
            </a:pPr>
            <a:r>
              <a:rPr lang="id-ID" sz="2800" i="1" dirty="0">
                <a:latin typeface="Arial" pitchFamily="34" charset="0"/>
                <a:cs typeface="Arial" pitchFamily="34" charset="0"/>
              </a:rPr>
              <a:t>	</a:t>
            </a:r>
            <a:r>
              <a:rPr lang="id-ID" sz="2800" i="1" dirty="0" smtClean="0">
                <a:latin typeface="Arial" pitchFamily="34" charset="0"/>
                <a:cs typeface="Arial" pitchFamily="34" charset="0"/>
              </a:rPr>
              <a:t>- Currency</a:t>
            </a:r>
          </a:p>
          <a:p>
            <a:pPr marL="68580" indent="0">
              <a:buNone/>
              <a:tabLst>
                <a:tab pos="354013" algn="l"/>
              </a:tabLst>
            </a:pPr>
            <a:r>
              <a:rPr lang="id-ID" sz="2800" i="1" dirty="0">
                <a:latin typeface="Arial" pitchFamily="34" charset="0"/>
                <a:cs typeface="Arial" pitchFamily="34" charset="0"/>
              </a:rPr>
              <a:t>	</a:t>
            </a:r>
            <a:r>
              <a:rPr lang="id-ID" sz="2800" i="1" dirty="0" smtClean="0">
                <a:latin typeface="Arial" pitchFamily="34" charset="0"/>
                <a:cs typeface="Arial" pitchFamily="34" charset="0"/>
              </a:rPr>
              <a:t>- Definition </a:t>
            </a:r>
          </a:p>
          <a:p>
            <a:pPr marL="68580" indent="0">
              <a:buNone/>
              <a:tabLst>
                <a:tab pos="354013" algn="l"/>
              </a:tabLst>
            </a:pPr>
            <a:r>
              <a:rPr lang="id-ID" sz="2800" i="1" dirty="0">
                <a:latin typeface="Arial" pitchFamily="34" charset="0"/>
                <a:cs typeface="Arial" pitchFamily="34" charset="0"/>
              </a:rPr>
              <a:t>	</a:t>
            </a:r>
            <a:r>
              <a:rPr lang="id-ID" sz="2800" i="1" dirty="0" smtClean="0">
                <a:latin typeface="Arial" pitchFamily="34" charset="0"/>
                <a:cs typeface="Arial" pitchFamily="34" charset="0"/>
              </a:rPr>
              <a:t>- Granularity</a:t>
            </a:r>
          </a:p>
          <a:p>
            <a:pPr marL="68580" indent="0">
              <a:buNone/>
              <a:tabLst>
                <a:tab pos="354013" algn="l"/>
              </a:tabLst>
            </a:pPr>
            <a:r>
              <a:rPr lang="id-ID" sz="2800" i="1" dirty="0">
                <a:latin typeface="Arial" pitchFamily="34" charset="0"/>
                <a:cs typeface="Arial" pitchFamily="34" charset="0"/>
              </a:rPr>
              <a:t>	</a:t>
            </a:r>
            <a:r>
              <a:rPr lang="id-ID" sz="2800" i="1" dirty="0" smtClean="0">
                <a:latin typeface="Arial" pitchFamily="34" charset="0"/>
                <a:cs typeface="Arial" pitchFamily="34" charset="0"/>
              </a:rPr>
              <a:t>- Precission</a:t>
            </a:r>
          </a:p>
          <a:p>
            <a:pPr marL="68580" indent="0">
              <a:buNone/>
              <a:tabLst>
                <a:tab pos="354013" algn="l"/>
              </a:tabLst>
            </a:pPr>
            <a:r>
              <a:rPr lang="id-ID" sz="2800" i="1" dirty="0">
                <a:latin typeface="Arial" pitchFamily="34" charset="0"/>
                <a:cs typeface="Arial" pitchFamily="34" charset="0"/>
              </a:rPr>
              <a:t>	</a:t>
            </a:r>
            <a:r>
              <a:rPr lang="id-ID" sz="2800" i="1" dirty="0" smtClean="0">
                <a:latin typeface="Arial" pitchFamily="34" charset="0"/>
                <a:cs typeface="Arial" pitchFamily="34" charset="0"/>
              </a:rPr>
              <a:t>- Relevancy</a:t>
            </a:r>
          </a:p>
          <a:p>
            <a:pPr marL="68580" indent="0">
              <a:buNone/>
              <a:tabLst>
                <a:tab pos="354013" algn="l"/>
              </a:tabLst>
            </a:pPr>
            <a:r>
              <a:rPr lang="id-ID" sz="2800" i="1" dirty="0">
                <a:latin typeface="Arial" pitchFamily="34" charset="0"/>
                <a:cs typeface="Arial" pitchFamily="34" charset="0"/>
              </a:rPr>
              <a:t>	</a:t>
            </a:r>
            <a:r>
              <a:rPr lang="id-ID" sz="2800" i="1" dirty="0" smtClean="0">
                <a:latin typeface="Arial" pitchFamily="34" charset="0"/>
                <a:cs typeface="Arial" pitchFamily="34" charset="0"/>
              </a:rPr>
              <a:t>- Timeliness</a:t>
            </a:r>
            <a:r>
              <a:rPr lang="id-ID" sz="2800" dirty="0">
                <a:latin typeface="Arial" pitchFamily="34" charset="0"/>
                <a:cs typeface="Arial" pitchFamily="34" charset="0"/>
              </a:rPr>
              <a:t>	</a:t>
            </a:r>
          </a:p>
        </p:txBody>
      </p:sp>
    </p:spTree>
    <p:extLst>
      <p:ext uri="{BB962C8B-B14F-4D97-AF65-F5344CB8AC3E}">
        <p14:creationId xmlns:p14="http://schemas.microsoft.com/office/powerpoint/2010/main" val="38452518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648072"/>
          </a:xfrm>
        </p:spPr>
        <p:txBody>
          <a:bodyPr>
            <a:normAutofit/>
          </a:bodyPr>
          <a:lstStyle/>
          <a:p>
            <a:pPr algn="ctr"/>
            <a:r>
              <a:rPr lang="id-ID" sz="3600" b="1" dirty="0" smtClean="0">
                <a:solidFill>
                  <a:schemeClr val="tx2"/>
                </a:solidFill>
                <a:latin typeface="Arial" pitchFamily="34" charset="0"/>
                <a:cs typeface="Arial" pitchFamily="34" charset="0"/>
              </a:rPr>
              <a:t>MODEL MANAJEMEN DATA</a:t>
            </a:r>
            <a:endParaRPr lang="id-ID" sz="36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539552" y="1556792"/>
            <a:ext cx="7992888" cy="4680520"/>
          </a:xfrm>
        </p:spPr>
        <p:txBody>
          <a:bodyPr>
            <a:normAutofit/>
          </a:bodyPr>
          <a:lstStyle/>
          <a:p>
            <a:pPr marL="354013" indent="-285750">
              <a:buAutoNum type="arabicPeriod"/>
            </a:pPr>
            <a:r>
              <a:rPr lang="id-ID" sz="3200" i="1" dirty="0" smtClean="0">
                <a:latin typeface="Arial" pitchFamily="34" charset="0"/>
                <a:cs typeface="Arial" pitchFamily="34" charset="0"/>
              </a:rPr>
              <a:t>Data Accuracy </a:t>
            </a:r>
            <a:r>
              <a:rPr lang="id-ID" sz="3200" dirty="0" smtClean="0">
                <a:latin typeface="Arial" pitchFamily="34" charset="0"/>
                <a:cs typeface="Arial" pitchFamily="34" charset="0"/>
              </a:rPr>
              <a:t>= kebenaran data, karena data harus mewakili apa yang dimaksudkan dan didefinisikan oleh sumber aslinya. Contoh : informasi tentang pasien gawat darurat disimpan dalam rekaman bentuk berkas atau </a:t>
            </a:r>
            <a:r>
              <a:rPr lang="id-ID" sz="3200" i="1" dirty="0" smtClean="0">
                <a:latin typeface="Arial" pitchFamily="34" charset="0"/>
                <a:cs typeface="Arial" pitchFamily="34" charset="0"/>
              </a:rPr>
              <a:t>database</a:t>
            </a:r>
            <a:r>
              <a:rPr lang="id-ID" sz="3200" dirty="0" smtClean="0">
                <a:latin typeface="Arial" pitchFamily="34" charset="0"/>
                <a:cs typeface="Arial" pitchFamily="34" charset="0"/>
              </a:rPr>
              <a:t> harus sama apa yang dialami pasien pada saat darurat tersebut.</a:t>
            </a:r>
          </a:p>
          <a:p>
            <a:pPr marL="68263" indent="0">
              <a:buNone/>
              <a:tabLst>
                <a:tab pos="354013" algn="l"/>
              </a:tabLst>
            </a:pPr>
            <a:r>
              <a:rPr lang="id-ID" sz="3200" dirty="0" smtClean="0">
                <a:latin typeface="Arial" pitchFamily="34" charset="0"/>
                <a:cs typeface="Arial" pitchFamily="34" charset="0"/>
              </a:rPr>
              <a:t>			</a:t>
            </a:r>
            <a:r>
              <a:rPr lang="id-ID" sz="3200" dirty="0">
                <a:latin typeface="Arial" pitchFamily="34" charset="0"/>
                <a:cs typeface="Arial" pitchFamily="34" charset="0"/>
              </a:rPr>
              <a:t>	</a:t>
            </a:r>
          </a:p>
        </p:txBody>
      </p:sp>
    </p:spTree>
    <p:extLst>
      <p:ext uri="{BB962C8B-B14F-4D97-AF65-F5344CB8AC3E}">
        <p14:creationId xmlns:p14="http://schemas.microsoft.com/office/powerpoint/2010/main" val="1021864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648072"/>
          </a:xfrm>
        </p:spPr>
        <p:txBody>
          <a:bodyPr>
            <a:normAutofit/>
          </a:bodyPr>
          <a:lstStyle/>
          <a:p>
            <a:pPr algn="ctr"/>
            <a:r>
              <a:rPr lang="id-ID" sz="3600" b="1" dirty="0" smtClean="0">
                <a:solidFill>
                  <a:schemeClr val="tx2"/>
                </a:solidFill>
                <a:latin typeface="Arial" pitchFamily="34" charset="0"/>
                <a:cs typeface="Arial" pitchFamily="34" charset="0"/>
              </a:rPr>
              <a:t>MODEL MANAJEMEN DATA</a:t>
            </a:r>
            <a:endParaRPr lang="id-ID" sz="36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539552" y="1412776"/>
            <a:ext cx="7992888" cy="4824536"/>
          </a:xfrm>
        </p:spPr>
        <p:txBody>
          <a:bodyPr>
            <a:normAutofit fontScale="92500" lnSpcReduction="20000"/>
          </a:bodyPr>
          <a:lstStyle/>
          <a:p>
            <a:pPr marL="354013" indent="-285750">
              <a:buNone/>
              <a:tabLst>
                <a:tab pos="354013" algn="l"/>
              </a:tabLst>
            </a:pPr>
            <a:r>
              <a:rPr lang="id-ID" sz="2800" dirty="0" smtClean="0">
                <a:latin typeface="Arial" pitchFamily="34" charset="0"/>
                <a:cs typeface="Arial" pitchFamily="34" charset="0"/>
              </a:rPr>
              <a:t>	</a:t>
            </a:r>
            <a:r>
              <a:rPr lang="id-ID" sz="3000" dirty="0" smtClean="0">
                <a:latin typeface="Arial" pitchFamily="34" charset="0"/>
                <a:cs typeface="Arial" pitchFamily="34" charset="0"/>
              </a:rPr>
              <a:t>Akurasi data di pelayanan kesehatan tergantung dari beberapa faktor =</a:t>
            </a:r>
          </a:p>
          <a:p>
            <a:pPr marL="811213" indent="-742950">
              <a:buNone/>
              <a:tabLst>
                <a:tab pos="354013" algn="l"/>
              </a:tabLst>
            </a:pPr>
            <a:r>
              <a:rPr lang="id-ID" sz="3000" dirty="0">
                <a:latin typeface="Arial" pitchFamily="34" charset="0"/>
                <a:cs typeface="Arial" pitchFamily="34" charset="0"/>
              </a:rPr>
              <a:t>	</a:t>
            </a:r>
            <a:r>
              <a:rPr lang="id-ID" sz="3000" dirty="0" smtClean="0">
                <a:latin typeface="Arial" pitchFamily="34" charset="0"/>
                <a:cs typeface="Arial" pitchFamily="34" charset="0"/>
              </a:rPr>
              <a:t>1. Status kesehatan fisik dan emosional pasien pada saat data dikumpulkan </a:t>
            </a:r>
          </a:p>
          <a:p>
            <a:pPr marL="811213" indent="-742950">
              <a:buNone/>
              <a:tabLst>
                <a:tab pos="354013" algn="l"/>
              </a:tabLst>
            </a:pPr>
            <a:r>
              <a:rPr lang="id-ID" sz="3000" dirty="0">
                <a:latin typeface="Arial" pitchFamily="34" charset="0"/>
                <a:cs typeface="Arial" pitchFamily="34" charset="0"/>
              </a:rPr>
              <a:t>	</a:t>
            </a:r>
            <a:r>
              <a:rPr lang="id-ID" sz="3000" dirty="0" smtClean="0">
                <a:latin typeface="Arial" pitchFamily="34" charset="0"/>
                <a:cs typeface="Arial" pitchFamily="34" charset="0"/>
              </a:rPr>
              <a:t>2. Kemampuan wawancara dari penyedia atau pelayanan kesehatan</a:t>
            </a:r>
          </a:p>
          <a:p>
            <a:pPr marL="811213" indent="-742950">
              <a:buNone/>
              <a:tabLst>
                <a:tab pos="354013" algn="l"/>
              </a:tabLst>
            </a:pPr>
            <a:r>
              <a:rPr lang="id-ID" sz="3000" dirty="0">
                <a:latin typeface="Arial" pitchFamily="34" charset="0"/>
                <a:cs typeface="Arial" pitchFamily="34" charset="0"/>
              </a:rPr>
              <a:t>	</a:t>
            </a:r>
            <a:r>
              <a:rPr lang="id-ID" sz="3000" dirty="0" smtClean="0">
                <a:latin typeface="Arial" pitchFamily="34" charset="0"/>
                <a:cs typeface="Arial" pitchFamily="34" charset="0"/>
              </a:rPr>
              <a:t>3. Kemampuan merekam dari penyedia atau pelayanan kesehatan</a:t>
            </a:r>
          </a:p>
          <a:p>
            <a:pPr marL="811213" indent="-742950">
              <a:buNone/>
              <a:tabLst>
                <a:tab pos="354013" algn="l"/>
              </a:tabLst>
            </a:pPr>
            <a:r>
              <a:rPr lang="id-ID" sz="3000" dirty="0">
                <a:latin typeface="Arial" pitchFamily="34" charset="0"/>
                <a:cs typeface="Arial" pitchFamily="34" charset="0"/>
              </a:rPr>
              <a:t>	</a:t>
            </a:r>
            <a:r>
              <a:rPr lang="id-ID" sz="3000" dirty="0" smtClean="0">
                <a:latin typeface="Arial" pitchFamily="34" charset="0"/>
                <a:cs typeface="Arial" pitchFamily="34" charset="0"/>
              </a:rPr>
              <a:t>4. Ketersediaan riwayat kesehatan pasien</a:t>
            </a:r>
          </a:p>
          <a:p>
            <a:pPr marL="811213" indent="-742950">
              <a:buNone/>
              <a:tabLst>
                <a:tab pos="354013" algn="l"/>
              </a:tabLst>
            </a:pPr>
            <a:r>
              <a:rPr lang="id-ID" sz="3000" dirty="0">
                <a:latin typeface="Arial" pitchFamily="34" charset="0"/>
                <a:cs typeface="Arial" pitchFamily="34" charset="0"/>
              </a:rPr>
              <a:t>	</a:t>
            </a:r>
            <a:r>
              <a:rPr lang="id-ID" sz="3000" dirty="0" smtClean="0">
                <a:latin typeface="Arial" pitchFamily="34" charset="0"/>
                <a:cs typeface="Arial" pitchFamily="34" charset="0"/>
              </a:rPr>
              <a:t>5. Peralatan pendukung yang otomatis</a:t>
            </a:r>
          </a:p>
          <a:p>
            <a:pPr marL="811213" indent="-742950">
              <a:buNone/>
              <a:tabLst>
                <a:tab pos="354013" algn="l"/>
              </a:tabLst>
            </a:pPr>
            <a:r>
              <a:rPr lang="id-ID" sz="3000" dirty="0">
                <a:latin typeface="Arial" pitchFamily="34" charset="0"/>
                <a:cs typeface="Arial" pitchFamily="34" charset="0"/>
              </a:rPr>
              <a:t>	</a:t>
            </a:r>
            <a:r>
              <a:rPr lang="id-ID" sz="3000" dirty="0" smtClean="0">
                <a:latin typeface="Arial" pitchFamily="34" charset="0"/>
                <a:cs typeface="Arial" pitchFamily="34" charset="0"/>
              </a:rPr>
              <a:t>6. Ketepatan dari media komunikasi elektronik</a:t>
            </a:r>
          </a:p>
          <a:p>
            <a:pPr marL="354013" indent="-285750">
              <a:buNone/>
            </a:pPr>
            <a:r>
              <a:rPr lang="id-ID" sz="3000" dirty="0" smtClean="0">
                <a:latin typeface="Arial" pitchFamily="34" charset="0"/>
                <a:cs typeface="Arial" pitchFamily="34" charset="0"/>
              </a:rPr>
              <a:t>		</a:t>
            </a:r>
            <a:r>
              <a:rPr lang="id-ID" sz="3000" dirty="0">
                <a:latin typeface="Arial" pitchFamily="34" charset="0"/>
                <a:cs typeface="Arial" pitchFamily="34" charset="0"/>
              </a:rPr>
              <a:t>	</a:t>
            </a:r>
          </a:p>
        </p:txBody>
      </p:sp>
    </p:spTree>
    <p:extLst>
      <p:ext uri="{BB962C8B-B14F-4D97-AF65-F5344CB8AC3E}">
        <p14:creationId xmlns:p14="http://schemas.microsoft.com/office/powerpoint/2010/main" val="4250576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648072"/>
          </a:xfrm>
        </p:spPr>
        <p:txBody>
          <a:bodyPr>
            <a:normAutofit/>
          </a:bodyPr>
          <a:lstStyle/>
          <a:p>
            <a:pPr algn="ctr"/>
            <a:r>
              <a:rPr lang="id-ID" sz="3600" b="1" dirty="0" smtClean="0">
                <a:solidFill>
                  <a:schemeClr val="tx2"/>
                </a:solidFill>
                <a:latin typeface="Arial" pitchFamily="34" charset="0"/>
                <a:cs typeface="Arial" pitchFamily="34" charset="0"/>
              </a:rPr>
              <a:t>MODEL MANAJEMEN DATA</a:t>
            </a:r>
            <a:endParaRPr lang="id-ID" sz="36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539552" y="1556792"/>
            <a:ext cx="7992888" cy="4824536"/>
          </a:xfrm>
        </p:spPr>
        <p:txBody>
          <a:bodyPr>
            <a:normAutofit fontScale="85000" lnSpcReduction="20000"/>
          </a:bodyPr>
          <a:lstStyle/>
          <a:p>
            <a:pPr marL="530225" indent="-461963">
              <a:buNone/>
            </a:pPr>
            <a:r>
              <a:rPr lang="id-ID" sz="3200" i="1" dirty="0" smtClean="0">
                <a:latin typeface="Arial" pitchFamily="34" charset="0"/>
                <a:cs typeface="Arial" pitchFamily="34" charset="0"/>
              </a:rPr>
              <a:t>2. Data Accessibility = </a:t>
            </a:r>
            <a:r>
              <a:rPr lang="id-ID" sz="3200" dirty="0" smtClean="0">
                <a:latin typeface="Arial" pitchFamily="34" charset="0"/>
                <a:cs typeface="Arial" pitchFamily="34" charset="0"/>
              </a:rPr>
              <a:t>kemudahan data didapatkan. Ada beberapa faktor yang mempengaruhi ketersediaan data dan informasi rekam kesehatan yaitu :</a:t>
            </a:r>
          </a:p>
          <a:p>
            <a:pPr marL="811213" indent="-742950">
              <a:buNone/>
              <a:tabLst>
                <a:tab pos="354013" algn="l"/>
              </a:tabLst>
            </a:pPr>
            <a:r>
              <a:rPr lang="id-ID" sz="3200" dirty="0">
                <a:latin typeface="Arial" pitchFamily="34" charset="0"/>
                <a:cs typeface="Arial" pitchFamily="34" charset="0"/>
              </a:rPr>
              <a:t>	</a:t>
            </a:r>
            <a:r>
              <a:rPr lang="id-ID" sz="3200" dirty="0" smtClean="0">
                <a:latin typeface="Arial" pitchFamily="34" charset="0"/>
                <a:cs typeface="Arial" pitchFamily="34" charset="0"/>
              </a:rPr>
              <a:t>a. Apakah rekam kesehatan didapatkan dengan mudah kapan dan dimana bila diperlukan</a:t>
            </a:r>
          </a:p>
          <a:p>
            <a:pPr marL="811213" indent="-742950">
              <a:buNone/>
              <a:tabLst>
                <a:tab pos="354013" algn="l"/>
              </a:tabLst>
            </a:pPr>
            <a:r>
              <a:rPr lang="id-ID" sz="3200" dirty="0">
                <a:latin typeface="Arial" pitchFamily="34" charset="0"/>
                <a:cs typeface="Arial" pitchFamily="34" charset="0"/>
              </a:rPr>
              <a:t>	</a:t>
            </a:r>
            <a:r>
              <a:rPr lang="id-ID" sz="3200" dirty="0" smtClean="0">
                <a:latin typeface="Arial" pitchFamily="34" charset="0"/>
                <a:cs typeface="Arial" pitchFamily="34" charset="0"/>
              </a:rPr>
              <a:t>b. Apakah peralatan penunjang dapat digunakan dan bekerja dengan baik</a:t>
            </a:r>
          </a:p>
          <a:p>
            <a:pPr marL="811213" indent="-742950">
              <a:buNone/>
              <a:tabLst>
                <a:tab pos="354013" algn="l"/>
              </a:tabLst>
            </a:pPr>
            <a:r>
              <a:rPr lang="id-ID" sz="3200" dirty="0">
                <a:latin typeface="Arial" pitchFamily="34" charset="0"/>
                <a:cs typeface="Arial" pitchFamily="34" charset="0"/>
              </a:rPr>
              <a:t>	</a:t>
            </a:r>
            <a:r>
              <a:rPr lang="id-ID" sz="3200" dirty="0" smtClean="0">
                <a:latin typeface="Arial" pitchFamily="34" charset="0"/>
                <a:cs typeface="Arial" pitchFamily="34" charset="0"/>
              </a:rPr>
              <a:t>c. Apakah transkrip dari percakapan secara akurat, tepat waktu, dan tersedia untuk pelayanan kesehatan</a:t>
            </a:r>
          </a:p>
          <a:p>
            <a:pPr marL="811213" indent="-742950">
              <a:buNone/>
              <a:tabLst>
                <a:tab pos="354013" algn="l"/>
              </a:tabLst>
            </a:pPr>
            <a:r>
              <a:rPr lang="id-ID" sz="3200" dirty="0">
                <a:latin typeface="Arial" pitchFamily="34" charset="0"/>
                <a:cs typeface="Arial" pitchFamily="34" charset="0"/>
              </a:rPr>
              <a:t>	</a:t>
            </a:r>
            <a:r>
              <a:rPr lang="id-ID" sz="3200" dirty="0" smtClean="0">
                <a:latin typeface="Arial" pitchFamily="34" charset="0"/>
                <a:cs typeface="Arial" pitchFamily="34" charset="0"/>
              </a:rPr>
              <a:t>d. Apakah komputer untuk input data bekerja dengan baik dan tersedia bila dibutuhkan</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3756310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648072"/>
          </a:xfrm>
        </p:spPr>
        <p:txBody>
          <a:bodyPr>
            <a:normAutofit/>
          </a:bodyPr>
          <a:lstStyle/>
          <a:p>
            <a:pPr algn="ctr"/>
            <a:r>
              <a:rPr lang="id-ID" sz="3600" b="1" dirty="0" smtClean="0">
                <a:solidFill>
                  <a:schemeClr val="tx2"/>
                </a:solidFill>
                <a:latin typeface="Arial" pitchFamily="34" charset="0"/>
                <a:cs typeface="Arial" pitchFamily="34" charset="0"/>
              </a:rPr>
              <a:t>MODEL MANAJEMEN DATA</a:t>
            </a:r>
            <a:endParaRPr lang="id-ID" sz="36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539552" y="1556792"/>
            <a:ext cx="7992888" cy="4824536"/>
          </a:xfrm>
        </p:spPr>
        <p:txBody>
          <a:bodyPr>
            <a:normAutofit lnSpcReduction="10000"/>
          </a:bodyPr>
          <a:lstStyle/>
          <a:p>
            <a:pPr marL="530225" indent="-461963">
              <a:buNone/>
            </a:pPr>
            <a:r>
              <a:rPr lang="id-ID" sz="3200" i="1" dirty="0" smtClean="0">
                <a:latin typeface="Arial" pitchFamily="34" charset="0"/>
                <a:cs typeface="Arial" pitchFamily="34" charset="0"/>
              </a:rPr>
              <a:t>3. Data Comprehensiveness = </a:t>
            </a:r>
            <a:r>
              <a:rPr lang="id-ID" sz="3200" dirty="0" smtClean="0">
                <a:latin typeface="Arial" pitchFamily="34" charset="0"/>
                <a:cs typeface="Arial" pitchFamily="34" charset="0"/>
              </a:rPr>
              <a:t>fakta dari semua elemen data yang dibutuhkan, yang ada di rekam kesehatan. Bisa diartikan kelengkapan data. Secara lengkap rekam kesehatan mempunyai elemen data : identifikasi pasien, proses pengobatan, daftar masalah, diagnosis, riwayat klinis, hasil test diagnosis, pengobatan dan hasilnya, kesimpulan dan keterangan yang dibutuhkan</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3998962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648072"/>
          </a:xfrm>
        </p:spPr>
        <p:txBody>
          <a:bodyPr>
            <a:normAutofit/>
          </a:bodyPr>
          <a:lstStyle/>
          <a:p>
            <a:pPr algn="ctr"/>
            <a:r>
              <a:rPr lang="id-ID" sz="3600" b="1" dirty="0" smtClean="0">
                <a:solidFill>
                  <a:schemeClr val="tx2"/>
                </a:solidFill>
                <a:latin typeface="Arial" pitchFamily="34" charset="0"/>
                <a:cs typeface="Arial" pitchFamily="34" charset="0"/>
              </a:rPr>
              <a:t>MODEL MANAJEMEN DATA</a:t>
            </a:r>
            <a:endParaRPr lang="id-ID" sz="36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539552" y="1556792"/>
            <a:ext cx="7992888" cy="4824536"/>
          </a:xfrm>
        </p:spPr>
        <p:txBody>
          <a:bodyPr>
            <a:normAutofit/>
          </a:bodyPr>
          <a:lstStyle/>
          <a:p>
            <a:pPr marL="530225" indent="-461963">
              <a:buNone/>
            </a:pPr>
            <a:r>
              <a:rPr lang="id-ID" sz="3200" i="1" dirty="0" smtClean="0">
                <a:latin typeface="Arial" pitchFamily="34" charset="0"/>
                <a:cs typeface="Arial" pitchFamily="34" charset="0"/>
              </a:rPr>
              <a:t>4. Data Consistency = </a:t>
            </a:r>
            <a:r>
              <a:rPr lang="id-ID" sz="3200" dirty="0" smtClean="0">
                <a:latin typeface="Arial" pitchFamily="34" charset="0"/>
                <a:cs typeface="Arial" pitchFamily="34" charset="0"/>
              </a:rPr>
              <a:t>reliabilitas data. Data yang reliabel tidak dapat berubah bentuknya dengan cara maupun waktu dimana data disimpan, diproses, atau disajikan. Nilai data juga konsisten sesuai elemen data dengan aplikasi dan sistem yang berbeda. </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9418476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2229</TotalTime>
  <Words>592</Words>
  <Application>Microsoft Office PowerPoint</Application>
  <PresentationFormat>On-screen Show (4:3)</PresentationFormat>
  <Paragraphs>90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Century Gothic</vt:lpstr>
      <vt:lpstr>Wingdings</vt:lpstr>
      <vt:lpstr>Wingdings 2</vt:lpstr>
      <vt:lpstr>Austin</vt:lpstr>
      <vt:lpstr>SIKLUS MANAJEMEN DATA KESEHATAN</vt:lpstr>
      <vt:lpstr>SIKLUS MANAJEMEN DATA KESEHATAN</vt:lpstr>
      <vt:lpstr>SIKLUS MANAJEMEN DATA KESEHATAN</vt:lpstr>
      <vt:lpstr>SIKLUS MANAJEMEN DATA KESEHATAN</vt:lpstr>
      <vt:lpstr>MODEL MANAJEMEN DATA</vt:lpstr>
      <vt:lpstr>MODEL MANAJEMEN DATA</vt:lpstr>
      <vt:lpstr>MODEL MANAJEMEN DATA</vt:lpstr>
      <vt:lpstr>MODEL MANAJEMEN DATA</vt:lpstr>
      <vt:lpstr>MODEL MANAJEMEN DATA</vt:lpstr>
      <vt:lpstr>MODEL MANAJEMEN DATA</vt:lpstr>
      <vt:lpstr>MODEL MANAJEMEN DATA</vt:lpstr>
      <vt:lpstr>MODEL MANAJEMEN DATA</vt:lpstr>
      <vt:lpstr>MODEL MANAJEMEN DATA</vt:lpstr>
      <vt:lpstr>MODEL MANAJEMEN DATA</vt:lpstr>
      <vt:lpstr>SIKLUS MANAJEMEN DATA</vt:lpstr>
      <vt:lpstr>SIKLUS MANAJEMEN DATA</vt:lpstr>
      <vt:lpstr>SIKLUS MANAJEMEN DATA</vt:lpstr>
      <vt:lpstr>SIKLUS MANAJEMEN DATA</vt:lpstr>
      <vt:lpstr>SIKLUS MANAJEMEN DATA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SIKLUS MANAJEMEN DATA KESEHATAN</dc:title>
  <dc:creator>sony</dc:creator>
  <cp:lastModifiedBy>toshiba</cp:lastModifiedBy>
  <cp:revision>33</cp:revision>
  <dcterms:created xsi:type="dcterms:W3CDTF">2017-04-02T03:02:13Z</dcterms:created>
  <dcterms:modified xsi:type="dcterms:W3CDTF">2019-04-08T08:13:01Z</dcterms:modified>
</cp:coreProperties>
</file>