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8" r:id="rId3"/>
    <p:sldId id="260" r:id="rId4"/>
    <p:sldId id="274" r:id="rId5"/>
    <p:sldId id="272" r:id="rId6"/>
    <p:sldId id="262" r:id="rId7"/>
    <p:sldId id="264" r:id="rId8"/>
    <p:sldId id="266" r:id="rId9"/>
    <p:sldId id="268" r:id="rId10"/>
    <p:sldId id="270" r:id="rId11"/>
    <p:sldId id="275" r:id="rId12"/>
    <p:sldId id="277" r:id="rId13"/>
    <p:sldId id="279" r:id="rId14"/>
    <p:sldId id="281" r:id="rId15"/>
    <p:sldId id="283" r:id="rId16"/>
    <p:sldId id="285" r:id="rId17"/>
    <p:sldId id="287" r:id="rId18"/>
    <p:sldId id="289" r:id="rId19"/>
    <p:sldId id="291" r:id="rId20"/>
    <p:sldId id="293" r:id="rId21"/>
    <p:sldId id="329" r:id="rId22"/>
    <p:sldId id="331" r:id="rId23"/>
    <p:sldId id="305" r:id="rId24"/>
    <p:sldId id="307" r:id="rId25"/>
    <p:sldId id="309" r:id="rId26"/>
    <p:sldId id="311" r:id="rId27"/>
    <p:sldId id="313" r:id="rId28"/>
    <p:sldId id="333" r:id="rId29"/>
    <p:sldId id="315" r:id="rId30"/>
    <p:sldId id="317" r:id="rId31"/>
    <p:sldId id="319" r:id="rId32"/>
    <p:sldId id="321" r:id="rId33"/>
    <p:sldId id="323" r:id="rId34"/>
    <p:sldId id="325" r:id="rId35"/>
    <p:sldId id="327" r:id="rId3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785" autoAdjust="0"/>
  </p:normalViewPr>
  <p:slideViewPr>
    <p:cSldViewPr>
      <p:cViewPr varScale="1">
        <p:scale>
          <a:sx n="65" d="100"/>
          <a:sy n="6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9321A-2337-4D54-953E-4DB3D6BEA5E4}" type="datetimeFigureOut">
              <a:rPr lang="id-ID" smtClean="0"/>
              <a:pPr/>
              <a:t>22/11/2016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3F856-8A30-4BF3-B4EA-DE9A27B2AC91}"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CF5E3C6B-29AA-4A14-9C83-3ECB5409B3E3}"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F5E3C6B-29AA-4A14-9C83-3ECB5409B3E3}"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CF5E3C6B-29AA-4A14-9C83-3ECB5409B3E3}"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F5E3C6B-29AA-4A14-9C83-3ECB5409B3E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9F5472F-E12A-47D3-AD78-8251D9CAE5B7}" type="datetimeFigureOut">
              <a:rPr lang="id-ID" smtClean="0"/>
              <a:pPr/>
              <a:t>22/11/2016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F5E3C6B-29AA-4A14-9C83-3ECB5409B3E3}"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9F5472F-E12A-47D3-AD78-8251D9CAE5B7}" type="datetimeFigureOut">
              <a:rPr lang="id-ID" smtClean="0"/>
              <a:pPr/>
              <a:t>22/11/2016</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5E3C6B-29AA-4A14-9C83-3ECB5409B3E3}"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96752"/>
            <a:ext cx="8458200" cy="1944216"/>
          </a:xfrm>
        </p:spPr>
        <p:txBody>
          <a:bodyPr>
            <a:normAutofit/>
          </a:bodyPr>
          <a:lstStyle/>
          <a:p>
            <a:pPr algn="ctr"/>
            <a:r>
              <a:rPr lang="id-ID" sz="4800" b="1" dirty="0" smtClean="0">
                <a:solidFill>
                  <a:schemeClr val="tx1"/>
                </a:solidFill>
                <a:latin typeface="Arial" pitchFamily="34" charset="0"/>
                <a:cs typeface="Arial" pitchFamily="34" charset="0"/>
              </a:rPr>
              <a:t>SISTEM INFORMASI PUSKESMAS</a:t>
            </a:r>
            <a:endParaRPr lang="id-ID" sz="4800" b="1"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1371600" y="3789040"/>
            <a:ext cx="6400800" cy="1849760"/>
          </a:xfrm>
        </p:spPr>
        <p:txBody>
          <a:bodyPr>
            <a:noAutofit/>
          </a:bodyPr>
          <a:lstStyle/>
          <a:p>
            <a:pPr algn="ctr"/>
            <a:r>
              <a:rPr lang="id-ID" sz="3200" b="1" dirty="0" smtClean="0">
                <a:solidFill>
                  <a:srgbClr val="002060"/>
                </a:solidFill>
                <a:latin typeface="Arial" pitchFamily="34" charset="0"/>
                <a:cs typeface="Arial" pitchFamily="34" charset="0"/>
              </a:rPr>
              <a:t>Materi (8)</a:t>
            </a:r>
          </a:p>
          <a:p>
            <a:pPr algn="ctr"/>
            <a:r>
              <a:rPr lang="id-ID" sz="3200" b="1" dirty="0" smtClean="0">
                <a:solidFill>
                  <a:srgbClr val="002060"/>
                </a:solidFill>
                <a:latin typeface="Arial" pitchFamily="34" charset="0"/>
                <a:cs typeface="Arial" pitchFamily="34" charset="0"/>
              </a:rPr>
              <a:t>MK SIK</a:t>
            </a:r>
          </a:p>
          <a:p>
            <a:pPr algn="ctr"/>
            <a:r>
              <a:rPr lang="id-ID" sz="3200" b="1" dirty="0" smtClean="0">
                <a:solidFill>
                  <a:srgbClr val="002060"/>
                </a:solidFill>
                <a:latin typeface="Arial" pitchFamily="34" charset="0"/>
                <a:cs typeface="Arial" pitchFamily="34" charset="0"/>
              </a:rPr>
              <a:t>Kesmas smt 3</a:t>
            </a:r>
            <a:endParaRPr lang="id-ID" sz="32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67544"/>
          </a:xfrm>
        </p:spPr>
        <p:txBody>
          <a:bodyPr>
            <a:normAutofit fontScale="90000"/>
          </a:bodyPr>
          <a:lstStyle/>
          <a:p>
            <a:pPr algn="ctr"/>
            <a:r>
              <a:rPr lang="id-ID" b="1" dirty="0" smtClean="0">
                <a:solidFill>
                  <a:schemeClr val="tx1"/>
                </a:solidFill>
                <a:latin typeface="Arial" pitchFamily="34" charset="0"/>
                <a:cs typeface="Arial" pitchFamily="34" charset="0"/>
              </a:rPr>
              <a:t>IsTILAH-ISTILAH PUSKESMAS</a:t>
            </a:r>
            <a:endParaRPr lang="id-ID"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304800" y="1196752"/>
            <a:ext cx="8686800" cy="5328592"/>
          </a:xfrm>
        </p:spPr>
        <p:txBody>
          <a:bodyPr>
            <a:normAutofit fontScale="92500" lnSpcReduction="10000"/>
          </a:bodyPr>
          <a:lstStyle/>
          <a:p>
            <a:pPr>
              <a:buFontTx/>
              <a:buChar char="-"/>
            </a:pPr>
            <a:r>
              <a:rPr lang="id-ID" b="1" dirty="0" smtClean="0">
                <a:solidFill>
                  <a:schemeClr val="tx1"/>
                </a:solidFill>
              </a:rPr>
              <a:t>Evaluasi </a:t>
            </a:r>
            <a:r>
              <a:rPr lang="id-ID" dirty="0" smtClean="0">
                <a:solidFill>
                  <a:schemeClr val="tx1"/>
                </a:solidFill>
              </a:rPr>
              <a:t>= sebuah kegiatan penilaian, pengawasan dan pengamatan yang dilakukan secara berkelanjutan melalui rapat pertemuan untuk menentukan hasil program pelayanan kesehatan dan penetapan kebijakan program selanjutnya</a:t>
            </a:r>
          </a:p>
          <a:p>
            <a:pPr>
              <a:buFontTx/>
              <a:buChar char="-"/>
            </a:pPr>
            <a:r>
              <a:rPr lang="id-ID" b="1" dirty="0" smtClean="0">
                <a:solidFill>
                  <a:schemeClr val="tx1"/>
                </a:solidFill>
              </a:rPr>
              <a:t>Koordinasi</a:t>
            </a:r>
            <a:r>
              <a:rPr lang="id-ID" dirty="0" smtClean="0">
                <a:solidFill>
                  <a:schemeClr val="tx1"/>
                </a:solidFill>
              </a:rPr>
              <a:t> = kegiatan mengatur pelayanan kesehatan, dan menggalang kerjasama tim, secara horizontal, lintas program (dalam unsur pelayanan) maupun vertikal, lintas sektoral, (dengan institusi lainnya) sehingga program, peraturan dan penentuan tindakan yang akan dilaksanakan bisa saling mendukung pencapaian target pelayanan</a:t>
            </a:r>
            <a:endParaRPr lang="id-ID"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idx="1"/>
          </p:nvPr>
        </p:nvPicPr>
        <p:blipFill>
          <a:blip r:embed="rId2" cstate="print"/>
          <a:srcRect l="10185" t="11620" r="7408" b="12210"/>
          <a:stretch>
            <a:fillRect/>
          </a:stretch>
        </p:blipFill>
        <p:spPr>
          <a:xfrm>
            <a:off x="228600" y="152400"/>
            <a:ext cx="8610600" cy="6400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Grp="1" noChangeAspect="1" noChangeArrowheads="1"/>
          </p:cNvPicPr>
          <p:nvPr>
            <p:ph idx="1"/>
          </p:nvPr>
        </p:nvPicPr>
        <p:blipFill>
          <a:blip r:embed="rId2" cstate="print"/>
          <a:srcRect l="10185" t="16031" r="7408" b="24123"/>
          <a:stretch>
            <a:fillRect/>
          </a:stretch>
        </p:blipFill>
        <p:spPr>
          <a:xfrm>
            <a:off x="304800" y="304800"/>
            <a:ext cx="8610600" cy="6324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Grp="1" noChangeAspect="1" noChangeArrowheads="1"/>
          </p:cNvPicPr>
          <p:nvPr>
            <p:ph idx="1"/>
          </p:nvPr>
        </p:nvPicPr>
        <p:blipFill>
          <a:blip r:embed="rId2" cstate="print"/>
          <a:srcRect l="11111" t="17267" r="10185" b="11514"/>
          <a:stretch>
            <a:fillRect/>
          </a:stretch>
        </p:blipFill>
        <p:spPr>
          <a:xfrm>
            <a:off x="304800" y="304800"/>
            <a:ext cx="8610600" cy="6248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Grp="1" noChangeAspect="1" noChangeArrowheads="1"/>
          </p:cNvPicPr>
          <p:nvPr>
            <p:ph idx="1"/>
          </p:nvPr>
        </p:nvPicPr>
        <p:blipFill>
          <a:blip r:embed="rId2" cstate="print"/>
          <a:srcRect l="14452" t="18628" r="13029" b="15907"/>
          <a:stretch>
            <a:fillRect/>
          </a:stretch>
        </p:blipFill>
        <p:spPr>
          <a:xfrm>
            <a:off x="228600" y="228600"/>
            <a:ext cx="8610600" cy="6248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idx="1"/>
          </p:nvPr>
        </p:nvPicPr>
        <p:blipFill>
          <a:blip r:embed="rId2" cstate="print"/>
          <a:srcRect l="9259" t="11859" r="7408" b="11057"/>
          <a:stretch>
            <a:fillRect/>
          </a:stretch>
        </p:blipFill>
        <p:spPr>
          <a:xfrm>
            <a:off x="152400" y="228600"/>
            <a:ext cx="87630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Grp="1" noChangeAspect="1" noChangeArrowheads="1"/>
          </p:cNvPicPr>
          <p:nvPr>
            <p:ph idx="1"/>
          </p:nvPr>
        </p:nvPicPr>
        <p:blipFill>
          <a:blip r:embed="rId2" cstate="print"/>
          <a:srcRect l="10185" t="13454" r="8333" b="10863"/>
          <a:stretch>
            <a:fillRect/>
          </a:stretch>
        </p:blipFill>
        <p:spPr>
          <a:xfrm>
            <a:off x="304800" y="304800"/>
            <a:ext cx="8610600" cy="6248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Grp="1" noChangeAspect="1" noChangeArrowheads="1"/>
          </p:cNvPicPr>
          <p:nvPr>
            <p:ph idx="1"/>
          </p:nvPr>
        </p:nvPicPr>
        <p:blipFill>
          <a:blip r:embed="rId2" cstate="print"/>
          <a:srcRect l="10185" t="11774" r="7408" b="17589"/>
          <a:stretch>
            <a:fillRect/>
          </a:stretch>
        </p:blipFill>
        <p:spPr>
          <a:xfrm>
            <a:off x="228600" y="304800"/>
            <a:ext cx="8610600" cy="6324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Grp="1" noChangeAspect="1" noChangeArrowheads="1"/>
          </p:cNvPicPr>
          <p:nvPr>
            <p:ph idx="1"/>
          </p:nvPr>
        </p:nvPicPr>
        <p:blipFill>
          <a:blip r:embed="rId2" cstate="print"/>
          <a:srcRect l="9259" t="11774" r="7408" b="17589"/>
          <a:stretch>
            <a:fillRect/>
          </a:stretch>
        </p:blipFill>
        <p:spPr>
          <a:xfrm>
            <a:off x="304800" y="304800"/>
            <a:ext cx="8534400" cy="6248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idx="1"/>
          </p:nvPr>
        </p:nvPicPr>
        <p:blipFill>
          <a:blip r:embed="rId2" cstate="print"/>
          <a:srcRect l="11111" t="13994" r="7408" b="11836"/>
          <a:stretch>
            <a:fillRect/>
          </a:stretch>
        </p:blipFill>
        <p:spPr>
          <a:xfrm>
            <a:off x="304800" y="304800"/>
            <a:ext cx="8534400" cy="6172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714375"/>
          </a:xfrm>
        </p:spPr>
        <p:txBody>
          <a:bodyPr>
            <a:normAutofit/>
          </a:bodyPr>
          <a:lstStyle/>
          <a:p>
            <a:pPr algn="ctr" fontAlgn="auto">
              <a:spcAft>
                <a:spcPts val="0"/>
              </a:spcAft>
              <a:defRPr/>
            </a:pPr>
            <a:r>
              <a:rPr lang="id-ID" sz="3600" b="1" dirty="0" smtClean="0">
                <a:solidFill>
                  <a:srgbClr val="002060"/>
                </a:solidFill>
                <a:latin typeface="Arial" pitchFamily="34" charset="0"/>
                <a:cs typeface="Arial" pitchFamily="34" charset="0"/>
              </a:rPr>
              <a:t>SEJARAH PUSKESMAS</a:t>
            </a:r>
            <a:endParaRPr lang="id-ID" sz="36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285750" y="1124745"/>
            <a:ext cx="8572500" cy="5184575"/>
          </a:xfrm>
        </p:spPr>
        <p:txBody>
          <a:bodyPr>
            <a:normAutofit lnSpcReduction="10000"/>
          </a:bodyPr>
          <a:lstStyle/>
          <a:p>
            <a:pPr>
              <a:buFont typeface="Wingdings" pitchFamily="2" charset="2"/>
              <a:buChar char="Ø"/>
            </a:pPr>
            <a:r>
              <a:rPr lang="id-ID" b="1" dirty="0" smtClean="0">
                <a:solidFill>
                  <a:schemeClr val="tx1"/>
                </a:solidFill>
                <a:latin typeface="Arial" charset="0"/>
                <a:cs typeface="Arial" charset="0"/>
              </a:rPr>
              <a:t>Puskesmas</a:t>
            </a:r>
            <a:r>
              <a:rPr lang="id-ID" dirty="0" smtClean="0">
                <a:latin typeface="Arial" charset="0"/>
                <a:cs typeface="Arial" charset="0"/>
              </a:rPr>
              <a:t> : ujung tombak pelayanan kesehatan kepada masyarakat </a:t>
            </a:r>
            <a:r>
              <a:rPr lang="id-ID" dirty="0" smtClean="0">
                <a:latin typeface="Arial" charset="0"/>
                <a:cs typeface="Arial" charset="0"/>
                <a:sym typeface="Wingdings" pitchFamily="2" charset="2"/>
              </a:rPr>
              <a:t> Rakerkesnas th. 1968 di Jakarta</a:t>
            </a:r>
          </a:p>
          <a:p>
            <a:pPr>
              <a:buFont typeface="Wingdings" pitchFamily="2" charset="2"/>
              <a:buChar char="Ø"/>
            </a:pPr>
            <a:r>
              <a:rPr lang="id-ID" u="sng" dirty="0" smtClean="0">
                <a:solidFill>
                  <a:srgbClr val="000099"/>
                </a:solidFill>
                <a:latin typeface="Arial" charset="0"/>
                <a:cs typeface="Arial" charset="0"/>
                <a:sym typeface="Wingdings" pitchFamily="2" charset="2"/>
              </a:rPr>
              <a:t>Awal puskesmas dibagi beberapa kategori </a:t>
            </a:r>
            <a:r>
              <a:rPr lang="id-ID" dirty="0" smtClean="0">
                <a:solidFill>
                  <a:srgbClr val="000099"/>
                </a:solidFill>
                <a:latin typeface="Arial" charset="0"/>
                <a:cs typeface="Arial" charset="0"/>
                <a:sym typeface="Wingdings" pitchFamily="2" charset="2"/>
              </a:rPr>
              <a:t>:</a:t>
            </a:r>
          </a:p>
          <a:p>
            <a:pPr>
              <a:buFont typeface="Wingdings 2" pitchFamily="18" charset="2"/>
              <a:buNone/>
            </a:pPr>
            <a:r>
              <a:rPr lang="id-ID" dirty="0" smtClean="0">
                <a:solidFill>
                  <a:srgbClr val="000099"/>
                </a:solidFill>
                <a:latin typeface="Arial" charset="0"/>
                <a:cs typeface="Arial" charset="0"/>
                <a:sym typeface="Wingdings" pitchFamily="2" charset="2"/>
              </a:rPr>
              <a:t>	1. Tipe A (dipimpin : dokter penuh)</a:t>
            </a:r>
          </a:p>
          <a:p>
            <a:pPr>
              <a:buFont typeface="Wingdings 2" pitchFamily="18" charset="2"/>
              <a:buNone/>
            </a:pPr>
            <a:r>
              <a:rPr lang="id-ID" dirty="0" smtClean="0">
                <a:solidFill>
                  <a:srgbClr val="000099"/>
                </a:solidFill>
                <a:latin typeface="Arial" charset="0"/>
                <a:cs typeface="Arial" charset="0"/>
                <a:sym typeface="Wingdings" pitchFamily="2" charset="2"/>
              </a:rPr>
              <a:t>	2. Tipe B (dipimpin : dokter tidak penuh)</a:t>
            </a:r>
          </a:p>
          <a:p>
            <a:pPr>
              <a:buFont typeface="Wingdings 2" pitchFamily="18" charset="2"/>
              <a:buNone/>
            </a:pPr>
            <a:r>
              <a:rPr lang="id-ID" dirty="0" smtClean="0">
                <a:solidFill>
                  <a:srgbClr val="000099"/>
                </a:solidFill>
                <a:latin typeface="Arial" charset="0"/>
                <a:cs typeface="Arial" charset="0"/>
                <a:sym typeface="Wingdings" pitchFamily="2" charset="2"/>
              </a:rPr>
              <a:t>	3. Tipe C (dipimpin : tenaga paramedis)</a:t>
            </a:r>
          </a:p>
          <a:p>
            <a:pPr>
              <a:buFont typeface="Wingdings 2" pitchFamily="18" charset="2"/>
              <a:buNone/>
            </a:pPr>
            <a:r>
              <a:rPr lang="id-ID" dirty="0" smtClean="0">
                <a:latin typeface="Arial" charset="0"/>
                <a:cs typeface="Arial" charset="0"/>
                <a:sym typeface="Wingdings" pitchFamily="2" charset="2"/>
              </a:rPr>
              <a:t></a:t>
            </a:r>
            <a:r>
              <a:rPr lang="id-ID" u="sng" dirty="0" smtClean="0">
                <a:latin typeface="Arial" charset="0"/>
                <a:cs typeface="Arial" charset="0"/>
                <a:sym typeface="Wingdings" pitchFamily="2" charset="2"/>
              </a:rPr>
              <a:t>Rakerkesnas 1970 </a:t>
            </a:r>
            <a:r>
              <a:rPr lang="id-ID" dirty="0" smtClean="0">
                <a:latin typeface="Arial" charset="0"/>
                <a:cs typeface="Arial" charset="0"/>
                <a:sym typeface="Wingdings" pitchFamily="2" charset="2"/>
              </a:rPr>
              <a:t> </a:t>
            </a:r>
          </a:p>
          <a:p>
            <a:pPr>
              <a:buFont typeface="Wingdings 2" pitchFamily="18" charset="2"/>
              <a:buNone/>
            </a:pPr>
            <a:r>
              <a:rPr lang="id-ID" dirty="0" smtClean="0">
                <a:latin typeface="Arial" charset="0"/>
                <a:cs typeface="Arial" charset="0"/>
                <a:sym typeface="Wingdings" pitchFamily="2" charset="2"/>
              </a:rPr>
              <a:t>	- 1 macam kategori di tingkat kecamatan atau jumlah penduduk 30 – 50 ribu </a:t>
            </a:r>
            <a:endParaRPr lang="id-ID" dirty="0" smtClean="0">
              <a:latin typeface="Arial" charset="0"/>
              <a:cs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770" decel="100000"/>
                                        <p:tgtEl>
                                          <p:spTgt spid="3">
                                            <p:txEl>
                                              <p:pRg st="5" end="5"/>
                                            </p:txEl>
                                          </p:spTgt>
                                        </p:tgtEl>
                                      </p:cBhvr>
                                    </p:animEffect>
                                    <p:animScale>
                                      <p:cBhvr>
                                        <p:cTn id="63" dur="770" decel="100000"/>
                                        <p:tgtEl>
                                          <p:spTgt spid="3">
                                            <p:txEl>
                                              <p:pRg st="5" end="5"/>
                                            </p:txEl>
                                          </p:spTgt>
                                        </p:tgtEl>
                                      </p:cBhvr>
                                      <p:from x="10000" y="10000"/>
                                      <p:to x="200000" y="450000"/>
                                    </p:animScale>
                                    <p:animScale>
                                      <p:cBhvr>
                                        <p:cTn id="64" dur="1230" accel="100000" fill="hold">
                                          <p:stCondLst>
                                            <p:cond delay="770"/>
                                          </p:stCondLst>
                                        </p:cTn>
                                        <p:tgtEl>
                                          <p:spTgt spid="3">
                                            <p:txEl>
                                              <p:pRg st="5" end="5"/>
                                            </p:txEl>
                                          </p:spTgt>
                                        </p:tgtEl>
                                      </p:cBhvr>
                                      <p:from x="200000" y="450000"/>
                                      <p:to x="100000" y="100000"/>
                                    </p:animScale>
                                    <p:set>
                                      <p:cBhvr>
                                        <p:cTn id="65" dur="770" fill="hold"/>
                                        <p:tgtEl>
                                          <p:spTgt spid="3">
                                            <p:txEl>
                                              <p:pRg st="5" end="5"/>
                                            </p:txEl>
                                          </p:spTgt>
                                        </p:tgtEl>
                                        <p:attrNameLst>
                                          <p:attrName>ppt_x</p:attrName>
                                        </p:attrNameLst>
                                      </p:cBhvr>
                                      <p:to>
                                        <p:strVal val="(0.5)"/>
                                      </p:to>
                                    </p:set>
                                    <p:anim from="(0.5)" to="(#ppt_x)" calcmode="lin" valueType="num">
                                      <p:cBhvr>
                                        <p:cTn id="66" dur="1230" accel="100000" fill="hold">
                                          <p:stCondLst>
                                            <p:cond delay="770"/>
                                          </p:stCondLst>
                                        </p:cTn>
                                        <p:tgtEl>
                                          <p:spTgt spid="3">
                                            <p:txEl>
                                              <p:pRg st="5" end="5"/>
                                            </p:txEl>
                                          </p:spTgt>
                                        </p:tgtEl>
                                        <p:attrNameLst>
                                          <p:attrName>ppt_x</p:attrName>
                                        </p:attrNameLst>
                                      </p:cBhvr>
                                    </p:anim>
                                    <p:set>
                                      <p:cBhvr>
                                        <p:cTn id="67" dur="770" fill="hold"/>
                                        <p:tgtEl>
                                          <p:spTgt spid="3">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5" end="5"/>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770" decel="100000"/>
                                        <p:tgtEl>
                                          <p:spTgt spid="3">
                                            <p:txEl>
                                              <p:pRg st="6" end="6"/>
                                            </p:txEl>
                                          </p:spTgt>
                                        </p:tgtEl>
                                      </p:cBhvr>
                                    </p:animEffect>
                                    <p:animScale>
                                      <p:cBhvr>
                                        <p:cTn id="74" dur="770" decel="100000"/>
                                        <p:tgtEl>
                                          <p:spTgt spid="3">
                                            <p:txEl>
                                              <p:pRg st="6" end="6"/>
                                            </p:txEl>
                                          </p:spTgt>
                                        </p:tgtEl>
                                      </p:cBhvr>
                                      <p:from x="10000" y="10000"/>
                                      <p:to x="200000" y="450000"/>
                                    </p:animScale>
                                    <p:animScale>
                                      <p:cBhvr>
                                        <p:cTn id="75" dur="1230" accel="100000" fill="hold">
                                          <p:stCondLst>
                                            <p:cond delay="770"/>
                                          </p:stCondLst>
                                        </p:cTn>
                                        <p:tgtEl>
                                          <p:spTgt spid="3">
                                            <p:txEl>
                                              <p:pRg st="6" end="6"/>
                                            </p:txEl>
                                          </p:spTgt>
                                        </p:tgtEl>
                                      </p:cBhvr>
                                      <p:from x="200000" y="450000"/>
                                      <p:to x="100000" y="100000"/>
                                    </p:animScale>
                                    <p:set>
                                      <p:cBhvr>
                                        <p:cTn id="76" dur="770" fill="hold"/>
                                        <p:tgtEl>
                                          <p:spTgt spid="3">
                                            <p:txEl>
                                              <p:pRg st="6" end="6"/>
                                            </p:txEl>
                                          </p:spTgt>
                                        </p:tgtEl>
                                        <p:attrNameLst>
                                          <p:attrName>ppt_x</p:attrName>
                                        </p:attrNameLst>
                                      </p:cBhvr>
                                      <p:to>
                                        <p:strVal val="(0.5)"/>
                                      </p:to>
                                    </p:set>
                                    <p:anim from="(0.5)" to="(#ppt_x)" calcmode="lin" valueType="num">
                                      <p:cBhvr>
                                        <p:cTn id="77" dur="1230" accel="100000" fill="hold">
                                          <p:stCondLst>
                                            <p:cond delay="770"/>
                                          </p:stCondLst>
                                        </p:cTn>
                                        <p:tgtEl>
                                          <p:spTgt spid="3">
                                            <p:txEl>
                                              <p:pRg st="6" end="6"/>
                                            </p:txEl>
                                          </p:spTgt>
                                        </p:tgtEl>
                                        <p:attrNameLst>
                                          <p:attrName>ppt_x</p:attrName>
                                        </p:attrNameLst>
                                      </p:cBhvr>
                                    </p:anim>
                                    <p:set>
                                      <p:cBhvr>
                                        <p:cTn id="78" dur="770" fill="hold"/>
                                        <p:tgtEl>
                                          <p:spTgt spid="3">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2" cstate="print"/>
          <a:srcRect l="15739" t="11774" r="6482" b="7498"/>
          <a:stretch>
            <a:fillRect/>
          </a:stretch>
        </p:blipFill>
        <p:spPr>
          <a:xfrm>
            <a:off x="214313" y="304800"/>
            <a:ext cx="8715375" cy="61960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85818"/>
          </a:xfrm>
        </p:spPr>
        <p:txBody>
          <a:bodyPr>
            <a:normAutofit/>
          </a:bodyPr>
          <a:lstStyle/>
          <a:p>
            <a:r>
              <a:rPr lang="id-ID" sz="3600" b="1" dirty="0" smtClean="0">
                <a:solidFill>
                  <a:schemeClr val="tx1"/>
                </a:solidFill>
                <a:latin typeface="Arial" pitchFamily="34" charset="0"/>
                <a:cs typeface="Arial" pitchFamily="34" charset="0"/>
              </a:rPr>
              <a:t>KEGIATAN PUSKESMAS</a:t>
            </a:r>
            <a:endParaRPr lang="id-ID" sz="3600" dirty="0">
              <a:solidFill>
                <a:schemeClr val="tx1"/>
              </a:solidFill>
            </a:endParaRPr>
          </a:p>
        </p:txBody>
      </p:sp>
      <p:sp>
        <p:nvSpPr>
          <p:cNvPr id="3" name="Text Placeholder 2"/>
          <p:cNvSpPr>
            <a:spLocks noGrp="1"/>
          </p:cNvSpPr>
          <p:nvPr>
            <p:ph type="body" idx="1"/>
          </p:nvPr>
        </p:nvSpPr>
        <p:spPr>
          <a:xfrm>
            <a:off x="357158" y="1428736"/>
            <a:ext cx="4111626" cy="639762"/>
          </a:xfrm>
        </p:spPr>
        <p:txBody>
          <a:bodyPr>
            <a:normAutofit/>
          </a:bodyPr>
          <a:lstStyle/>
          <a:p>
            <a:pPr algn="ctr"/>
            <a:r>
              <a:rPr lang="id-ID" sz="3200" u="sng" dirty="0" smtClean="0">
                <a:solidFill>
                  <a:srgbClr val="000099"/>
                </a:solidFill>
                <a:latin typeface="Arial" pitchFamily="34" charset="0"/>
                <a:cs typeface="Arial" pitchFamily="34" charset="0"/>
              </a:rPr>
              <a:t>Dalam gedung</a:t>
            </a:r>
            <a:endParaRPr lang="id-ID" sz="3200" u="sng" dirty="0">
              <a:solidFill>
                <a:srgbClr val="000099"/>
              </a:solidFill>
              <a:latin typeface="Arial" pitchFamily="34" charset="0"/>
              <a:cs typeface="Arial" pitchFamily="34" charset="0"/>
            </a:endParaRPr>
          </a:p>
        </p:txBody>
      </p:sp>
      <p:sp>
        <p:nvSpPr>
          <p:cNvPr id="5" name="Text Placeholder 4"/>
          <p:cNvSpPr>
            <a:spLocks noGrp="1"/>
          </p:cNvSpPr>
          <p:nvPr>
            <p:ph type="body" sz="half" idx="3"/>
          </p:nvPr>
        </p:nvSpPr>
        <p:spPr>
          <a:xfrm>
            <a:off x="4500563" y="1428737"/>
            <a:ext cx="4357718" cy="642942"/>
          </a:xfrm>
        </p:spPr>
        <p:txBody>
          <a:bodyPr>
            <a:normAutofit/>
          </a:bodyPr>
          <a:lstStyle/>
          <a:p>
            <a:pPr algn="ctr"/>
            <a:r>
              <a:rPr lang="id-ID" sz="3200" u="sng" dirty="0" smtClean="0">
                <a:solidFill>
                  <a:srgbClr val="000099"/>
                </a:solidFill>
                <a:latin typeface="Arial" pitchFamily="34" charset="0"/>
                <a:cs typeface="Arial" pitchFamily="34" charset="0"/>
              </a:rPr>
              <a:t>Luar gedung</a:t>
            </a:r>
            <a:endParaRPr lang="id-ID" sz="3200" u="sng" dirty="0">
              <a:solidFill>
                <a:srgbClr val="000099"/>
              </a:solidFill>
              <a:latin typeface="Arial" pitchFamily="34" charset="0"/>
              <a:cs typeface="Arial" pitchFamily="34" charset="0"/>
            </a:endParaRPr>
          </a:p>
        </p:txBody>
      </p:sp>
      <p:sp>
        <p:nvSpPr>
          <p:cNvPr id="4" name="Content Placeholder 3"/>
          <p:cNvSpPr>
            <a:spLocks noGrp="1"/>
          </p:cNvSpPr>
          <p:nvPr>
            <p:ph sz="quarter" idx="2"/>
          </p:nvPr>
        </p:nvSpPr>
        <p:spPr>
          <a:xfrm>
            <a:off x="285720" y="2174874"/>
            <a:ext cx="4211668" cy="4325959"/>
          </a:xfrm>
        </p:spPr>
        <p:txBody>
          <a:bodyPr/>
          <a:lstStyle/>
          <a:p>
            <a:pPr>
              <a:buNone/>
            </a:pPr>
            <a:r>
              <a:rPr lang="id-ID" dirty="0" smtClean="0">
                <a:latin typeface="Arial" pitchFamily="34" charset="0"/>
                <a:cs typeface="Arial" pitchFamily="34" charset="0"/>
              </a:rPr>
              <a:t>	</a:t>
            </a:r>
            <a:r>
              <a:rPr lang="id-ID" sz="3200" dirty="0" smtClean="0">
                <a:latin typeface="Arial" pitchFamily="34" charset="0"/>
                <a:cs typeface="Arial" pitchFamily="34" charset="0"/>
              </a:rPr>
              <a:t>-Pendaftaran </a:t>
            </a:r>
          </a:p>
          <a:p>
            <a:pPr>
              <a:buNone/>
            </a:pPr>
            <a:r>
              <a:rPr lang="id-ID" sz="3200" dirty="0" smtClean="0">
                <a:latin typeface="Arial" pitchFamily="34" charset="0"/>
                <a:cs typeface="Arial" pitchFamily="34" charset="0"/>
              </a:rPr>
              <a:t>	-Pengobatan </a:t>
            </a:r>
          </a:p>
          <a:p>
            <a:pPr>
              <a:buNone/>
            </a:pPr>
            <a:r>
              <a:rPr lang="id-ID" sz="3200" dirty="0" smtClean="0">
                <a:latin typeface="Arial" pitchFamily="34" charset="0"/>
                <a:cs typeface="Arial" pitchFamily="34" charset="0"/>
              </a:rPr>
              <a:t>	- Apotek</a:t>
            </a:r>
          </a:p>
          <a:p>
            <a:pPr>
              <a:buNone/>
            </a:pPr>
            <a:r>
              <a:rPr lang="id-ID" sz="3200" dirty="0" smtClean="0">
                <a:latin typeface="Arial" pitchFamily="34" charset="0"/>
                <a:cs typeface="Arial" pitchFamily="34" charset="0"/>
              </a:rPr>
              <a:t>	- Gizi</a:t>
            </a:r>
          </a:p>
          <a:p>
            <a:pPr>
              <a:buNone/>
            </a:pPr>
            <a:r>
              <a:rPr lang="id-ID" sz="3200" dirty="0" smtClean="0">
                <a:latin typeface="Arial" pitchFamily="34" charset="0"/>
                <a:cs typeface="Arial" pitchFamily="34" charset="0"/>
              </a:rPr>
              <a:t>	- KIA</a:t>
            </a:r>
          </a:p>
          <a:p>
            <a:pPr>
              <a:buNone/>
            </a:pPr>
            <a:r>
              <a:rPr lang="id-ID" sz="3200" dirty="0" smtClean="0">
                <a:latin typeface="Arial" pitchFamily="34" charset="0"/>
                <a:cs typeface="Arial" pitchFamily="34" charset="0"/>
              </a:rPr>
              <a:t>	- Imunisasi</a:t>
            </a:r>
          </a:p>
          <a:p>
            <a:pPr>
              <a:buNone/>
            </a:pPr>
            <a:r>
              <a:rPr lang="id-ID" sz="3200" dirty="0" smtClean="0">
                <a:latin typeface="Arial" pitchFamily="34" charset="0"/>
                <a:cs typeface="Arial" pitchFamily="34" charset="0"/>
              </a:rPr>
              <a:t>	- Laboratorium</a:t>
            </a:r>
          </a:p>
          <a:p>
            <a:endParaRPr lang="id-ID" sz="2800" dirty="0"/>
          </a:p>
        </p:txBody>
      </p:sp>
      <p:sp>
        <p:nvSpPr>
          <p:cNvPr id="6" name="Content Placeholder 5"/>
          <p:cNvSpPr>
            <a:spLocks noGrp="1"/>
          </p:cNvSpPr>
          <p:nvPr>
            <p:ph sz="quarter" idx="4"/>
          </p:nvPr>
        </p:nvSpPr>
        <p:spPr>
          <a:xfrm>
            <a:off x="4645025" y="2357431"/>
            <a:ext cx="4141817" cy="3768732"/>
          </a:xfrm>
        </p:spPr>
        <p:txBody>
          <a:bodyPr>
            <a:normAutofit/>
          </a:bodyPr>
          <a:lstStyle/>
          <a:p>
            <a:pPr>
              <a:buFontTx/>
              <a:buChar char="-"/>
            </a:pPr>
            <a:r>
              <a:rPr lang="id-ID" sz="3200" dirty="0" smtClean="0">
                <a:latin typeface="Arial" pitchFamily="34" charset="0"/>
                <a:cs typeface="Arial" pitchFamily="34" charset="0"/>
              </a:rPr>
              <a:t>Puskemas pembantu</a:t>
            </a:r>
          </a:p>
          <a:p>
            <a:pPr>
              <a:buFontTx/>
              <a:buChar char="-"/>
            </a:pPr>
            <a:r>
              <a:rPr lang="id-ID" sz="3200" dirty="0" smtClean="0">
                <a:latin typeface="Arial" pitchFamily="34" charset="0"/>
                <a:cs typeface="Arial" pitchFamily="34" charset="0"/>
              </a:rPr>
              <a:t>Puskesmas keliling</a:t>
            </a:r>
          </a:p>
          <a:p>
            <a:pPr>
              <a:buFontTx/>
              <a:buChar char="-"/>
            </a:pPr>
            <a:r>
              <a:rPr lang="id-ID" sz="3200" dirty="0" smtClean="0">
                <a:latin typeface="Arial" pitchFamily="34" charset="0"/>
                <a:cs typeface="Arial" pitchFamily="34" charset="0"/>
              </a:rPr>
              <a:t>Posyandu</a:t>
            </a:r>
          </a:p>
          <a:p>
            <a:pPr>
              <a:buFontTx/>
              <a:buChar char="-"/>
            </a:pPr>
            <a:r>
              <a:rPr lang="id-ID" sz="3200" dirty="0" smtClean="0">
                <a:latin typeface="Arial" pitchFamily="34" charset="0"/>
                <a:cs typeface="Arial" pitchFamily="34" charset="0"/>
              </a:rPr>
              <a:t>Bidan Desa</a:t>
            </a:r>
            <a:endParaRPr lang="id-ID" sz="3200" dirty="0">
              <a:latin typeface="Arial" pitchFamily="34" charset="0"/>
              <a:cs typeface="Arial" pitchFamily="34" charset="0"/>
            </a:endParaRPr>
          </a:p>
        </p:txBody>
      </p:sp>
      <p:cxnSp>
        <p:nvCxnSpPr>
          <p:cNvPr id="8" name="Straight Connector 7"/>
          <p:cNvCxnSpPr>
            <a:stCxn id="5" idx="1"/>
          </p:cNvCxnSpPr>
          <p:nvPr/>
        </p:nvCxnSpPr>
        <p:spPr>
          <a:xfrm rot="10800000" flipV="1">
            <a:off x="4500563" y="1750208"/>
            <a:ext cx="1" cy="46791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572560" cy="571504"/>
          </a:xfrm>
        </p:spPr>
        <p:txBody>
          <a:bodyPr>
            <a:noAutofit/>
          </a:bodyPr>
          <a:lstStyle/>
          <a:p>
            <a:r>
              <a:rPr lang="id-ID" sz="3200" b="1" dirty="0" smtClean="0">
                <a:solidFill>
                  <a:schemeClr val="tx1"/>
                </a:solidFill>
                <a:latin typeface="Arial" pitchFamily="34" charset="0"/>
                <a:cs typeface="Arial" pitchFamily="34" charset="0"/>
              </a:rPr>
              <a:t>ALUR PROSEDUR PASIEN DI PUSKESMAS </a:t>
            </a:r>
            <a:endParaRPr lang="id-ID" sz="3200" b="1" dirty="0">
              <a:solidFill>
                <a:schemeClr val="tx1"/>
              </a:solidFill>
              <a:latin typeface="Arial" pitchFamily="34" charset="0"/>
              <a:cs typeface="Arial" pitchFamily="34" charset="0"/>
            </a:endParaRPr>
          </a:p>
        </p:txBody>
      </p:sp>
      <p:sp>
        <p:nvSpPr>
          <p:cNvPr id="4" name="Content Placeholder 3"/>
          <p:cNvSpPr>
            <a:spLocks noGrp="1"/>
          </p:cNvSpPr>
          <p:nvPr>
            <p:ph idx="1"/>
          </p:nvPr>
        </p:nvSpPr>
        <p:spPr>
          <a:xfrm>
            <a:off x="285720" y="1214422"/>
            <a:ext cx="8643998" cy="5286412"/>
          </a:xfrm>
        </p:spPr>
        <p:txBody>
          <a:bodyPr/>
          <a:lstStyle/>
          <a:p>
            <a:endParaRPr lang="id-ID" b="1" dirty="0"/>
          </a:p>
        </p:txBody>
      </p:sp>
      <p:sp>
        <p:nvSpPr>
          <p:cNvPr id="5" name="Rectangle 4"/>
          <p:cNvSpPr/>
          <p:nvPr/>
        </p:nvSpPr>
        <p:spPr>
          <a:xfrm>
            <a:off x="285720" y="1214422"/>
            <a:ext cx="1785950" cy="2643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Pasien :</a:t>
            </a:r>
          </a:p>
          <a:p>
            <a:pPr>
              <a:buFontTx/>
              <a:buChar char="-"/>
            </a:pPr>
            <a:r>
              <a:rPr lang="id-ID" sz="2000" b="1" dirty="0" smtClean="0">
                <a:solidFill>
                  <a:schemeClr val="tx1"/>
                </a:solidFill>
                <a:latin typeface="Arial" pitchFamily="34" charset="0"/>
                <a:cs typeface="Arial" pitchFamily="34" charset="0"/>
              </a:rPr>
              <a:t>Umum</a:t>
            </a:r>
          </a:p>
          <a:p>
            <a:pPr>
              <a:buFontTx/>
              <a:buChar char="-"/>
            </a:pPr>
            <a:r>
              <a:rPr lang="id-ID" sz="2000" b="1" dirty="0" smtClean="0">
                <a:solidFill>
                  <a:schemeClr val="tx1"/>
                </a:solidFill>
                <a:latin typeface="Arial" pitchFamily="34" charset="0"/>
                <a:cs typeface="Arial" pitchFamily="34" charset="0"/>
              </a:rPr>
              <a:t>ASKES</a:t>
            </a:r>
          </a:p>
          <a:p>
            <a:pPr>
              <a:buFontTx/>
              <a:buChar char="-"/>
            </a:pPr>
            <a:r>
              <a:rPr lang="id-ID" sz="2000" b="1" dirty="0" smtClean="0">
                <a:solidFill>
                  <a:schemeClr val="tx1"/>
                </a:solidFill>
                <a:latin typeface="Arial" pitchFamily="34" charset="0"/>
                <a:cs typeface="Arial" pitchFamily="34" charset="0"/>
              </a:rPr>
              <a:t>Jamkesmas</a:t>
            </a:r>
          </a:p>
          <a:p>
            <a:pPr>
              <a:buFontTx/>
              <a:buChar char="-"/>
            </a:pPr>
            <a:r>
              <a:rPr lang="id-ID" sz="2000" b="1" dirty="0" smtClean="0">
                <a:solidFill>
                  <a:schemeClr val="tx1"/>
                </a:solidFill>
                <a:latin typeface="Arial" pitchFamily="34" charset="0"/>
                <a:cs typeface="Arial" pitchFamily="34" charset="0"/>
              </a:rPr>
              <a:t>Rujukan: pustu, polindes, pusling </a:t>
            </a:r>
            <a:endParaRPr lang="id-ID" sz="2000" b="1" dirty="0">
              <a:solidFill>
                <a:schemeClr val="tx1"/>
              </a:solidFill>
              <a:latin typeface="Arial" pitchFamily="34" charset="0"/>
              <a:cs typeface="Arial" pitchFamily="34" charset="0"/>
            </a:endParaRPr>
          </a:p>
        </p:txBody>
      </p:sp>
      <p:cxnSp>
        <p:nvCxnSpPr>
          <p:cNvPr id="7" name="Straight Connector 6"/>
          <p:cNvCxnSpPr/>
          <p:nvPr/>
        </p:nvCxnSpPr>
        <p:spPr>
          <a:xfrm>
            <a:off x="285720" y="1643050"/>
            <a:ext cx="17859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43240" y="1785926"/>
            <a:ext cx="2286016"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Arial" pitchFamily="34" charset="0"/>
                <a:cs typeface="Arial" pitchFamily="34" charset="0"/>
              </a:rPr>
              <a:t>PENDAFTARAN</a:t>
            </a:r>
            <a:endParaRPr lang="id-ID" sz="2000" b="1" dirty="0">
              <a:solidFill>
                <a:schemeClr val="tx1"/>
              </a:solidFill>
              <a:latin typeface="Arial" pitchFamily="34" charset="0"/>
              <a:cs typeface="Arial" pitchFamily="34" charset="0"/>
            </a:endParaRPr>
          </a:p>
        </p:txBody>
      </p:sp>
      <p:sp>
        <p:nvSpPr>
          <p:cNvPr id="10" name="Rectangle 9"/>
          <p:cNvSpPr/>
          <p:nvPr/>
        </p:nvSpPr>
        <p:spPr>
          <a:xfrm>
            <a:off x="6500826" y="1214422"/>
            <a:ext cx="2357454" cy="185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Dibawa ke :</a:t>
            </a:r>
          </a:p>
          <a:p>
            <a:pPr>
              <a:buFontTx/>
              <a:buChar char="-"/>
            </a:pPr>
            <a:r>
              <a:rPr lang="id-ID" sz="2000" b="1" dirty="0" smtClean="0">
                <a:solidFill>
                  <a:schemeClr val="tx1"/>
                </a:solidFill>
                <a:latin typeface="Arial" pitchFamily="34" charset="0"/>
                <a:cs typeface="Arial" pitchFamily="34" charset="0"/>
              </a:rPr>
              <a:t>BP umum</a:t>
            </a:r>
          </a:p>
          <a:p>
            <a:pPr>
              <a:buFontTx/>
              <a:buChar char="-"/>
            </a:pPr>
            <a:r>
              <a:rPr lang="id-ID" sz="2000" b="1" dirty="0" smtClean="0">
                <a:solidFill>
                  <a:schemeClr val="tx1"/>
                </a:solidFill>
                <a:latin typeface="Arial" pitchFamily="34" charset="0"/>
                <a:cs typeface="Arial" pitchFamily="34" charset="0"/>
              </a:rPr>
              <a:t>BP gigi</a:t>
            </a:r>
          </a:p>
          <a:p>
            <a:pPr>
              <a:buFontTx/>
              <a:buChar char="-"/>
            </a:pPr>
            <a:r>
              <a:rPr lang="id-ID" sz="2000" b="1" dirty="0" smtClean="0">
                <a:solidFill>
                  <a:schemeClr val="tx1"/>
                </a:solidFill>
                <a:latin typeface="Arial" pitchFamily="34" charset="0"/>
                <a:cs typeface="Arial" pitchFamily="34" charset="0"/>
              </a:rPr>
              <a:t>Dokter spesialis</a:t>
            </a:r>
          </a:p>
          <a:p>
            <a:pPr>
              <a:buFontTx/>
              <a:buChar char="-"/>
            </a:pPr>
            <a:r>
              <a:rPr lang="id-ID" sz="2000" b="1" dirty="0" smtClean="0">
                <a:solidFill>
                  <a:schemeClr val="tx1"/>
                </a:solidFill>
                <a:latin typeface="Arial" pitchFamily="34" charset="0"/>
                <a:cs typeface="Arial" pitchFamily="34" charset="0"/>
              </a:rPr>
              <a:t>KIA</a:t>
            </a:r>
          </a:p>
          <a:p>
            <a:endParaRPr lang="id-ID" sz="2000" b="1" dirty="0">
              <a:solidFill>
                <a:schemeClr val="tx1"/>
              </a:solidFill>
              <a:latin typeface="Arial" pitchFamily="34" charset="0"/>
              <a:cs typeface="Arial" pitchFamily="34" charset="0"/>
            </a:endParaRPr>
          </a:p>
        </p:txBody>
      </p:sp>
      <p:cxnSp>
        <p:nvCxnSpPr>
          <p:cNvPr id="12" name="Straight Connector 11"/>
          <p:cNvCxnSpPr/>
          <p:nvPr/>
        </p:nvCxnSpPr>
        <p:spPr>
          <a:xfrm>
            <a:off x="6500826" y="1500174"/>
            <a:ext cx="235745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00826" y="4143380"/>
            <a:ext cx="2357454" cy="1428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Pasien di ruang tunggu sesuai tujuan pemeriksaan</a:t>
            </a:r>
            <a:endParaRPr lang="id-ID" sz="2000" b="1" dirty="0">
              <a:solidFill>
                <a:schemeClr val="tx1"/>
              </a:solidFill>
              <a:latin typeface="Arial" pitchFamily="34" charset="0"/>
              <a:cs typeface="Arial" pitchFamily="34" charset="0"/>
            </a:endParaRPr>
          </a:p>
        </p:txBody>
      </p:sp>
      <p:sp>
        <p:nvSpPr>
          <p:cNvPr id="14" name="Rectangle 13"/>
          <p:cNvSpPr/>
          <p:nvPr/>
        </p:nvSpPr>
        <p:spPr>
          <a:xfrm>
            <a:off x="3428992" y="4357694"/>
            <a:ext cx="2357454"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Pasien selesai diperiksa</a:t>
            </a:r>
          </a:p>
          <a:p>
            <a:endParaRPr lang="id-ID" sz="2000" b="1" dirty="0">
              <a:solidFill>
                <a:schemeClr val="tx1"/>
              </a:solidFill>
              <a:latin typeface="Arial" pitchFamily="34" charset="0"/>
              <a:cs typeface="Arial" pitchFamily="34" charset="0"/>
            </a:endParaRPr>
          </a:p>
        </p:txBody>
      </p:sp>
      <p:sp>
        <p:nvSpPr>
          <p:cNvPr id="15" name="Rectangle 14"/>
          <p:cNvSpPr/>
          <p:nvPr/>
        </p:nvSpPr>
        <p:spPr>
          <a:xfrm>
            <a:off x="285720" y="4357694"/>
            <a:ext cx="2357454" cy="2143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Pasien :</a:t>
            </a:r>
          </a:p>
          <a:p>
            <a:pPr>
              <a:buFontTx/>
              <a:buChar char="-"/>
            </a:pPr>
            <a:r>
              <a:rPr lang="id-ID" sz="2000" b="1" dirty="0" smtClean="0">
                <a:solidFill>
                  <a:schemeClr val="tx1"/>
                </a:solidFill>
                <a:latin typeface="Arial" pitchFamily="34" charset="0"/>
                <a:cs typeface="Arial" pitchFamily="34" charset="0"/>
              </a:rPr>
              <a:t>Ambil obat</a:t>
            </a:r>
          </a:p>
          <a:p>
            <a:pPr>
              <a:buFontTx/>
              <a:buChar char="-"/>
            </a:pPr>
            <a:r>
              <a:rPr lang="id-ID" sz="2000" b="1" dirty="0" smtClean="0">
                <a:solidFill>
                  <a:schemeClr val="tx1"/>
                </a:solidFill>
                <a:latin typeface="Arial" pitchFamily="34" charset="0"/>
                <a:cs typeface="Arial" pitchFamily="34" charset="0"/>
              </a:rPr>
              <a:t>Pulang </a:t>
            </a:r>
          </a:p>
          <a:p>
            <a:pPr>
              <a:buFontTx/>
              <a:buChar char="-"/>
            </a:pPr>
            <a:r>
              <a:rPr lang="id-ID" sz="2000" b="1" dirty="0" smtClean="0">
                <a:solidFill>
                  <a:schemeClr val="tx1"/>
                </a:solidFill>
                <a:latin typeface="Arial" pitchFamily="34" charset="0"/>
                <a:cs typeface="Arial" pitchFamily="34" charset="0"/>
              </a:rPr>
              <a:t>Dirujuk ke RS/tingkat sekunder</a:t>
            </a:r>
            <a:endParaRPr lang="id-ID" sz="2000" b="1" dirty="0">
              <a:solidFill>
                <a:schemeClr val="tx1"/>
              </a:solidFill>
              <a:latin typeface="Arial" pitchFamily="34" charset="0"/>
              <a:cs typeface="Arial" pitchFamily="34" charset="0"/>
            </a:endParaRPr>
          </a:p>
        </p:txBody>
      </p:sp>
      <p:sp>
        <p:nvSpPr>
          <p:cNvPr id="16" name="Right Arrow 15"/>
          <p:cNvSpPr/>
          <p:nvPr/>
        </p:nvSpPr>
        <p:spPr>
          <a:xfrm>
            <a:off x="2143108" y="2071678"/>
            <a:ext cx="928694" cy="42862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ight Arrow 16"/>
          <p:cNvSpPr/>
          <p:nvPr/>
        </p:nvSpPr>
        <p:spPr>
          <a:xfrm>
            <a:off x="5500694" y="2143116"/>
            <a:ext cx="928694" cy="42862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rot="5400000">
            <a:off x="7358082" y="3357562"/>
            <a:ext cx="857256" cy="42862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ight Arrow 18"/>
          <p:cNvSpPr/>
          <p:nvPr/>
        </p:nvSpPr>
        <p:spPr>
          <a:xfrm rot="10800000">
            <a:off x="5786446" y="4643446"/>
            <a:ext cx="714380" cy="42862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rot="10800000">
            <a:off x="2643174" y="4714884"/>
            <a:ext cx="714380" cy="42862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360"/>
                                          </p:val>
                                        </p:tav>
                                        <p:tav tm="100000">
                                          <p:val>
                                            <p:fltVal val="0"/>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Scale>
                                      <p:cBhvr>
                                        <p:cTn id="3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
                                        </p:tgtEl>
                                        <p:attrNameLst>
                                          <p:attrName>ppt_x</p:attrName>
                                          <p:attrName>ppt_y</p:attrName>
                                        </p:attrNameLst>
                                      </p:cBhvr>
                                    </p:animMotion>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3" dur="1000" fill="hold"/>
                                        <p:tgtEl>
                                          <p:spTgt spid="1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ppt_x</p:attrName>
                                        </p:attrNameLst>
                                      </p:cBhvr>
                                      <p:tavLst>
                                        <p:tav tm="0">
                                          <p:val>
                                            <p:strVal val="#ppt_x-.2"/>
                                          </p:val>
                                        </p:tav>
                                        <p:tav tm="100000">
                                          <p:val>
                                            <p:strVal val="#ppt_x"/>
                                          </p:val>
                                        </p:tav>
                                      </p:tavLst>
                                    </p:anim>
                                    <p:anim calcmode="lin" valueType="num">
                                      <p:cBhvr>
                                        <p:cTn id="6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heel(4)">
                                      <p:cBhvr>
                                        <p:cTn id="69" dur="2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70" decel="100000"/>
                                        <p:tgtEl>
                                          <p:spTgt spid="15"/>
                                        </p:tgtEl>
                                      </p:cBhvr>
                                    </p:animEffect>
                                    <p:animScale>
                                      <p:cBhvr>
                                        <p:cTn id="75" dur="770" decel="100000"/>
                                        <p:tgtEl>
                                          <p:spTgt spid="15"/>
                                        </p:tgtEl>
                                      </p:cBhvr>
                                      <p:from x="10000" y="10000"/>
                                      <p:to x="200000" y="450000"/>
                                    </p:animScale>
                                    <p:animScale>
                                      <p:cBhvr>
                                        <p:cTn id="76" dur="1230" accel="100000" fill="hold">
                                          <p:stCondLst>
                                            <p:cond delay="770"/>
                                          </p:stCondLst>
                                        </p:cTn>
                                        <p:tgtEl>
                                          <p:spTgt spid="15"/>
                                        </p:tgtEl>
                                      </p:cBhvr>
                                      <p:from x="200000" y="450000"/>
                                      <p:to x="100000" y="100000"/>
                                    </p:animScale>
                                    <p:set>
                                      <p:cBhvr>
                                        <p:cTn id="77" dur="770" fill="hold"/>
                                        <p:tgtEl>
                                          <p:spTgt spid="15"/>
                                        </p:tgtEl>
                                        <p:attrNameLst>
                                          <p:attrName>ppt_x</p:attrName>
                                        </p:attrNameLst>
                                      </p:cBhvr>
                                      <p:to>
                                        <p:strVal val="(0.5)"/>
                                      </p:to>
                                    </p:set>
                                    <p:anim from="(0.5)" to="(#ppt_x)" calcmode="lin" valueType="num">
                                      <p:cBhvr>
                                        <p:cTn id="78" dur="1230" accel="100000" fill="hold">
                                          <p:stCondLst>
                                            <p:cond delay="770"/>
                                          </p:stCondLst>
                                        </p:cTn>
                                        <p:tgtEl>
                                          <p:spTgt spid="15"/>
                                        </p:tgtEl>
                                        <p:attrNameLst>
                                          <p:attrName>ppt_x</p:attrName>
                                        </p:attrNameLst>
                                      </p:cBhvr>
                                    </p:anim>
                                    <p:set>
                                      <p:cBhvr>
                                        <p:cTn id="79" dur="770" fill="hold"/>
                                        <p:tgtEl>
                                          <p:spTgt spid="15"/>
                                        </p:tgtEl>
                                        <p:attrNameLst>
                                          <p:attrName>ppt_y</p:attrName>
                                        </p:attrNameLst>
                                      </p:cBhvr>
                                      <p:to>
                                        <p:strVal val="(#ppt_y+0.4)"/>
                                      </p:to>
                                    </p:set>
                                    <p:anim from="(#ppt_y+0.4)" to="(#ppt_y)" calcmode="lin" valueType="num">
                                      <p:cBhvr>
                                        <p:cTn id="80"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14380"/>
          </a:xfrm>
        </p:spPr>
        <p:txBody>
          <a:bodyPr>
            <a:normAutofit/>
          </a:bodyPr>
          <a:lstStyle/>
          <a:p>
            <a:pPr algn="ctr"/>
            <a:r>
              <a:rPr lang="id-ID" sz="3600" b="1" dirty="0" smtClean="0">
                <a:latin typeface="Arial" pitchFamily="34" charset="0"/>
                <a:cs typeface="Arial" pitchFamily="34" charset="0"/>
              </a:rPr>
              <a:t>LB-1 = Data Kesakitan</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285720" y="1071546"/>
            <a:ext cx="8572560" cy="5572164"/>
          </a:xfrm>
        </p:spPr>
        <p:txBody>
          <a:bodyPr>
            <a:normAutofit lnSpcReduction="10000"/>
          </a:bodyPr>
          <a:lstStyle/>
          <a:p>
            <a:pPr marL="0">
              <a:spcBef>
                <a:spcPts val="0"/>
              </a:spcBef>
              <a:buNone/>
              <a:tabLst>
                <a:tab pos="2863850" algn="l"/>
              </a:tabLst>
            </a:pPr>
            <a:r>
              <a:rPr lang="id-ID" sz="2400" b="1" dirty="0" smtClean="0">
                <a:latin typeface="Arial" pitchFamily="34" charset="0"/>
                <a:cs typeface="Arial" pitchFamily="34" charset="0"/>
              </a:rPr>
              <a:t>Kartu-kartu:</a:t>
            </a:r>
            <a:r>
              <a:rPr lang="id-ID" sz="2400" dirty="0" smtClean="0">
                <a:latin typeface="Arial" pitchFamily="34" charset="0"/>
                <a:cs typeface="Arial" pitchFamily="34" charset="0"/>
              </a:rPr>
              <a:t> 	</a:t>
            </a:r>
            <a:r>
              <a:rPr lang="id-ID" sz="2400" b="1" dirty="0" smtClean="0">
                <a:latin typeface="Arial" pitchFamily="34" charset="0"/>
                <a:cs typeface="Arial" pitchFamily="34" charset="0"/>
              </a:rPr>
              <a:t>Register</a:t>
            </a:r>
            <a:r>
              <a:rPr lang="id-ID" sz="2400" dirty="0" smtClean="0">
                <a:latin typeface="Arial" pitchFamily="34" charset="0"/>
                <a:cs typeface="Arial" pitchFamily="34" charset="0"/>
              </a:rPr>
              <a:t> :</a:t>
            </a:r>
          </a:p>
          <a:p>
            <a:pPr marL="0">
              <a:spcBef>
                <a:spcPts val="0"/>
              </a:spcBef>
              <a:buFontTx/>
              <a:buChar char="-"/>
              <a:tabLst>
                <a:tab pos="2863850" algn="l"/>
              </a:tabLst>
            </a:pPr>
            <a:r>
              <a:rPr lang="id-ID" sz="2400" dirty="0" smtClean="0">
                <a:latin typeface="Arial" pitchFamily="34" charset="0"/>
                <a:cs typeface="Arial" pitchFamily="34" charset="0"/>
              </a:rPr>
              <a:t>Rajal	- rajal</a:t>
            </a:r>
          </a:p>
          <a:p>
            <a:pPr marL="0">
              <a:spcBef>
                <a:spcPts val="0"/>
              </a:spcBef>
              <a:buFontTx/>
              <a:buChar char="-"/>
              <a:tabLst>
                <a:tab pos="2863850" algn="l"/>
              </a:tabLst>
            </a:pPr>
            <a:r>
              <a:rPr lang="id-ID" sz="2400" dirty="0" smtClean="0">
                <a:latin typeface="Arial" pitchFamily="34" charset="0"/>
                <a:cs typeface="Arial" pitchFamily="34" charset="0"/>
              </a:rPr>
              <a:t>Ranap 	- ranap</a:t>
            </a:r>
          </a:p>
          <a:p>
            <a:pPr marL="0">
              <a:spcBef>
                <a:spcPts val="0"/>
              </a:spcBef>
              <a:buFontTx/>
              <a:buChar char="-"/>
              <a:tabLst>
                <a:tab pos="2863850" algn="l"/>
                <a:tab pos="7270750" algn="l"/>
              </a:tabLst>
            </a:pPr>
            <a:r>
              <a:rPr lang="id-ID" sz="2400" dirty="0" smtClean="0">
                <a:latin typeface="Arial" pitchFamily="34" charset="0"/>
                <a:cs typeface="Arial" pitchFamily="34" charset="0"/>
              </a:rPr>
              <a:t>Ibu	- rajal gigi	</a:t>
            </a:r>
            <a:r>
              <a:rPr lang="id-ID" sz="2800" b="1" dirty="0" smtClean="0">
                <a:latin typeface="Arial" pitchFamily="34" charset="0"/>
                <a:cs typeface="Arial" pitchFamily="34" charset="0"/>
              </a:rPr>
              <a:t>LB-1</a:t>
            </a:r>
          </a:p>
          <a:p>
            <a:pPr marL="0">
              <a:spcBef>
                <a:spcPts val="0"/>
              </a:spcBef>
              <a:buFontTx/>
              <a:buChar char="-"/>
              <a:tabLst>
                <a:tab pos="2863850" algn="l"/>
              </a:tabLst>
            </a:pPr>
            <a:r>
              <a:rPr lang="id-ID" sz="2400" dirty="0" smtClean="0">
                <a:latin typeface="Arial" pitchFamily="34" charset="0"/>
                <a:cs typeface="Arial" pitchFamily="34" charset="0"/>
              </a:rPr>
              <a:t>Anak 	- gawat darurat</a:t>
            </a:r>
          </a:p>
          <a:p>
            <a:pPr marL="0">
              <a:spcBef>
                <a:spcPts val="0"/>
              </a:spcBef>
              <a:buFontTx/>
              <a:buChar char="-"/>
              <a:tabLst>
                <a:tab pos="2863850" algn="l"/>
              </a:tabLst>
            </a:pPr>
            <a:r>
              <a:rPr lang="id-ID" sz="2400" dirty="0" smtClean="0">
                <a:latin typeface="Arial" pitchFamily="34" charset="0"/>
                <a:cs typeface="Arial" pitchFamily="34" charset="0"/>
              </a:rPr>
              <a:t>TB paru</a:t>
            </a:r>
          </a:p>
          <a:p>
            <a:pPr marL="0">
              <a:spcBef>
                <a:spcPts val="0"/>
              </a:spcBef>
              <a:buFontTx/>
              <a:buChar char="-"/>
              <a:tabLst>
                <a:tab pos="2863850" algn="l"/>
              </a:tabLst>
            </a:pPr>
            <a:r>
              <a:rPr lang="id-ID" sz="2400" dirty="0" smtClean="0">
                <a:latin typeface="Arial" pitchFamily="34" charset="0"/>
                <a:cs typeface="Arial" pitchFamily="34" charset="0"/>
              </a:rPr>
              <a:t>Kusta</a:t>
            </a:r>
          </a:p>
          <a:p>
            <a:pPr marL="0">
              <a:spcBef>
                <a:spcPts val="0"/>
              </a:spcBef>
              <a:buNone/>
              <a:tabLst>
                <a:tab pos="2863850" algn="l"/>
              </a:tabLst>
            </a:pPr>
            <a:endParaRPr lang="id-ID" sz="2400" dirty="0">
              <a:latin typeface="Arial" pitchFamily="34" charset="0"/>
              <a:cs typeface="Arial" pitchFamily="34" charset="0"/>
            </a:endParaRPr>
          </a:p>
          <a:p>
            <a:pPr marL="0">
              <a:spcBef>
                <a:spcPts val="0"/>
              </a:spcBef>
              <a:buNone/>
              <a:tabLst>
                <a:tab pos="2863850" algn="l"/>
              </a:tabLst>
            </a:pPr>
            <a:r>
              <a:rPr lang="id-ID" sz="2400" dirty="0" smtClean="0">
                <a:latin typeface="Arial" pitchFamily="34" charset="0"/>
                <a:cs typeface="Arial" pitchFamily="34" charset="0"/>
              </a:rPr>
              <a:t>Luar gedung      </a:t>
            </a:r>
          </a:p>
          <a:p>
            <a:pPr marL="0">
              <a:spcBef>
                <a:spcPts val="0"/>
              </a:spcBef>
              <a:buNone/>
              <a:tabLst>
                <a:tab pos="1978025" algn="l"/>
                <a:tab pos="2863850" algn="l"/>
              </a:tabLst>
            </a:pPr>
            <a:r>
              <a:rPr lang="id-ID" sz="2400" dirty="0" smtClean="0">
                <a:latin typeface="Arial" pitchFamily="34" charset="0"/>
                <a:cs typeface="Arial" pitchFamily="34" charset="0"/>
              </a:rPr>
              <a:t>Puskesmas	  </a:t>
            </a:r>
            <a:r>
              <a:rPr lang="id-ID" sz="2400" dirty="0" smtClean="0">
                <a:solidFill>
                  <a:srgbClr val="FF0000"/>
                </a:solidFill>
                <a:latin typeface="Arial" pitchFamily="34" charset="0"/>
                <a:cs typeface="Arial" pitchFamily="34" charset="0"/>
              </a:rPr>
              <a:t>register rawat jalan	</a:t>
            </a:r>
            <a:endParaRPr lang="id-ID" sz="2400" dirty="0">
              <a:solidFill>
                <a:srgbClr val="FF0000"/>
              </a:solidFill>
              <a:latin typeface="Arial" pitchFamily="34" charset="0"/>
              <a:cs typeface="Arial" pitchFamily="34" charset="0"/>
            </a:endParaRPr>
          </a:p>
          <a:p>
            <a:pPr marL="0">
              <a:spcBef>
                <a:spcPts val="0"/>
              </a:spcBef>
              <a:buNone/>
              <a:tabLst>
                <a:tab pos="2863850" algn="l"/>
              </a:tabLst>
            </a:pPr>
            <a:endParaRPr lang="id-ID" sz="2400" dirty="0" smtClean="0">
              <a:latin typeface="Arial" pitchFamily="34" charset="0"/>
              <a:cs typeface="Arial" pitchFamily="34" charset="0"/>
            </a:endParaRPr>
          </a:p>
          <a:p>
            <a:pPr marL="0">
              <a:spcBef>
                <a:spcPts val="0"/>
              </a:spcBef>
              <a:buNone/>
              <a:tabLst>
                <a:tab pos="2863850" algn="l"/>
              </a:tabLst>
            </a:pPr>
            <a:r>
              <a:rPr lang="id-ID" sz="2400" dirty="0" smtClean="0">
                <a:latin typeface="Arial" pitchFamily="34" charset="0"/>
                <a:cs typeface="Arial" pitchFamily="34" charset="0"/>
              </a:rPr>
              <a:t>Puskesmas pembantu</a:t>
            </a:r>
          </a:p>
          <a:p>
            <a:pPr marL="0">
              <a:spcBef>
                <a:spcPts val="0"/>
              </a:spcBef>
              <a:buNone/>
              <a:tabLst>
                <a:tab pos="2863850" algn="l"/>
              </a:tabLst>
            </a:pPr>
            <a:r>
              <a:rPr lang="id-ID" sz="2400" dirty="0" smtClean="0">
                <a:latin typeface="Arial" pitchFamily="34" charset="0"/>
                <a:cs typeface="Arial" pitchFamily="34" charset="0"/>
              </a:rPr>
              <a:t>		</a:t>
            </a:r>
            <a:r>
              <a:rPr lang="id-ID" sz="2400" dirty="0" smtClean="0">
                <a:solidFill>
                  <a:srgbClr val="FF0000"/>
                </a:solidFill>
                <a:latin typeface="Arial" pitchFamily="34" charset="0"/>
                <a:cs typeface="Arial" pitchFamily="34" charset="0"/>
              </a:rPr>
              <a:t>laporan </a:t>
            </a:r>
            <a:endParaRPr lang="id-ID" sz="2400" dirty="0">
              <a:solidFill>
                <a:srgbClr val="FF0000"/>
              </a:solidFill>
              <a:latin typeface="Arial" pitchFamily="34" charset="0"/>
              <a:cs typeface="Arial" pitchFamily="34" charset="0"/>
            </a:endParaRPr>
          </a:p>
          <a:p>
            <a:pPr marL="0">
              <a:spcBef>
                <a:spcPts val="0"/>
              </a:spcBef>
              <a:buNone/>
              <a:tabLst>
                <a:tab pos="2863850" algn="l"/>
              </a:tabLst>
            </a:pPr>
            <a:r>
              <a:rPr lang="id-ID" sz="2400" dirty="0" smtClean="0">
                <a:latin typeface="Arial" pitchFamily="34" charset="0"/>
                <a:cs typeface="Arial" pitchFamily="34" charset="0"/>
              </a:rPr>
              <a:t>Bidan desa</a:t>
            </a:r>
          </a:p>
          <a:p>
            <a:pPr marL="0">
              <a:spcBef>
                <a:spcPts val="0"/>
              </a:spcBef>
              <a:buNone/>
              <a:tabLst>
                <a:tab pos="2863850" algn="l"/>
              </a:tabLst>
            </a:pPr>
            <a:r>
              <a:rPr lang="id-ID" sz="2400" dirty="0" smtClean="0">
                <a:latin typeface="Arial" pitchFamily="34" charset="0"/>
                <a:cs typeface="Arial" pitchFamily="34" charset="0"/>
              </a:rPr>
              <a:t>    	</a:t>
            </a:r>
            <a:r>
              <a:rPr lang="id-ID" sz="2400" dirty="0" smtClean="0">
                <a:solidFill>
                  <a:srgbClr val="FF0000"/>
                </a:solidFill>
                <a:latin typeface="Arial" pitchFamily="34" charset="0"/>
                <a:cs typeface="Arial" pitchFamily="34" charset="0"/>
              </a:rPr>
              <a:t>laporan</a:t>
            </a:r>
            <a:r>
              <a:rPr lang="id-ID" sz="2400" dirty="0" smtClean="0">
                <a:latin typeface="Arial" pitchFamily="34" charset="0"/>
                <a:cs typeface="Arial" pitchFamily="34" charset="0"/>
              </a:rPr>
              <a:t> </a:t>
            </a:r>
            <a:endParaRPr lang="id-ID" sz="2400" dirty="0">
              <a:latin typeface="Arial" pitchFamily="34" charset="0"/>
              <a:cs typeface="Arial" pitchFamily="34" charset="0"/>
            </a:endParaRPr>
          </a:p>
        </p:txBody>
      </p:sp>
      <p:sp>
        <p:nvSpPr>
          <p:cNvPr id="4" name="Right Arrow 3"/>
          <p:cNvSpPr/>
          <p:nvPr/>
        </p:nvSpPr>
        <p:spPr>
          <a:xfrm>
            <a:off x="1928794" y="1643050"/>
            <a:ext cx="1071570" cy="928694"/>
          </a:xfrm>
          <a:prstGeom prst="rightArrow">
            <a:avLst>
              <a:gd name="adj1" fmla="val 50000"/>
              <a:gd name="adj2" fmla="val 54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5357818" y="1428736"/>
            <a:ext cx="2214578" cy="15716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rial" pitchFamily="34" charset="0"/>
                <a:cs typeface="Arial" pitchFamily="34" charset="0"/>
              </a:rPr>
              <a:t>Pengolahan </a:t>
            </a:r>
            <a:endParaRPr lang="id-ID" sz="2400" dirty="0">
              <a:solidFill>
                <a:schemeClr val="tx1"/>
              </a:solidFill>
              <a:latin typeface="Arial" pitchFamily="34" charset="0"/>
              <a:cs typeface="Arial" pitchFamily="34" charset="0"/>
            </a:endParaRPr>
          </a:p>
        </p:txBody>
      </p:sp>
      <p:cxnSp>
        <p:nvCxnSpPr>
          <p:cNvPr id="7" name="Straight Connector 6"/>
          <p:cNvCxnSpPr/>
          <p:nvPr/>
        </p:nvCxnSpPr>
        <p:spPr>
          <a:xfrm>
            <a:off x="2143108" y="4000504"/>
            <a:ext cx="3571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036347" y="3321843"/>
            <a:ext cx="135732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8992" y="5000636"/>
            <a:ext cx="2643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894265" y="3821115"/>
            <a:ext cx="235745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28794" y="5643578"/>
            <a:ext cx="45005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929984" y="4142586"/>
            <a:ext cx="300039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id-ID" sz="3600" b="1" dirty="0" smtClean="0">
                <a:latin typeface="Arial" pitchFamily="34" charset="0"/>
                <a:cs typeface="Arial" pitchFamily="34" charset="0"/>
              </a:rPr>
              <a:t>LB-1 = Data Kesakitan</a:t>
            </a:r>
            <a:endParaRPr lang="id-ID" sz="3600" dirty="0"/>
          </a:p>
        </p:txBody>
      </p:sp>
      <p:sp>
        <p:nvSpPr>
          <p:cNvPr id="3" name="Content Placeholder 2"/>
          <p:cNvSpPr>
            <a:spLocks noGrp="1"/>
          </p:cNvSpPr>
          <p:nvPr>
            <p:ph idx="1"/>
          </p:nvPr>
        </p:nvSpPr>
        <p:spPr>
          <a:xfrm>
            <a:off x="214282" y="1357298"/>
            <a:ext cx="8715436" cy="5214974"/>
          </a:xfrm>
        </p:spPr>
        <p:txBody>
          <a:bodyPr>
            <a:normAutofit/>
          </a:bodyPr>
          <a:lstStyle/>
          <a:p>
            <a:pPr>
              <a:buFont typeface="Wingdings" pitchFamily="2" charset="2"/>
              <a:buChar char="Ø"/>
            </a:pPr>
            <a:r>
              <a:rPr lang="id-ID" dirty="0" smtClean="0">
                <a:latin typeface="Arial" pitchFamily="34" charset="0"/>
                <a:cs typeface="Arial" pitchFamily="34" charset="0"/>
              </a:rPr>
              <a:t> </a:t>
            </a:r>
            <a:r>
              <a:rPr lang="id-ID" b="1" dirty="0" smtClean="0">
                <a:latin typeface="Arial" pitchFamily="34" charset="0"/>
                <a:cs typeface="Arial" pitchFamily="34" charset="0"/>
              </a:rPr>
              <a:t>Output</a:t>
            </a:r>
            <a:r>
              <a:rPr lang="id-ID" dirty="0" smtClean="0">
                <a:latin typeface="Arial" pitchFamily="34" charset="0"/>
                <a:cs typeface="Arial" pitchFamily="34" charset="0"/>
              </a:rPr>
              <a:t> :</a:t>
            </a:r>
          </a:p>
          <a:p>
            <a:pPr>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Kode Puskesmas	- Puskesmas</a:t>
            </a:r>
          </a:p>
          <a:p>
            <a:pPr>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Kode Pelapor	- Kecamatan</a:t>
            </a:r>
          </a:p>
          <a:p>
            <a:pPr>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Kab/Kota	- Provinsi</a:t>
            </a:r>
          </a:p>
          <a:p>
            <a:pPr>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Bulan	- Tahun</a:t>
            </a:r>
          </a:p>
          <a:p>
            <a:pPr>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Penanggung jawab	- Pimp. Puskesmas</a:t>
            </a:r>
          </a:p>
          <a:p>
            <a:pPr>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Jenis Penyakit	- Kode ICD</a:t>
            </a:r>
          </a:p>
          <a:p>
            <a:pPr marL="4751388" indent="-4751388">
              <a:buNone/>
              <a:tabLst>
                <a:tab pos="4481513" algn="l"/>
              </a:tabLst>
            </a:pPr>
            <a:r>
              <a:rPr lang="id-ID" dirty="0">
                <a:latin typeface="Arial" pitchFamily="34" charset="0"/>
                <a:cs typeface="Arial" pitchFamily="34" charset="0"/>
              </a:rPr>
              <a:t> </a:t>
            </a:r>
            <a:r>
              <a:rPr lang="id-ID" dirty="0" smtClean="0">
                <a:latin typeface="Arial" pitchFamily="34" charset="0"/>
                <a:cs typeface="Arial" pitchFamily="34" charset="0"/>
              </a:rPr>
              <a:t>  - Gol. Umur	- jumlah penyakit/umur</a:t>
            </a:r>
            <a:endParaRPr lang="id-ID"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725470"/>
          </a:xfrm>
        </p:spPr>
        <p:txBody>
          <a:bodyPr>
            <a:normAutofit/>
          </a:bodyPr>
          <a:lstStyle/>
          <a:p>
            <a:r>
              <a:rPr lang="id-ID" sz="3600" b="1" dirty="0" smtClean="0">
                <a:solidFill>
                  <a:schemeClr val="tx1"/>
                </a:solidFill>
                <a:latin typeface="Arial" pitchFamily="34" charset="0"/>
                <a:cs typeface="Arial" pitchFamily="34" charset="0"/>
              </a:rPr>
              <a:t>Diagram Pembuatan LB-2 atau LPLPO</a:t>
            </a:r>
            <a:endParaRPr lang="id-ID"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214422"/>
            <a:ext cx="8715436" cy="5214974"/>
          </a:xfrm>
        </p:spPr>
        <p:txBody>
          <a:bodyPr/>
          <a:lstStyle/>
          <a:p>
            <a:pPr>
              <a:buNone/>
            </a:pPr>
            <a:endParaRPr lang="id-ID" dirty="0">
              <a:latin typeface="Arial" pitchFamily="34" charset="0"/>
              <a:cs typeface="Arial" pitchFamily="34" charset="0"/>
            </a:endParaRPr>
          </a:p>
        </p:txBody>
      </p:sp>
      <p:sp>
        <p:nvSpPr>
          <p:cNvPr id="4" name="Rectangle 3"/>
          <p:cNvSpPr/>
          <p:nvPr/>
        </p:nvSpPr>
        <p:spPr>
          <a:xfrm>
            <a:off x="285720" y="1214422"/>
            <a:ext cx="3643338" cy="2000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u="sng" dirty="0" smtClean="0">
                <a:solidFill>
                  <a:schemeClr val="tx1"/>
                </a:solidFill>
                <a:latin typeface="Arial" pitchFamily="34" charset="0"/>
                <a:cs typeface="Arial" pitchFamily="34" charset="0"/>
              </a:rPr>
              <a:t>PUSKESMAS </a:t>
            </a:r>
            <a:r>
              <a:rPr lang="id-ID" sz="2400" b="1" dirty="0" smtClean="0">
                <a:solidFill>
                  <a:schemeClr val="tx1"/>
                </a:solidFill>
                <a:latin typeface="Arial" pitchFamily="34" charset="0"/>
                <a:cs typeface="Arial" pitchFamily="34" charset="0"/>
              </a:rPr>
              <a:t>:</a:t>
            </a:r>
          </a:p>
          <a:p>
            <a:pPr>
              <a:buFontTx/>
              <a:buChar char="-"/>
            </a:pPr>
            <a:r>
              <a:rPr lang="id-ID" sz="2400" dirty="0" smtClean="0">
                <a:solidFill>
                  <a:schemeClr val="tx1"/>
                </a:solidFill>
                <a:latin typeface="Arial" pitchFamily="34" charset="0"/>
                <a:cs typeface="Arial" pitchFamily="34" charset="0"/>
              </a:rPr>
              <a:t>Kartu stok obat-obatan</a:t>
            </a:r>
          </a:p>
          <a:p>
            <a:pPr>
              <a:buFontTx/>
              <a:buChar char="-"/>
            </a:pPr>
            <a:r>
              <a:rPr lang="id-ID" sz="2400" dirty="0" smtClean="0">
                <a:solidFill>
                  <a:schemeClr val="tx1"/>
                </a:solidFill>
                <a:latin typeface="Arial" pitchFamily="34" charset="0"/>
                <a:cs typeface="Arial" pitchFamily="34" charset="0"/>
              </a:rPr>
              <a:t>Data pemakaian dan permintaan obat (unit)</a:t>
            </a:r>
          </a:p>
          <a:p>
            <a:pPr>
              <a:buFontTx/>
              <a:buChar char="-"/>
            </a:pPr>
            <a:r>
              <a:rPr lang="id-ID" sz="2400" dirty="0" smtClean="0">
                <a:solidFill>
                  <a:schemeClr val="tx1"/>
                </a:solidFill>
                <a:latin typeface="Arial" pitchFamily="34" charset="0"/>
                <a:cs typeface="Arial" pitchFamily="34" charset="0"/>
              </a:rPr>
              <a:t>Register rawat jalan</a:t>
            </a:r>
            <a:endParaRPr lang="id-ID" sz="2400" dirty="0">
              <a:solidFill>
                <a:schemeClr val="tx1"/>
              </a:solidFill>
              <a:latin typeface="Arial" pitchFamily="34" charset="0"/>
              <a:cs typeface="Arial" pitchFamily="34" charset="0"/>
            </a:endParaRPr>
          </a:p>
        </p:txBody>
      </p:sp>
      <p:sp>
        <p:nvSpPr>
          <p:cNvPr id="5" name="Rectangle 4"/>
          <p:cNvSpPr/>
          <p:nvPr/>
        </p:nvSpPr>
        <p:spPr>
          <a:xfrm>
            <a:off x="357158" y="3429000"/>
            <a:ext cx="3500462"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2400" b="1" u="sng" dirty="0" smtClean="0">
              <a:solidFill>
                <a:schemeClr val="tx1"/>
              </a:solidFill>
              <a:latin typeface="Arial" pitchFamily="34" charset="0"/>
              <a:cs typeface="Arial" pitchFamily="34" charset="0"/>
            </a:endParaRPr>
          </a:p>
          <a:p>
            <a:r>
              <a:rPr lang="id-ID" sz="2400" b="1" u="sng" dirty="0" smtClean="0">
                <a:solidFill>
                  <a:schemeClr val="tx1"/>
                </a:solidFill>
                <a:latin typeface="Arial" pitchFamily="34" charset="0"/>
                <a:cs typeface="Arial" pitchFamily="34" charset="0"/>
              </a:rPr>
              <a:t>PUSTU</a:t>
            </a:r>
            <a:r>
              <a:rPr lang="id-ID" sz="2400" b="1" dirty="0" smtClean="0">
                <a:solidFill>
                  <a:schemeClr val="tx1"/>
                </a:solidFill>
                <a:latin typeface="Arial" pitchFamily="34" charset="0"/>
                <a:cs typeface="Arial" pitchFamily="34" charset="0"/>
              </a:rPr>
              <a:t> :</a:t>
            </a:r>
          </a:p>
          <a:p>
            <a:r>
              <a:rPr lang="id-ID" sz="2400" dirty="0" smtClean="0">
                <a:solidFill>
                  <a:schemeClr val="tx1"/>
                </a:solidFill>
                <a:latin typeface="Arial" pitchFamily="34" charset="0"/>
                <a:cs typeface="Arial" pitchFamily="34" charset="0"/>
              </a:rPr>
              <a:t>Laporan PUSTU</a:t>
            </a:r>
          </a:p>
          <a:p>
            <a:endParaRPr lang="id-ID" sz="2400" dirty="0">
              <a:solidFill>
                <a:schemeClr val="tx1"/>
              </a:solidFill>
              <a:latin typeface="Arial" pitchFamily="34" charset="0"/>
              <a:cs typeface="Arial" pitchFamily="34" charset="0"/>
            </a:endParaRPr>
          </a:p>
        </p:txBody>
      </p:sp>
      <p:sp>
        <p:nvSpPr>
          <p:cNvPr id="6" name="Rectangle 5"/>
          <p:cNvSpPr/>
          <p:nvPr/>
        </p:nvSpPr>
        <p:spPr>
          <a:xfrm>
            <a:off x="285720" y="4929198"/>
            <a:ext cx="3714776" cy="12858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u="sng" dirty="0" smtClean="0">
                <a:solidFill>
                  <a:schemeClr val="tx1"/>
                </a:solidFill>
                <a:latin typeface="Arial" pitchFamily="34" charset="0"/>
                <a:cs typeface="Arial" pitchFamily="34" charset="0"/>
              </a:rPr>
              <a:t>PUSLING :</a:t>
            </a:r>
          </a:p>
          <a:p>
            <a:r>
              <a:rPr lang="id-ID" sz="2400" dirty="0" smtClean="0">
                <a:solidFill>
                  <a:schemeClr val="tx1"/>
                </a:solidFill>
                <a:latin typeface="Arial" pitchFamily="34" charset="0"/>
                <a:cs typeface="Arial" pitchFamily="34" charset="0"/>
              </a:rPr>
              <a:t>Laporan Pusling</a:t>
            </a:r>
          </a:p>
          <a:p>
            <a:endParaRPr lang="id-ID" sz="2400" b="1" u="sng" dirty="0">
              <a:solidFill>
                <a:schemeClr val="tx1"/>
              </a:solidFill>
              <a:latin typeface="Arial" pitchFamily="34" charset="0"/>
              <a:cs typeface="Arial" pitchFamily="34" charset="0"/>
            </a:endParaRPr>
          </a:p>
        </p:txBody>
      </p:sp>
      <p:sp>
        <p:nvSpPr>
          <p:cNvPr id="7" name="Right Arrow 6"/>
          <p:cNvSpPr/>
          <p:nvPr/>
        </p:nvSpPr>
        <p:spPr>
          <a:xfrm>
            <a:off x="4500562" y="3143248"/>
            <a:ext cx="2357454" cy="157163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latin typeface="Arial" pitchFamily="34" charset="0"/>
                <a:cs typeface="Arial" pitchFamily="34" charset="0"/>
              </a:rPr>
              <a:t>Pengolahan </a:t>
            </a:r>
            <a:endParaRPr lang="id-ID" sz="2400" b="1" dirty="0">
              <a:solidFill>
                <a:schemeClr val="tx1"/>
              </a:solidFill>
              <a:latin typeface="Arial" pitchFamily="34" charset="0"/>
              <a:cs typeface="Arial" pitchFamily="34" charset="0"/>
            </a:endParaRPr>
          </a:p>
        </p:txBody>
      </p:sp>
      <p:cxnSp>
        <p:nvCxnSpPr>
          <p:cNvPr id="9" name="Elbow Connector 8"/>
          <p:cNvCxnSpPr>
            <a:stCxn id="4" idx="3"/>
          </p:cNvCxnSpPr>
          <p:nvPr/>
        </p:nvCxnSpPr>
        <p:spPr>
          <a:xfrm>
            <a:off x="3929058" y="2214554"/>
            <a:ext cx="1857388" cy="1296000"/>
          </a:xfrm>
          <a:prstGeom prst="bentConnector3">
            <a:avLst>
              <a:gd name="adj1" fmla="val 10003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3"/>
            <a:endCxn id="7" idx="1"/>
          </p:cNvCxnSpPr>
          <p:nvPr/>
        </p:nvCxnSpPr>
        <p:spPr>
          <a:xfrm>
            <a:off x="3857620" y="3929066"/>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6" idx="3"/>
          </p:cNvCxnSpPr>
          <p:nvPr/>
        </p:nvCxnSpPr>
        <p:spPr>
          <a:xfrm flipV="1">
            <a:off x="4000496" y="4357694"/>
            <a:ext cx="1785950" cy="1214446"/>
          </a:xfrm>
          <a:prstGeom prst="bentConnector3">
            <a:avLst>
              <a:gd name="adj1" fmla="val 10036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7072330" y="2928934"/>
            <a:ext cx="1714512" cy="21431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tx1"/>
                </a:solidFill>
                <a:latin typeface="Arial" pitchFamily="34" charset="0"/>
                <a:cs typeface="Arial" pitchFamily="34" charset="0"/>
              </a:rPr>
              <a:t>LB-2 /</a:t>
            </a:r>
          </a:p>
          <a:p>
            <a:pPr algn="ctr"/>
            <a:r>
              <a:rPr lang="id-ID" sz="2800" b="1" dirty="0" smtClean="0">
                <a:solidFill>
                  <a:schemeClr val="tx1"/>
                </a:solidFill>
                <a:latin typeface="Arial" pitchFamily="34" charset="0"/>
                <a:cs typeface="Arial" pitchFamily="34" charset="0"/>
              </a:rPr>
              <a:t>LPLPO</a:t>
            </a:r>
            <a:endParaRPr lang="id-ID"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ctr"/>
            <a:r>
              <a:rPr lang="id-ID" sz="3600" b="1" dirty="0" smtClean="0">
                <a:solidFill>
                  <a:schemeClr val="tx1"/>
                </a:solidFill>
                <a:latin typeface="Arial" pitchFamily="34" charset="0"/>
                <a:cs typeface="Arial" pitchFamily="34" charset="0"/>
              </a:rPr>
              <a:t>LB-2 (LPLPO)</a:t>
            </a:r>
            <a:endParaRPr lang="id-ID" sz="3600" dirty="0">
              <a:solidFill>
                <a:schemeClr val="tx1"/>
              </a:solidFill>
            </a:endParaRPr>
          </a:p>
        </p:txBody>
      </p:sp>
      <p:sp>
        <p:nvSpPr>
          <p:cNvPr id="3" name="Content Placeholder 2"/>
          <p:cNvSpPr>
            <a:spLocks noGrp="1"/>
          </p:cNvSpPr>
          <p:nvPr>
            <p:ph idx="1"/>
          </p:nvPr>
        </p:nvSpPr>
        <p:spPr>
          <a:xfrm>
            <a:off x="285720" y="1071546"/>
            <a:ext cx="8572560" cy="5429288"/>
          </a:xfrm>
        </p:spPr>
        <p:txBody>
          <a:bodyPr>
            <a:normAutofit fontScale="92500" lnSpcReduction="10000"/>
          </a:bodyPr>
          <a:lstStyle/>
          <a:p>
            <a:pPr>
              <a:buNone/>
            </a:pPr>
            <a:r>
              <a:rPr lang="id-ID" dirty="0" smtClean="0">
                <a:latin typeface="Arial" pitchFamily="34" charset="0"/>
                <a:cs typeface="Arial" pitchFamily="34" charset="0"/>
                <a:sym typeface="Wingdings"/>
              </a:rPr>
              <a:t></a:t>
            </a:r>
            <a:r>
              <a:rPr lang="id-ID" dirty="0" smtClean="0">
                <a:latin typeface="Arial" pitchFamily="34" charset="0"/>
                <a:cs typeface="Arial" pitchFamily="34" charset="0"/>
              </a:rPr>
              <a:t> </a:t>
            </a:r>
            <a:r>
              <a:rPr lang="id-ID" b="1" i="1" dirty="0" smtClean="0">
                <a:latin typeface="Arial" pitchFamily="34" charset="0"/>
                <a:cs typeface="Arial" pitchFamily="34" charset="0"/>
              </a:rPr>
              <a:t>Output</a:t>
            </a:r>
            <a:r>
              <a:rPr lang="id-ID" dirty="0" smtClean="0">
                <a:latin typeface="Arial" pitchFamily="34" charset="0"/>
                <a:cs typeface="Arial" pitchFamily="34" charset="0"/>
              </a:rPr>
              <a:t> </a:t>
            </a:r>
            <a:r>
              <a:rPr lang="id-ID" dirty="0" smtClean="0">
                <a:latin typeface="Arial" pitchFamily="34" charset="0"/>
                <a:cs typeface="Arial" pitchFamily="34" charset="0"/>
                <a:sym typeface="Wingdings"/>
              </a:rPr>
              <a:t> identitas Puskesmas :</a:t>
            </a:r>
          </a:p>
          <a:p>
            <a:pPr>
              <a:buNone/>
              <a:tabLst>
                <a:tab pos="3762375" algn="l"/>
                <a:tab pos="3941763" algn="l"/>
              </a:tabLst>
            </a:pPr>
            <a:r>
              <a:rPr lang="id-ID" dirty="0" smtClean="0">
                <a:latin typeface="Arial" pitchFamily="34" charset="0"/>
                <a:cs typeface="Arial" pitchFamily="34" charset="0"/>
              </a:rPr>
              <a:t> 	- nama obat		</a:t>
            </a:r>
          </a:p>
          <a:p>
            <a:pPr>
              <a:buNone/>
            </a:pPr>
            <a:r>
              <a:rPr lang="id-ID" dirty="0">
                <a:latin typeface="Arial" pitchFamily="34" charset="0"/>
                <a:cs typeface="Arial" pitchFamily="34" charset="0"/>
              </a:rPr>
              <a:t>	</a:t>
            </a:r>
            <a:r>
              <a:rPr lang="id-ID" dirty="0" smtClean="0">
                <a:latin typeface="Arial" pitchFamily="34" charset="0"/>
                <a:cs typeface="Arial" pitchFamily="34" charset="0"/>
              </a:rPr>
              <a:t>- satuan </a:t>
            </a:r>
          </a:p>
          <a:p>
            <a:pPr>
              <a:buNone/>
            </a:pPr>
            <a:r>
              <a:rPr lang="id-ID" dirty="0">
                <a:latin typeface="Arial" pitchFamily="34" charset="0"/>
                <a:cs typeface="Arial" pitchFamily="34" charset="0"/>
              </a:rPr>
              <a:t>	</a:t>
            </a:r>
            <a:r>
              <a:rPr lang="id-ID" dirty="0" smtClean="0">
                <a:latin typeface="Arial" pitchFamily="34" charset="0"/>
                <a:cs typeface="Arial" pitchFamily="34" charset="0"/>
              </a:rPr>
              <a:t>- kemasan </a:t>
            </a:r>
          </a:p>
          <a:p>
            <a:pPr>
              <a:buNone/>
            </a:pPr>
            <a:r>
              <a:rPr lang="id-ID" dirty="0">
                <a:latin typeface="Arial" pitchFamily="34" charset="0"/>
                <a:cs typeface="Arial" pitchFamily="34" charset="0"/>
              </a:rPr>
              <a:t>	</a:t>
            </a:r>
            <a:r>
              <a:rPr lang="id-ID" dirty="0" smtClean="0">
                <a:latin typeface="Arial" pitchFamily="34" charset="0"/>
                <a:cs typeface="Arial" pitchFamily="34" charset="0"/>
              </a:rPr>
              <a:t>- stok awal</a:t>
            </a:r>
          </a:p>
          <a:p>
            <a:pPr>
              <a:buNone/>
            </a:pPr>
            <a:r>
              <a:rPr lang="id-ID" dirty="0">
                <a:latin typeface="Arial" pitchFamily="34" charset="0"/>
                <a:cs typeface="Arial" pitchFamily="34" charset="0"/>
              </a:rPr>
              <a:t>	</a:t>
            </a:r>
            <a:r>
              <a:rPr lang="id-ID" dirty="0" smtClean="0">
                <a:latin typeface="Arial" pitchFamily="34" charset="0"/>
                <a:cs typeface="Arial" pitchFamily="34" charset="0"/>
              </a:rPr>
              <a:t>- penerimaan</a:t>
            </a:r>
          </a:p>
          <a:p>
            <a:pPr>
              <a:buNone/>
            </a:pPr>
            <a:r>
              <a:rPr lang="id-ID" dirty="0">
                <a:latin typeface="Arial" pitchFamily="34" charset="0"/>
                <a:cs typeface="Arial" pitchFamily="34" charset="0"/>
              </a:rPr>
              <a:t>	</a:t>
            </a:r>
            <a:r>
              <a:rPr lang="id-ID" dirty="0" smtClean="0">
                <a:latin typeface="Arial" pitchFamily="34" charset="0"/>
                <a:cs typeface="Arial" pitchFamily="34" charset="0"/>
              </a:rPr>
              <a:t>- persediaan</a:t>
            </a:r>
          </a:p>
          <a:p>
            <a:pPr>
              <a:buNone/>
              <a:tabLst>
                <a:tab pos="3941763" algn="l"/>
                <a:tab pos="4122738" algn="l"/>
              </a:tabLst>
            </a:pPr>
            <a:r>
              <a:rPr lang="id-ID" dirty="0">
                <a:latin typeface="Arial" pitchFamily="34" charset="0"/>
                <a:cs typeface="Arial" pitchFamily="34" charset="0"/>
              </a:rPr>
              <a:t>	</a:t>
            </a:r>
            <a:r>
              <a:rPr lang="id-ID" dirty="0" smtClean="0">
                <a:latin typeface="Arial" pitchFamily="34" charset="0"/>
                <a:cs typeface="Arial" pitchFamily="34" charset="0"/>
              </a:rPr>
              <a:t>- pemakaian </a:t>
            </a:r>
          </a:p>
          <a:p>
            <a:pPr>
              <a:buNone/>
              <a:tabLst>
                <a:tab pos="3941763" algn="l"/>
                <a:tab pos="4122738" algn="l"/>
              </a:tabLst>
            </a:pPr>
            <a:r>
              <a:rPr lang="id-ID" dirty="0">
                <a:latin typeface="Arial" pitchFamily="34" charset="0"/>
                <a:cs typeface="Arial" pitchFamily="34" charset="0"/>
              </a:rPr>
              <a:t>	</a:t>
            </a:r>
            <a:r>
              <a:rPr lang="id-ID" dirty="0" smtClean="0">
                <a:latin typeface="Arial" pitchFamily="34" charset="0"/>
                <a:cs typeface="Arial" pitchFamily="34" charset="0"/>
              </a:rPr>
              <a:t>- stok optimum yang ditetapkan GFK</a:t>
            </a:r>
          </a:p>
          <a:p>
            <a:pPr>
              <a:buNone/>
              <a:tabLst>
                <a:tab pos="3941763" algn="l"/>
                <a:tab pos="4122738" algn="l"/>
              </a:tabLst>
            </a:pPr>
            <a:r>
              <a:rPr lang="id-ID" dirty="0">
                <a:latin typeface="Arial" pitchFamily="34" charset="0"/>
                <a:cs typeface="Arial" pitchFamily="34" charset="0"/>
              </a:rPr>
              <a:t>	</a:t>
            </a:r>
            <a:r>
              <a:rPr lang="id-ID" dirty="0" smtClean="0">
                <a:latin typeface="Arial" pitchFamily="34" charset="0"/>
                <a:cs typeface="Arial" pitchFamily="34" charset="0"/>
              </a:rPr>
              <a:t>- permintaan</a:t>
            </a:r>
          </a:p>
          <a:p>
            <a:pPr>
              <a:buNone/>
              <a:tabLst>
                <a:tab pos="3941763" algn="l"/>
                <a:tab pos="4122738" algn="l"/>
              </a:tabLst>
            </a:pPr>
            <a:r>
              <a:rPr lang="id-ID" dirty="0">
                <a:latin typeface="Arial" pitchFamily="34" charset="0"/>
                <a:cs typeface="Arial" pitchFamily="34" charset="0"/>
              </a:rPr>
              <a:t>	</a:t>
            </a:r>
            <a:r>
              <a:rPr lang="id-ID" dirty="0" smtClean="0">
                <a:latin typeface="Arial" pitchFamily="34" charset="0"/>
                <a:cs typeface="Arial" pitchFamily="34" charset="0"/>
              </a:rPr>
              <a:t>- pemberian</a:t>
            </a:r>
            <a:endParaRPr lang="id-ID"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id-ID" sz="3600" b="1" dirty="0" smtClean="0">
                <a:latin typeface="Arial" pitchFamily="34" charset="0"/>
                <a:cs typeface="Arial" pitchFamily="34" charset="0"/>
              </a:rPr>
              <a:t>LB-3</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285720" y="1428736"/>
            <a:ext cx="8643998" cy="5000660"/>
          </a:xfrm>
        </p:spPr>
        <p:txBody>
          <a:bodyPr>
            <a:normAutofit/>
          </a:bodyPr>
          <a:lstStyle/>
          <a:p>
            <a:pPr>
              <a:buFont typeface="Wingdings" pitchFamily="2" charset="2"/>
              <a:buChar char="Ø"/>
            </a:pPr>
            <a:r>
              <a:rPr lang="id-ID" dirty="0" smtClean="0">
                <a:latin typeface="Arial" pitchFamily="34" charset="0"/>
                <a:cs typeface="Arial" pitchFamily="34" charset="0"/>
              </a:rPr>
              <a:t> Laporan : Gizi, KIA, KB, Imunisasi, P2M</a:t>
            </a:r>
          </a:p>
          <a:p>
            <a:pPr>
              <a:buFont typeface="Wingdings" pitchFamily="2" charset="2"/>
              <a:buChar char="Ø"/>
            </a:pPr>
            <a:r>
              <a:rPr lang="id-ID" dirty="0" smtClean="0">
                <a:latin typeface="Arial" pitchFamily="34" charset="0"/>
                <a:cs typeface="Arial" pitchFamily="34" charset="0"/>
              </a:rPr>
              <a:t> data yang dilaporkan termasuk semua pelayanan baik didalam maupun luar gedung Puskesmas</a:t>
            </a:r>
          </a:p>
          <a:p>
            <a:pPr>
              <a:buFont typeface="Wingdings" pitchFamily="2" charset="2"/>
              <a:buChar char="Ø"/>
            </a:pPr>
            <a:r>
              <a:rPr lang="id-ID" dirty="0" smtClean="0">
                <a:latin typeface="Arial" pitchFamily="34" charset="0"/>
                <a:cs typeface="Arial" pitchFamily="34" charset="0"/>
              </a:rPr>
              <a:t> terdiri dari 5 halaman :</a:t>
            </a:r>
          </a:p>
          <a:p>
            <a:pPr>
              <a:buNone/>
            </a:pPr>
            <a:r>
              <a:rPr lang="id-ID" dirty="0" smtClean="0">
                <a:latin typeface="Arial" pitchFamily="34" charset="0"/>
                <a:cs typeface="Arial" pitchFamily="34" charset="0"/>
              </a:rPr>
              <a:t>	- hal.1 = kegiatan Gizi</a:t>
            </a:r>
          </a:p>
          <a:p>
            <a:pPr>
              <a:buNone/>
            </a:pPr>
            <a:r>
              <a:rPr lang="id-ID" dirty="0" smtClean="0">
                <a:latin typeface="Arial" pitchFamily="34" charset="0"/>
                <a:cs typeface="Arial" pitchFamily="34" charset="0"/>
              </a:rPr>
              <a:t>	- hal.2 = kegiatan KIA</a:t>
            </a:r>
          </a:p>
          <a:p>
            <a:pPr>
              <a:buNone/>
            </a:pPr>
            <a:r>
              <a:rPr lang="id-ID" dirty="0" smtClean="0">
                <a:latin typeface="Arial" pitchFamily="34" charset="0"/>
                <a:cs typeface="Arial" pitchFamily="34" charset="0"/>
              </a:rPr>
              <a:t>	- hal.3 = kegiatan KB</a:t>
            </a:r>
          </a:p>
          <a:p>
            <a:pPr>
              <a:buNone/>
            </a:pPr>
            <a:r>
              <a:rPr lang="id-ID" dirty="0" smtClean="0">
                <a:latin typeface="Arial" pitchFamily="34" charset="0"/>
                <a:cs typeface="Arial" pitchFamily="34" charset="0"/>
              </a:rPr>
              <a:t>	- hal 4 dan hal.5 = Imunisasi dan P2M</a:t>
            </a:r>
            <a:endParaRPr lang="id-ID"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3600" b="1" dirty="0" smtClean="0">
                <a:latin typeface="Arial" pitchFamily="34" charset="0"/>
                <a:cs typeface="Arial" pitchFamily="34" charset="0"/>
              </a:rPr>
              <a:t>Diagram Pembuatan LB-3 GIZI</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285720" y="1142984"/>
            <a:ext cx="8572560" cy="5429288"/>
          </a:xfrm>
        </p:spPr>
        <p:txBody>
          <a:bodyPr/>
          <a:lstStyle/>
          <a:p>
            <a:pPr>
              <a:buNone/>
            </a:pPr>
            <a:endParaRPr lang="id-ID" dirty="0">
              <a:latin typeface="Arial" pitchFamily="34" charset="0"/>
              <a:cs typeface="Arial" pitchFamily="34" charset="0"/>
            </a:endParaRPr>
          </a:p>
        </p:txBody>
      </p:sp>
      <p:sp>
        <p:nvSpPr>
          <p:cNvPr id="5" name="Rectangle 4"/>
          <p:cNvSpPr/>
          <p:nvPr/>
        </p:nvSpPr>
        <p:spPr>
          <a:xfrm>
            <a:off x="285720" y="1142984"/>
            <a:ext cx="2000264"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Kartu-kartu :</a:t>
            </a:r>
          </a:p>
          <a:p>
            <a:pPr marL="457200" indent="-457200">
              <a:buAutoNum type="arabicPeriod"/>
            </a:pPr>
            <a:r>
              <a:rPr lang="id-ID" sz="2000" b="1" dirty="0" smtClean="0">
                <a:solidFill>
                  <a:schemeClr val="tx1"/>
                </a:solidFill>
                <a:latin typeface="Arial" pitchFamily="34" charset="0"/>
                <a:cs typeface="Arial" pitchFamily="34" charset="0"/>
              </a:rPr>
              <a:t>Ibu</a:t>
            </a:r>
          </a:p>
          <a:p>
            <a:pPr marL="457200" indent="-457200">
              <a:buAutoNum type="arabicPeriod"/>
            </a:pPr>
            <a:r>
              <a:rPr lang="id-ID" sz="2000" b="1" dirty="0" smtClean="0">
                <a:solidFill>
                  <a:schemeClr val="tx1"/>
                </a:solidFill>
                <a:latin typeface="Arial" pitchFamily="34" charset="0"/>
                <a:cs typeface="Arial" pitchFamily="34" charset="0"/>
              </a:rPr>
              <a:t>Anak </a:t>
            </a:r>
            <a:endParaRPr lang="id-ID" sz="2000" b="1" dirty="0">
              <a:solidFill>
                <a:schemeClr val="tx1"/>
              </a:solidFill>
              <a:latin typeface="Arial" pitchFamily="34" charset="0"/>
              <a:cs typeface="Arial" pitchFamily="34" charset="0"/>
            </a:endParaRPr>
          </a:p>
        </p:txBody>
      </p:sp>
      <p:sp>
        <p:nvSpPr>
          <p:cNvPr id="6" name="Right Arrow 5"/>
          <p:cNvSpPr/>
          <p:nvPr/>
        </p:nvSpPr>
        <p:spPr>
          <a:xfrm>
            <a:off x="2357422" y="1357298"/>
            <a:ext cx="1000132" cy="64294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3500430" y="1142984"/>
            <a:ext cx="2071702"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Register :</a:t>
            </a:r>
          </a:p>
          <a:p>
            <a:pPr marL="457200" indent="-457200">
              <a:buAutoNum type="arabicPeriod"/>
            </a:pPr>
            <a:r>
              <a:rPr lang="id-ID" sz="2000" b="1" dirty="0" smtClean="0">
                <a:solidFill>
                  <a:schemeClr val="tx1"/>
                </a:solidFill>
                <a:latin typeface="Arial" pitchFamily="34" charset="0"/>
                <a:cs typeface="Arial" pitchFamily="34" charset="0"/>
              </a:rPr>
              <a:t>Kohort Ibu</a:t>
            </a:r>
          </a:p>
          <a:p>
            <a:pPr marL="457200" indent="-457200">
              <a:buAutoNum type="arabicPeriod"/>
            </a:pPr>
            <a:r>
              <a:rPr lang="id-ID" sz="2000" b="1" dirty="0" smtClean="0">
                <a:solidFill>
                  <a:schemeClr val="tx1"/>
                </a:solidFill>
                <a:latin typeface="Arial" pitchFamily="34" charset="0"/>
                <a:cs typeface="Arial" pitchFamily="34" charset="0"/>
              </a:rPr>
              <a:t>Kohort anak</a:t>
            </a:r>
            <a:endParaRPr lang="id-ID" sz="2000" b="1" dirty="0">
              <a:solidFill>
                <a:schemeClr val="tx1"/>
              </a:solidFill>
              <a:latin typeface="Arial" pitchFamily="34" charset="0"/>
              <a:cs typeface="Arial" pitchFamily="34" charset="0"/>
            </a:endParaRPr>
          </a:p>
        </p:txBody>
      </p:sp>
      <p:sp>
        <p:nvSpPr>
          <p:cNvPr id="8" name="Right Arrow 7"/>
          <p:cNvSpPr/>
          <p:nvPr/>
        </p:nvSpPr>
        <p:spPr>
          <a:xfrm>
            <a:off x="5357818" y="2071678"/>
            <a:ext cx="2143140" cy="2143140"/>
          </a:xfrm>
          <a:prstGeom prst="rightArrow">
            <a:avLst>
              <a:gd name="adj1" fmla="val 50000"/>
              <a:gd name="adj2" fmla="val 4700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Arial" pitchFamily="34" charset="0"/>
                <a:cs typeface="Arial" pitchFamily="34" charset="0"/>
              </a:rPr>
              <a:t>REGISTER GIZI</a:t>
            </a:r>
            <a:endParaRPr lang="id-ID" sz="2000" b="1" dirty="0">
              <a:solidFill>
                <a:schemeClr val="tx1"/>
              </a:solidFill>
              <a:latin typeface="Arial" pitchFamily="34" charset="0"/>
              <a:cs typeface="Arial" pitchFamily="34" charset="0"/>
            </a:endParaRPr>
          </a:p>
        </p:txBody>
      </p:sp>
      <p:sp>
        <p:nvSpPr>
          <p:cNvPr id="9" name="Rectangle 8"/>
          <p:cNvSpPr/>
          <p:nvPr/>
        </p:nvSpPr>
        <p:spPr>
          <a:xfrm>
            <a:off x="7500958" y="2143116"/>
            <a:ext cx="1357322" cy="2214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LB-3</a:t>
            </a:r>
          </a:p>
          <a:p>
            <a:pPr algn="ctr"/>
            <a:r>
              <a:rPr lang="id-ID"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GIZI</a:t>
            </a:r>
            <a:endParaRPr lang="id-ID"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10" name="Rectangle 9"/>
          <p:cNvSpPr/>
          <p:nvPr/>
        </p:nvSpPr>
        <p:spPr>
          <a:xfrm>
            <a:off x="285720" y="2428868"/>
            <a:ext cx="2428892"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Arial" pitchFamily="34" charset="0"/>
                <a:cs typeface="Arial" pitchFamily="34" charset="0"/>
              </a:rPr>
              <a:t>Register Yodium</a:t>
            </a:r>
            <a:endParaRPr lang="id-ID" sz="2000" b="1" dirty="0">
              <a:solidFill>
                <a:schemeClr val="tx1"/>
              </a:solidFill>
              <a:latin typeface="Arial" pitchFamily="34" charset="0"/>
              <a:cs typeface="Arial" pitchFamily="34" charset="0"/>
            </a:endParaRPr>
          </a:p>
        </p:txBody>
      </p:sp>
      <p:cxnSp>
        <p:nvCxnSpPr>
          <p:cNvPr id="12" name="Shape 11"/>
          <p:cNvCxnSpPr>
            <a:stCxn id="7" idx="3"/>
          </p:cNvCxnSpPr>
          <p:nvPr/>
        </p:nvCxnSpPr>
        <p:spPr>
          <a:xfrm>
            <a:off x="5572132" y="1750207"/>
            <a:ext cx="714380" cy="750099"/>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p:cNvCxnSpPr>
          <p:nvPr/>
        </p:nvCxnSpPr>
        <p:spPr>
          <a:xfrm>
            <a:off x="2714612" y="2821777"/>
            <a:ext cx="2714644" cy="357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85720" y="3429000"/>
            <a:ext cx="2571768"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Arial" pitchFamily="34" charset="0"/>
                <a:cs typeface="Arial" pitchFamily="34" charset="0"/>
              </a:rPr>
              <a:t>LAPORAN PUSTU</a:t>
            </a:r>
            <a:endParaRPr lang="id-ID" sz="2000" b="1" dirty="0">
              <a:solidFill>
                <a:schemeClr val="tx1"/>
              </a:solidFill>
              <a:latin typeface="Arial" pitchFamily="34" charset="0"/>
              <a:cs typeface="Arial" pitchFamily="34" charset="0"/>
            </a:endParaRPr>
          </a:p>
        </p:txBody>
      </p:sp>
      <p:sp>
        <p:nvSpPr>
          <p:cNvPr id="26" name="Rectangle 25"/>
          <p:cNvSpPr/>
          <p:nvPr/>
        </p:nvSpPr>
        <p:spPr>
          <a:xfrm>
            <a:off x="285720" y="4500570"/>
            <a:ext cx="2571768"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Arial" pitchFamily="34" charset="0"/>
                <a:cs typeface="Arial" pitchFamily="34" charset="0"/>
              </a:rPr>
              <a:t>LAPORAN BIDAN DESA</a:t>
            </a:r>
            <a:endParaRPr lang="id-ID" sz="2000" b="1" dirty="0">
              <a:solidFill>
                <a:schemeClr val="tx1"/>
              </a:solidFill>
              <a:latin typeface="Arial" pitchFamily="34" charset="0"/>
              <a:cs typeface="Arial" pitchFamily="34" charset="0"/>
            </a:endParaRPr>
          </a:p>
        </p:txBody>
      </p:sp>
      <p:sp>
        <p:nvSpPr>
          <p:cNvPr id="27" name="Rectangle 26"/>
          <p:cNvSpPr/>
          <p:nvPr/>
        </p:nvSpPr>
        <p:spPr>
          <a:xfrm>
            <a:off x="214282" y="5715016"/>
            <a:ext cx="2928958"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Arial" pitchFamily="34" charset="0"/>
                <a:cs typeface="Arial" pitchFamily="34" charset="0"/>
              </a:rPr>
              <a:t>CATATAN POSYANDU</a:t>
            </a:r>
            <a:endParaRPr lang="id-ID" sz="2000" b="1" dirty="0">
              <a:solidFill>
                <a:schemeClr val="tx1"/>
              </a:solidFill>
              <a:latin typeface="Arial" pitchFamily="34" charset="0"/>
              <a:cs typeface="Arial" pitchFamily="34" charset="0"/>
            </a:endParaRPr>
          </a:p>
        </p:txBody>
      </p:sp>
      <p:cxnSp>
        <p:nvCxnSpPr>
          <p:cNvPr id="54" name="Elbow Connector 53"/>
          <p:cNvCxnSpPr>
            <a:stCxn id="25" idx="3"/>
          </p:cNvCxnSpPr>
          <p:nvPr/>
        </p:nvCxnSpPr>
        <p:spPr>
          <a:xfrm flipV="1">
            <a:off x="2857488" y="3286124"/>
            <a:ext cx="2500330" cy="535785"/>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6" idx="3"/>
          </p:cNvCxnSpPr>
          <p:nvPr/>
        </p:nvCxnSpPr>
        <p:spPr>
          <a:xfrm flipV="1">
            <a:off x="2857488" y="3643314"/>
            <a:ext cx="2928958" cy="1285884"/>
          </a:xfrm>
          <a:prstGeom prst="bentConnector3">
            <a:avLst>
              <a:gd name="adj1" fmla="val 100156"/>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flipV="1">
            <a:off x="3143240" y="3714752"/>
            <a:ext cx="3143272" cy="2500330"/>
          </a:xfrm>
          <a:prstGeom prst="bentConnector3">
            <a:avLst>
              <a:gd name="adj1" fmla="val 100074"/>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id-ID" sz="3600" b="1" dirty="0" smtClean="0">
                <a:latin typeface="Arial" pitchFamily="34" charset="0"/>
                <a:cs typeface="Arial" pitchFamily="34" charset="0"/>
              </a:rPr>
              <a:t>LB-3 GIZI</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357158" y="1000108"/>
            <a:ext cx="8429684" cy="5500726"/>
          </a:xfrm>
        </p:spPr>
        <p:txBody>
          <a:bodyPr>
            <a:normAutofit fontScale="77500" lnSpcReduction="20000"/>
          </a:bodyPr>
          <a:lstStyle/>
          <a:p>
            <a:pPr>
              <a:buFont typeface="Wingdings" pitchFamily="2" charset="2"/>
              <a:buChar char="Ø"/>
            </a:pPr>
            <a:r>
              <a:rPr lang="id-ID" dirty="0" smtClean="0">
                <a:latin typeface="Arial" pitchFamily="34" charset="0"/>
                <a:cs typeface="Arial" pitchFamily="34" charset="0"/>
              </a:rPr>
              <a:t> </a:t>
            </a:r>
            <a:r>
              <a:rPr lang="id-ID" b="1" dirty="0" smtClean="0">
                <a:latin typeface="Arial" pitchFamily="34" charset="0"/>
                <a:cs typeface="Arial" pitchFamily="34" charset="0"/>
              </a:rPr>
              <a:t>Output </a:t>
            </a:r>
            <a:r>
              <a:rPr lang="id-ID" b="1" dirty="0" smtClean="0">
                <a:latin typeface="Arial" pitchFamily="34" charset="0"/>
                <a:cs typeface="Arial" pitchFamily="34" charset="0"/>
                <a:sym typeface="Wingdings"/>
              </a:rPr>
              <a:t> identitas Puskesmas </a:t>
            </a:r>
            <a:r>
              <a:rPr lang="id-ID" dirty="0" smtClean="0">
                <a:latin typeface="Arial" pitchFamily="34" charset="0"/>
                <a:cs typeface="Arial" pitchFamily="34" charset="0"/>
                <a:sym typeface="Wingdings"/>
              </a:rPr>
              <a:t>:</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anak balita dapat Vit.A dosis tinggi</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ibu nifas dapat Vit.A dosis tinggi</a:t>
            </a:r>
          </a:p>
          <a:p>
            <a:pPr>
              <a:buNone/>
            </a:pPr>
            <a:r>
              <a:rPr lang="id-ID" dirty="0" smtClean="0">
                <a:latin typeface="Arial" pitchFamily="34" charset="0"/>
                <a:cs typeface="Arial" pitchFamily="34" charset="0"/>
                <a:sym typeface="Wingdings"/>
              </a:rPr>
              <a:t>	- Jumlah ibu hamil dapat Fe 30 tab</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ibu hamil dapat Fe 90 tab</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balita dapat Fe syrup 150 cc</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balita dapat Fe syrup 300 cc</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bayi yang ditimbang</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balita yang ditimbang</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bayi dan balita BGM</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bumil dapat kapsul yodium</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penduduk dapat kapsul yodium</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WUS baru yang diukur LILA</a:t>
            </a:r>
          </a:p>
          <a:p>
            <a:pPr>
              <a:buNone/>
            </a:pPr>
            <a:r>
              <a:rPr lang="id-ID" dirty="0">
                <a:latin typeface="Arial" pitchFamily="34" charset="0"/>
                <a:cs typeface="Arial" pitchFamily="34" charset="0"/>
                <a:sym typeface="Wingdings"/>
              </a:rPr>
              <a:t>	</a:t>
            </a:r>
            <a:r>
              <a:rPr lang="id-ID" dirty="0" smtClean="0">
                <a:latin typeface="Arial" pitchFamily="34" charset="0"/>
                <a:cs typeface="Arial" pitchFamily="34" charset="0"/>
                <a:sym typeface="Wingdings"/>
              </a:rPr>
              <a:t>- Jumlah WUS baru yang diukur LILA &lt; 23,5 cm</a:t>
            </a:r>
            <a:endParaRPr lang="id-ID"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714375"/>
          </a:xfrm>
        </p:spPr>
        <p:txBody>
          <a:bodyPr/>
          <a:lstStyle/>
          <a:p>
            <a:pPr algn="ctr" fontAlgn="auto">
              <a:spcAft>
                <a:spcPts val="0"/>
              </a:spcAft>
              <a:defRPr/>
            </a:pPr>
            <a:r>
              <a:rPr lang="id-ID" sz="3200" b="1" dirty="0" smtClean="0">
                <a:latin typeface="Arial" pitchFamily="34" charset="0"/>
                <a:cs typeface="Arial" pitchFamily="34" charset="0"/>
              </a:rPr>
              <a:t>SEJARAH PUSKESMAS</a:t>
            </a:r>
            <a:endParaRPr lang="id-ID" sz="3200" b="1" dirty="0"/>
          </a:p>
        </p:txBody>
      </p:sp>
      <p:sp>
        <p:nvSpPr>
          <p:cNvPr id="3" name="Content Placeholder 2"/>
          <p:cNvSpPr>
            <a:spLocks noGrp="1"/>
          </p:cNvSpPr>
          <p:nvPr>
            <p:ph idx="1"/>
          </p:nvPr>
        </p:nvSpPr>
        <p:spPr>
          <a:xfrm>
            <a:off x="285750" y="1214438"/>
            <a:ext cx="8572500" cy="5166890"/>
          </a:xfrm>
        </p:spPr>
        <p:txBody>
          <a:bodyPr>
            <a:normAutofit fontScale="92500" lnSpcReduction="20000"/>
          </a:bodyPr>
          <a:lstStyle/>
          <a:p>
            <a:pPr marL="265176" indent="-265176" fontAlgn="auto">
              <a:spcAft>
                <a:spcPts val="0"/>
              </a:spcAft>
              <a:buFont typeface="Wingdings 2"/>
              <a:buNone/>
              <a:defRPr/>
            </a:pPr>
            <a:r>
              <a:rPr lang="id-ID" dirty="0" smtClean="0">
                <a:latin typeface="Arial" pitchFamily="34" charset="0"/>
                <a:cs typeface="Arial" pitchFamily="34" charset="0"/>
                <a:sym typeface="Wingdings"/>
              </a:rPr>
              <a:t></a:t>
            </a:r>
            <a:r>
              <a:rPr lang="id-ID" u="sng" dirty="0" smtClean="0">
                <a:latin typeface="Arial" pitchFamily="34" charset="0"/>
                <a:cs typeface="Arial" pitchFamily="34" charset="0"/>
                <a:sym typeface="Wingdings"/>
              </a:rPr>
              <a:t>Rakerkesnas 1970 </a:t>
            </a:r>
            <a:r>
              <a:rPr lang="id-ID" dirty="0" smtClean="0">
                <a:latin typeface="Arial" pitchFamily="34" charset="0"/>
                <a:cs typeface="Arial" pitchFamily="34" charset="0"/>
                <a:sym typeface="Wingdings"/>
              </a:rPr>
              <a:t> </a:t>
            </a:r>
          </a:p>
          <a:p>
            <a:pPr marL="265176" indent="-265176" fontAlgn="auto">
              <a:spcAft>
                <a:spcPts val="0"/>
              </a:spcAft>
              <a:buFont typeface="Wingdings 2"/>
              <a:buNone/>
              <a:defRPr/>
            </a:pPr>
            <a:r>
              <a:rPr lang="id-ID" dirty="0" smtClean="0">
                <a:latin typeface="Arial" pitchFamily="34" charset="0"/>
                <a:cs typeface="Arial" pitchFamily="34" charset="0"/>
              </a:rPr>
              <a:t>	- Puskesmas di ibukota Kecamatan ( </a:t>
            </a:r>
            <a:r>
              <a:rPr lang="id-ID" dirty="0" smtClean="0">
                <a:latin typeface="Algerian"/>
                <a:cs typeface="Arial" pitchFamily="34" charset="0"/>
              </a:rPr>
              <a:t>≥ </a:t>
            </a:r>
            <a:r>
              <a:rPr lang="id-ID" dirty="0" smtClean="0">
                <a:latin typeface="Arial" pitchFamily="34" charset="0"/>
                <a:cs typeface="Arial" pitchFamily="34" charset="0"/>
              </a:rPr>
              <a:t>150 ribu jiwa) = </a:t>
            </a:r>
            <a:r>
              <a:rPr lang="id-ID" dirty="0" smtClean="0">
                <a:solidFill>
                  <a:srgbClr val="000099"/>
                </a:solidFill>
                <a:latin typeface="Arial" pitchFamily="34" charset="0"/>
                <a:cs typeface="Arial" pitchFamily="34" charset="0"/>
              </a:rPr>
              <a:t>Puskesmas Pembina </a:t>
            </a:r>
            <a:r>
              <a:rPr lang="id-ID" dirty="0" smtClean="0">
                <a:latin typeface="Arial" pitchFamily="34" charset="0"/>
                <a:cs typeface="Arial" pitchFamily="34" charset="0"/>
              </a:rPr>
              <a:t>sebagai pusat rujukan </a:t>
            </a:r>
          </a:p>
          <a:p>
            <a:pPr marL="265176" indent="-265176" fontAlgn="auto">
              <a:spcAft>
                <a:spcPts val="0"/>
              </a:spcAft>
              <a:buFont typeface="Wingdings 2"/>
              <a:buNone/>
              <a:defRPr/>
            </a:pPr>
            <a:r>
              <a:rPr lang="id-ID" dirty="0">
                <a:latin typeface="Arial" pitchFamily="34" charset="0"/>
                <a:cs typeface="Arial" pitchFamily="34" charset="0"/>
              </a:rPr>
              <a:t>	</a:t>
            </a:r>
            <a:r>
              <a:rPr lang="id-ID" dirty="0" smtClean="0">
                <a:latin typeface="Arial" pitchFamily="34" charset="0"/>
                <a:cs typeface="Arial" pitchFamily="34" charset="0"/>
              </a:rPr>
              <a:t>- perluasan jangkauan pelayanan </a:t>
            </a:r>
            <a:r>
              <a:rPr lang="id-ID" dirty="0" smtClean="0">
                <a:latin typeface="Arial" pitchFamily="34" charset="0"/>
                <a:cs typeface="Arial" pitchFamily="34" charset="0"/>
                <a:sym typeface="Wingdings"/>
              </a:rPr>
              <a:t> unit yankes sederhana = </a:t>
            </a:r>
            <a:r>
              <a:rPr lang="id-ID" dirty="0" smtClean="0">
                <a:solidFill>
                  <a:srgbClr val="000099"/>
                </a:solidFill>
                <a:latin typeface="Arial" pitchFamily="34" charset="0"/>
                <a:cs typeface="Arial" pitchFamily="34" charset="0"/>
                <a:sym typeface="Wingdings"/>
              </a:rPr>
              <a:t>Puskesmas Pembantu (10.000 orang jawa dan 2500 orang luar jawa) </a:t>
            </a:r>
            <a:r>
              <a:rPr lang="id-ID" dirty="0" smtClean="0">
                <a:latin typeface="Arial" pitchFamily="34" charset="0"/>
                <a:cs typeface="Arial" pitchFamily="34" charset="0"/>
                <a:sym typeface="Wingdings"/>
              </a:rPr>
              <a:t>dan </a:t>
            </a:r>
            <a:r>
              <a:rPr lang="id-ID" dirty="0" smtClean="0">
                <a:solidFill>
                  <a:srgbClr val="000099"/>
                </a:solidFill>
                <a:latin typeface="Arial" pitchFamily="34" charset="0"/>
                <a:cs typeface="Arial" pitchFamily="34" charset="0"/>
                <a:sym typeface="Wingdings"/>
              </a:rPr>
              <a:t>Puskesmas Keliling (kendaraan roda 4), Bidan Desa (300 orang)</a:t>
            </a:r>
          </a:p>
          <a:p>
            <a:pPr marL="265176" indent="-265176" fontAlgn="auto">
              <a:spcAft>
                <a:spcPts val="0"/>
              </a:spcAft>
              <a:buFont typeface="Wingdings 2"/>
              <a:buNone/>
              <a:defRPr/>
            </a:pPr>
            <a:r>
              <a:rPr lang="id-ID" dirty="0" smtClean="0">
                <a:latin typeface="Arial" pitchFamily="34" charset="0"/>
                <a:cs typeface="Arial" pitchFamily="34" charset="0"/>
                <a:sym typeface="Wingdings"/>
              </a:rPr>
              <a:t>Pertengahan tahun 1970-an berdirinya ‘</a:t>
            </a:r>
            <a:r>
              <a:rPr lang="id-ID" b="1" dirty="0" smtClean="0">
                <a:latin typeface="Arial" pitchFamily="34" charset="0"/>
                <a:cs typeface="Arial" pitchFamily="34" charset="0"/>
                <a:sym typeface="Wingdings"/>
              </a:rPr>
              <a:t>PKMD</a:t>
            </a:r>
            <a:r>
              <a:rPr lang="id-ID" dirty="0" smtClean="0">
                <a:latin typeface="Arial" pitchFamily="34" charset="0"/>
                <a:cs typeface="Arial" pitchFamily="34" charset="0"/>
                <a:sym typeface="Wingdings"/>
              </a:rPr>
              <a:t>’ (Pembangunan Kesehatan Masyarakat Desa) kegiatan ‘</a:t>
            </a:r>
            <a:r>
              <a:rPr lang="id-ID" i="1" u="sng" dirty="0" smtClean="0">
                <a:latin typeface="Arial" pitchFamily="34" charset="0"/>
                <a:cs typeface="Arial" pitchFamily="34" charset="0"/>
                <a:sym typeface="Wingdings"/>
              </a:rPr>
              <a:t>Primary Health Care</a:t>
            </a:r>
            <a:r>
              <a:rPr lang="id-ID" dirty="0" smtClean="0">
                <a:latin typeface="Arial" pitchFamily="34" charset="0"/>
                <a:cs typeface="Arial" pitchFamily="34" charset="0"/>
                <a:sym typeface="Wingdings"/>
              </a:rPr>
              <a:t>’</a:t>
            </a:r>
            <a:endParaRPr lang="id-ID"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14380"/>
          </a:xfrm>
        </p:spPr>
        <p:txBody>
          <a:bodyPr>
            <a:normAutofit/>
          </a:bodyPr>
          <a:lstStyle/>
          <a:p>
            <a:pPr algn="ctr"/>
            <a:r>
              <a:rPr lang="id-ID" sz="3600" b="1" dirty="0" smtClean="0">
                <a:latin typeface="Arial" pitchFamily="34" charset="0"/>
                <a:cs typeface="Arial" pitchFamily="34" charset="0"/>
              </a:rPr>
              <a:t>LB-3 IMUNISASI </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285720" y="1214422"/>
            <a:ext cx="8572560" cy="5429288"/>
          </a:xfrm>
        </p:spPr>
        <p:txBody>
          <a:bodyPr>
            <a:normAutofit/>
          </a:bodyPr>
          <a:lstStyle/>
          <a:p>
            <a:pPr marL="0">
              <a:spcBef>
                <a:spcPts val="0"/>
              </a:spcBef>
              <a:buNone/>
              <a:tabLst>
                <a:tab pos="2863850" algn="l"/>
              </a:tabLst>
            </a:pPr>
            <a:r>
              <a:rPr lang="id-ID" sz="2400" b="1" dirty="0" smtClean="0">
                <a:latin typeface="Arial" pitchFamily="34" charset="0"/>
                <a:cs typeface="Arial" pitchFamily="34" charset="0"/>
              </a:rPr>
              <a:t>Kartu-kartu:</a:t>
            </a:r>
            <a:r>
              <a:rPr lang="id-ID" sz="2400" dirty="0" smtClean="0">
                <a:latin typeface="Arial" pitchFamily="34" charset="0"/>
                <a:cs typeface="Arial" pitchFamily="34" charset="0"/>
              </a:rPr>
              <a:t> 	</a:t>
            </a:r>
            <a:r>
              <a:rPr lang="id-ID" sz="2400" b="1" dirty="0" smtClean="0">
                <a:latin typeface="Arial" pitchFamily="34" charset="0"/>
                <a:cs typeface="Arial" pitchFamily="34" charset="0"/>
              </a:rPr>
              <a:t>Register</a:t>
            </a:r>
            <a:r>
              <a:rPr lang="id-ID" sz="2400" dirty="0" smtClean="0">
                <a:latin typeface="Arial" pitchFamily="34" charset="0"/>
                <a:cs typeface="Arial" pitchFamily="34" charset="0"/>
              </a:rPr>
              <a:t> :</a:t>
            </a:r>
          </a:p>
          <a:p>
            <a:pPr marL="0">
              <a:spcBef>
                <a:spcPts val="0"/>
              </a:spcBef>
              <a:buFontTx/>
              <a:buChar char="-"/>
              <a:tabLst>
                <a:tab pos="2863850" algn="l"/>
                <a:tab pos="7270750" algn="l"/>
              </a:tabLst>
            </a:pPr>
            <a:r>
              <a:rPr lang="id-ID" sz="2400" dirty="0" smtClean="0">
                <a:latin typeface="Arial" pitchFamily="34" charset="0"/>
                <a:cs typeface="Arial" pitchFamily="34" charset="0"/>
              </a:rPr>
              <a:t>Ibu	- Kohort Ibu	</a:t>
            </a:r>
            <a:endParaRPr lang="id-ID" sz="2800" b="1" dirty="0" smtClean="0">
              <a:latin typeface="Arial" pitchFamily="34" charset="0"/>
              <a:cs typeface="Arial" pitchFamily="34" charset="0"/>
            </a:endParaRPr>
          </a:p>
          <a:p>
            <a:pPr marL="0">
              <a:spcBef>
                <a:spcPts val="0"/>
              </a:spcBef>
              <a:buFontTx/>
              <a:buChar char="-"/>
              <a:tabLst>
                <a:tab pos="2863850" algn="l"/>
              </a:tabLst>
            </a:pPr>
            <a:r>
              <a:rPr lang="id-ID" sz="2400" dirty="0" smtClean="0">
                <a:latin typeface="Arial" pitchFamily="34" charset="0"/>
                <a:cs typeface="Arial" pitchFamily="34" charset="0"/>
              </a:rPr>
              <a:t>Anak 	- Kohort Anak</a:t>
            </a:r>
          </a:p>
          <a:p>
            <a:pPr marL="0">
              <a:spcBef>
                <a:spcPts val="0"/>
              </a:spcBef>
              <a:buNone/>
              <a:tabLst>
                <a:tab pos="2863850" algn="l"/>
              </a:tabLst>
            </a:pPr>
            <a:endParaRPr lang="id-ID" sz="2400" dirty="0" smtClean="0">
              <a:latin typeface="Arial" pitchFamily="34" charset="0"/>
              <a:cs typeface="Arial" pitchFamily="34" charset="0"/>
            </a:endParaRPr>
          </a:p>
          <a:p>
            <a:pPr marL="0">
              <a:spcBef>
                <a:spcPts val="0"/>
              </a:spcBef>
              <a:buNone/>
              <a:tabLst>
                <a:tab pos="2863850" algn="l"/>
              </a:tabLst>
            </a:pPr>
            <a:endParaRPr lang="id-ID" sz="2400" dirty="0" smtClean="0">
              <a:latin typeface="Arial" pitchFamily="34" charset="0"/>
              <a:cs typeface="Arial" pitchFamily="34" charset="0"/>
            </a:endParaRPr>
          </a:p>
          <a:p>
            <a:pPr marL="0">
              <a:spcBef>
                <a:spcPts val="0"/>
              </a:spcBef>
              <a:buNone/>
              <a:tabLst>
                <a:tab pos="2863850" algn="l"/>
              </a:tabLst>
            </a:pPr>
            <a:endParaRPr lang="id-ID" sz="2400" dirty="0" smtClean="0">
              <a:latin typeface="Arial" pitchFamily="34" charset="0"/>
              <a:cs typeface="Arial" pitchFamily="34" charset="0"/>
            </a:endParaRPr>
          </a:p>
          <a:p>
            <a:pPr marL="0">
              <a:spcBef>
                <a:spcPts val="0"/>
              </a:spcBef>
              <a:buNone/>
              <a:tabLst>
                <a:tab pos="2863850" algn="l"/>
              </a:tabLst>
            </a:pPr>
            <a:r>
              <a:rPr lang="id-ID" sz="2400" dirty="0" smtClean="0">
                <a:latin typeface="Arial" pitchFamily="34" charset="0"/>
                <a:cs typeface="Arial" pitchFamily="34" charset="0"/>
              </a:rPr>
              <a:t>Laporan :</a:t>
            </a:r>
            <a:endParaRPr lang="id-ID" sz="2400" dirty="0">
              <a:latin typeface="Arial" pitchFamily="34" charset="0"/>
              <a:cs typeface="Arial" pitchFamily="34" charset="0"/>
            </a:endParaRPr>
          </a:p>
          <a:p>
            <a:pPr marL="0">
              <a:spcBef>
                <a:spcPts val="0"/>
              </a:spcBef>
              <a:buFontTx/>
              <a:buChar char="-"/>
              <a:tabLst>
                <a:tab pos="1978025" algn="l"/>
                <a:tab pos="2863850" algn="l"/>
              </a:tabLst>
            </a:pPr>
            <a:r>
              <a:rPr lang="id-ID" sz="2400" dirty="0" smtClean="0">
                <a:solidFill>
                  <a:srgbClr val="FF0000"/>
                </a:solidFill>
                <a:latin typeface="Arial" pitchFamily="34" charset="0"/>
                <a:cs typeface="Arial" pitchFamily="34" charset="0"/>
              </a:rPr>
              <a:t>PUSTU</a:t>
            </a:r>
          </a:p>
          <a:p>
            <a:pPr marL="0">
              <a:spcBef>
                <a:spcPts val="0"/>
              </a:spcBef>
              <a:buFontTx/>
              <a:buChar char="-"/>
              <a:tabLst>
                <a:tab pos="1978025" algn="l"/>
                <a:tab pos="2863850" algn="l"/>
              </a:tabLst>
            </a:pPr>
            <a:r>
              <a:rPr lang="id-ID" sz="2400" dirty="0" smtClean="0">
                <a:solidFill>
                  <a:srgbClr val="FF0000"/>
                </a:solidFill>
                <a:latin typeface="Arial" pitchFamily="34" charset="0"/>
                <a:cs typeface="Arial" pitchFamily="34" charset="0"/>
              </a:rPr>
              <a:t>Bidan Desa</a:t>
            </a:r>
          </a:p>
          <a:p>
            <a:pPr marL="0">
              <a:spcBef>
                <a:spcPts val="0"/>
              </a:spcBef>
              <a:buFontTx/>
              <a:buChar char="-"/>
              <a:tabLst>
                <a:tab pos="1978025" algn="l"/>
                <a:tab pos="2863850" algn="l"/>
              </a:tabLst>
            </a:pPr>
            <a:r>
              <a:rPr lang="id-ID" sz="2400" dirty="0" smtClean="0">
                <a:solidFill>
                  <a:srgbClr val="FF0000"/>
                </a:solidFill>
                <a:latin typeface="Arial" pitchFamily="34" charset="0"/>
                <a:cs typeface="Arial" pitchFamily="34" charset="0"/>
              </a:rPr>
              <a:t>Posyandu</a:t>
            </a:r>
          </a:p>
          <a:p>
            <a:pPr marL="0">
              <a:spcBef>
                <a:spcPts val="0"/>
              </a:spcBef>
              <a:buFontTx/>
              <a:buChar char="-"/>
              <a:tabLst>
                <a:tab pos="1978025" algn="l"/>
                <a:tab pos="2863850" algn="l"/>
              </a:tabLst>
            </a:pPr>
            <a:r>
              <a:rPr lang="id-ID" sz="2400" dirty="0" smtClean="0">
                <a:solidFill>
                  <a:srgbClr val="FF0000"/>
                </a:solidFill>
                <a:latin typeface="Arial" pitchFamily="34" charset="0"/>
                <a:cs typeface="Arial" pitchFamily="34" charset="0"/>
              </a:rPr>
              <a:t>Reg. imunisasi	</a:t>
            </a:r>
            <a:endParaRPr lang="id-ID" sz="2400" dirty="0">
              <a:solidFill>
                <a:srgbClr val="FF0000"/>
              </a:solidFill>
              <a:latin typeface="Arial" pitchFamily="34" charset="0"/>
              <a:cs typeface="Arial" pitchFamily="34" charset="0"/>
            </a:endParaRPr>
          </a:p>
          <a:p>
            <a:pPr marL="0">
              <a:spcBef>
                <a:spcPts val="0"/>
              </a:spcBef>
              <a:buNone/>
              <a:tabLst>
                <a:tab pos="2863850" algn="l"/>
              </a:tabLst>
            </a:pPr>
            <a:endParaRPr lang="id-ID" sz="2400" dirty="0" smtClean="0">
              <a:latin typeface="Arial" pitchFamily="34" charset="0"/>
              <a:cs typeface="Arial" pitchFamily="34" charset="0"/>
            </a:endParaRPr>
          </a:p>
          <a:p>
            <a:pPr marL="0">
              <a:spcBef>
                <a:spcPts val="0"/>
              </a:spcBef>
              <a:buNone/>
              <a:tabLst>
                <a:tab pos="2863850" algn="l"/>
              </a:tabLst>
            </a:pPr>
            <a:r>
              <a:rPr lang="id-ID" sz="2400" dirty="0" smtClean="0">
                <a:latin typeface="Arial" pitchFamily="34" charset="0"/>
                <a:cs typeface="Arial" pitchFamily="34" charset="0"/>
              </a:rPr>
              <a:t>		</a:t>
            </a:r>
            <a:endParaRPr lang="id-ID" sz="2400" dirty="0">
              <a:latin typeface="Arial" pitchFamily="34" charset="0"/>
              <a:cs typeface="Arial" pitchFamily="34" charset="0"/>
            </a:endParaRPr>
          </a:p>
        </p:txBody>
      </p:sp>
      <p:sp>
        <p:nvSpPr>
          <p:cNvPr id="4" name="Right Arrow 3"/>
          <p:cNvSpPr/>
          <p:nvPr/>
        </p:nvSpPr>
        <p:spPr>
          <a:xfrm>
            <a:off x="1928794" y="1643050"/>
            <a:ext cx="1071570" cy="928694"/>
          </a:xfrm>
          <a:prstGeom prst="rightArrow">
            <a:avLst>
              <a:gd name="adj1" fmla="val 50000"/>
              <a:gd name="adj2" fmla="val 54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5214942" y="1428736"/>
            <a:ext cx="2000264" cy="15716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rial" pitchFamily="34" charset="0"/>
                <a:cs typeface="Arial" pitchFamily="34" charset="0"/>
              </a:rPr>
              <a:t>Pengolahan </a:t>
            </a:r>
            <a:endParaRPr lang="id-ID" sz="2400" dirty="0">
              <a:solidFill>
                <a:schemeClr val="tx1"/>
              </a:solidFill>
              <a:latin typeface="Arial" pitchFamily="34" charset="0"/>
              <a:cs typeface="Arial" pitchFamily="34" charset="0"/>
            </a:endParaRPr>
          </a:p>
        </p:txBody>
      </p:sp>
      <p:cxnSp>
        <p:nvCxnSpPr>
          <p:cNvPr id="7" name="Straight Connector 6"/>
          <p:cNvCxnSpPr/>
          <p:nvPr/>
        </p:nvCxnSpPr>
        <p:spPr>
          <a:xfrm>
            <a:off x="1857356" y="3929066"/>
            <a:ext cx="3571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4751389" y="3249611"/>
            <a:ext cx="135732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7422" y="4286256"/>
            <a:ext cx="3286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787108" y="3428206"/>
            <a:ext cx="17145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14546" y="4643446"/>
            <a:ext cx="36433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857752" y="3643314"/>
            <a:ext cx="20002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15206" y="1500174"/>
            <a:ext cx="1643074" cy="171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rgbClr val="002060"/>
                </a:solidFill>
                <a:latin typeface="Arial" pitchFamily="34" charset="0"/>
                <a:cs typeface="Arial" pitchFamily="34" charset="0"/>
              </a:rPr>
              <a:t>LB-3 </a:t>
            </a:r>
          </a:p>
          <a:p>
            <a:pPr algn="ctr"/>
            <a:r>
              <a:rPr lang="id-ID" sz="2400" b="1" dirty="0" smtClean="0">
                <a:solidFill>
                  <a:srgbClr val="002060"/>
                </a:solidFill>
                <a:latin typeface="Arial" pitchFamily="34" charset="0"/>
                <a:cs typeface="Arial" pitchFamily="34" charset="0"/>
              </a:rPr>
              <a:t>Imunisasi </a:t>
            </a:r>
            <a:endParaRPr lang="id-ID" sz="2400" b="1" dirty="0">
              <a:solidFill>
                <a:srgbClr val="002060"/>
              </a:solidFill>
              <a:latin typeface="Arial" pitchFamily="34" charset="0"/>
              <a:cs typeface="Arial" pitchFamily="34" charset="0"/>
            </a:endParaRPr>
          </a:p>
        </p:txBody>
      </p:sp>
      <p:cxnSp>
        <p:nvCxnSpPr>
          <p:cNvPr id="35" name="Straight Arrow Connector 34"/>
          <p:cNvCxnSpPr/>
          <p:nvPr/>
        </p:nvCxnSpPr>
        <p:spPr>
          <a:xfrm rot="5400000" flipH="1" flipV="1">
            <a:off x="4929984" y="3785396"/>
            <a:ext cx="242889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14612" y="5000636"/>
            <a:ext cx="3429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id-ID" sz="3600" b="1" dirty="0" smtClean="0">
                <a:latin typeface="Arial" pitchFamily="34" charset="0"/>
                <a:cs typeface="Arial" pitchFamily="34" charset="0"/>
              </a:rPr>
              <a:t>LB-3 IMUNISASI </a:t>
            </a:r>
            <a:endParaRPr lang="id-ID" sz="3600" dirty="0"/>
          </a:p>
        </p:txBody>
      </p:sp>
      <p:sp>
        <p:nvSpPr>
          <p:cNvPr id="3" name="Content Placeholder 2"/>
          <p:cNvSpPr>
            <a:spLocks noGrp="1"/>
          </p:cNvSpPr>
          <p:nvPr>
            <p:ph idx="1"/>
          </p:nvPr>
        </p:nvSpPr>
        <p:spPr>
          <a:xfrm>
            <a:off x="285720" y="1000108"/>
            <a:ext cx="8501122" cy="5572164"/>
          </a:xfrm>
        </p:spPr>
        <p:txBody>
          <a:bodyPr>
            <a:normAutofit fontScale="85000" lnSpcReduction="20000"/>
          </a:bodyPr>
          <a:lstStyle/>
          <a:p>
            <a:pPr>
              <a:buFont typeface="Wingdings" pitchFamily="2" charset="2"/>
              <a:buChar char="Ø"/>
            </a:pPr>
            <a:r>
              <a:rPr lang="id-ID" b="1" dirty="0" smtClean="0">
                <a:latin typeface="Arial" pitchFamily="34" charset="0"/>
                <a:cs typeface="Arial" pitchFamily="34" charset="0"/>
              </a:rPr>
              <a:t>Output </a:t>
            </a:r>
            <a:r>
              <a:rPr lang="id-ID" b="1" dirty="0" smtClean="0">
                <a:latin typeface="Arial" pitchFamily="34" charset="0"/>
                <a:cs typeface="Arial" pitchFamily="34" charset="0"/>
                <a:sym typeface="Wingdings"/>
              </a:rPr>
              <a:t> identitas Puskesmas :</a:t>
            </a:r>
          </a:p>
          <a:p>
            <a:pPr>
              <a:buNone/>
            </a:pPr>
            <a:r>
              <a:rPr lang="id-ID" dirty="0" smtClean="0">
                <a:latin typeface="Arial" pitchFamily="34" charset="0"/>
                <a:cs typeface="Arial" pitchFamily="34" charset="0"/>
                <a:sym typeface="Wingdings"/>
              </a:rPr>
              <a:t>	- Jumlah bayi 9-11 bulan divaksin campak</a:t>
            </a:r>
          </a:p>
          <a:p>
            <a:pPr>
              <a:buNone/>
            </a:pPr>
            <a:r>
              <a:rPr lang="id-ID" dirty="0" smtClean="0">
                <a:latin typeface="Arial" pitchFamily="34" charset="0"/>
                <a:cs typeface="Arial" pitchFamily="34" charset="0"/>
                <a:sym typeface="Wingdings"/>
              </a:rPr>
              <a:t>	- Jumlah bayi 2-11 bulan divaksin DPT 1</a:t>
            </a:r>
          </a:p>
          <a:p>
            <a:pPr>
              <a:buNone/>
            </a:pPr>
            <a:r>
              <a:rPr lang="id-ID" dirty="0" smtClean="0">
                <a:latin typeface="Arial" pitchFamily="34" charset="0"/>
                <a:cs typeface="Arial" pitchFamily="34" charset="0"/>
                <a:sym typeface="Wingdings"/>
              </a:rPr>
              <a:t>	- Jumlah bayi 0-11 bulan divaksin hepatitis B1</a:t>
            </a:r>
          </a:p>
          <a:p>
            <a:pPr>
              <a:buNone/>
            </a:pPr>
            <a:r>
              <a:rPr lang="id-ID" dirty="0" smtClean="0">
                <a:latin typeface="Arial" pitchFamily="34" charset="0"/>
                <a:cs typeface="Arial" pitchFamily="34" charset="0"/>
                <a:sym typeface="Wingdings"/>
              </a:rPr>
              <a:t>	- Jumlah bayi 0-11 bulan divaksin hepatitis B3</a:t>
            </a:r>
          </a:p>
          <a:p>
            <a:pPr>
              <a:buNone/>
            </a:pPr>
            <a:r>
              <a:rPr lang="id-ID" dirty="0" smtClean="0">
                <a:latin typeface="Arial" pitchFamily="34" charset="0"/>
                <a:cs typeface="Arial" pitchFamily="34" charset="0"/>
                <a:sym typeface="Wingdings"/>
              </a:rPr>
              <a:t>	- Jumlah ibu hamil divaksinasi TT1</a:t>
            </a:r>
          </a:p>
          <a:p>
            <a:pPr>
              <a:buNone/>
            </a:pPr>
            <a:r>
              <a:rPr lang="id-ID" dirty="0" smtClean="0">
                <a:latin typeface="Arial" pitchFamily="34" charset="0"/>
                <a:cs typeface="Arial" pitchFamily="34" charset="0"/>
                <a:sym typeface="Wingdings"/>
              </a:rPr>
              <a:t>	- Jumlah Ibu hamil divaksinasi TT2</a:t>
            </a:r>
          </a:p>
          <a:p>
            <a:pPr>
              <a:buNone/>
            </a:pPr>
            <a:r>
              <a:rPr lang="id-ID" dirty="0" smtClean="0">
                <a:latin typeface="Arial" pitchFamily="34" charset="0"/>
                <a:cs typeface="Arial" pitchFamily="34" charset="0"/>
                <a:sym typeface="Wingdings"/>
              </a:rPr>
              <a:t>	- Jumlah ibu hamil divaksinasi TT boster</a:t>
            </a:r>
          </a:p>
          <a:p>
            <a:pPr>
              <a:buNone/>
            </a:pPr>
            <a:r>
              <a:rPr lang="id-ID" dirty="0" smtClean="0">
                <a:latin typeface="Arial" pitchFamily="34" charset="0"/>
                <a:cs typeface="Arial" pitchFamily="34" charset="0"/>
                <a:sym typeface="Wingdings"/>
              </a:rPr>
              <a:t>	- Jumlah WUS/capeng divaksinasi TT1</a:t>
            </a:r>
          </a:p>
          <a:p>
            <a:pPr>
              <a:buNone/>
            </a:pPr>
            <a:r>
              <a:rPr lang="id-ID" dirty="0" smtClean="0">
                <a:latin typeface="Arial" pitchFamily="34" charset="0"/>
                <a:cs typeface="Arial" pitchFamily="34" charset="0"/>
                <a:sym typeface="Wingdings"/>
              </a:rPr>
              <a:t>	- Jumlah murid SD kelas 1 divaksinasi DT1</a:t>
            </a:r>
          </a:p>
          <a:p>
            <a:pPr>
              <a:buNone/>
            </a:pPr>
            <a:r>
              <a:rPr lang="id-ID" dirty="0" smtClean="0">
                <a:latin typeface="Arial" pitchFamily="34" charset="0"/>
                <a:cs typeface="Arial" pitchFamily="34" charset="0"/>
                <a:sym typeface="Wingdings"/>
              </a:rPr>
              <a:t>	- Jumlah murid SD kelas 1 divaksinasi DT2</a:t>
            </a:r>
          </a:p>
          <a:p>
            <a:pPr>
              <a:buNone/>
            </a:pPr>
            <a:r>
              <a:rPr lang="id-ID" dirty="0" smtClean="0">
                <a:latin typeface="Arial" pitchFamily="34" charset="0"/>
                <a:cs typeface="Arial" pitchFamily="34" charset="0"/>
                <a:sym typeface="Wingdings"/>
              </a:rPr>
              <a:t>	- Jumlah murid wanita SD kelas 6 divaksinasi TT1</a:t>
            </a:r>
          </a:p>
          <a:p>
            <a:pPr>
              <a:buNone/>
            </a:pPr>
            <a:r>
              <a:rPr lang="id-ID" dirty="0" smtClean="0">
                <a:latin typeface="Arial" pitchFamily="34" charset="0"/>
                <a:cs typeface="Arial" pitchFamily="34" charset="0"/>
                <a:sym typeface="Wingdings"/>
              </a:rPr>
              <a:t>	- Jumlah murid wanita SD kelas 6 divaksinasi TT2</a:t>
            </a:r>
            <a:endParaRPr lang="id-ID"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14380"/>
          </a:xfrm>
        </p:spPr>
        <p:txBody>
          <a:bodyPr>
            <a:normAutofit/>
          </a:bodyPr>
          <a:lstStyle/>
          <a:p>
            <a:pPr algn="ctr"/>
            <a:r>
              <a:rPr lang="id-ID" sz="3600" b="1" dirty="0" smtClean="0">
                <a:solidFill>
                  <a:schemeClr val="tx1"/>
                </a:solidFill>
                <a:latin typeface="Arial" pitchFamily="34" charset="0"/>
                <a:cs typeface="Arial" pitchFamily="34" charset="0"/>
              </a:rPr>
              <a:t>LB-4 Kegiatan Puskesmas</a:t>
            </a:r>
            <a:endParaRPr lang="id-ID"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071546"/>
            <a:ext cx="8715436" cy="5572164"/>
          </a:xfrm>
        </p:spPr>
        <p:txBody>
          <a:bodyPr>
            <a:normAutofit/>
          </a:bodyPr>
          <a:lstStyle/>
          <a:p>
            <a:pPr marL="0">
              <a:spcBef>
                <a:spcPts val="0"/>
              </a:spcBef>
              <a:buNone/>
              <a:tabLst>
                <a:tab pos="2863850" algn="l"/>
              </a:tabLst>
            </a:pPr>
            <a:r>
              <a:rPr lang="id-ID" sz="2400" b="1" dirty="0" smtClean="0">
                <a:solidFill>
                  <a:schemeClr val="tx1"/>
                </a:solidFill>
                <a:latin typeface="Arial" pitchFamily="34" charset="0"/>
                <a:cs typeface="Arial" pitchFamily="34" charset="0"/>
              </a:rPr>
              <a:t>Kartu-kartu:</a:t>
            </a:r>
            <a:r>
              <a:rPr lang="id-ID" sz="2400" dirty="0" smtClean="0">
                <a:solidFill>
                  <a:schemeClr val="tx1"/>
                </a:solidFill>
                <a:latin typeface="Arial" pitchFamily="34" charset="0"/>
                <a:cs typeface="Arial" pitchFamily="34" charset="0"/>
              </a:rPr>
              <a:t> 	</a:t>
            </a:r>
            <a:r>
              <a:rPr lang="id-ID" sz="2400" b="1" dirty="0" smtClean="0">
                <a:solidFill>
                  <a:schemeClr val="tx1"/>
                </a:solidFill>
                <a:latin typeface="Arial" pitchFamily="34" charset="0"/>
                <a:cs typeface="Arial" pitchFamily="34" charset="0"/>
              </a:rPr>
              <a:t>Register</a:t>
            </a:r>
            <a:r>
              <a:rPr lang="id-ID" sz="2400" dirty="0" smtClean="0">
                <a:solidFill>
                  <a:schemeClr val="tx1"/>
                </a:solidFill>
                <a:latin typeface="Arial" pitchFamily="34" charset="0"/>
                <a:cs typeface="Arial" pitchFamily="34" charset="0"/>
              </a:rPr>
              <a:t> :				</a:t>
            </a:r>
            <a:r>
              <a:rPr lang="id-ID" sz="2800" b="1" dirty="0" smtClean="0">
                <a:solidFill>
                  <a:schemeClr val="tx1"/>
                </a:solidFill>
                <a:latin typeface="Arial" pitchFamily="34" charset="0"/>
                <a:cs typeface="Arial" pitchFamily="34" charset="0"/>
              </a:rPr>
              <a:t>LB-4</a:t>
            </a:r>
          </a:p>
          <a:p>
            <a:pPr marL="0">
              <a:spcBef>
                <a:spcPts val="0"/>
              </a:spcBef>
              <a:buFontTx/>
              <a:buChar char="-"/>
              <a:tabLst>
                <a:tab pos="2863850" algn="l"/>
              </a:tabLst>
            </a:pPr>
            <a:r>
              <a:rPr lang="id-ID" sz="2400" dirty="0" smtClean="0">
                <a:solidFill>
                  <a:schemeClr val="tx1"/>
                </a:solidFill>
                <a:latin typeface="Arial" pitchFamily="34" charset="0"/>
                <a:cs typeface="Arial" pitchFamily="34" charset="0"/>
              </a:rPr>
              <a:t>Rajal	- kunjungan</a:t>
            </a:r>
          </a:p>
          <a:p>
            <a:pPr marL="0">
              <a:spcBef>
                <a:spcPts val="0"/>
              </a:spcBef>
              <a:buFontTx/>
              <a:buChar char="-"/>
              <a:tabLst>
                <a:tab pos="2863850" algn="l"/>
              </a:tabLst>
            </a:pPr>
            <a:r>
              <a:rPr lang="id-ID" sz="2400" dirty="0" smtClean="0">
                <a:solidFill>
                  <a:schemeClr val="tx1"/>
                </a:solidFill>
                <a:latin typeface="Arial" pitchFamily="34" charset="0"/>
                <a:cs typeface="Arial" pitchFamily="34" charset="0"/>
              </a:rPr>
              <a:t>Ranap 	- ranap			     - kunjungan </a:t>
            </a:r>
          </a:p>
          <a:p>
            <a:pPr marL="0">
              <a:spcBef>
                <a:spcPts val="0"/>
              </a:spcBef>
              <a:buFontTx/>
              <a:buChar char="-"/>
              <a:tabLst>
                <a:tab pos="2863850" algn="l"/>
                <a:tab pos="7270750" algn="l"/>
              </a:tabLst>
            </a:pPr>
            <a:r>
              <a:rPr lang="id-ID" sz="2400" dirty="0" smtClean="0">
                <a:solidFill>
                  <a:schemeClr val="tx1"/>
                </a:solidFill>
                <a:latin typeface="Arial" pitchFamily="34" charset="0"/>
                <a:cs typeface="Arial" pitchFamily="34" charset="0"/>
              </a:rPr>
              <a:t>Kes. Kelg	- yandas gigi                           - ranap	</a:t>
            </a:r>
            <a:endParaRPr lang="id-ID" sz="2800" b="1" dirty="0" smtClean="0">
              <a:solidFill>
                <a:schemeClr val="tx1"/>
              </a:solidFill>
              <a:latin typeface="Arial" pitchFamily="34" charset="0"/>
              <a:cs typeface="Arial" pitchFamily="34" charset="0"/>
            </a:endParaRPr>
          </a:p>
          <a:p>
            <a:pPr marL="0">
              <a:spcBef>
                <a:spcPts val="0"/>
              </a:spcBef>
              <a:buNone/>
              <a:tabLst>
                <a:tab pos="2863850" algn="l"/>
              </a:tabLst>
            </a:pPr>
            <a:r>
              <a:rPr lang="id-ID" sz="2400" dirty="0" smtClean="0">
                <a:solidFill>
                  <a:schemeClr val="tx1"/>
                </a:solidFill>
                <a:latin typeface="Arial" pitchFamily="34" charset="0"/>
                <a:cs typeface="Arial" pitchFamily="34" charset="0"/>
              </a:rPr>
              <a:t>	- JPKM			     - yandas</a:t>
            </a:r>
          </a:p>
          <a:p>
            <a:pPr marL="0">
              <a:spcBef>
                <a:spcPts val="0"/>
              </a:spcBef>
              <a:buNone/>
              <a:tabLst>
                <a:tab pos="2863850" algn="l"/>
              </a:tabLst>
            </a:pPr>
            <a:r>
              <a:rPr lang="id-ID" sz="2400" dirty="0" smtClean="0">
                <a:solidFill>
                  <a:schemeClr val="tx1"/>
                </a:solidFill>
                <a:latin typeface="Arial" pitchFamily="34" charset="0"/>
                <a:cs typeface="Arial" pitchFamily="34" charset="0"/>
              </a:rPr>
              <a:t>	- Lab				        gigi</a:t>
            </a:r>
            <a:endParaRPr lang="id-ID" sz="2400" dirty="0">
              <a:solidFill>
                <a:schemeClr val="tx1"/>
              </a:solidFill>
              <a:latin typeface="Arial" pitchFamily="34" charset="0"/>
              <a:cs typeface="Arial" pitchFamily="34" charset="0"/>
            </a:endParaRPr>
          </a:p>
          <a:p>
            <a:pPr marL="0">
              <a:spcBef>
                <a:spcPts val="0"/>
              </a:spcBef>
              <a:buNone/>
              <a:tabLst>
                <a:tab pos="2863850" algn="l"/>
              </a:tabLst>
            </a:pPr>
            <a:r>
              <a:rPr lang="id-ID" sz="2400" b="1" dirty="0" smtClean="0">
                <a:solidFill>
                  <a:schemeClr val="tx1"/>
                </a:solidFill>
                <a:latin typeface="Arial" pitchFamily="34" charset="0"/>
                <a:cs typeface="Arial" pitchFamily="34" charset="0"/>
              </a:rPr>
              <a:t>Luar gedung      	</a:t>
            </a:r>
            <a:r>
              <a:rPr lang="id-ID" sz="2400" dirty="0" smtClean="0">
                <a:solidFill>
                  <a:schemeClr val="tx1"/>
                </a:solidFill>
                <a:latin typeface="Arial" pitchFamily="34" charset="0"/>
                <a:cs typeface="Arial" pitchFamily="34" charset="0"/>
              </a:rPr>
              <a:t>- Pemb. Kelg		     - Lab</a:t>
            </a:r>
          </a:p>
          <a:p>
            <a:pPr marL="0">
              <a:spcBef>
                <a:spcPts val="0"/>
              </a:spcBef>
              <a:buNone/>
              <a:tabLst>
                <a:tab pos="1978025" algn="l"/>
                <a:tab pos="2863850" algn="l"/>
              </a:tabLst>
            </a:pPr>
            <a:r>
              <a:rPr lang="id-ID" sz="2400" dirty="0" smtClean="0">
                <a:solidFill>
                  <a:schemeClr val="tx1"/>
                </a:solidFill>
                <a:latin typeface="Arial" pitchFamily="34" charset="0"/>
                <a:cs typeface="Arial" pitchFamily="34" charset="0"/>
              </a:rPr>
              <a:t>- Puskesmas	  	- UKS			     - Pemb.kel</a:t>
            </a:r>
            <a:endParaRPr lang="id-ID" sz="2400" dirty="0">
              <a:solidFill>
                <a:schemeClr val="tx1"/>
              </a:solidFill>
              <a:latin typeface="Arial" pitchFamily="34" charset="0"/>
              <a:cs typeface="Arial" pitchFamily="34" charset="0"/>
            </a:endParaRPr>
          </a:p>
          <a:p>
            <a:pPr marL="0">
              <a:spcBef>
                <a:spcPts val="0"/>
              </a:spcBef>
              <a:buNone/>
              <a:tabLst>
                <a:tab pos="179388" algn="l"/>
                <a:tab pos="2863850" algn="l"/>
              </a:tabLst>
            </a:pPr>
            <a:r>
              <a:rPr lang="id-ID" sz="2400" dirty="0" smtClean="0">
                <a:solidFill>
                  <a:schemeClr val="tx1"/>
                </a:solidFill>
                <a:latin typeface="Arial" pitchFamily="34" charset="0"/>
                <a:cs typeface="Arial" pitchFamily="34" charset="0"/>
              </a:rPr>
              <a:t>- Pustu	- PKM			     - UKS</a:t>
            </a:r>
          </a:p>
          <a:p>
            <a:pPr marL="0">
              <a:spcBef>
                <a:spcPts val="0"/>
              </a:spcBef>
              <a:buNone/>
              <a:tabLst>
                <a:tab pos="2863850" algn="l"/>
              </a:tabLst>
            </a:pPr>
            <a:r>
              <a:rPr lang="id-ID" sz="2400" dirty="0" smtClean="0">
                <a:solidFill>
                  <a:schemeClr val="tx1"/>
                </a:solidFill>
                <a:latin typeface="Arial" pitchFamily="34" charset="0"/>
                <a:cs typeface="Arial" pitchFamily="34" charset="0"/>
              </a:rPr>
              <a:t>- Bidan desa	- Kes.OR			     - PKM</a:t>
            </a:r>
          </a:p>
          <a:p>
            <a:pPr marL="0">
              <a:spcBef>
                <a:spcPts val="0"/>
              </a:spcBef>
              <a:buNone/>
              <a:tabLst>
                <a:tab pos="2863850" algn="l"/>
              </a:tabLst>
            </a:pPr>
            <a:r>
              <a:rPr lang="id-ID" sz="2400" dirty="0" smtClean="0">
                <a:solidFill>
                  <a:schemeClr val="tx1"/>
                </a:solidFill>
                <a:latin typeface="Arial" pitchFamily="34" charset="0"/>
                <a:cs typeface="Arial" pitchFamily="34" charset="0"/>
              </a:rPr>
              <a:t>    	- Kesling			     - Kes OR</a:t>
            </a:r>
          </a:p>
          <a:p>
            <a:pPr marL="0">
              <a:spcBef>
                <a:spcPts val="0"/>
              </a:spcBef>
              <a:buNone/>
              <a:tabLst>
                <a:tab pos="2863850" algn="l"/>
              </a:tabLst>
            </a:pPr>
            <a:r>
              <a:rPr lang="id-ID" sz="2400" dirty="0">
                <a:solidFill>
                  <a:schemeClr val="tx1"/>
                </a:solidFill>
                <a:latin typeface="Arial" pitchFamily="34" charset="0"/>
                <a:cs typeface="Arial" pitchFamily="34" charset="0"/>
              </a:rPr>
              <a:t>	</a:t>
            </a:r>
            <a:r>
              <a:rPr lang="id-ID" sz="2400" dirty="0" smtClean="0">
                <a:solidFill>
                  <a:schemeClr val="tx1"/>
                </a:solidFill>
                <a:latin typeface="Arial" pitchFamily="34" charset="0"/>
                <a:cs typeface="Arial" pitchFamily="34" charset="0"/>
              </a:rPr>
              <a:t>				     - Kesling</a:t>
            </a:r>
            <a:endParaRPr lang="id-ID" sz="2400" dirty="0">
              <a:solidFill>
                <a:schemeClr val="tx1"/>
              </a:solidFill>
              <a:latin typeface="Arial" pitchFamily="34" charset="0"/>
              <a:cs typeface="Arial" pitchFamily="34" charset="0"/>
            </a:endParaRPr>
          </a:p>
        </p:txBody>
      </p:sp>
      <p:sp>
        <p:nvSpPr>
          <p:cNvPr id="4" name="Right Arrow 3"/>
          <p:cNvSpPr/>
          <p:nvPr/>
        </p:nvSpPr>
        <p:spPr>
          <a:xfrm>
            <a:off x="1857356" y="2571744"/>
            <a:ext cx="1357322" cy="928694"/>
          </a:xfrm>
          <a:prstGeom prst="rightArrow">
            <a:avLst>
              <a:gd name="adj1" fmla="val 50000"/>
              <a:gd name="adj2" fmla="val 54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5072066" y="2285992"/>
            <a:ext cx="1928826" cy="221457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rial" pitchFamily="34" charset="0"/>
                <a:cs typeface="Arial" pitchFamily="34" charset="0"/>
              </a:rPr>
              <a:t>Pengolahan </a:t>
            </a:r>
            <a:endParaRPr lang="id-ID"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ctr"/>
            <a:r>
              <a:rPr lang="id-ID" sz="3600" b="1" dirty="0" smtClean="0">
                <a:solidFill>
                  <a:schemeClr val="tx1"/>
                </a:solidFill>
                <a:latin typeface="Arial" pitchFamily="34" charset="0"/>
                <a:cs typeface="Arial" pitchFamily="34" charset="0"/>
              </a:rPr>
              <a:t>LB-4 Kegiatan Puskesmas</a:t>
            </a:r>
            <a:endParaRPr lang="id-ID"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071546"/>
            <a:ext cx="8643998" cy="5214974"/>
          </a:xfrm>
        </p:spPr>
        <p:txBody>
          <a:bodyPr/>
          <a:lstStyle/>
          <a:p>
            <a:pPr>
              <a:buFont typeface="Wingdings" pitchFamily="2" charset="2"/>
              <a:buChar char="Ø"/>
            </a:pPr>
            <a:r>
              <a:rPr lang="id-ID" dirty="0" smtClean="0">
                <a:latin typeface="Arial" pitchFamily="34" charset="0"/>
                <a:cs typeface="Arial" pitchFamily="34" charset="0"/>
              </a:rPr>
              <a:t> </a:t>
            </a:r>
            <a:r>
              <a:rPr lang="id-ID" i="1" dirty="0" smtClean="0">
                <a:solidFill>
                  <a:schemeClr val="tx1"/>
                </a:solidFill>
                <a:latin typeface="Arial" pitchFamily="34" charset="0"/>
                <a:cs typeface="Arial" pitchFamily="34" charset="0"/>
              </a:rPr>
              <a:t>Output</a:t>
            </a:r>
            <a:r>
              <a:rPr lang="id-ID" dirty="0" smtClean="0">
                <a:solidFill>
                  <a:schemeClr val="tx1"/>
                </a:solidFill>
                <a:latin typeface="Arial" pitchFamily="34" charset="0"/>
                <a:cs typeface="Arial" pitchFamily="34" charset="0"/>
              </a:rPr>
              <a:t> </a:t>
            </a:r>
            <a:r>
              <a:rPr lang="id-ID" dirty="0" smtClean="0">
                <a:solidFill>
                  <a:schemeClr val="tx1"/>
                </a:solidFill>
                <a:latin typeface="Arial" pitchFamily="34" charset="0"/>
                <a:cs typeface="Arial" pitchFamily="34" charset="0"/>
                <a:sym typeface="Wingdings"/>
              </a:rPr>
              <a:t> </a:t>
            </a:r>
            <a:r>
              <a:rPr lang="id-ID" u="sng" dirty="0" smtClean="0">
                <a:solidFill>
                  <a:schemeClr val="tx1"/>
                </a:solidFill>
                <a:latin typeface="Arial" pitchFamily="34" charset="0"/>
                <a:cs typeface="Arial" pitchFamily="34" charset="0"/>
                <a:sym typeface="Wingdings"/>
              </a:rPr>
              <a:t>identitas Puskesmas </a:t>
            </a:r>
            <a:r>
              <a:rPr lang="id-ID" dirty="0" smtClean="0">
                <a:solidFill>
                  <a:schemeClr val="tx1"/>
                </a:solidFill>
                <a:latin typeface="Arial" pitchFamily="34" charset="0"/>
                <a:cs typeface="Arial" pitchFamily="34" charset="0"/>
                <a:sym typeface="Wingdings"/>
              </a:rPr>
              <a:t>=</a:t>
            </a:r>
          </a:p>
          <a:p>
            <a:pPr>
              <a:buNone/>
            </a:pPr>
            <a:r>
              <a:rPr lang="id-ID" dirty="0">
                <a:solidFill>
                  <a:schemeClr val="tx1"/>
                </a:solidFill>
                <a:latin typeface="Arial" pitchFamily="34" charset="0"/>
                <a:cs typeface="Arial" pitchFamily="34" charset="0"/>
                <a:sym typeface="Wingdings"/>
              </a:rPr>
              <a:t>	</a:t>
            </a:r>
            <a:r>
              <a:rPr lang="id-ID" b="1" dirty="0" smtClean="0">
                <a:solidFill>
                  <a:schemeClr val="tx1"/>
                </a:solidFill>
                <a:latin typeface="Arial" pitchFamily="34" charset="0"/>
                <a:cs typeface="Arial" pitchFamily="34" charset="0"/>
                <a:sym typeface="Wingdings"/>
              </a:rPr>
              <a:t>- Kunjungan Puskesmas </a:t>
            </a:r>
            <a:r>
              <a:rPr lang="id-ID" dirty="0" smtClean="0">
                <a:solidFill>
                  <a:schemeClr val="tx1"/>
                </a:solidFill>
                <a:latin typeface="Arial" pitchFamily="34" charset="0"/>
                <a:cs typeface="Arial" pitchFamily="34" charset="0"/>
                <a:sym typeface="Wingdings"/>
              </a:rPr>
              <a:t>:</a:t>
            </a:r>
          </a:p>
          <a:p>
            <a:pPr marL="630238" indent="-630238">
              <a:buNone/>
              <a:tabLst>
                <a:tab pos="539750" algn="l"/>
              </a:tabLst>
            </a:pPr>
            <a:r>
              <a:rPr lang="id-ID" dirty="0">
                <a:solidFill>
                  <a:schemeClr val="tx1"/>
                </a:solidFill>
                <a:latin typeface="Arial" pitchFamily="34" charset="0"/>
                <a:cs typeface="Arial" pitchFamily="34" charset="0"/>
                <a:sym typeface="Wingdings"/>
              </a:rPr>
              <a:t>	</a:t>
            </a:r>
            <a:r>
              <a:rPr lang="id-ID" dirty="0" smtClean="0">
                <a:solidFill>
                  <a:schemeClr val="tx1"/>
                </a:solidFill>
                <a:latin typeface="Arial" pitchFamily="34" charset="0"/>
                <a:cs typeface="Arial" pitchFamily="34" charset="0"/>
                <a:sym typeface="Wingdings"/>
              </a:rPr>
              <a:t>	a) jumlah kunjungan Puskesmas</a:t>
            </a:r>
          </a:p>
          <a:p>
            <a:pPr marL="630238" indent="-630238">
              <a:buNone/>
              <a:tabLst>
                <a:tab pos="539750" algn="l"/>
              </a:tabLst>
            </a:pPr>
            <a:r>
              <a:rPr lang="id-ID" dirty="0">
                <a:solidFill>
                  <a:schemeClr val="tx1"/>
                </a:solidFill>
                <a:latin typeface="Arial" pitchFamily="34" charset="0"/>
                <a:cs typeface="Arial" pitchFamily="34" charset="0"/>
                <a:sym typeface="Wingdings"/>
              </a:rPr>
              <a:t>	</a:t>
            </a:r>
            <a:r>
              <a:rPr lang="id-ID" dirty="0" smtClean="0">
                <a:solidFill>
                  <a:schemeClr val="tx1"/>
                </a:solidFill>
                <a:latin typeface="Arial" pitchFamily="34" charset="0"/>
                <a:cs typeface="Arial" pitchFamily="34" charset="0"/>
                <a:sym typeface="Wingdings"/>
              </a:rPr>
              <a:t>	b) jumlah kunjungan Kartu Sehat/gakin</a:t>
            </a:r>
          </a:p>
          <a:p>
            <a:pPr marL="630238" indent="-630238">
              <a:buNone/>
              <a:tabLst>
                <a:tab pos="539750" algn="l"/>
              </a:tabLst>
            </a:pPr>
            <a:r>
              <a:rPr lang="id-ID" dirty="0" smtClean="0">
                <a:solidFill>
                  <a:schemeClr val="tx1"/>
                </a:solidFill>
                <a:latin typeface="Arial" pitchFamily="34" charset="0"/>
                <a:cs typeface="Arial" pitchFamily="34" charset="0"/>
                <a:sym typeface="Wingdings"/>
              </a:rPr>
              <a:t>		c) jumlah kunjungan rajal</a:t>
            </a:r>
          </a:p>
          <a:p>
            <a:pPr marL="630238" indent="-630238">
              <a:buNone/>
              <a:tabLst>
                <a:tab pos="539750" algn="l"/>
              </a:tabLst>
            </a:pPr>
            <a:r>
              <a:rPr lang="id-ID" dirty="0" smtClean="0">
                <a:solidFill>
                  <a:schemeClr val="tx1"/>
                </a:solidFill>
                <a:latin typeface="Arial" pitchFamily="34" charset="0"/>
                <a:cs typeface="Arial" pitchFamily="34" charset="0"/>
                <a:sym typeface="Wingdings"/>
              </a:rPr>
              <a:t>		d) jumlah kunjungan rajal dengan gol.umur &gt;= 60 th</a:t>
            </a:r>
          </a:p>
          <a:p>
            <a:pPr marL="630238" indent="-630238">
              <a:buNone/>
              <a:tabLst>
                <a:tab pos="539750" algn="l"/>
              </a:tabLst>
            </a:pPr>
            <a:r>
              <a:rPr lang="id-ID" dirty="0" smtClean="0">
                <a:solidFill>
                  <a:schemeClr val="tx1"/>
                </a:solidFill>
                <a:latin typeface="Arial" pitchFamily="34" charset="0"/>
                <a:cs typeface="Arial" pitchFamily="34" charset="0"/>
                <a:sym typeface="Wingdings"/>
              </a:rPr>
              <a:t>		e) jumlah kunjungan rajal gigi</a:t>
            </a:r>
          </a:p>
          <a:p>
            <a:pPr marL="900113" indent="-900113">
              <a:buNone/>
              <a:tabLst>
                <a:tab pos="539750" algn="l"/>
              </a:tabLst>
            </a:pPr>
            <a:r>
              <a:rPr lang="id-ID" dirty="0" smtClean="0">
                <a:solidFill>
                  <a:schemeClr val="tx1"/>
                </a:solidFill>
                <a:latin typeface="Arial" pitchFamily="34" charset="0"/>
                <a:cs typeface="Arial" pitchFamily="34" charset="0"/>
                <a:sym typeface="Wingdings"/>
              </a:rPr>
              <a:t>	</a:t>
            </a:r>
            <a:endParaRPr lang="id-ID" dirty="0">
              <a:solidFill>
                <a:schemeClr val="tx1"/>
              </a:solidFill>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ctr"/>
            <a:r>
              <a:rPr lang="id-ID" sz="3600" b="1" dirty="0" smtClean="0">
                <a:solidFill>
                  <a:schemeClr val="tx1"/>
                </a:solidFill>
                <a:latin typeface="Arial" pitchFamily="34" charset="0"/>
                <a:cs typeface="Arial" pitchFamily="34" charset="0"/>
              </a:rPr>
              <a:t>LB-4 Kegiatan Puskesmas</a:t>
            </a:r>
            <a:endParaRPr lang="id-ID"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000108"/>
            <a:ext cx="8643998" cy="5429288"/>
          </a:xfrm>
        </p:spPr>
        <p:txBody>
          <a:bodyPr>
            <a:normAutofit fontScale="92500" lnSpcReduction="10000"/>
          </a:bodyPr>
          <a:lstStyle/>
          <a:p>
            <a:pPr>
              <a:buFont typeface="Wingdings" pitchFamily="2" charset="2"/>
              <a:buChar char="Ø"/>
            </a:pPr>
            <a:r>
              <a:rPr lang="id-ID" dirty="0" smtClean="0">
                <a:latin typeface="Arial" pitchFamily="34" charset="0"/>
                <a:cs typeface="Arial" pitchFamily="34" charset="0"/>
              </a:rPr>
              <a:t> </a:t>
            </a:r>
            <a:r>
              <a:rPr lang="id-ID" i="1" dirty="0" smtClean="0">
                <a:solidFill>
                  <a:schemeClr val="tx1"/>
                </a:solidFill>
                <a:latin typeface="Arial" pitchFamily="34" charset="0"/>
                <a:cs typeface="Arial" pitchFamily="34" charset="0"/>
              </a:rPr>
              <a:t>Output</a:t>
            </a:r>
            <a:r>
              <a:rPr lang="id-ID" dirty="0" smtClean="0">
                <a:solidFill>
                  <a:schemeClr val="tx1"/>
                </a:solidFill>
                <a:latin typeface="Arial" pitchFamily="34" charset="0"/>
                <a:cs typeface="Arial" pitchFamily="34" charset="0"/>
              </a:rPr>
              <a:t> </a:t>
            </a:r>
            <a:r>
              <a:rPr lang="id-ID" dirty="0" smtClean="0">
                <a:solidFill>
                  <a:schemeClr val="tx1"/>
                </a:solidFill>
                <a:latin typeface="Arial" pitchFamily="34" charset="0"/>
                <a:cs typeface="Arial" pitchFamily="34" charset="0"/>
                <a:sym typeface="Wingdings"/>
              </a:rPr>
              <a:t> </a:t>
            </a:r>
            <a:r>
              <a:rPr lang="id-ID" u="sng" dirty="0" smtClean="0">
                <a:solidFill>
                  <a:schemeClr val="tx1"/>
                </a:solidFill>
                <a:latin typeface="Arial" pitchFamily="34" charset="0"/>
                <a:cs typeface="Arial" pitchFamily="34" charset="0"/>
                <a:sym typeface="Wingdings"/>
              </a:rPr>
              <a:t>identitas Puskesmas </a:t>
            </a:r>
            <a:r>
              <a:rPr lang="id-ID" dirty="0" smtClean="0">
                <a:solidFill>
                  <a:schemeClr val="tx1"/>
                </a:solidFill>
                <a:latin typeface="Arial" pitchFamily="34" charset="0"/>
                <a:cs typeface="Arial" pitchFamily="34" charset="0"/>
                <a:sym typeface="Wingdings"/>
              </a:rPr>
              <a:t>=</a:t>
            </a:r>
          </a:p>
          <a:p>
            <a:pPr>
              <a:buNone/>
            </a:pPr>
            <a:r>
              <a:rPr lang="id-ID" dirty="0">
                <a:solidFill>
                  <a:schemeClr val="tx1"/>
                </a:solidFill>
                <a:latin typeface="Arial" pitchFamily="34" charset="0"/>
                <a:cs typeface="Arial" pitchFamily="34" charset="0"/>
                <a:sym typeface="Wingdings"/>
              </a:rPr>
              <a:t>	</a:t>
            </a:r>
            <a:r>
              <a:rPr lang="id-ID" b="1" dirty="0" smtClean="0">
                <a:solidFill>
                  <a:schemeClr val="tx1"/>
                </a:solidFill>
                <a:latin typeface="Arial" pitchFamily="34" charset="0"/>
                <a:cs typeface="Arial" pitchFamily="34" charset="0"/>
                <a:sym typeface="Wingdings"/>
              </a:rPr>
              <a:t>- Rawat Inap :</a:t>
            </a:r>
          </a:p>
          <a:p>
            <a:pPr marL="719138" indent="-719138">
              <a:buNone/>
              <a:tabLst>
                <a:tab pos="360363" algn="l"/>
                <a:tab pos="449263" algn="l"/>
              </a:tabLst>
            </a:pPr>
            <a:r>
              <a:rPr lang="id-ID" b="1" dirty="0" smtClean="0">
                <a:solidFill>
                  <a:schemeClr val="tx1"/>
                </a:solidFill>
                <a:latin typeface="Arial" pitchFamily="34" charset="0"/>
                <a:cs typeface="Arial" pitchFamily="34" charset="0"/>
                <a:sym typeface="Wingdings"/>
              </a:rPr>
              <a:t>		</a:t>
            </a:r>
            <a:r>
              <a:rPr lang="id-ID" dirty="0" smtClean="0">
                <a:solidFill>
                  <a:schemeClr val="tx1"/>
                </a:solidFill>
                <a:latin typeface="Arial" pitchFamily="34" charset="0"/>
                <a:cs typeface="Arial" pitchFamily="34" charset="0"/>
                <a:sym typeface="Wingdings"/>
              </a:rPr>
              <a:t>a) jumlah pasien yang dirawat</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b) jumlah pasien yang keluar</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c) jumlah hari perawatan</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d) jumlah bumil, bulin, bufas dengan kelainan yang dirawat</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e) jumlah balita yang sakit dirawat</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f) jumlah kasus cedera/kecelakaan</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g) jumlah pasien dengan kasus lain yang dirawat</a:t>
            </a:r>
            <a:endParaRPr lang="id-ID"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ctr"/>
            <a:r>
              <a:rPr lang="id-ID" sz="3600" b="1" dirty="0" smtClean="0">
                <a:solidFill>
                  <a:schemeClr val="tx1"/>
                </a:solidFill>
                <a:latin typeface="Arial" pitchFamily="34" charset="0"/>
                <a:cs typeface="Arial" pitchFamily="34" charset="0"/>
              </a:rPr>
              <a:t>LB-4 Kegiatan Puskesmas</a:t>
            </a:r>
            <a:endParaRPr lang="id-ID" sz="3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214282" y="1000108"/>
            <a:ext cx="8643998" cy="5429288"/>
          </a:xfrm>
        </p:spPr>
        <p:txBody>
          <a:bodyPr>
            <a:normAutofit fontScale="85000" lnSpcReduction="10000"/>
          </a:bodyPr>
          <a:lstStyle/>
          <a:p>
            <a:pPr>
              <a:buFont typeface="Wingdings" pitchFamily="2" charset="2"/>
              <a:buChar char="Ø"/>
            </a:pPr>
            <a:r>
              <a:rPr lang="id-ID" dirty="0" smtClean="0">
                <a:latin typeface="Arial" pitchFamily="34" charset="0"/>
                <a:cs typeface="Arial" pitchFamily="34" charset="0"/>
              </a:rPr>
              <a:t> </a:t>
            </a:r>
            <a:r>
              <a:rPr lang="id-ID" i="1" dirty="0" smtClean="0">
                <a:solidFill>
                  <a:schemeClr val="tx1"/>
                </a:solidFill>
                <a:latin typeface="Arial" pitchFamily="34" charset="0"/>
                <a:cs typeface="Arial" pitchFamily="34" charset="0"/>
              </a:rPr>
              <a:t>Output</a:t>
            </a:r>
            <a:r>
              <a:rPr lang="id-ID" dirty="0" smtClean="0">
                <a:solidFill>
                  <a:schemeClr val="tx1"/>
                </a:solidFill>
                <a:latin typeface="Arial" pitchFamily="34" charset="0"/>
                <a:cs typeface="Arial" pitchFamily="34" charset="0"/>
              </a:rPr>
              <a:t> </a:t>
            </a:r>
            <a:r>
              <a:rPr lang="id-ID" dirty="0" smtClean="0">
                <a:solidFill>
                  <a:schemeClr val="tx1"/>
                </a:solidFill>
                <a:latin typeface="Arial" pitchFamily="34" charset="0"/>
                <a:cs typeface="Arial" pitchFamily="34" charset="0"/>
                <a:sym typeface="Wingdings"/>
              </a:rPr>
              <a:t> </a:t>
            </a:r>
            <a:r>
              <a:rPr lang="id-ID" u="sng" dirty="0" smtClean="0">
                <a:solidFill>
                  <a:schemeClr val="tx1"/>
                </a:solidFill>
                <a:latin typeface="Arial" pitchFamily="34" charset="0"/>
                <a:cs typeface="Arial" pitchFamily="34" charset="0"/>
                <a:sym typeface="Wingdings"/>
              </a:rPr>
              <a:t>identitas Puskesmas </a:t>
            </a:r>
            <a:r>
              <a:rPr lang="id-ID" dirty="0" smtClean="0">
                <a:solidFill>
                  <a:schemeClr val="tx1"/>
                </a:solidFill>
                <a:latin typeface="Arial" pitchFamily="34" charset="0"/>
                <a:cs typeface="Arial" pitchFamily="34" charset="0"/>
                <a:sym typeface="Wingdings"/>
              </a:rPr>
              <a:t>=</a:t>
            </a:r>
          </a:p>
          <a:p>
            <a:pPr marL="179388" indent="-179388">
              <a:buNone/>
            </a:pPr>
            <a:r>
              <a:rPr lang="id-ID" dirty="0">
                <a:solidFill>
                  <a:schemeClr val="tx1"/>
                </a:solidFill>
                <a:latin typeface="Arial" pitchFamily="34" charset="0"/>
                <a:cs typeface="Arial" pitchFamily="34" charset="0"/>
                <a:sym typeface="Wingdings"/>
              </a:rPr>
              <a:t>	</a:t>
            </a:r>
            <a:r>
              <a:rPr lang="id-ID" b="1" dirty="0" smtClean="0">
                <a:solidFill>
                  <a:schemeClr val="tx1"/>
                </a:solidFill>
                <a:latin typeface="Arial" pitchFamily="34" charset="0"/>
                <a:cs typeface="Arial" pitchFamily="34" charset="0"/>
                <a:sym typeface="Wingdings"/>
              </a:rPr>
              <a:t>- Kegiatan Perawatan Kes.Mas (PERKESMAS)</a:t>
            </a:r>
          </a:p>
          <a:p>
            <a:pPr marL="719138" indent="-719138">
              <a:buNone/>
              <a:tabLst>
                <a:tab pos="360363" algn="l"/>
                <a:tab pos="449263" algn="l"/>
              </a:tabLst>
            </a:pPr>
            <a:r>
              <a:rPr lang="id-ID" b="1" dirty="0" smtClean="0">
                <a:solidFill>
                  <a:schemeClr val="tx1"/>
                </a:solidFill>
                <a:latin typeface="Arial" pitchFamily="34" charset="0"/>
                <a:cs typeface="Arial" pitchFamily="34" charset="0"/>
                <a:sym typeface="Wingdings"/>
              </a:rPr>
              <a:t>		</a:t>
            </a:r>
            <a:r>
              <a:rPr lang="id-ID" dirty="0" smtClean="0">
                <a:solidFill>
                  <a:schemeClr val="tx1"/>
                </a:solidFill>
                <a:latin typeface="Arial" pitchFamily="34" charset="0"/>
                <a:cs typeface="Arial" pitchFamily="34" charset="0"/>
                <a:sym typeface="Wingdings"/>
              </a:rPr>
              <a:t>a) jumlah keluarga dengan penderita TB Paru yang dibina</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b) jumlah keluarga dg penderita Kusta yang dibina</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c) jumlah keluarga dg penderita bumil, bulin, bufas risti yang dibina</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d) jumlah keluarga dg penderita bayi risti (pneumonia berat, BBLR) yang dibina</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e) jumlah keluarga dg balita risti yang dibina</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f) jumlah keluarga dg risti lainnya yang dibina</a:t>
            </a:r>
          </a:p>
          <a:p>
            <a:pPr marL="719138" indent="-719138">
              <a:buNone/>
              <a:tabLst>
                <a:tab pos="360363" algn="l"/>
                <a:tab pos="449263" algn="l"/>
              </a:tabLst>
            </a:pPr>
            <a:r>
              <a:rPr lang="id-ID" dirty="0" smtClean="0">
                <a:solidFill>
                  <a:schemeClr val="tx1"/>
                </a:solidFill>
                <a:latin typeface="Arial" pitchFamily="34" charset="0"/>
                <a:cs typeface="Arial" pitchFamily="34" charset="0"/>
                <a:sym typeface="Wingdings"/>
              </a:rPr>
              <a:t>		g) jumlah Panti/kelompok khusus yang dibina</a:t>
            </a:r>
            <a:endParaRPr lang="id-ID"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Grp="1" noChangeAspect="1" noChangeArrowheads="1"/>
          </p:cNvPicPr>
          <p:nvPr>
            <p:ph idx="1"/>
          </p:nvPr>
        </p:nvPicPr>
        <p:blipFill>
          <a:blip r:embed="rId2" cstate="print"/>
          <a:srcRect l="10185" t="12617" r="7408" b="11136"/>
          <a:stretch>
            <a:fillRect/>
          </a:stretch>
        </p:blipFill>
        <p:spPr>
          <a:xfrm>
            <a:off x="214313" y="428625"/>
            <a:ext cx="8715375" cy="6072188"/>
          </a:xfrm>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Grp="1" noChangeAspect="1" noChangeArrowheads="1"/>
          </p:cNvPicPr>
          <p:nvPr>
            <p:ph idx="1"/>
          </p:nvPr>
        </p:nvPicPr>
        <p:blipFill>
          <a:blip r:embed="rId2" cstate="print"/>
          <a:srcRect l="11111" t="11781" r="9259" b="14917"/>
          <a:stretch>
            <a:fillRect/>
          </a:stretch>
        </p:blipFill>
        <p:spPr>
          <a:xfrm>
            <a:off x="228600" y="304800"/>
            <a:ext cx="8686800" cy="6172200"/>
          </a:xfrm>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solidFill>
                  <a:schemeClr val="tx1"/>
                </a:solidFill>
                <a:latin typeface="Arial" pitchFamily="34" charset="0"/>
                <a:cs typeface="Arial" pitchFamily="34" charset="0"/>
              </a:rPr>
              <a:t>IsTILAH-ISTILAH PUSKESMAS</a:t>
            </a:r>
            <a:endParaRPr lang="id-ID"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304800" y="1340768"/>
            <a:ext cx="8686800" cy="5184576"/>
          </a:xfrm>
        </p:spPr>
        <p:txBody>
          <a:bodyPr>
            <a:normAutofit lnSpcReduction="10000"/>
          </a:bodyPr>
          <a:lstStyle/>
          <a:p>
            <a:pPr>
              <a:buFontTx/>
              <a:buChar char="-"/>
            </a:pPr>
            <a:r>
              <a:rPr lang="id-ID" b="1" dirty="0" smtClean="0"/>
              <a:t>Puskesmas Keliling</a:t>
            </a:r>
            <a:r>
              <a:rPr lang="id-ID" dirty="0" smtClean="0"/>
              <a:t> (</a:t>
            </a:r>
            <a:r>
              <a:rPr lang="id-ID" b="1" dirty="0" smtClean="0"/>
              <a:t>Puskel</a:t>
            </a:r>
            <a:r>
              <a:rPr lang="id-ID" dirty="0" smtClean="0"/>
              <a:t>) = program pelayanan kesehatan terpadu keluar gedung puskesmas yang menjangkau daerah terpencil, tempat tinggal masyarakat yang sulit mendapatkan akses pelayanan kesehatan terdekat</a:t>
            </a:r>
          </a:p>
          <a:p>
            <a:pPr>
              <a:buFontTx/>
              <a:buChar char="-"/>
            </a:pPr>
            <a:r>
              <a:rPr lang="id-ID" b="1" dirty="0" smtClean="0">
                <a:solidFill>
                  <a:srgbClr val="7030A0"/>
                </a:solidFill>
              </a:rPr>
              <a:t>Manajemen Puskesmas</a:t>
            </a:r>
            <a:r>
              <a:rPr lang="id-ID" dirty="0" smtClean="0">
                <a:solidFill>
                  <a:srgbClr val="7030A0"/>
                </a:solidFill>
              </a:rPr>
              <a:t> = suatu rangkaian yang sistematik dan terpadu yang meliputi unsure-unsur perencanaan (P1), penggerakkan pelaksanaan (P2), Pengawasan Pengendalian dan Penilaian (P3) dalam rangka meningkatkan fungsi pelayanan Puskesmas</a:t>
            </a:r>
            <a:endParaRPr lang="id-ID"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latin typeface="Arial" pitchFamily="34" charset="0"/>
                <a:cs typeface="Arial" pitchFamily="34" charset="0"/>
              </a:rPr>
              <a:t>IsTILAH-ISTILAH PUSKESMAS</a:t>
            </a:r>
            <a:endParaRPr lang="id-ID" b="1" dirty="0">
              <a:latin typeface="Arial" pitchFamily="34" charset="0"/>
              <a:cs typeface="Arial" pitchFamily="34" charset="0"/>
            </a:endParaRPr>
          </a:p>
        </p:txBody>
      </p:sp>
      <p:sp>
        <p:nvSpPr>
          <p:cNvPr id="3" name="Content Placeholder 2"/>
          <p:cNvSpPr>
            <a:spLocks noGrp="1"/>
          </p:cNvSpPr>
          <p:nvPr>
            <p:ph idx="1"/>
          </p:nvPr>
        </p:nvSpPr>
        <p:spPr>
          <a:xfrm>
            <a:off x="304800" y="1340768"/>
            <a:ext cx="8686800" cy="5184576"/>
          </a:xfrm>
        </p:spPr>
        <p:txBody>
          <a:bodyPr>
            <a:normAutofit/>
          </a:bodyPr>
          <a:lstStyle/>
          <a:p>
            <a:pPr>
              <a:buFontTx/>
              <a:buChar char="-"/>
            </a:pPr>
            <a:r>
              <a:rPr lang="id-ID" b="1" dirty="0" smtClean="0"/>
              <a:t>Pelayanan</a:t>
            </a:r>
            <a:r>
              <a:rPr lang="id-ID" dirty="0" smtClean="0"/>
              <a:t> = usaha, upaya atau kegiatan-kegiatan yang direncanakan dan dilaksanakan sesuai profesi keahlian masing-masing</a:t>
            </a:r>
          </a:p>
          <a:p>
            <a:pPr>
              <a:buFontTx/>
              <a:buChar char="-"/>
            </a:pPr>
            <a:r>
              <a:rPr lang="id-ID" b="1" dirty="0" smtClean="0">
                <a:solidFill>
                  <a:schemeClr val="tx1"/>
                </a:solidFill>
              </a:rPr>
              <a:t>Pengabdian</a:t>
            </a:r>
            <a:r>
              <a:rPr lang="id-ID" dirty="0" smtClean="0">
                <a:solidFill>
                  <a:schemeClr val="tx1"/>
                </a:solidFill>
              </a:rPr>
              <a:t> = pelaksanaan kegiatan yang telah dilaksanakan sebagai wujud aktualisasi (pengembangan kemampuan diri) dalam memberikan pelayanan yang terbaik bagi masyarakat</a:t>
            </a:r>
            <a:endParaRPr lang="id-ID"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latin typeface="Arial" pitchFamily="34" charset="0"/>
                <a:cs typeface="Arial" pitchFamily="34" charset="0"/>
              </a:rPr>
              <a:t>IsTILAH-ISTILAH PUSKESMAS</a:t>
            </a:r>
            <a:endParaRPr lang="id-ID" b="1" dirty="0">
              <a:latin typeface="Arial" pitchFamily="34" charset="0"/>
              <a:cs typeface="Arial" pitchFamily="34" charset="0"/>
            </a:endParaRPr>
          </a:p>
        </p:txBody>
      </p:sp>
      <p:sp>
        <p:nvSpPr>
          <p:cNvPr id="3" name="Content Placeholder 2"/>
          <p:cNvSpPr>
            <a:spLocks noGrp="1"/>
          </p:cNvSpPr>
          <p:nvPr>
            <p:ph idx="1"/>
          </p:nvPr>
        </p:nvSpPr>
        <p:spPr>
          <a:xfrm>
            <a:off x="304800" y="1340768"/>
            <a:ext cx="8686800" cy="5184576"/>
          </a:xfrm>
        </p:spPr>
        <p:txBody>
          <a:bodyPr>
            <a:normAutofit/>
          </a:bodyPr>
          <a:lstStyle/>
          <a:p>
            <a:pPr>
              <a:buFontTx/>
              <a:buChar char="-"/>
            </a:pPr>
            <a:r>
              <a:rPr lang="id-ID" b="1" dirty="0" smtClean="0">
                <a:solidFill>
                  <a:schemeClr val="tx1"/>
                </a:solidFill>
              </a:rPr>
              <a:t>Promotif</a:t>
            </a:r>
            <a:r>
              <a:rPr lang="id-ID" dirty="0" smtClean="0">
                <a:solidFill>
                  <a:schemeClr val="tx1"/>
                </a:solidFill>
              </a:rPr>
              <a:t> = upaya untuk memperkenalkan (sosialisasi) dan mengarahkan opini, persepsi, sikap dan tindakan masyarakat dalam menunjang pola perilaku hidup bersih dan sehat (</a:t>
            </a:r>
            <a:r>
              <a:rPr lang="id-ID" b="1" dirty="0" smtClean="0">
                <a:solidFill>
                  <a:schemeClr val="tx1"/>
                </a:solidFill>
              </a:rPr>
              <a:t>PHBS</a:t>
            </a:r>
            <a:r>
              <a:rPr lang="id-ID" dirty="0" smtClean="0">
                <a:solidFill>
                  <a:schemeClr val="tx1"/>
                </a:solidFill>
              </a:rPr>
              <a:t>)</a:t>
            </a:r>
          </a:p>
          <a:p>
            <a:pPr>
              <a:buFontTx/>
              <a:buChar char="-"/>
            </a:pPr>
            <a:r>
              <a:rPr lang="id-ID" b="1" dirty="0" smtClean="0">
                <a:solidFill>
                  <a:schemeClr val="tx1"/>
                </a:solidFill>
              </a:rPr>
              <a:t>Preventif </a:t>
            </a:r>
            <a:r>
              <a:rPr lang="id-ID" dirty="0" smtClean="0">
                <a:solidFill>
                  <a:schemeClr val="tx1"/>
                </a:solidFill>
              </a:rPr>
              <a:t>= usaha untuk melakukan pencegahan terhadap risiko penularan penyakit dan penyebaran penyakit yang berpotensi menular atau menimbulkan wabah penyakit</a:t>
            </a:r>
            <a:endParaRPr lang="id-ID"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latin typeface="Arial" pitchFamily="34" charset="0"/>
                <a:cs typeface="Arial" pitchFamily="34" charset="0"/>
              </a:rPr>
              <a:t>IsTILAH-ISTILAH PUSKESMAS</a:t>
            </a:r>
            <a:endParaRPr lang="id-ID" b="1" dirty="0">
              <a:latin typeface="Arial" pitchFamily="34" charset="0"/>
              <a:cs typeface="Arial" pitchFamily="34" charset="0"/>
            </a:endParaRPr>
          </a:p>
        </p:txBody>
      </p:sp>
      <p:sp>
        <p:nvSpPr>
          <p:cNvPr id="3" name="Content Placeholder 2"/>
          <p:cNvSpPr>
            <a:spLocks noGrp="1"/>
          </p:cNvSpPr>
          <p:nvPr>
            <p:ph idx="1"/>
          </p:nvPr>
        </p:nvSpPr>
        <p:spPr>
          <a:xfrm>
            <a:off x="304800" y="1340768"/>
            <a:ext cx="8686800" cy="5184576"/>
          </a:xfrm>
        </p:spPr>
        <p:txBody>
          <a:bodyPr>
            <a:normAutofit/>
          </a:bodyPr>
          <a:lstStyle/>
          <a:p>
            <a:pPr>
              <a:buFontTx/>
              <a:buChar char="-"/>
            </a:pPr>
            <a:r>
              <a:rPr lang="id-ID" b="1" dirty="0" smtClean="0"/>
              <a:t>Kuratif</a:t>
            </a:r>
            <a:r>
              <a:rPr lang="id-ID" dirty="0" smtClean="0"/>
              <a:t> = upaya dalam pengobatan dan penanganan penyakit yang telah diduga dan didiagnosis berdasarkan hasil pemeriksaan fisik dan penunjang</a:t>
            </a:r>
          </a:p>
          <a:p>
            <a:pPr>
              <a:buFontTx/>
              <a:buChar char="-"/>
            </a:pPr>
            <a:r>
              <a:rPr lang="id-ID" b="1" dirty="0" smtClean="0"/>
              <a:t>Administrasi </a:t>
            </a:r>
            <a:r>
              <a:rPr lang="id-ID" dirty="0" smtClean="0"/>
              <a:t>= suatu kegiatan pelayanan ketatausahaan, seperti: pencatatan, pelaporan dan pengarsipan hasil kegiatan, yang berkenaan dengan penyelenggaraan kebijakan program untuk mencapai tujuan organisasi</a:t>
            </a:r>
            <a:endParaRPr lang="id-ID"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571</TotalTime>
  <Words>553</Words>
  <Application>Microsoft Office PowerPoint</Application>
  <PresentationFormat>On-screen Show (4:3)</PresentationFormat>
  <Paragraphs>226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SISTEM INFORMASI PUSKESMAS</vt:lpstr>
      <vt:lpstr>SEJARAH PUSKESMAS</vt:lpstr>
      <vt:lpstr>SEJARAH PUSKESMAS</vt:lpstr>
      <vt:lpstr>Slide 4</vt:lpstr>
      <vt:lpstr>Slide 5</vt:lpstr>
      <vt:lpstr>IsTILAH-ISTILAH PUSKESMAS</vt:lpstr>
      <vt:lpstr>IsTILAH-ISTILAH PUSKESMAS</vt:lpstr>
      <vt:lpstr>IsTILAH-ISTILAH PUSKESMAS</vt:lpstr>
      <vt:lpstr>IsTILAH-ISTILAH PUSKESMAS</vt:lpstr>
      <vt:lpstr>IsTILAH-ISTILAH PUSKESMAS</vt:lpstr>
      <vt:lpstr>Slide 11</vt:lpstr>
      <vt:lpstr>Slide 12</vt:lpstr>
      <vt:lpstr>Slide 13</vt:lpstr>
      <vt:lpstr>Slide 14</vt:lpstr>
      <vt:lpstr>Slide 15</vt:lpstr>
      <vt:lpstr>Slide 16</vt:lpstr>
      <vt:lpstr>Slide 17</vt:lpstr>
      <vt:lpstr>Slide 18</vt:lpstr>
      <vt:lpstr>Slide 19</vt:lpstr>
      <vt:lpstr>Slide 20</vt:lpstr>
      <vt:lpstr>KEGIATAN PUSKESMAS</vt:lpstr>
      <vt:lpstr>ALUR PROSEDUR PASIEN DI PUSKESMAS </vt:lpstr>
      <vt:lpstr>LB-1 = Data Kesakitan</vt:lpstr>
      <vt:lpstr>LB-1 = Data Kesakitan</vt:lpstr>
      <vt:lpstr>Diagram Pembuatan LB-2 atau LPLPO</vt:lpstr>
      <vt:lpstr>LB-2 (LPLPO)</vt:lpstr>
      <vt:lpstr>LB-3</vt:lpstr>
      <vt:lpstr>Diagram Pembuatan LB-3 GIZI</vt:lpstr>
      <vt:lpstr>LB-3 GIZI</vt:lpstr>
      <vt:lpstr>LB-3 IMUNISASI </vt:lpstr>
      <vt:lpstr>LB-3 IMUNISASI </vt:lpstr>
      <vt:lpstr>LB-4 Kegiatan Puskesmas</vt:lpstr>
      <vt:lpstr>LB-4 Kegiatan Puskesmas</vt:lpstr>
      <vt:lpstr>LB-4 Kegiatan Puskesmas</vt:lpstr>
      <vt:lpstr>LB-4 Kegiatan Puskesmas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INFORMASI PUSKESMAS</dc:title>
  <dc:creator>Yani</dc:creator>
  <cp:lastModifiedBy>Asus</cp:lastModifiedBy>
  <cp:revision>34</cp:revision>
  <dcterms:created xsi:type="dcterms:W3CDTF">2010-11-08T03:09:11Z</dcterms:created>
  <dcterms:modified xsi:type="dcterms:W3CDTF">2016-11-22T15:18:14Z</dcterms:modified>
</cp:coreProperties>
</file>