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29"/>
  </p:notesMasterIdLst>
  <p:sldIdLst>
    <p:sldId id="256" r:id="rId2"/>
    <p:sldId id="260" r:id="rId3"/>
    <p:sldId id="300" r:id="rId4"/>
    <p:sldId id="301" r:id="rId5"/>
    <p:sldId id="259" r:id="rId6"/>
    <p:sldId id="257" r:id="rId7"/>
    <p:sldId id="261" r:id="rId8"/>
    <p:sldId id="258" r:id="rId9"/>
    <p:sldId id="302" r:id="rId10"/>
    <p:sldId id="303" r:id="rId11"/>
    <p:sldId id="304" r:id="rId12"/>
    <p:sldId id="264" r:id="rId13"/>
    <p:sldId id="305" r:id="rId14"/>
    <p:sldId id="263" r:id="rId15"/>
    <p:sldId id="306" r:id="rId16"/>
    <p:sldId id="307" r:id="rId17"/>
    <p:sldId id="308" r:id="rId18"/>
    <p:sldId id="310" r:id="rId19"/>
    <p:sldId id="311" r:id="rId20"/>
    <p:sldId id="312" r:id="rId21"/>
    <p:sldId id="313" r:id="rId22"/>
    <p:sldId id="315" r:id="rId23"/>
    <p:sldId id="316" r:id="rId24"/>
    <p:sldId id="317" r:id="rId25"/>
    <p:sldId id="318" r:id="rId26"/>
    <p:sldId id="319" r:id="rId27"/>
    <p:sldId id="309" r:id="rId28"/>
  </p:sldIdLst>
  <p:sldSz cx="9144000" cy="5143500" type="screen16x9"/>
  <p:notesSz cx="6858000" cy="9144000"/>
  <p:embeddedFontLst>
    <p:embeddedFont>
      <p:font typeface="Dosis" panose="020B0604020202020204" charset="0"/>
      <p:regular r:id="rId30"/>
      <p:bold r:id="rId31"/>
    </p:embeddedFont>
    <p:embeddedFont>
      <p:font typeface="Dela Gothic One" panose="020B0604020202020204" charset="-128"/>
      <p:regular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F5B4743-6053-4E13-A3DF-C6451ED1D106}">
  <a:tblStyle styleId="{3F5B4743-6053-4E13-A3DF-C6451ED1D10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457888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1692389b7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1692389b7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175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1003d90d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1003d90df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897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03be3818b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03be3818b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4817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16f4f6c4342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16f4f6c4342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7951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6412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16f4f6c4342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16f4f6c4342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7184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1003d90d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1003d90df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5890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1003d90d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1003d90df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36396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03be3818b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03be3818b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9435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16f4f6c4342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16f4f6c4342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77687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03be3818b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03be3818b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7377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03be3818b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03be3818b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3493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1303be3818b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1303be3818b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5834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1003d90d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2" name="Google Shape;462;g1003d90df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713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ad36770f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ad36770f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7905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g16f4f6c434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9" name="Google Shape;579;g16f4f6c434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728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8994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1003d90df7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1003d90df7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534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rot="-716">
            <a:off x="2410738" y="3699313"/>
            <a:ext cx="4322400" cy="426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nSpc>
                <a:spcPct val="100000"/>
              </a:lnSpc>
              <a:spcBef>
                <a:spcPts val="0"/>
              </a:spcBef>
              <a:spcAft>
                <a:spcPts val="0"/>
              </a:spcAft>
              <a:buSzPts val="1800"/>
              <a:buNone/>
              <a:defRPr sz="1800"/>
            </a:lvl2pPr>
            <a:lvl3pPr lvl="2">
              <a:lnSpc>
                <a:spcPct val="100000"/>
              </a:lnSpc>
              <a:spcBef>
                <a:spcPts val="0"/>
              </a:spcBef>
              <a:spcAft>
                <a:spcPts val="0"/>
              </a:spcAft>
              <a:buSzPts val="1800"/>
              <a:buNone/>
              <a:defRPr sz="1800"/>
            </a:lvl3pPr>
            <a:lvl4pPr lvl="3">
              <a:lnSpc>
                <a:spcPct val="100000"/>
              </a:lnSpc>
              <a:spcBef>
                <a:spcPts val="0"/>
              </a:spcBef>
              <a:spcAft>
                <a:spcPts val="0"/>
              </a:spcAft>
              <a:buSzPts val="1800"/>
              <a:buNone/>
              <a:defRPr sz="1800"/>
            </a:lvl4pPr>
            <a:lvl5pPr lvl="4">
              <a:lnSpc>
                <a:spcPct val="100000"/>
              </a:lnSpc>
              <a:spcBef>
                <a:spcPts val="0"/>
              </a:spcBef>
              <a:spcAft>
                <a:spcPts val="0"/>
              </a:spcAft>
              <a:buSzPts val="1800"/>
              <a:buNone/>
              <a:defRPr sz="1800"/>
            </a:lvl5pPr>
            <a:lvl6pPr lvl="5">
              <a:lnSpc>
                <a:spcPct val="100000"/>
              </a:lnSpc>
              <a:spcBef>
                <a:spcPts val="0"/>
              </a:spcBef>
              <a:spcAft>
                <a:spcPts val="0"/>
              </a:spcAft>
              <a:buSzPts val="1800"/>
              <a:buNone/>
              <a:defRPr sz="1800"/>
            </a:lvl6pPr>
            <a:lvl7pPr lvl="6">
              <a:lnSpc>
                <a:spcPct val="100000"/>
              </a:lnSpc>
              <a:spcBef>
                <a:spcPts val="0"/>
              </a:spcBef>
              <a:spcAft>
                <a:spcPts val="0"/>
              </a:spcAft>
              <a:buSzPts val="1800"/>
              <a:buNone/>
              <a:defRPr sz="1800"/>
            </a:lvl7pPr>
            <a:lvl8pPr lvl="7">
              <a:lnSpc>
                <a:spcPct val="100000"/>
              </a:lnSpc>
              <a:spcBef>
                <a:spcPts val="0"/>
              </a:spcBef>
              <a:spcAft>
                <a:spcPts val="0"/>
              </a:spcAft>
              <a:buSzPts val="1800"/>
              <a:buNone/>
              <a:defRPr sz="1800"/>
            </a:lvl8pPr>
            <a:lvl9pPr lvl="8">
              <a:lnSpc>
                <a:spcPct val="100000"/>
              </a:lnSpc>
              <a:spcBef>
                <a:spcPts val="0"/>
              </a:spcBef>
              <a:spcAft>
                <a:spcPts val="0"/>
              </a:spcAft>
              <a:buSzPts val="1800"/>
              <a:buNone/>
              <a:defRPr sz="1800"/>
            </a:lvl9pPr>
          </a:lstStyle>
          <a:p>
            <a:endParaRPr/>
          </a:p>
        </p:txBody>
      </p:sp>
      <p:sp>
        <p:nvSpPr>
          <p:cNvPr id="10" name="Google Shape;10;p2"/>
          <p:cNvSpPr txBox="1">
            <a:spLocks noGrp="1"/>
          </p:cNvSpPr>
          <p:nvPr>
            <p:ph type="ctrTitle"/>
          </p:nvPr>
        </p:nvSpPr>
        <p:spPr>
          <a:xfrm>
            <a:off x="1195600" y="759350"/>
            <a:ext cx="6752700" cy="2893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191919"/>
              </a:buClr>
              <a:buSzPts val="5200"/>
              <a:buNone/>
              <a:defRPr sz="6000">
                <a:latin typeface="Dela Gothic One"/>
                <a:ea typeface="Dela Gothic One"/>
                <a:cs typeface="Dela Gothic One"/>
                <a:sym typeface="Dela Gothic One"/>
              </a:defRPr>
            </a:lvl1pPr>
            <a:lvl2pPr lvl="1" algn="l" rtl="0">
              <a:spcBef>
                <a:spcPts val="0"/>
              </a:spcBef>
              <a:spcAft>
                <a:spcPts val="0"/>
              </a:spcAft>
              <a:buClr>
                <a:srgbClr val="191919"/>
              </a:buClr>
              <a:buSzPts val="5200"/>
              <a:buNone/>
              <a:defRPr sz="5200">
                <a:solidFill>
                  <a:srgbClr val="191919"/>
                </a:solidFill>
              </a:defRPr>
            </a:lvl2pPr>
            <a:lvl3pPr lvl="2" algn="l" rtl="0">
              <a:spcBef>
                <a:spcPts val="0"/>
              </a:spcBef>
              <a:spcAft>
                <a:spcPts val="0"/>
              </a:spcAft>
              <a:buClr>
                <a:srgbClr val="191919"/>
              </a:buClr>
              <a:buSzPts val="5200"/>
              <a:buNone/>
              <a:defRPr sz="5200">
                <a:solidFill>
                  <a:srgbClr val="191919"/>
                </a:solidFill>
              </a:defRPr>
            </a:lvl3pPr>
            <a:lvl4pPr lvl="3" algn="l" rtl="0">
              <a:spcBef>
                <a:spcPts val="0"/>
              </a:spcBef>
              <a:spcAft>
                <a:spcPts val="0"/>
              </a:spcAft>
              <a:buClr>
                <a:srgbClr val="191919"/>
              </a:buClr>
              <a:buSzPts val="5200"/>
              <a:buNone/>
              <a:defRPr sz="5200">
                <a:solidFill>
                  <a:srgbClr val="191919"/>
                </a:solidFill>
              </a:defRPr>
            </a:lvl4pPr>
            <a:lvl5pPr lvl="4" algn="l" rtl="0">
              <a:spcBef>
                <a:spcPts val="0"/>
              </a:spcBef>
              <a:spcAft>
                <a:spcPts val="0"/>
              </a:spcAft>
              <a:buClr>
                <a:srgbClr val="191919"/>
              </a:buClr>
              <a:buSzPts val="5200"/>
              <a:buNone/>
              <a:defRPr sz="5200">
                <a:solidFill>
                  <a:srgbClr val="191919"/>
                </a:solidFill>
              </a:defRPr>
            </a:lvl5pPr>
            <a:lvl6pPr lvl="5" algn="l" rtl="0">
              <a:spcBef>
                <a:spcPts val="0"/>
              </a:spcBef>
              <a:spcAft>
                <a:spcPts val="0"/>
              </a:spcAft>
              <a:buClr>
                <a:srgbClr val="191919"/>
              </a:buClr>
              <a:buSzPts val="5200"/>
              <a:buNone/>
              <a:defRPr sz="5200">
                <a:solidFill>
                  <a:srgbClr val="191919"/>
                </a:solidFill>
              </a:defRPr>
            </a:lvl6pPr>
            <a:lvl7pPr lvl="6" algn="l" rtl="0">
              <a:spcBef>
                <a:spcPts val="0"/>
              </a:spcBef>
              <a:spcAft>
                <a:spcPts val="0"/>
              </a:spcAft>
              <a:buClr>
                <a:srgbClr val="191919"/>
              </a:buClr>
              <a:buSzPts val="5200"/>
              <a:buNone/>
              <a:defRPr sz="5200">
                <a:solidFill>
                  <a:srgbClr val="191919"/>
                </a:solidFill>
              </a:defRPr>
            </a:lvl7pPr>
            <a:lvl8pPr lvl="7" algn="l" rtl="0">
              <a:spcBef>
                <a:spcPts val="0"/>
              </a:spcBef>
              <a:spcAft>
                <a:spcPts val="0"/>
              </a:spcAft>
              <a:buClr>
                <a:srgbClr val="191919"/>
              </a:buClr>
              <a:buSzPts val="5200"/>
              <a:buNone/>
              <a:defRPr sz="5200">
                <a:solidFill>
                  <a:srgbClr val="191919"/>
                </a:solidFill>
              </a:defRPr>
            </a:lvl8pPr>
            <a:lvl9pPr lvl="8" algn="l" rtl="0">
              <a:spcBef>
                <a:spcPts val="0"/>
              </a:spcBef>
              <a:spcAft>
                <a:spcPts val="0"/>
              </a:spcAft>
              <a:buClr>
                <a:srgbClr val="191919"/>
              </a:buClr>
              <a:buSzPts val="5200"/>
              <a:buNone/>
              <a:defRPr sz="5200">
                <a:solidFill>
                  <a:srgbClr val="191919"/>
                </a:solidFill>
              </a:defRPr>
            </a:lvl9pPr>
          </a:lstStyle>
          <a:p>
            <a:endParaRPr/>
          </a:p>
        </p:txBody>
      </p:sp>
      <p:grpSp>
        <p:nvGrpSpPr>
          <p:cNvPr id="11" name="Google Shape;11;p2"/>
          <p:cNvGrpSpPr/>
          <p:nvPr/>
        </p:nvGrpSpPr>
        <p:grpSpPr>
          <a:xfrm rot="-1800044">
            <a:off x="5720687" y="3026731"/>
            <a:ext cx="4965537" cy="3400608"/>
            <a:chOff x="5587057" y="3255497"/>
            <a:chExt cx="4965646" cy="3400682"/>
          </a:xfrm>
        </p:grpSpPr>
        <p:sp>
          <p:nvSpPr>
            <p:cNvPr id="12" name="Google Shape;12;p2"/>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405102">
              <a:off x="6315368" y="4262073"/>
              <a:ext cx="3657578" cy="169011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166964">
              <a:off x="6804451" y="4745453"/>
              <a:ext cx="3104907" cy="143473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386622">
              <a:off x="7145844" y="5196886"/>
              <a:ext cx="2600606" cy="120170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6;p2"/>
          <p:cNvGrpSpPr/>
          <p:nvPr/>
        </p:nvGrpSpPr>
        <p:grpSpPr>
          <a:xfrm>
            <a:off x="-1160076" y="-892225"/>
            <a:ext cx="4647449" cy="3165933"/>
            <a:chOff x="-1160076" y="-892225"/>
            <a:chExt cx="4647449" cy="3165933"/>
          </a:xfrm>
        </p:grpSpPr>
        <p:sp>
          <p:nvSpPr>
            <p:cNvPr id="17" name="Google Shape;17;p2"/>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a:off x="5173700" y="-722431"/>
            <a:ext cx="4570818" cy="2803046"/>
            <a:chOff x="5173700" y="-722431"/>
            <a:chExt cx="4570818" cy="2803046"/>
          </a:xfrm>
        </p:grpSpPr>
        <p:sp>
          <p:nvSpPr>
            <p:cNvPr id="22" name="Google Shape;22;p2"/>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931344" y="2916100"/>
            <a:ext cx="3453394" cy="3283525"/>
            <a:chOff x="-931344" y="2916100"/>
            <a:chExt cx="3453394" cy="3283525"/>
          </a:xfrm>
        </p:grpSpPr>
        <p:sp>
          <p:nvSpPr>
            <p:cNvPr id="27" name="Google Shape;27;p2"/>
            <p:cNvSpPr/>
            <p:nvPr/>
          </p:nvSpPr>
          <p:spPr>
            <a:xfrm>
              <a:off x="-409625" y="2916100"/>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332098">
              <a:off x="-486222" y="3426521"/>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59526" y="3780975"/>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887779">
              <a:off x="-759204" y="4456981"/>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TITLE_1">
    <p:spTree>
      <p:nvGrpSpPr>
        <p:cNvPr id="1" name="Shape 370"/>
        <p:cNvGrpSpPr/>
        <p:nvPr/>
      </p:nvGrpSpPr>
      <p:grpSpPr>
        <a:xfrm>
          <a:off x="0" y="0"/>
          <a:ext cx="0" cy="0"/>
          <a:chOff x="0" y="0"/>
          <a:chExt cx="0" cy="0"/>
        </a:xfrm>
      </p:grpSpPr>
      <p:grpSp>
        <p:nvGrpSpPr>
          <p:cNvPr id="371" name="Google Shape;371;p30"/>
          <p:cNvGrpSpPr/>
          <p:nvPr/>
        </p:nvGrpSpPr>
        <p:grpSpPr>
          <a:xfrm rot="2846660" flipH="1">
            <a:off x="5789001" y="-383632"/>
            <a:ext cx="6147404" cy="4972361"/>
            <a:chOff x="-828997" y="-1126036"/>
            <a:chExt cx="4316370" cy="3399743"/>
          </a:xfrm>
        </p:grpSpPr>
        <p:sp>
          <p:nvSpPr>
            <p:cNvPr id="372" name="Google Shape;372;p30"/>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0"/>
            <p:cNvSpPr/>
            <p:nvPr/>
          </p:nvSpPr>
          <p:spPr>
            <a:xfrm rot="5767268">
              <a:off x="-53996" y="-1321534"/>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0"/>
            <p:cNvSpPr/>
            <p:nvPr/>
          </p:nvSpPr>
          <p:spPr>
            <a:xfrm rot="5138738">
              <a:off x="-204434" y="-133963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0"/>
            <p:cNvSpPr/>
            <p:nvPr/>
          </p:nvSpPr>
          <p:spPr>
            <a:xfrm rot="6540757">
              <a:off x="129282" y="-1195951"/>
              <a:ext cx="1728716" cy="249563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6" name="Google Shape;376;p30"/>
          <p:cNvGrpSpPr/>
          <p:nvPr/>
        </p:nvGrpSpPr>
        <p:grpSpPr>
          <a:xfrm rot="10800000">
            <a:off x="-706755" y="2934640"/>
            <a:ext cx="4190526" cy="2803046"/>
            <a:chOff x="5173700" y="-722431"/>
            <a:chExt cx="4570818" cy="2803046"/>
          </a:xfrm>
        </p:grpSpPr>
        <p:sp>
          <p:nvSpPr>
            <p:cNvPr id="377" name="Google Shape;377;p30"/>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0"/>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0"/>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0"/>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 name="Google Shape;381;p30"/>
          <p:cNvGrpSpPr/>
          <p:nvPr/>
        </p:nvGrpSpPr>
        <p:grpSpPr>
          <a:xfrm rot="9900096" flipH="1">
            <a:off x="-1435636" y="-799434"/>
            <a:ext cx="4917453" cy="2931765"/>
            <a:chOff x="2652388" y="3463823"/>
            <a:chExt cx="3445974" cy="2931853"/>
          </a:xfrm>
        </p:grpSpPr>
        <p:sp>
          <p:nvSpPr>
            <p:cNvPr id="382" name="Google Shape;382;p30"/>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0"/>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0"/>
            <p:cNvSpPr/>
            <p:nvPr/>
          </p:nvSpPr>
          <p:spPr>
            <a:xfrm rot="-1474465">
              <a:off x="3503261" y="4703833"/>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0"/>
        <p:cNvGrpSpPr/>
        <p:nvPr/>
      </p:nvGrpSpPr>
      <p:grpSpPr>
        <a:xfrm>
          <a:off x="0" y="0"/>
          <a:ext cx="0" cy="0"/>
          <a:chOff x="0" y="0"/>
          <a:chExt cx="0" cy="0"/>
        </a:xfrm>
      </p:grpSpPr>
      <p:sp>
        <p:nvSpPr>
          <p:cNvPr id="41" name="Google Shape;41;p4"/>
          <p:cNvSpPr txBox="1">
            <a:spLocks noGrp="1"/>
          </p:cNvSpPr>
          <p:nvPr>
            <p:ph type="body" idx="1"/>
          </p:nvPr>
        </p:nvSpPr>
        <p:spPr>
          <a:xfrm>
            <a:off x="713225" y="1437612"/>
            <a:ext cx="7704000" cy="328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accent1"/>
              </a:buClr>
              <a:buSzPts val="1400"/>
              <a:buChar char="●"/>
              <a:defRPr sz="1200"/>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1600"/>
              </a:spcBef>
              <a:spcAft>
                <a:spcPts val="0"/>
              </a:spcAft>
              <a:buSzPts val="1400"/>
              <a:buChar char="■"/>
              <a:defRPr/>
            </a:lvl3pPr>
            <a:lvl4pPr marL="1828800" lvl="3" indent="-317500" rtl="0">
              <a:lnSpc>
                <a:spcPct val="115000"/>
              </a:lnSpc>
              <a:spcBef>
                <a:spcPts val="1600"/>
              </a:spcBef>
              <a:spcAft>
                <a:spcPts val="0"/>
              </a:spcAft>
              <a:buSzPts val="1400"/>
              <a:buChar char="●"/>
              <a:defRPr/>
            </a:lvl4pPr>
            <a:lvl5pPr marL="2286000" lvl="4" indent="-317500" rtl="0">
              <a:lnSpc>
                <a:spcPct val="115000"/>
              </a:lnSpc>
              <a:spcBef>
                <a:spcPts val="1600"/>
              </a:spcBef>
              <a:spcAft>
                <a:spcPts val="0"/>
              </a:spcAft>
              <a:buSzPts val="1400"/>
              <a:buChar char="○"/>
              <a:defRPr/>
            </a:lvl5pPr>
            <a:lvl6pPr marL="2743200" lvl="5" indent="-317500" rtl="0">
              <a:lnSpc>
                <a:spcPct val="115000"/>
              </a:lnSpc>
              <a:spcBef>
                <a:spcPts val="1600"/>
              </a:spcBef>
              <a:spcAft>
                <a:spcPts val="0"/>
              </a:spcAft>
              <a:buSzPts val="1400"/>
              <a:buChar char="■"/>
              <a:defRPr/>
            </a:lvl6pPr>
            <a:lvl7pPr marL="3200400" lvl="6" indent="-317500" rtl="0">
              <a:lnSpc>
                <a:spcPct val="115000"/>
              </a:lnSpc>
              <a:spcBef>
                <a:spcPts val="1600"/>
              </a:spcBef>
              <a:spcAft>
                <a:spcPts val="0"/>
              </a:spcAft>
              <a:buSzPts val="1400"/>
              <a:buChar char="●"/>
              <a:defRPr/>
            </a:lvl7pPr>
            <a:lvl8pPr marL="3657600" lvl="7" indent="-317500" rtl="0">
              <a:lnSpc>
                <a:spcPct val="115000"/>
              </a:lnSpc>
              <a:spcBef>
                <a:spcPts val="1600"/>
              </a:spcBef>
              <a:spcAft>
                <a:spcPts val="0"/>
              </a:spcAft>
              <a:buSzPts val="1400"/>
              <a:buChar char="○"/>
              <a:defRPr/>
            </a:lvl8pPr>
            <a:lvl9pPr marL="4114800" lvl="8" indent="-317500" rtl="0">
              <a:lnSpc>
                <a:spcPct val="115000"/>
              </a:lnSpc>
              <a:spcBef>
                <a:spcPts val="1600"/>
              </a:spcBef>
              <a:spcAft>
                <a:spcPts val="1600"/>
              </a:spcAft>
              <a:buSzPts val="1400"/>
              <a:buChar char="■"/>
              <a:defRPr/>
            </a:lvl9pPr>
          </a:lstStyle>
          <a:p>
            <a:endParaRPr/>
          </a:p>
        </p:txBody>
      </p:sp>
      <p:sp>
        <p:nvSpPr>
          <p:cNvPr id="42" name="Google Shape;42;p4"/>
          <p:cNvSpPr txBox="1">
            <a:spLocks noGrp="1"/>
          </p:cNvSpPr>
          <p:nvPr>
            <p:ph type="title"/>
          </p:nvPr>
        </p:nvSpPr>
        <p:spPr>
          <a:xfrm>
            <a:off x="720000" y="5395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28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grpSp>
        <p:nvGrpSpPr>
          <p:cNvPr id="43" name="Google Shape;43;p4"/>
          <p:cNvGrpSpPr/>
          <p:nvPr/>
        </p:nvGrpSpPr>
        <p:grpSpPr>
          <a:xfrm>
            <a:off x="-734300" y="3330181"/>
            <a:ext cx="2229709" cy="2753136"/>
            <a:chOff x="-734300" y="3330181"/>
            <a:chExt cx="2229709" cy="2753136"/>
          </a:xfrm>
        </p:grpSpPr>
        <p:sp>
          <p:nvSpPr>
            <p:cNvPr id="44" name="Google Shape;44;p4"/>
            <p:cNvSpPr/>
            <p:nvPr/>
          </p:nvSpPr>
          <p:spPr>
            <a:xfrm rot="616968">
              <a:off x="-680898" y="3524775"/>
              <a:ext cx="2181016" cy="236394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4"/>
            <p:cNvSpPr/>
            <p:nvPr/>
          </p:nvSpPr>
          <p:spPr>
            <a:xfrm rot="617696">
              <a:off x="-661960" y="3801879"/>
              <a:ext cx="1817583" cy="196990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rot="1225231">
              <a:off x="-649823" y="4100160"/>
              <a:ext cx="1204069" cy="1324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4"/>
          <p:cNvGrpSpPr/>
          <p:nvPr/>
        </p:nvGrpSpPr>
        <p:grpSpPr>
          <a:xfrm rot="-2700000">
            <a:off x="6260911" y="4539354"/>
            <a:ext cx="3839894" cy="2843452"/>
            <a:chOff x="5587057" y="3255497"/>
            <a:chExt cx="4965646" cy="3677074"/>
          </a:xfrm>
        </p:grpSpPr>
        <p:sp>
          <p:nvSpPr>
            <p:cNvPr id="48" name="Google Shape;48;p4"/>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rot="-1305130">
              <a:off x="6524400" y="4331748"/>
              <a:ext cx="3657511" cy="16900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rot="-2066781">
              <a:off x="7083174" y="4745578"/>
              <a:ext cx="3104796" cy="1434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1"/>
        <p:cNvGrpSpPr/>
        <p:nvPr/>
      </p:nvGrpSpPr>
      <p:grpSpPr>
        <a:xfrm>
          <a:off x="0" y="0"/>
          <a:ext cx="0" cy="0"/>
          <a:chOff x="0" y="0"/>
          <a:chExt cx="0" cy="0"/>
        </a:xfrm>
      </p:grpSpPr>
      <p:sp>
        <p:nvSpPr>
          <p:cNvPr id="52" name="Google Shape;52;p5"/>
          <p:cNvSpPr txBox="1">
            <a:spLocks noGrp="1"/>
          </p:cNvSpPr>
          <p:nvPr>
            <p:ph type="subTitle" idx="1"/>
          </p:nvPr>
        </p:nvSpPr>
        <p:spPr>
          <a:xfrm>
            <a:off x="1543075" y="3008600"/>
            <a:ext cx="2548800" cy="102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3" name="Google Shape;53;p5"/>
          <p:cNvSpPr txBox="1">
            <a:spLocks noGrp="1"/>
          </p:cNvSpPr>
          <p:nvPr>
            <p:ph type="subTitle" idx="2"/>
          </p:nvPr>
        </p:nvSpPr>
        <p:spPr>
          <a:xfrm>
            <a:off x="5051950" y="3008661"/>
            <a:ext cx="2548800" cy="102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4" name="Google Shape;54;p5"/>
          <p:cNvSpPr txBox="1">
            <a:spLocks noGrp="1"/>
          </p:cNvSpPr>
          <p:nvPr>
            <p:ph type="title"/>
          </p:nvPr>
        </p:nvSpPr>
        <p:spPr>
          <a:xfrm>
            <a:off x="1543086" y="2635900"/>
            <a:ext cx="2548800" cy="4671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5" name="Google Shape;55;p5"/>
          <p:cNvSpPr txBox="1">
            <a:spLocks noGrp="1"/>
          </p:cNvSpPr>
          <p:nvPr>
            <p:ph type="title" idx="3"/>
          </p:nvPr>
        </p:nvSpPr>
        <p:spPr>
          <a:xfrm>
            <a:off x="5051959" y="2635900"/>
            <a:ext cx="2548800" cy="4671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56" name="Google Shape;56;p5"/>
          <p:cNvSpPr txBox="1">
            <a:spLocks noGrp="1"/>
          </p:cNvSpPr>
          <p:nvPr>
            <p:ph type="title" idx="4"/>
          </p:nvPr>
        </p:nvSpPr>
        <p:spPr>
          <a:xfrm>
            <a:off x="720000" y="5395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28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grpSp>
        <p:nvGrpSpPr>
          <p:cNvPr id="57" name="Google Shape;57;p5"/>
          <p:cNvGrpSpPr/>
          <p:nvPr/>
        </p:nvGrpSpPr>
        <p:grpSpPr>
          <a:xfrm rot="5400000">
            <a:off x="6851337" y="3192485"/>
            <a:ext cx="3355438" cy="2244119"/>
            <a:chOff x="5173700" y="-722431"/>
            <a:chExt cx="4570818" cy="2803046"/>
          </a:xfrm>
        </p:grpSpPr>
        <p:sp>
          <p:nvSpPr>
            <p:cNvPr id="58" name="Google Shape;58;p5"/>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5"/>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 name="Google Shape;62;p5"/>
          <p:cNvGrpSpPr/>
          <p:nvPr/>
        </p:nvGrpSpPr>
        <p:grpSpPr>
          <a:xfrm rot="3618021">
            <a:off x="-2211513" y="615369"/>
            <a:ext cx="5066270" cy="3646364"/>
            <a:chOff x="-541251" y="2798606"/>
            <a:chExt cx="2931675" cy="3283525"/>
          </a:xfrm>
        </p:grpSpPr>
        <p:sp>
          <p:nvSpPr>
            <p:cNvPr id="63" name="Google Shape;63;p5"/>
            <p:cNvSpPr/>
            <p:nvPr/>
          </p:nvSpPr>
          <p:spPr>
            <a:xfrm>
              <a:off x="-541251" y="2798606"/>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rot="332098">
              <a:off x="-409610" y="3351053"/>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a:off x="-350305" y="3590382"/>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rot="887779">
              <a:off x="-311285" y="4064568"/>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7"/>
          <p:cNvSpPr txBox="1">
            <a:spLocks noGrp="1"/>
          </p:cNvSpPr>
          <p:nvPr>
            <p:ph type="subTitle" idx="1"/>
          </p:nvPr>
        </p:nvSpPr>
        <p:spPr>
          <a:xfrm rot="-443">
            <a:off x="2244450" y="1990350"/>
            <a:ext cx="4655100" cy="17010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400"/>
              <a:buChar char="●"/>
              <a:defRPr sz="1600"/>
            </a:lvl1pPr>
            <a:lvl2pPr lvl="1" rtl="0">
              <a:lnSpc>
                <a:spcPct val="100000"/>
              </a:lnSpc>
              <a:spcBef>
                <a:spcPts val="0"/>
              </a:spcBef>
              <a:spcAft>
                <a:spcPts val="0"/>
              </a:spcAft>
              <a:buSzPts val="1400"/>
              <a:buChar char="○"/>
              <a:defRPr/>
            </a:lvl2pPr>
            <a:lvl3pPr lvl="2" rtl="0">
              <a:lnSpc>
                <a:spcPct val="100000"/>
              </a:lnSpc>
              <a:spcBef>
                <a:spcPts val="0"/>
              </a:spcBef>
              <a:spcAft>
                <a:spcPts val="0"/>
              </a:spcAft>
              <a:buSzPts val="1400"/>
              <a:buChar char="■"/>
              <a:defRPr/>
            </a:lvl3pPr>
            <a:lvl4pPr lvl="3" rtl="0">
              <a:lnSpc>
                <a:spcPct val="100000"/>
              </a:lnSpc>
              <a:spcBef>
                <a:spcPts val="0"/>
              </a:spcBef>
              <a:spcAft>
                <a:spcPts val="0"/>
              </a:spcAft>
              <a:buSzPts val="1400"/>
              <a:buChar char="●"/>
              <a:defRPr/>
            </a:lvl4pPr>
            <a:lvl5pPr lvl="4" rtl="0">
              <a:lnSpc>
                <a:spcPct val="100000"/>
              </a:lnSpc>
              <a:spcBef>
                <a:spcPts val="0"/>
              </a:spcBef>
              <a:spcAft>
                <a:spcPts val="0"/>
              </a:spcAft>
              <a:buSzPts val="1400"/>
              <a:buChar char="○"/>
              <a:defRPr/>
            </a:lvl5pPr>
            <a:lvl6pPr lvl="5" rtl="0">
              <a:lnSpc>
                <a:spcPct val="100000"/>
              </a:lnSpc>
              <a:spcBef>
                <a:spcPts val="0"/>
              </a:spcBef>
              <a:spcAft>
                <a:spcPts val="0"/>
              </a:spcAft>
              <a:buSzPts val="1400"/>
              <a:buChar char="■"/>
              <a:defRPr/>
            </a:lvl6pPr>
            <a:lvl7pPr lvl="6" rtl="0">
              <a:lnSpc>
                <a:spcPct val="100000"/>
              </a:lnSpc>
              <a:spcBef>
                <a:spcPts val="0"/>
              </a:spcBef>
              <a:spcAft>
                <a:spcPts val="0"/>
              </a:spcAft>
              <a:buSzPts val="1400"/>
              <a:buChar char="●"/>
              <a:defRPr/>
            </a:lvl7pPr>
            <a:lvl8pPr lvl="7" rtl="0">
              <a:lnSpc>
                <a:spcPct val="100000"/>
              </a:lnSpc>
              <a:spcBef>
                <a:spcPts val="0"/>
              </a:spcBef>
              <a:spcAft>
                <a:spcPts val="0"/>
              </a:spcAft>
              <a:buSzPts val="1400"/>
              <a:buChar char="○"/>
              <a:defRPr/>
            </a:lvl8pPr>
            <a:lvl9pPr lvl="8" rtl="0">
              <a:lnSpc>
                <a:spcPct val="100000"/>
              </a:lnSpc>
              <a:spcBef>
                <a:spcPts val="0"/>
              </a:spcBef>
              <a:spcAft>
                <a:spcPts val="0"/>
              </a:spcAft>
              <a:buSzPts val="1400"/>
              <a:buChar char="■"/>
              <a:defRPr/>
            </a:lvl9pPr>
          </a:lstStyle>
          <a:p>
            <a:endParaRPr/>
          </a:p>
        </p:txBody>
      </p:sp>
      <p:sp>
        <p:nvSpPr>
          <p:cNvPr id="79" name="Google Shape;79;p7"/>
          <p:cNvSpPr txBox="1">
            <a:spLocks noGrp="1"/>
          </p:cNvSpPr>
          <p:nvPr>
            <p:ph type="title"/>
          </p:nvPr>
        </p:nvSpPr>
        <p:spPr>
          <a:xfrm>
            <a:off x="720000" y="5395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28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grpSp>
        <p:nvGrpSpPr>
          <p:cNvPr id="80" name="Google Shape;80;p7"/>
          <p:cNvGrpSpPr/>
          <p:nvPr/>
        </p:nvGrpSpPr>
        <p:grpSpPr>
          <a:xfrm rot="-899904" flipH="1">
            <a:off x="5427121" y="3294086"/>
            <a:ext cx="4917453" cy="2931765"/>
            <a:chOff x="2652388" y="3463823"/>
            <a:chExt cx="3445974" cy="2931853"/>
          </a:xfrm>
        </p:grpSpPr>
        <p:sp>
          <p:nvSpPr>
            <p:cNvPr id="81" name="Google Shape;81;p7"/>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rot="-1474465">
              <a:off x="3503261" y="4703833"/>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1"/>
        <p:cNvGrpSpPr/>
        <p:nvPr/>
      </p:nvGrpSpPr>
      <p:grpSpPr>
        <a:xfrm>
          <a:off x="0" y="0"/>
          <a:ext cx="0" cy="0"/>
          <a:chOff x="0" y="0"/>
          <a:chExt cx="0" cy="0"/>
        </a:xfrm>
      </p:grpSpPr>
      <p:sp>
        <p:nvSpPr>
          <p:cNvPr id="102" name="Google Shape;102;p9"/>
          <p:cNvSpPr txBox="1">
            <a:spLocks noGrp="1"/>
          </p:cNvSpPr>
          <p:nvPr>
            <p:ph type="title"/>
          </p:nvPr>
        </p:nvSpPr>
        <p:spPr>
          <a:xfrm>
            <a:off x="720075" y="1446300"/>
            <a:ext cx="3651000" cy="8493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3600"/>
              <a:buNone/>
              <a:defRPr sz="3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3" name="Google Shape;103;p9"/>
          <p:cNvSpPr txBox="1">
            <a:spLocks noGrp="1"/>
          </p:cNvSpPr>
          <p:nvPr>
            <p:ph type="subTitle" idx="1"/>
          </p:nvPr>
        </p:nvSpPr>
        <p:spPr>
          <a:xfrm>
            <a:off x="720000" y="2295600"/>
            <a:ext cx="3651000" cy="140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04" name="Google Shape;104;p9"/>
          <p:cNvSpPr>
            <a:spLocks noGrp="1"/>
          </p:cNvSpPr>
          <p:nvPr>
            <p:ph type="pic" idx="2"/>
          </p:nvPr>
        </p:nvSpPr>
        <p:spPr>
          <a:xfrm>
            <a:off x="5003725" y="942450"/>
            <a:ext cx="3258600" cy="3258600"/>
          </a:xfrm>
          <a:prstGeom prst="ellipse">
            <a:avLst/>
          </a:prstGeom>
          <a:noFill/>
          <a:ln>
            <a:noFill/>
          </a:ln>
        </p:spPr>
      </p:sp>
      <p:grpSp>
        <p:nvGrpSpPr>
          <p:cNvPr id="105" name="Google Shape;105;p9"/>
          <p:cNvGrpSpPr/>
          <p:nvPr/>
        </p:nvGrpSpPr>
        <p:grpSpPr>
          <a:xfrm rot="1800106" flipH="1">
            <a:off x="6989553" y="3349870"/>
            <a:ext cx="2664806" cy="3005811"/>
            <a:chOff x="-734300" y="3330181"/>
            <a:chExt cx="2229709" cy="2753136"/>
          </a:xfrm>
        </p:grpSpPr>
        <p:sp>
          <p:nvSpPr>
            <p:cNvPr id="106" name="Google Shape;106;p9"/>
            <p:cNvSpPr/>
            <p:nvPr/>
          </p:nvSpPr>
          <p:spPr>
            <a:xfrm rot="616968">
              <a:off x="-680898" y="3524775"/>
              <a:ext cx="2181016" cy="236394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9"/>
            <p:cNvSpPr/>
            <p:nvPr/>
          </p:nvSpPr>
          <p:spPr>
            <a:xfrm rot="617696">
              <a:off x="-661960" y="3801879"/>
              <a:ext cx="1817583" cy="196990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9"/>
            <p:cNvSpPr/>
            <p:nvPr/>
          </p:nvSpPr>
          <p:spPr>
            <a:xfrm rot="1225231">
              <a:off x="-649823" y="4100160"/>
              <a:ext cx="1204069" cy="1324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09;p9"/>
          <p:cNvGrpSpPr/>
          <p:nvPr/>
        </p:nvGrpSpPr>
        <p:grpSpPr>
          <a:xfrm rot="-3600052">
            <a:off x="-1160281" y="-951040"/>
            <a:ext cx="4190637" cy="2802985"/>
            <a:chOff x="5173700" y="-722431"/>
            <a:chExt cx="4570818" cy="2803046"/>
          </a:xfrm>
        </p:grpSpPr>
        <p:sp>
          <p:nvSpPr>
            <p:cNvPr id="110" name="Google Shape;110;p9"/>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9"/>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9"/>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3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140"/>
        <p:cNvGrpSpPr/>
        <p:nvPr/>
      </p:nvGrpSpPr>
      <p:grpSpPr>
        <a:xfrm>
          <a:off x="0" y="0"/>
          <a:ext cx="0" cy="0"/>
          <a:chOff x="0" y="0"/>
          <a:chExt cx="0" cy="0"/>
        </a:xfrm>
      </p:grpSpPr>
      <p:sp>
        <p:nvSpPr>
          <p:cNvPr id="141" name="Google Shape;141;p13"/>
          <p:cNvSpPr txBox="1">
            <a:spLocks noGrp="1"/>
          </p:cNvSpPr>
          <p:nvPr>
            <p:ph type="title" hasCustomPrompt="1"/>
          </p:nvPr>
        </p:nvSpPr>
        <p:spPr>
          <a:xfrm rot="2506">
            <a:off x="1181175" y="1997850"/>
            <a:ext cx="823200" cy="602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3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2" name="Google Shape;142;p13"/>
          <p:cNvSpPr txBox="1">
            <a:spLocks noGrp="1"/>
          </p:cNvSpPr>
          <p:nvPr>
            <p:ph type="title" idx="2"/>
          </p:nvPr>
        </p:nvSpPr>
        <p:spPr>
          <a:xfrm>
            <a:off x="2100896" y="1856854"/>
            <a:ext cx="2336400" cy="4479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43" name="Google Shape;143;p13"/>
          <p:cNvSpPr txBox="1">
            <a:spLocks noGrp="1"/>
          </p:cNvSpPr>
          <p:nvPr>
            <p:ph type="subTitle" idx="1"/>
          </p:nvPr>
        </p:nvSpPr>
        <p:spPr>
          <a:xfrm>
            <a:off x="2100896" y="2210053"/>
            <a:ext cx="23364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4" name="Google Shape;144;p13"/>
          <p:cNvSpPr txBox="1">
            <a:spLocks noGrp="1"/>
          </p:cNvSpPr>
          <p:nvPr>
            <p:ph type="title" idx="3" hasCustomPrompt="1"/>
          </p:nvPr>
        </p:nvSpPr>
        <p:spPr>
          <a:xfrm rot="2506">
            <a:off x="1181175" y="3559900"/>
            <a:ext cx="823200" cy="602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3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5" name="Google Shape;145;p13"/>
          <p:cNvSpPr txBox="1">
            <a:spLocks noGrp="1"/>
          </p:cNvSpPr>
          <p:nvPr>
            <p:ph type="title" idx="4"/>
          </p:nvPr>
        </p:nvSpPr>
        <p:spPr>
          <a:xfrm>
            <a:off x="2100896" y="3419104"/>
            <a:ext cx="2336400" cy="4479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46" name="Google Shape;146;p13"/>
          <p:cNvSpPr txBox="1">
            <a:spLocks noGrp="1"/>
          </p:cNvSpPr>
          <p:nvPr>
            <p:ph type="subTitle" idx="5"/>
          </p:nvPr>
        </p:nvSpPr>
        <p:spPr>
          <a:xfrm>
            <a:off x="2100896" y="3772203"/>
            <a:ext cx="23364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7" name="Google Shape;147;p13"/>
          <p:cNvSpPr txBox="1">
            <a:spLocks noGrp="1"/>
          </p:cNvSpPr>
          <p:nvPr>
            <p:ph type="title" idx="6" hasCustomPrompt="1"/>
          </p:nvPr>
        </p:nvSpPr>
        <p:spPr>
          <a:xfrm rot="2506">
            <a:off x="4703163" y="1997850"/>
            <a:ext cx="823200" cy="602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3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48" name="Google Shape;148;p13"/>
          <p:cNvSpPr txBox="1">
            <a:spLocks noGrp="1"/>
          </p:cNvSpPr>
          <p:nvPr>
            <p:ph type="title" idx="7"/>
          </p:nvPr>
        </p:nvSpPr>
        <p:spPr>
          <a:xfrm>
            <a:off x="5622896" y="1856854"/>
            <a:ext cx="2336400" cy="4479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49" name="Google Shape;149;p13"/>
          <p:cNvSpPr txBox="1">
            <a:spLocks noGrp="1"/>
          </p:cNvSpPr>
          <p:nvPr>
            <p:ph type="subTitle" idx="8"/>
          </p:nvPr>
        </p:nvSpPr>
        <p:spPr>
          <a:xfrm>
            <a:off x="5622896" y="2210053"/>
            <a:ext cx="23364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0" name="Google Shape;150;p13"/>
          <p:cNvSpPr txBox="1">
            <a:spLocks noGrp="1"/>
          </p:cNvSpPr>
          <p:nvPr>
            <p:ph type="title" idx="9" hasCustomPrompt="1"/>
          </p:nvPr>
        </p:nvSpPr>
        <p:spPr>
          <a:xfrm rot="2506">
            <a:off x="4703163" y="3559900"/>
            <a:ext cx="823200" cy="6021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3000"/>
              <a:buNone/>
              <a:defRPr sz="23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t>xx%</a:t>
            </a:r>
          </a:p>
        </p:txBody>
      </p:sp>
      <p:sp>
        <p:nvSpPr>
          <p:cNvPr id="151" name="Google Shape;151;p13"/>
          <p:cNvSpPr txBox="1">
            <a:spLocks noGrp="1"/>
          </p:cNvSpPr>
          <p:nvPr>
            <p:ph type="title" idx="13"/>
          </p:nvPr>
        </p:nvSpPr>
        <p:spPr>
          <a:xfrm>
            <a:off x="5622896" y="3419104"/>
            <a:ext cx="2336400" cy="4479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52" name="Google Shape;152;p13"/>
          <p:cNvSpPr txBox="1">
            <a:spLocks noGrp="1"/>
          </p:cNvSpPr>
          <p:nvPr>
            <p:ph type="subTitle" idx="14"/>
          </p:nvPr>
        </p:nvSpPr>
        <p:spPr>
          <a:xfrm>
            <a:off x="5622896" y="3772203"/>
            <a:ext cx="2336400" cy="60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53" name="Google Shape;153;p13"/>
          <p:cNvSpPr txBox="1">
            <a:spLocks noGrp="1"/>
          </p:cNvSpPr>
          <p:nvPr>
            <p:ph type="title" idx="15"/>
          </p:nvPr>
        </p:nvSpPr>
        <p:spPr>
          <a:xfrm>
            <a:off x="720000" y="5395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28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154"/>
        <p:cNvGrpSpPr/>
        <p:nvPr/>
      </p:nvGrpSpPr>
      <p:grpSpPr>
        <a:xfrm>
          <a:off x="0" y="0"/>
          <a:ext cx="0" cy="0"/>
          <a:chOff x="0" y="0"/>
          <a:chExt cx="0" cy="0"/>
        </a:xfrm>
      </p:grpSpPr>
      <p:sp>
        <p:nvSpPr>
          <p:cNvPr id="155" name="Google Shape;155;p14"/>
          <p:cNvSpPr txBox="1">
            <a:spLocks noGrp="1"/>
          </p:cNvSpPr>
          <p:nvPr>
            <p:ph type="title"/>
          </p:nvPr>
        </p:nvSpPr>
        <p:spPr>
          <a:xfrm rot="-904">
            <a:off x="720000" y="3119611"/>
            <a:ext cx="4563900" cy="521400"/>
          </a:xfrm>
          <a:prstGeom prst="rect">
            <a:avLst/>
          </a:prstGeom>
          <a:noFill/>
          <a:ln>
            <a:noFill/>
          </a:ln>
        </p:spPr>
        <p:txBody>
          <a:bodyPr spcFirstLastPara="1" wrap="square" lIns="91425" tIns="91425" rIns="91425" bIns="91425" anchor="t" anchorCtr="0">
            <a:noAutofit/>
          </a:bodyPr>
          <a:lstStyle>
            <a:lvl1pPr lvl="0" algn="l" rtl="0">
              <a:spcBef>
                <a:spcPts val="0"/>
              </a:spcBef>
              <a:spcAft>
                <a:spcPts val="0"/>
              </a:spcAft>
              <a:buSzPts val="1800"/>
              <a:buNone/>
              <a:defRPr sz="24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156" name="Google Shape;156;p14"/>
          <p:cNvSpPr txBox="1">
            <a:spLocks noGrp="1"/>
          </p:cNvSpPr>
          <p:nvPr>
            <p:ph type="subTitle" idx="1"/>
          </p:nvPr>
        </p:nvSpPr>
        <p:spPr>
          <a:xfrm>
            <a:off x="720150" y="1462125"/>
            <a:ext cx="5927700" cy="1387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400"/>
              <a:buNone/>
              <a:defRPr sz="2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grpSp>
        <p:nvGrpSpPr>
          <p:cNvPr id="157" name="Google Shape;157;p14"/>
          <p:cNvGrpSpPr/>
          <p:nvPr/>
        </p:nvGrpSpPr>
        <p:grpSpPr>
          <a:xfrm flipH="1">
            <a:off x="-935254" y="-1013001"/>
            <a:ext cx="4640108" cy="2205450"/>
            <a:chOff x="-2259326" y="-1380626"/>
            <a:chExt cx="4640108" cy="2713398"/>
          </a:xfrm>
        </p:grpSpPr>
        <p:sp>
          <p:nvSpPr>
            <p:cNvPr id="158" name="Google Shape;158;p14"/>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4"/>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4"/>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1" name="Shape 261"/>
        <p:cNvGrpSpPr/>
        <p:nvPr/>
      </p:nvGrpSpPr>
      <p:grpSpPr>
        <a:xfrm>
          <a:off x="0" y="0"/>
          <a:ext cx="0" cy="0"/>
          <a:chOff x="0" y="0"/>
          <a:chExt cx="0" cy="0"/>
        </a:xfrm>
      </p:grpSpPr>
      <p:sp>
        <p:nvSpPr>
          <p:cNvPr id="262" name="Google Shape;262;p24"/>
          <p:cNvSpPr txBox="1">
            <a:spLocks noGrp="1"/>
          </p:cNvSpPr>
          <p:nvPr>
            <p:ph type="title"/>
          </p:nvPr>
        </p:nvSpPr>
        <p:spPr>
          <a:xfrm>
            <a:off x="720000" y="2673896"/>
            <a:ext cx="2286300" cy="4689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3" name="Google Shape;263;p24"/>
          <p:cNvSpPr txBox="1">
            <a:spLocks noGrp="1"/>
          </p:cNvSpPr>
          <p:nvPr>
            <p:ph type="subTitle" idx="1"/>
          </p:nvPr>
        </p:nvSpPr>
        <p:spPr>
          <a:xfrm>
            <a:off x="720000" y="3066449"/>
            <a:ext cx="2286300" cy="81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64" name="Google Shape;264;p24"/>
          <p:cNvSpPr txBox="1">
            <a:spLocks noGrp="1"/>
          </p:cNvSpPr>
          <p:nvPr>
            <p:ph type="title" idx="2"/>
          </p:nvPr>
        </p:nvSpPr>
        <p:spPr>
          <a:xfrm>
            <a:off x="3428855" y="2673907"/>
            <a:ext cx="2286300" cy="4689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5" name="Google Shape;265;p24"/>
          <p:cNvSpPr txBox="1">
            <a:spLocks noGrp="1"/>
          </p:cNvSpPr>
          <p:nvPr>
            <p:ph type="subTitle" idx="3"/>
          </p:nvPr>
        </p:nvSpPr>
        <p:spPr>
          <a:xfrm>
            <a:off x="3428849" y="3066466"/>
            <a:ext cx="2286300" cy="81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66" name="Google Shape;266;p24"/>
          <p:cNvSpPr txBox="1">
            <a:spLocks noGrp="1"/>
          </p:cNvSpPr>
          <p:nvPr>
            <p:ph type="title" idx="4"/>
          </p:nvPr>
        </p:nvSpPr>
        <p:spPr>
          <a:xfrm>
            <a:off x="6137698" y="2673896"/>
            <a:ext cx="2286300" cy="468900"/>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SzPts val="2400"/>
              <a:buNone/>
              <a:defRPr sz="19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7" name="Google Shape;267;p24"/>
          <p:cNvSpPr txBox="1">
            <a:spLocks noGrp="1"/>
          </p:cNvSpPr>
          <p:nvPr>
            <p:ph type="subTitle" idx="5"/>
          </p:nvPr>
        </p:nvSpPr>
        <p:spPr>
          <a:xfrm>
            <a:off x="6137698" y="3066481"/>
            <a:ext cx="2286300" cy="819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68" name="Google Shape;268;p24"/>
          <p:cNvSpPr txBox="1">
            <a:spLocks noGrp="1"/>
          </p:cNvSpPr>
          <p:nvPr>
            <p:ph type="title" idx="6"/>
          </p:nvPr>
        </p:nvSpPr>
        <p:spPr>
          <a:xfrm>
            <a:off x="720000" y="539500"/>
            <a:ext cx="7704000" cy="634500"/>
          </a:xfrm>
          <a:prstGeom prst="rect">
            <a:avLst/>
          </a:prstGeom>
        </p:spPr>
        <p:txBody>
          <a:bodyPr spcFirstLastPara="1" wrap="square" lIns="91425" tIns="91425" rIns="91425" bIns="91425" anchor="t" anchorCtr="0">
            <a:noAutofit/>
          </a:bodyPr>
          <a:lstStyle>
            <a:lvl1pPr lvl="0" rtl="0">
              <a:spcBef>
                <a:spcPts val="0"/>
              </a:spcBef>
              <a:spcAft>
                <a:spcPts val="0"/>
              </a:spcAft>
              <a:buSzPts val="3300"/>
              <a:buNone/>
              <a:defRPr sz="28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grpSp>
        <p:nvGrpSpPr>
          <p:cNvPr id="269" name="Google Shape;269;p24"/>
          <p:cNvGrpSpPr/>
          <p:nvPr/>
        </p:nvGrpSpPr>
        <p:grpSpPr>
          <a:xfrm rot="-6299987" flipH="1">
            <a:off x="-1040514" y="3383959"/>
            <a:ext cx="3355500" cy="2244057"/>
            <a:chOff x="5173700" y="-722431"/>
            <a:chExt cx="4570818" cy="2803046"/>
          </a:xfrm>
        </p:grpSpPr>
        <p:sp>
          <p:nvSpPr>
            <p:cNvPr id="270" name="Google Shape;270;p24"/>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4"/>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4"/>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4"/>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4" name="Google Shape;274;p24"/>
          <p:cNvGrpSpPr/>
          <p:nvPr/>
        </p:nvGrpSpPr>
        <p:grpSpPr>
          <a:xfrm rot="1799787" flipH="1">
            <a:off x="6232268" y="3442806"/>
            <a:ext cx="3156012" cy="2810483"/>
            <a:chOff x="-465146" y="2916100"/>
            <a:chExt cx="2987196" cy="3283525"/>
          </a:xfrm>
        </p:grpSpPr>
        <p:sp>
          <p:nvSpPr>
            <p:cNvPr id="275" name="Google Shape;275;p24"/>
            <p:cNvSpPr/>
            <p:nvPr/>
          </p:nvSpPr>
          <p:spPr>
            <a:xfrm>
              <a:off x="-409625" y="2916100"/>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4"/>
            <p:cNvSpPr/>
            <p:nvPr/>
          </p:nvSpPr>
          <p:spPr>
            <a:xfrm rot="332098">
              <a:off x="-325236" y="3438436"/>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4"/>
            <p:cNvSpPr/>
            <p:nvPr/>
          </p:nvSpPr>
          <p:spPr>
            <a:xfrm>
              <a:off x="-401499" y="3727704"/>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4"/>
            <p:cNvSpPr/>
            <p:nvPr/>
          </p:nvSpPr>
          <p:spPr>
            <a:xfrm rot="887779">
              <a:off x="-293006" y="4172393"/>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6345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1pPr>
            <a:lvl2pPr lvl="1"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2pPr>
            <a:lvl3pPr lvl="2"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3pPr>
            <a:lvl4pPr lvl="3"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4pPr>
            <a:lvl5pPr lvl="4"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5pPr>
            <a:lvl6pPr lvl="5"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6pPr>
            <a:lvl7pPr lvl="6"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7pPr>
            <a:lvl8pPr lvl="7"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8pPr>
            <a:lvl9pPr lvl="8" algn="ctr" rtl="0">
              <a:spcBef>
                <a:spcPts val="0"/>
              </a:spcBef>
              <a:spcAft>
                <a:spcPts val="0"/>
              </a:spcAft>
              <a:buClr>
                <a:schemeClr val="dk1"/>
              </a:buClr>
              <a:buSzPts val="3300"/>
              <a:buFont typeface="Dela Gothic One"/>
              <a:buNone/>
              <a:defRPr sz="3300">
                <a:solidFill>
                  <a:schemeClr val="dk1"/>
                </a:solidFill>
                <a:latin typeface="Dela Gothic One"/>
                <a:ea typeface="Dela Gothic One"/>
                <a:cs typeface="Dela Gothic One"/>
                <a:sym typeface="Dela Gothic One"/>
              </a:defRPr>
            </a:lvl9pPr>
          </a:lstStyle>
          <a:p>
            <a:endParaRPr/>
          </a:p>
        </p:txBody>
      </p:sp>
      <p:sp>
        <p:nvSpPr>
          <p:cNvPr id="7" name="Google Shape;7;p1"/>
          <p:cNvSpPr txBox="1">
            <a:spLocks noGrp="1"/>
          </p:cNvSpPr>
          <p:nvPr>
            <p:ph type="body" idx="1"/>
          </p:nvPr>
        </p:nvSpPr>
        <p:spPr>
          <a:xfrm>
            <a:off x="720000" y="1174500"/>
            <a:ext cx="7704000" cy="34290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1pPr>
            <a:lvl2pPr marL="914400" lvl="1"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2pPr>
            <a:lvl3pPr marL="1371600" lvl="2"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3pPr>
            <a:lvl4pPr marL="1828800" lvl="3"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4pPr>
            <a:lvl5pPr marL="2286000" lvl="4"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5pPr>
            <a:lvl6pPr marL="2743200" lvl="5"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6pPr>
            <a:lvl7pPr marL="3200400" lvl="6"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7pPr>
            <a:lvl8pPr marL="3657600" lvl="7"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8pPr>
            <a:lvl9pPr marL="4114800" lvl="8" indent="-317500">
              <a:lnSpc>
                <a:spcPct val="100000"/>
              </a:lnSpc>
              <a:spcBef>
                <a:spcPts val="0"/>
              </a:spcBef>
              <a:spcAft>
                <a:spcPts val="0"/>
              </a:spcAft>
              <a:buClr>
                <a:schemeClr val="dk1"/>
              </a:buClr>
              <a:buSzPts val="1400"/>
              <a:buFont typeface="Dosis"/>
              <a:buChar char="■"/>
              <a:defRPr>
                <a:solidFill>
                  <a:schemeClr val="dk1"/>
                </a:solidFill>
                <a:latin typeface="Dosis"/>
                <a:ea typeface="Dosis"/>
                <a:cs typeface="Dosis"/>
                <a:sym typeface="Dosi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3" r:id="rId4"/>
    <p:sldLayoutId id="2147483655" r:id="rId5"/>
    <p:sldLayoutId id="2147483658" r:id="rId6"/>
    <p:sldLayoutId id="2147483659" r:id="rId7"/>
    <p:sldLayoutId id="2147483660" r:id="rId8"/>
    <p:sldLayoutId id="2147483670" r:id="rId9"/>
    <p:sldLayoutId id="2147483676"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EA4335"/>
          </p15:clr>
        </p15:guide>
        <p15:guide id="2" pos="449">
          <p15:clr>
            <a:srgbClr val="EA4335"/>
          </p15:clr>
        </p15:guide>
        <p15:guide id="3" pos="5311">
          <p15:clr>
            <a:srgbClr val="EA4335"/>
          </p15:clr>
        </p15:guide>
        <p15:guide id="4" orient="horz" pos="1620">
          <p15:clr>
            <a:srgbClr val="EA4335"/>
          </p15:clr>
        </p15:guide>
        <p15:guide id="5" orient="horz" pos="340">
          <p15:clr>
            <a:srgbClr val="EA4335"/>
          </p15:clr>
        </p15:guide>
        <p15:guide id="6" orient="horz" pos="2897">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34"/>
          <p:cNvSpPr txBox="1">
            <a:spLocks noGrp="1"/>
          </p:cNvSpPr>
          <p:nvPr>
            <p:ph type="subTitle" idx="1"/>
          </p:nvPr>
        </p:nvSpPr>
        <p:spPr>
          <a:xfrm rot="-716">
            <a:off x="2410738" y="3699313"/>
            <a:ext cx="4322400" cy="426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 smtClean="0"/>
              <a:t>KELOMPOK 3</a:t>
            </a:r>
          </a:p>
          <a:p>
            <a:pPr marL="342900" lvl="0" indent="-342900" algn="ctr" rtl="0">
              <a:spcBef>
                <a:spcPts val="0"/>
              </a:spcBef>
              <a:spcAft>
                <a:spcPts val="0"/>
              </a:spcAft>
              <a:buAutoNum type="arabicPeriod"/>
            </a:pPr>
            <a:r>
              <a:rPr lang="es" smtClean="0"/>
              <a:t>AJENG ANATASIA – B12.2020.04268</a:t>
            </a:r>
          </a:p>
          <a:p>
            <a:pPr marL="342900" lvl="0" indent="-342900" algn="ctr" rtl="0">
              <a:spcBef>
                <a:spcPts val="0"/>
              </a:spcBef>
              <a:spcAft>
                <a:spcPts val="0"/>
              </a:spcAft>
              <a:buAutoNum type="arabicPeriod"/>
            </a:pPr>
            <a:r>
              <a:rPr lang="es" smtClean="0"/>
              <a:t>BANGGA ARI P – B12.2020.04218</a:t>
            </a:r>
          </a:p>
          <a:p>
            <a:pPr marL="0" lvl="0" indent="0" algn="ctr" rtl="0">
              <a:spcBef>
                <a:spcPts val="0"/>
              </a:spcBef>
              <a:spcAft>
                <a:spcPts val="0"/>
              </a:spcAft>
              <a:buNone/>
            </a:pPr>
            <a:endParaRPr/>
          </a:p>
        </p:txBody>
      </p:sp>
      <p:sp>
        <p:nvSpPr>
          <p:cNvPr id="396" name="Google Shape;396;p34"/>
          <p:cNvSpPr txBox="1">
            <a:spLocks noGrp="1"/>
          </p:cNvSpPr>
          <p:nvPr>
            <p:ph type="ctrTitle"/>
          </p:nvPr>
        </p:nvSpPr>
        <p:spPr>
          <a:xfrm>
            <a:off x="1195600" y="759350"/>
            <a:ext cx="6752700" cy="2893800"/>
          </a:xfrm>
          <a:prstGeom prst="rect">
            <a:avLst/>
          </a:prstGeom>
        </p:spPr>
        <p:txBody>
          <a:bodyPr spcFirstLastPara="1" wrap="square" lIns="91425" tIns="91425" rIns="91425" bIns="91425" anchor="b" anchorCtr="0">
            <a:noAutofit/>
          </a:bodyPr>
          <a:lstStyle/>
          <a:p>
            <a:pPr lvl="0">
              <a:buClr>
                <a:schemeClr val="dk1"/>
              </a:buClr>
              <a:buSzPts val="1100"/>
            </a:pPr>
            <a:r>
              <a:rPr lang="en-US" sz="4800">
                <a:solidFill>
                  <a:schemeClr val="tx1"/>
                </a:solidFill>
              </a:rPr>
              <a:t>KETATNYA </a:t>
            </a:r>
            <a:r>
              <a:rPr lang="en-US" sz="3600">
                <a:solidFill>
                  <a:schemeClr val="tx1"/>
                </a:solidFill>
              </a:rPr>
              <a:t>SISTEM PENGENDALIAN &amp; BIAYA SISTEM PENGENDALIAN</a:t>
            </a:r>
            <a:endParaRPr sz="4400">
              <a:solidFill>
                <a:schemeClr val="lt1"/>
              </a:solidFill>
            </a:endParaRPr>
          </a:p>
        </p:txBody>
      </p:sp>
      <p:grpSp>
        <p:nvGrpSpPr>
          <p:cNvPr id="397" name="Google Shape;397;p34"/>
          <p:cNvGrpSpPr/>
          <p:nvPr/>
        </p:nvGrpSpPr>
        <p:grpSpPr>
          <a:xfrm rot="-204309">
            <a:off x="3021779" y="3557838"/>
            <a:ext cx="3446200" cy="3337888"/>
            <a:chOff x="2652388" y="3463823"/>
            <a:chExt cx="3445974" cy="2931853"/>
          </a:xfrm>
        </p:grpSpPr>
        <p:sp>
          <p:nvSpPr>
            <p:cNvPr id="398" name="Google Shape;398;p34"/>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4"/>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4"/>
            <p:cNvSpPr/>
            <p:nvPr/>
          </p:nvSpPr>
          <p:spPr>
            <a:xfrm rot="-1474465">
              <a:off x="3489441" y="4630227"/>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37"/>
          <p:cNvPicPr preferRelativeResize="0">
            <a:picLocks noGrp="1"/>
          </p:cNvPicPr>
          <p:nvPr>
            <p:ph type="pic" idx="2"/>
          </p:nvPr>
        </p:nvPicPr>
        <p:blipFill rotWithShape="1">
          <a:blip r:embed="rId3">
            <a:alphaModFix/>
          </a:blip>
          <a:srcRect t="32271" b="1079"/>
          <a:stretch/>
        </p:blipFill>
        <p:spPr>
          <a:xfrm>
            <a:off x="5203785" y="1041341"/>
            <a:ext cx="3258600" cy="3258600"/>
          </a:xfrm>
          <a:prstGeom prst="ellipse">
            <a:avLst/>
          </a:prstGeom>
        </p:spPr>
      </p:pic>
      <p:sp>
        <p:nvSpPr>
          <p:cNvPr id="465" name="Google Shape;465;p37"/>
          <p:cNvSpPr txBox="1">
            <a:spLocks noGrp="1"/>
          </p:cNvSpPr>
          <p:nvPr>
            <p:ph type="title"/>
          </p:nvPr>
        </p:nvSpPr>
        <p:spPr>
          <a:xfrm>
            <a:off x="564778" y="464044"/>
            <a:ext cx="5036868" cy="849300"/>
          </a:xfrm>
          <a:prstGeom prst="rect">
            <a:avLst/>
          </a:prstGeom>
        </p:spPr>
        <p:txBody>
          <a:bodyPr spcFirstLastPara="1" wrap="square" lIns="91425" tIns="91425" rIns="91425" bIns="91425" anchor="b" anchorCtr="0">
            <a:noAutofit/>
          </a:bodyPr>
          <a:lstStyle/>
          <a:p>
            <a:pPr lvl="0"/>
            <a:r>
              <a:rPr lang="en-US" sz="2400"/>
              <a:t>Ketatnya pengendalian personel/kultural</a:t>
            </a:r>
            <a:endParaRPr sz="2400">
              <a:solidFill>
                <a:schemeClr val="lt1"/>
              </a:solidFill>
            </a:endParaRPr>
          </a:p>
        </p:txBody>
      </p:sp>
      <p:sp>
        <p:nvSpPr>
          <p:cNvPr id="466" name="Google Shape;466;p37"/>
          <p:cNvSpPr txBox="1">
            <a:spLocks noGrp="1"/>
          </p:cNvSpPr>
          <p:nvPr>
            <p:ph type="subTitle" idx="1"/>
          </p:nvPr>
        </p:nvSpPr>
        <p:spPr>
          <a:xfrm>
            <a:off x="120270" y="1346609"/>
            <a:ext cx="5049004" cy="1401600"/>
          </a:xfrm>
          <a:prstGeom prst="rect">
            <a:avLst/>
          </a:prstGeom>
        </p:spPr>
        <p:txBody>
          <a:bodyPr spcFirstLastPara="1" wrap="square" lIns="91425" tIns="91425" rIns="91425" bIns="91425" anchor="t" anchorCtr="0">
            <a:noAutofit/>
          </a:bodyPr>
          <a:lstStyle/>
          <a:p>
            <a:pPr algn="just"/>
            <a:r>
              <a:rPr lang="en-ID" sz="1400" smtClean="0">
                <a:solidFill>
                  <a:srgbClr val="000000"/>
                </a:solidFill>
                <a:latin typeface="ff2"/>
              </a:rPr>
              <a:t>		Dalam </a:t>
            </a:r>
            <a:r>
              <a:rPr lang="en-ID" sz="1400">
                <a:solidFill>
                  <a:srgbClr val="000000"/>
                </a:solidFill>
                <a:latin typeface="ff2"/>
              </a:rPr>
              <a:t>organisasi sosial dan volunter, pengendalian personel biasanya menunjukkan jumlah pengendalian yang signifikan, sebagaimana kebanyakan volunter sangat puas hanya dengan melakukan perbaikan, sehingga termotivasi untuk melakukannya dengan baik. Pengendalian personel/kultural yang ketat juga ada pada bisnis yang berorientasi laba. Pengendalian personel/kultural mungkin menjadi efektif karena adanya rasa saling melengkapi atau kesesuaian antara keinginan organisasi dan keinginan individu yang ingin mereka capai. </a:t>
            </a:r>
          </a:p>
        </p:txBody>
      </p:sp>
      <p:grpSp>
        <p:nvGrpSpPr>
          <p:cNvPr id="467" name="Google Shape;467;p37"/>
          <p:cNvGrpSpPr/>
          <p:nvPr/>
        </p:nvGrpSpPr>
        <p:grpSpPr>
          <a:xfrm rot="4500097">
            <a:off x="4773377" y="-797529"/>
            <a:ext cx="5712524" cy="3891482"/>
            <a:chOff x="-1160076" y="-892225"/>
            <a:chExt cx="4647449" cy="3165933"/>
          </a:xfrm>
        </p:grpSpPr>
        <p:sp>
          <p:nvSpPr>
            <p:cNvPr id="468" name="Google Shape;468;p37"/>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7"/>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7"/>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7"/>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37"/>
          <p:cNvGrpSpPr/>
          <p:nvPr/>
        </p:nvGrpSpPr>
        <p:grpSpPr>
          <a:xfrm rot="2823921" flipH="1">
            <a:off x="-1945625" y="3896181"/>
            <a:ext cx="5034603" cy="3142660"/>
            <a:chOff x="5587057" y="3255497"/>
            <a:chExt cx="4965646" cy="3400682"/>
          </a:xfrm>
        </p:grpSpPr>
        <p:sp>
          <p:nvSpPr>
            <p:cNvPr id="473" name="Google Shape;473;p37"/>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7"/>
            <p:cNvSpPr/>
            <p:nvPr/>
          </p:nvSpPr>
          <p:spPr>
            <a:xfrm rot="-405102">
              <a:off x="6315368" y="4262073"/>
              <a:ext cx="3657578" cy="169011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7"/>
            <p:cNvSpPr/>
            <p:nvPr/>
          </p:nvSpPr>
          <p:spPr>
            <a:xfrm rot="-1166964">
              <a:off x="6804451" y="4745453"/>
              <a:ext cx="3104907" cy="143473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7"/>
            <p:cNvSpPr/>
            <p:nvPr/>
          </p:nvSpPr>
          <p:spPr>
            <a:xfrm rot="-386622">
              <a:off x="7145844" y="5196886"/>
              <a:ext cx="2600606" cy="120170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051747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38"/>
          <p:cNvSpPr txBox="1">
            <a:spLocks noGrp="1"/>
          </p:cNvSpPr>
          <p:nvPr>
            <p:ph type="title"/>
          </p:nvPr>
        </p:nvSpPr>
        <p:spPr>
          <a:xfrm>
            <a:off x="1507895" y="1260936"/>
            <a:ext cx="2539555" cy="468900"/>
          </a:xfrm>
          <a:prstGeom prst="rect">
            <a:avLst/>
          </a:prstGeom>
        </p:spPr>
        <p:txBody>
          <a:bodyPr spcFirstLastPara="1" wrap="square" lIns="91425" tIns="91425" rIns="91425" bIns="91425" anchor="b" anchorCtr="0">
            <a:noAutofit/>
          </a:bodyPr>
          <a:lstStyle/>
          <a:p>
            <a:r>
              <a:rPr lang="en-US" sz="1200" smtClean="0"/>
              <a:t>BIAYA  LANGSUNG</a:t>
            </a:r>
            <a:endParaRPr lang="en-US" sz="1200" dirty="0"/>
          </a:p>
        </p:txBody>
      </p:sp>
      <p:sp>
        <p:nvSpPr>
          <p:cNvPr id="482" name="Google Shape;482;p38"/>
          <p:cNvSpPr txBox="1">
            <a:spLocks noGrp="1"/>
          </p:cNvSpPr>
          <p:nvPr>
            <p:ph type="subTitle" idx="1"/>
          </p:nvPr>
        </p:nvSpPr>
        <p:spPr>
          <a:xfrm>
            <a:off x="792526" y="461722"/>
            <a:ext cx="8071423" cy="819300"/>
          </a:xfrm>
          <a:prstGeom prst="rect">
            <a:avLst/>
          </a:prstGeom>
        </p:spPr>
        <p:txBody>
          <a:bodyPr spcFirstLastPara="1" wrap="square" lIns="91425" tIns="91425" rIns="91425" bIns="91425" anchor="t" anchorCtr="0">
            <a:noAutofit/>
          </a:bodyPr>
          <a:lstStyle/>
          <a:p>
            <a:pPr marL="0" indent="0">
              <a:lnSpc>
                <a:spcPct val="110000"/>
              </a:lnSpc>
            </a:pPr>
            <a:r>
              <a:rPr lang="en-US" sz="1200"/>
              <a:t>Sistem pengendalian manajemen (SPM) memberikan satu manfaat produk, yaitu profitabilitas yang lebih tinggi sehingga karyawan akan mecapai tujuan perusahaan. Manajer terkadang bersedia menggunakan biaya langsung untuk memperoleh manfaat ini. Namun, manajer juga harus memperhatikan beberapa hal lain, biaya tidak langsung yang terkadang lebih besar daripada biaya langsung.</a:t>
            </a:r>
            <a:endParaRPr lang="en-US" sz="1200" dirty="0"/>
          </a:p>
        </p:txBody>
      </p:sp>
      <p:sp>
        <p:nvSpPr>
          <p:cNvPr id="485" name="Google Shape;485;p38"/>
          <p:cNvSpPr txBox="1">
            <a:spLocks noGrp="1"/>
          </p:cNvSpPr>
          <p:nvPr>
            <p:ph type="title" idx="4"/>
          </p:nvPr>
        </p:nvSpPr>
        <p:spPr>
          <a:xfrm>
            <a:off x="6068945" y="1373044"/>
            <a:ext cx="2286300" cy="468900"/>
          </a:xfrm>
          <a:prstGeom prst="rect">
            <a:avLst/>
          </a:prstGeom>
        </p:spPr>
        <p:txBody>
          <a:bodyPr spcFirstLastPara="1" wrap="square" lIns="91425" tIns="91425" rIns="91425" bIns="91425" anchor="b" anchorCtr="0">
            <a:noAutofit/>
          </a:bodyPr>
          <a:lstStyle/>
          <a:p>
            <a:r>
              <a:rPr lang="en-US" sz="1200"/>
              <a:t>BIAYA TIDAK LANGSUNG</a:t>
            </a:r>
            <a:endParaRPr lang="en-US" sz="1200" dirty="0"/>
          </a:p>
        </p:txBody>
      </p:sp>
      <p:sp>
        <p:nvSpPr>
          <p:cNvPr id="486" name="Google Shape;486;p38"/>
          <p:cNvSpPr txBox="1">
            <a:spLocks noGrp="1"/>
          </p:cNvSpPr>
          <p:nvPr>
            <p:ph type="subTitle" idx="5"/>
          </p:nvPr>
        </p:nvSpPr>
        <p:spPr>
          <a:xfrm>
            <a:off x="5094040" y="1880919"/>
            <a:ext cx="3650747" cy="2064706"/>
          </a:xfrm>
          <a:prstGeom prst="rect">
            <a:avLst/>
          </a:prstGeom>
        </p:spPr>
        <p:txBody>
          <a:bodyPr spcFirstLastPara="1" wrap="square" lIns="91425" tIns="91425" rIns="91425" bIns="91425" anchor="t" anchorCtr="0">
            <a:noAutofit/>
          </a:bodyPr>
          <a:lstStyle/>
          <a:p>
            <a:pPr algn="just"/>
            <a:r>
              <a:rPr lang="en-US" smtClean="0"/>
              <a:t>                          Mungkin </a:t>
            </a:r>
            <a:r>
              <a:rPr lang="en-US"/>
              <a:t>sama menantangnya seperti </a:t>
            </a:r>
            <a:r>
              <a:rPr lang="en-US" smtClean="0"/>
              <a:t>memperkirakan biaya </a:t>
            </a:r>
            <a:r>
              <a:rPr lang="en-US"/>
              <a:t>langsung pengendalian, biaya tidak langsung dapat dikurangi oleh biaya langsung pengendalian yang disebabkan oleh sejumlah efek samping yang merugikan, termasuk perubahan perilaku, gamesmanship, penundaan pekerjaan, dan perilaku negatif</a:t>
            </a:r>
            <a:endParaRPr lang="en-US" dirty="0"/>
          </a:p>
        </p:txBody>
      </p:sp>
      <p:sp>
        <p:nvSpPr>
          <p:cNvPr id="487" name="Google Shape;487;p38"/>
          <p:cNvSpPr txBox="1">
            <a:spLocks noGrp="1"/>
          </p:cNvSpPr>
          <p:nvPr>
            <p:ph type="title" idx="6"/>
          </p:nvPr>
        </p:nvSpPr>
        <p:spPr>
          <a:xfrm>
            <a:off x="596497" y="12908"/>
            <a:ext cx="7704000" cy="634500"/>
          </a:xfrm>
          <a:prstGeom prst="rect">
            <a:avLst/>
          </a:prstGeom>
        </p:spPr>
        <p:txBody>
          <a:bodyPr spcFirstLastPara="1" wrap="square" lIns="91425" tIns="91425" rIns="91425" bIns="91425" anchor="t" anchorCtr="0">
            <a:noAutofit/>
          </a:bodyPr>
          <a:lstStyle/>
          <a:p>
            <a:pPr lvl="0"/>
            <a:r>
              <a:rPr lang="en-US" sz="2000" b="1"/>
              <a:t>BIAYA </a:t>
            </a:r>
            <a:r>
              <a:rPr lang="en-US" sz="2000" b="1" smtClean="0"/>
              <a:t> SISTEM  PENGENDALIAN</a:t>
            </a:r>
            <a:endParaRPr sz="2000">
              <a:solidFill>
                <a:schemeClr val="lt1"/>
              </a:solidFill>
            </a:endParaRPr>
          </a:p>
        </p:txBody>
      </p:sp>
      <p:grpSp>
        <p:nvGrpSpPr>
          <p:cNvPr id="567" name="Google Shape;567;p38"/>
          <p:cNvGrpSpPr/>
          <p:nvPr/>
        </p:nvGrpSpPr>
        <p:grpSpPr>
          <a:xfrm rot="-902508">
            <a:off x="7474742" y="-1216616"/>
            <a:ext cx="2607363" cy="2843903"/>
            <a:chOff x="7404738" y="-789590"/>
            <a:chExt cx="2209183" cy="2469501"/>
          </a:xfrm>
        </p:grpSpPr>
        <p:sp>
          <p:nvSpPr>
            <p:cNvPr id="568" name="Google Shape;568;p38"/>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38"/>
          <p:cNvGrpSpPr/>
          <p:nvPr/>
        </p:nvGrpSpPr>
        <p:grpSpPr>
          <a:xfrm rot="-899960" flipH="1">
            <a:off x="-3549104" y="-561436"/>
            <a:ext cx="4639969" cy="2713317"/>
            <a:chOff x="-2259326" y="-1380626"/>
            <a:chExt cx="4640108" cy="2713398"/>
          </a:xfrm>
        </p:grpSpPr>
        <p:sp>
          <p:nvSpPr>
            <p:cNvPr id="573" name="Google Shape;573;p38"/>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484;p38"/>
          <p:cNvSpPr txBox="1">
            <a:spLocks/>
          </p:cNvSpPr>
          <p:nvPr/>
        </p:nvSpPr>
        <p:spPr>
          <a:xfrm>
            <a:off x="436335" y="1666857"/>
            <a:ext cx="4642065" cy="819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1pPr>
            <a:lvl2pPr marL="914400" marR="0" lvl="1"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2pPr>
            <a:lvl3pPr marL="1371600" marR="0" lvl="2"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3pPr>
            <a:lvl4pPr marL="1828800" marR="0" lvl="3"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4pPr>
            <a:lvl5pPr marL="2286000" marR="0" lvl="4"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5pPr>
            <a:lvl6pPr marL="2743200" marR="0" lvl="5"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6pPr>
            <a:lvl7pPr marL="3200400" marR="0" lvl="6"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7pPr>
            <a:lvl8pPr marL="3657600" marR="0" lvl="7"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8pPr>
            <a:lvl9pPr marL="4114800" marR="0" lvl="8"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9pPr>
          </a:lstStyle>
          <a:p>
            <a:pPr marL="0" indent="0" algn="just"/>
            <a:r>
              <a:rPr lang="en-US" sz="1350"/>
              <a:t> </a:t>
            </a:r>
            <a:r>
              <a:rPr lang="en-US" sz="1350" smtClean="0"/>
              <a:t>            Biaya </a:t>
            </a:r>
            <a:r>
              <a:rPr lang="en-US" sz="1350"/>
              <a:t>langsung SPM mencakup seluruh biaya out-of-pocket, biaya moneter yang dibutuhkan untuk mendesain dan mengimplementasikan SPM. Beberapa biaya langsung, seperti biaya pembayaran bonus tunai (berasal dari kompensasi insentif untuk pengendalian hasil) atau biaya pemeliharaan staf audit internal (dibutuhkan untuk memastikan kesesuaian dengan keputusan pengendalian tindakan) secara relatif, mudah diidentifikasi. Namun, biaya lain seperti yang berkaitan dengan waktu yang digunakan karyawan dalam aktivitas perencanaan dan penganggaran atau kajian pratindakan hanya dapat diperkirakan    </a:t>
            </a:r>
            <a:endParaRPr lang="en-US" sz="1350" dirty="0"/>
          </a:p>
        </p:txBody>
      </p:sp>
    </p:spTree>
    <p:extLst>
      <p:ext uri="{BB962C8B-B14F-4D97-AF65-F5344CB8AC3E}">
        <p14:creationId xmlns:p14="http://schemas.microsoft.com/office/powerpoint/2010/main" val="4145391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32"/>
        <p:cNvGrpSpPr/>
        <p:nvPr/>
      </p:nvGrpSpPr>
      <p:grpSpPr>
        <a:xfrm>
          <a:off x="0" y="0"/>
          <a:ext cx="0" cy="0"/>
          <a:chOff x="0" y="0"/>
          <a:chExt cx="0" cy="0"/>
        </a:xfrm>
      </p:grpSpPr>
      <p:sp>
        <p:nvSpPr>
          <p:cNvPr id="733" name="Google Shape;733;p42"/>
          <p:cNvSpPr txBox="1">
            <a:spLocks noGrp="1"/>
          </p:cNvSpPr>
          <p:nvPr>
            <p:ph type="subTitle" idx="1"/>
          </p:nvPr>
        </p:nvSpPr>
        <p:spPr>
          <a:xfrm>
            <a:off x="757053" y="2347280"/>
            <a:ext cx="6173061" cy="1387200"/>
          </a:xfrm>
          <a:prstGeom prst="rect">
            <a:avLst/>
          </a:prstGeom>
        </p:spPr>
        <p:txBody>
          <a:bodyPr spcFirstLastPara="1" wrap="square" lIns="91425" tIns="91425" rIns="91425" bIns="91425" anchor="b" anchorCtr="0">
            <a:noAutofit/>
          </a:bodyPr>
          <a:lstStyle/>
          <a:p>
            <a:pPr algn="just"/>
            <a:r>
              <a:rPr lang="en-US" sz="1600" smtClean="0"/>
              <a:t>		Perubahan </a:t>
            </a:r>
            <a:r>
              <a:rPr lang="en-US" sz="1600"/>
              <a:t>perilaku adalah efek samping yang berhubungan dengan SPM yang umumnya muncul dan dapat menyebabkan biaya tidak langsung yang signifikan pada suatu organisasi. Hal ini terjadi ketika SPM membuat, dan sebenarnya mendorong, perilaku yang tidak konsisten dengan tujuan organisasi. Perubahan perilaku sama dengan pengendalian tipe akuntabilitas (baik akuntabilitas hasil maupun kinerja) dengan spesifikasi hasil atau tindakan yang diinginkan incongruent. Namun, beberapa bentuk pengendalian personel/kultural juga dapat menyebabkan masalah.</a:t>
            </a:r>
            <a:endParaRPr lang="en-US" sz="1600" dirty="0"/>
          </a:p>
        </p:txBody>
      </p:sp>
      <p:sp>
        <p:nvSpPr>
          <p:cNvPr id="734" name="Google Shape;734;p42"/>
          <p:cNvSpPr txBox="1">
            <a:spLocks noGrp="1"/>
          </p:cNvSpPr>
          <p:nvPr>
            <p:ph type="title"/>
          </p:nvPr>
        </p:nvSpPr>
        <p:spPr>
          <a:xfrm rot="-904">
            <a:off x="1289658" y="649528"/>
            <a:ext cx="5431119" cy="521400"/>
          </a:xfrm>
          <a:prstGeom prst="rect">
            <a:avLst/>
          </a:prstGeom>
        </p:spPr>
        <p:txBody>
          <a:bodyPr spcFirstLastPara="1" wrap="square" lIns="91425" tIns="91425" rIns="91425" bIns="91425" anchor="t" anchorCtr="0">
            <a:noAutofit/>
          </a:bodyPr>
          <a:lstStyle/>
          <a:p>
            <a:pPr lvl="0"/>
            <a:r>
              <a:rPr lang="en-US"/>
              <a:t>PERUBAHAN </a:t>
            </a:r>
            <a:r>
              <a:rPr lang="en-US" smtClean="0"/>
              <a:t>  PERILAKU</a:t>
            </a:r>
            <a:endParaRPr>
              <a:solidFill>
                <a:schemeClr val="lt1"/>
              </a:solidFill>
            </a:endParaRPr>
          </a:p>
        </p:txBody>
      </p:sp>
      <p:grpSp>
        <p:nvGrpSpPr>
          <p:cNvPr id="735" name="Google Shape;735;p42"/>
          <p:cNvGrpSpPr/>
          <p:nvPr/>
        </p:nvGrpSpPr>
        <p:grpSpPr>
          <a:xfrm rot="7953112">
            <a:off x="4526837" y="-114450"/>
            <a:ext cx="7188234" cy="5390861"/>
            <a:chOff x="-828997" y="-878455"/>
            <a:chExt cx="4316370" cy="3152162"/>
          </a:xfrm>
        </p:grpSpPr>
        <p:sp>
          <p:nvSpPr>
            <p:cNvPr id="736" name="Google Shape;736;p42"/>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2"/>
            <p:cNvSpPr/>
            <p:nvPr/>
          </p:nvSpPr>
          <p:spPr>
            <a:xfrm rot="5767268">
              <a:off x="-53996" y="-1321534"/>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2"/>
            <p:cNvSpPr/>
            <p:nvPr/>
          </p:nvSpPr>
          <p:spPr>
            <a:xfrm rot="5138738">
              <a:off x="-204434" y="-133963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2"/>
            <p:cNvSpPr/>
            <p:nvPr/>
          </p:nvSpPr>
          <p:spPr>
            <a:xfrm rot="5618773">
              <a:off x="-70689" y="-1017923"/>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0" name="Google Shape;740;p42"/>
          <p:cNvGrpSpPr/>
          <p:nvPr/>
        </p:nvGrpSpPr>
        <p:grpSpPr>
          <a:xfrm rot="1893997" flipH="1">
            <a:off x="-1765377" y="1983691"/>
            <a:ext cx="5759375" cy="4000257"/>
            <a:chOff x="2652388" y="3463823"/>
            <a:chExt cx="3445974" cy="2931853"/>
          </a:xfrm>
        </p:grpSpPr>
        <p:sp>
          <p:nvSpPr>
            <p:cNvPr id="741" name="Google Shape;741;p42"/>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2"/>
            <p:cNvSpPr/>
            <p:nvPr/>
          </p:nvSpPr>
          <p:spPr>
            <a:xfrm rot="-2082305">
              <a:off x="3465766" y="4081267"/>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2"/>
            <p:cNvSpPr/>
            <p:nvPr/>
          </p:nvSpPr>
          <p:spPr>
            <a:xfrm rot="-1474465">
              <a:off x="3604500" y="4559999"/>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9" name="Google Shape;429;p36"/>
          <p:cNvSpPr txBox="1">
            <a:spLocks noGrp="1"/>
          </p:cNvSpPr>
          <p:nvPr>
            <p:ph type="title" idx="2"/>
          </p:nvPr>
        </p:nvSpPr>
        <p:spPr>
          <a:xfrm>
            <a:off x="1790592" y="195679"/>
            <a:ext cx="5657958" cy="447900"/>
          </a:xfrm>
          <a:prstGeom prst="rect">
            <a:avLst/>
          </a:prstGeom>
        </p:spPr>
        <p:txBody>
          <a:bodyPr spcFirstLastPara="1" wrap="square" lIns="91425" tIns="91425" rIns="91425" bIns="91425" anchor="b" anchorCtr="0">
            <a:noAutofit/>
          </a:bodyPr>
          <a:lstStyle/>
          <a:p>
            <a:pPr algn="ctr"/>
            <a:r>
              <a:rPr lang="en-US" sz="1600"/>
              <a:t>PERUBAHAN </a:t>
            </a:r>
            <a:r>
              <a:rPr lang="en-US" sz="1600" smtClean="0"/>
              <a:t> PERILAKU  </a:t>
            </a:r>
            <a:r>
              <a:rPr lang="en-US" sz="1600"/>
              <a:t>DAN PENGENDALIAN </a:t>
            </a:r>
            <a:r>
              <a:rPr lang="en-US" sz="1600" smtClean="0"/>
              <a:t> HASIL</a:t>
            </a:r>
            <a:endParaRPr lang="en-US" sz="1600" dirty="0"/>
          </a:p>
        </p:txBody>
      </p:sp>
      <p:sp>
        <p:nvSpPr>
          <p:cNvPr id="430" name="Google Shape;430;p36"/>
          <p:cNvSpPr txBox="1">
            <a:spLocks noGrp="1"/>
          </p:cNvSpPr>
          <p:nvPr>
            <p:ph type="subTitle" idx="1"/>
          </p:nvPr>
        </p:nvSpPr>
        <p:spPr>
          <a:xfrm>
            <a:off x="528834" y="515866"/>
            <a:ext cx="8239125" cy="602700"/>
          </a:xfrm>
          <a:prstGeom prst="rect">
            <a:avLst/>
          </a:prstGeom>
        </p:spPr>
        <p:txBody>
          <a:bodyPr spcFirstLastPara="1" wrap="square" lIns="91425" tIns="91425" rIns="91425" bIns="91425" anchor="t" anchorCtr="0">
            <a:noAutofit/>
          </a:bodyPr>
          <a:lstStyle/>
          <a:p>
            <a:pPr marL="0" indent="0" algn="just"/>
            <a:r>
              <a:rPr lang="en-ID">
                <a:solidFill>
                  <a:srgbClr val="000000"/>
                </a:solidFill>
                <a:latin typeface="ff2"/>
              </a:rPr>
              <a:t> </a:t>
            </a:r>
            <a:r>
              <a:rPr lang="en-ID" smtClean="0">
                <a:solidFill>
                  <a:srgbClr val="000000"/>
                </a:solidFill>
                <a:latin typeface="ff2"/>
              </a:rPr>
              <a:t>     </a:t>
            </a:r>
            <a:r>
              <a:rPr lang="en-ID">
                <a:solidFill>
                  <a:schemeClr val="tx1">
                    <a:lumMod val="75000"/>
                    <a:lumOff val="25000"/>
                  </a:schemeClr>
                </a:solidFill>
              </a:rPr>
              <a:t>Dalam sistem pengendalian hasil, perubahan perilaku terjadi ketika suatu organisasi menetapkan perangkat pengukuran hasil yang tidak sesuai dengan tujuan organisasi yang sesungguhnya. Beberapa contohnya adalah sebagai berikut. </a:t>
            </a:r>
          </a:p>
          <a:p>
            <a:pPr algn="just">
              <a:buFont typeface="Wingdings" pitchFamily="2" charset="2"/>
              <a:buChar char="v"/>
            </a:pPr>
            <a:r>
              <a:rPr lang="en-US">
                <a:solidFill>
                  <a:schemeClr val="tx1">
                    <a:lumMod val="75000"/>
                    <a:lumOff val="25000"/>
                  </a:schemeClr>
                </a:solidFill>
              </a:rPr>
              <a:t>Ketika perusahaan memberikan kuota penjualan bulanan kepada tenaga penjual mereka, tenaga penjual akan cenderung lebih mudah dalam penjualan, yaitu bukan penjualan yang paling menguntungkan atau penjualan dengan prioritas tertinggi. </a:t>
            </a:r>
          </a:p>
          <a:p>
            <a:pPr algn="just">
              <a:buFont typeface="Wingdings" pitchFamily="2" charset="2"/>
              <a:buChar char="v"/>
            </a:pPr>
            <a:r>
              <a:rPr lang="en-US">
                <a:solidFill>
                  <a:schemeClr val="tx1">
                    <a:lumMod val="75000"/>
                    <a:lumOff val="25000"/>
                  </a:schemeClr>
                </a:solidFill>
              </a:rPr>
              <a:t>Ketika perusahaan pialang memberikan imbalan pada pialang mereka dengan komisi perdagangan klien, beberapa pialang merespons dengan memutar rekening, melakukan lebih banyak transaksi daripada bunga konsumen, dan hal ini akan berisiko pada ketidakpuasan dan perginya klien. </a:t>
            </a:r>
          </a:p>
          <a:p>
            <a:pPr algn="just">
              <a:buFont typeface="Wingdings" pitchFamily="2" charset="2"/>
              <a:buChar char="v"/>
            </a:pPr>
            <a:r>
              <a:rPr lang="en-US">
                <a:solidFill>
                  <a:schemeClr val="tx1">
                    <a:lumMod val="75000"/>
                    <a:lumOff val="25000"/>
                  </a:schemeClr>
                </a:solidFill>
              </a:rPr>
              <a:t>Ketika perusahaan memberikan imbalan pada pemrogram komputer mereka atas output yang diukur dalam kode tiap hari, pemrogram cenderung menghasilkan program dengan kode yang panjang bahkan ketika masalah perusahaan dapat diatasi hanya dengan program yang lebih sederhana atau melalui aplikasi yang telah tersedia. </a:t>
            </a:r>
          </a:p>
          <a:p>
            <a:pPr algn="just">
              <a:buFont typeface="Wingdings" pitchFamily="2" charset="2"/>
              <a:buChar char="v"/>
            </a:pPr>
            <a:r>
              <a:rPr lang="en-US">
                <a:solidFill>
                  <a:schemeClr val="tx1">
                    <a:lumMod val="75000"/>
                    <a:lumOff val="25000"/>
                  </a:schemeClr>
                </a:solidFill>
              </a:rPr>
              <a:t>Jumlah bug juga menyebabkan adanya insentif untuk pengujian superfisial, memberikan penalti pada penguji untuk meluangkan waktu mencari bug yang sulit ditemukan tetapi lebih penting atau mendokumentasikan temuan mereka sepenuhnya. Jumlah bug juga memberikan penalti pada penguji yang memberikan alat uji pada penguji lainnya melalui pembinaan, bantuan, dan auditing. </a:t>
            </a:r>
          </a:p>
          <a:p>
            <a:pPr algn="just">
              <a:buFont typeface="Wingdings" pitchFamily="2" charset="2"/>
              <a:buChar char="v"/>
            </a:pPr>
            <a:r>
              <a:rPr lang="en-US">
                <a:solidFill>
                  <a:schemeClr val="tx1">
                    <a:lumMod val="75000"/>
                    <a:lumOff val="25000"/>
                  </a:schemeClr>
                </a:solidFill>
              </a:rPr>
              <a:t>Ketika perusahaan memberikan imbalan pada ilmuwan penelitian untuk sejumlah hak cipta yang diajukan, mereka mungkin melihat kenaikan jumlah hak cipta yang diajukan. Namun, insentif hanya akan menyebabkan proliferasi hak cipta. Hal ini tidak memperbesar perhatian peneliti terhadap keberhasilan komersial temuannya.</a:t>
            </a:r>
            <a:endParaRPr lang="en-US" dirty="0">
              <a:solidFill>
                <a:schemeClr val="tx1">
                  <a:lumMod val="75000"/>
                  <a:lumOff val="25000"/>
                </a:schemeClr>
              </a:solidFill>
            </a:endParaRPr>
          </a:p>
        </p:txBody>
      </p:sp>
      <p:grpSp>
        <p:nvGrpSpPr>
          <p:cNvPr id="441" name="Google Shape;441;p36"/>
          <p:cNvGrpSpPr/>
          <p:nvPr/>
        </p:nvGrpSpPr>
        <p:grpSpPr>
          <a:xfrm flipH="1">
            <a:off x="6869069" y="-1463380"/>
            <a:ext cx="4183978" cy="3165838"/>
            <a:chOff x="-1160076" y="-892225"/>
            <a:chExt cx="4647449" cy="3165933"/>
          </a:xfrm>
        </p:grpSpPr>
        <p:sp>
          <p:nvSpPr>
            <p:cNvPr id="442" name="Google Shape;442;p36"/>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6"/>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6" name="Google Shape;446;p36"/>
          <p:cNvGrpSpPr/>
          <p:nvPr/>
        </p:nvGrpSpPr>
        <p:grpSpPr>
          <a:xfrm flipH="1">
            <a:off x="-1963177" y="-1016527"/>
            <a:ext cx="4390901" cy="2586698"/>
            <a:chOff x="5173700" y="-722431"/>
            <a:chExt cx="4570818" cy="2803046"/>
          </a:xfrm>
        </p:grpSpPr>
        <p:sp>
          <p:nvSpPr>
            <p:cNvPr id="447" name="Google Shape;447;p36"/>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6"/>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36"/>
          <p:cNvGrpSpPr/>
          <p:nvPr/>
        </p:nvGrpSpPr>
        <p:grpSpPr>
          <a:xfrm rot="20342305" flipH="1">
            <a:off x="7677422" y="3067438"/>
            <a:ext cx="3304644" cy="3184082"/>
            <a:chOff x="-931344" y="2916100"/>
            <a:chExt cx="3453394" cy="3283525"/>
          </a:xfrm>
        </p:grpSpPr>
        <p:sp>
          <p:nvSpPr>
            <p:cNvPr id="452" name="Google Shape;452;p36"/>
            <p:cNvSpPr/>
            <p:nvPr/>
          </p:nvSpPr>
          <p:spPr>
            <a:xfrm>
              <a:off x="-409625" y="2916100"/>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6"/>
            <p:cNvSpPr/>
            <p:nvPr/>
          </p:nvSpPr>
          <p:spPr>
            <a:xfrm rot="332098">
              <a:off x="-486222" y="3426521"/>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6"/>
            <p:cNvSpPr/>
            <p:nvPr/>
          </p:nvSpPr>
          <p:spPr>
            <a:xfrm>
              <a:off x="-759526" y="3780975"/>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6"/>
            <p:cNvSpPr/>
            <p:nvPr/>
          </p:nvSpPr>
          <p:spPr>
            <a:xfrm rot="887779">
              <a:off x="-759204" y="4456981"/>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6" name="Google Shape;456;p36"/>
          <p:cNvGrpSpPr/>
          <p:nvPr/>
        </p:nvGrpSpPr>
        <p:grpSpPr>
          <a:xfrm rot="1800044">
            <a:off x="-1892578" y="3015248"/>
            <a:ext cx="4365476" cy="3325164"/>
            <a:chOff x="2652388" y="3463823"/>
            <a:chExt cx="3445974" cy="2931853"/>
          </a:xfrm>
        </p:grpSpPr>
        <p:sp>
          <p:nvSpPr>
            <p:cNvPr id="457" name="Google Shape;457;p36"/>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6"/>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6"/>
            <p:cNvSpPr/>
            <p:nvPr/>
          </p:nvSpPr>
          <p:spPr>
            <a:xfrm rot="-1474465">
              <a:off x="3489441" y="4630227"/>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247175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700" name="Google Shape;700;p41"/>
          <p:cNvSpPr txBox="1">
            <a:spLocks noGrp="1"/>
          </p:cNvSpPr>
          <p:nvPr>
            <p:ph type="subTitle" idx="2"/>
          </p:nvPr>
        </p:nvSpPr>
        <p:spPr>
          <a:xfrm>
            <a:off x="914116" y="1295979"/>
            <a:ext cx="6888179" cy="1020300"/>
          </a:xfrm>
          <a:prstGeom prst="rect">
            <a:avLst/>
          </a:prstGeom>
        </p:spPr>
        <p:txBody>
          <a:bodyPr spcFirstLastPara="1" wrap="square" lIns="91425" tIns="91425" rIns="91425" bIns="91425" anchor="t" anchorCtr="0">
            <a:noAutofit/>
          </a:bodyPr>
          <a:lstStyle/>
          <a:p>
            <a:pPr algn="just">
              <a:lnSpc>
                <a:spcPct val="150000"/>
              </a:lnSpc>
            </a:pPr>
            <a:r>
              <a:rPr lang="en-US" smtClean="0"/>
              <a:t>                         Perubahan </a:t>
            </a:r>
            <a:r>
              <a:rPr lang="en-US"/>
              <a:t>perilaku juga dapat disertai pengendalian tindakan. Satu bentuk perubahan yang berhubungan dengan pengendalian tindakan terkadang merujuk sebagai means-ends inversion, yang berarti bahwa karyawan memerhatikan apa yang mereka lakukan (means). tetapi mengabaikan apa yang akan meneka capai (ends). Sebagai contoh, manajer yang belanja modalnya terbatas diketahui berinvestasi pada sejumlah proyek kecil, masing-masing dalam batasan kekuasaan mereka. Walaupun pengendalian akuntabilitas tindakan tidak dapat dilanggar, pola penghasilan investasi yang kecil dan meningkat mungkin menjadi suboptimal</a:t>
            </a:r>
            <a:endParaRPr lang="en-US" dirty="0"/>
          </a:p>
        </p:txBody>
      </p:sp>
      <p:sp>
        <p:nvSpPr>
          <p:cNvPr id="701" name="Google Shape;701;p41"/>
          <p:cNvSpPr txBox="1">
            <a:spLocks noGrp="1"/>
          </p:cNvSpPr>
          <p:nvPr>
            <p:ph type="title" idx="4"/>
          </p:nvPr>
        </p:nvSpPr>
        <p:spPr>
          <a:xfrm>
            <a:off x="210201" y="252435"/>
            <a:ext cx="7704000" cy="634500"/>
          </a:xfrm>
          <a:prstGeom prst="rect">
            <a:avLst/>
          </a:prstGeom>
        </p:spPr>
        <p:txBody>
          <a:bodyPr spcFirstLastPara="1" wrap="square" lIns="91425" tIns="91425" rIns="91425" bIns="91425" anchor="t" anchorCtr="0">
            <a:noAutofit/>
          </a:bodyPr>
          <a:lstStyle/>
          <a:p>
            <a:r>
              <a:rPr lang="en-US" sz="2400"/>
              <a:t>PERUBAHAN </a:t>
            </a:r>
            <a:r>
              <a:rPr lang="en-US" sz="2400" smtClean="0"/>
              <a:t>  PERILAKU  </a:t>
            </a:r>
            <a:r>
              <a:rPr lang="en-US" sz="2400"/>
              <a:t>DAN PENGENDALIAN </a:t>
            </a:r>
            <a:r>
              <a:rPr lang="en-US" sz="2400" smtClean="0"/>
              <a:t>  TINDAKAN</a:t>
            </a:r>
            <a:endParaRPr lang="en-US" sz="2400" dirty="0"/>
          </a:p>
        </p:txBody>
      </p:sp>
      <p:grpSp>
        <p:nvGrpSpPr>
          <p:cNvPr id="724" name="Google Shape;724;p41"/>
          <p:cNvGrpSpPr/>
          <p:nvPr/>
        </p:nvGrpSpPr>
        <p:grpSpPr>
          <a:xfrm rot="1800044">
            <a:off x="6823996" y="-244853"/>
            <a:ext cx="4640006" cy="2911311"/>
            <a:chOff x="-2145021" y="-1380626"/>
            <a:chExt cx="4640108" cy="2911375"/>
          </a:xfrm>
        </p:grpSpPr>
        <p:sp>
          <p:nvSpPr>
            <p:cNvPr id="725" name="Google Shape;725;p41"/>
            <p:cNvSpPr/>
            <p:nvPr/>
          </p:nvSpPr>
          <p:spPr>
            <a:xfrm rot="-10688933">
              <a:off x="-2112076" y="-656264"/>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1"/>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1"/>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1"/>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37"/>
          <p:cNvPicPr preferRelativeResize="0">
            <a:picLocks noGrp="1"/>
          </p:cNvPicPr>
          <p:nvPr>
            <p:ph type="pic" idx="2"/>
          </p:nvPr>
        </p:nvPicPr>
        <p:blipFill rotWithShape="1">
          <a:blip r:embed="rId3">
            <a:alphaModFix/>
          </a:blip>
          <a:srcRect t="32271" b="1079"/>
          <a:stretch/>
        </p:blipFill>
        <p:spPr>
          <a:xfrm>
            <a:off x="5203785" y="1041341"/>
            <a:ext cx="3258600" cy="3258600"/>
          </a:xfrm>
          <a:prstGeom prst="ellipse">
            <a:avLst/>
          </a:prstGeom>
        </p:spPr>
      </p:pic>
      <p:sp>
        <p:nvSpPr>
          <p:cNvPr id="465" name="Google Shape;465;p37"/>
          <p:cNvSpPr txBox="1">
            <a:spLocks noGrp="1"/>
          </p:cNvSpPr>
          <p:nvPr>
            <p:ph type="title"/>
          </p:nvPr>
        </p:nvSpPr>
        <p:spPr>
          <a:xfrm>
            <a:off x="564778" y="464044"/>
            <a:ext cx="5036868" cy="849300"/>
          </a:xfrm>
          <a:prstGeom prst="rect">
            <a:avLst/>
          </a:prstGeom>
        </p:spPr>
        <p:txBody>
          <a:bodyPr spcFirstLastPara="1" wrap="square" lIns="91425" tIns="91425" rIns="91425" bIns="91425" anchor="b" anchorCtr="0">
            <a:noAutofit/>
          </a:bodyPr>
          <a:lstStyle/>
          <a:p>
            <a:pPr lvl="0"/>
            <a:r>
              <a:rPr lang="en-US" sz="1800"/>
              <a:t>PERUBAHAN PERILAKU DAN PENGENDALIAN PERSONEL/KULTURAL</a:t>
            </a:r>
            <a:endParaRPr sz="1800">
              <a:solidFill>
                <a:schemeClr val="lt1"/>
              </a:solidFill>
            </a:endParaRPr>
          </a:p>
        </p:txBody>
      </p:sp>
      <p:sp>
        <p:nvSpPr>
          <p:cNvPr id="466" name="Google Shape;466;p37"/>
          <p:cNvSpPr txBox="1">
            <a:spLocks noGrp="1"/>
          </p:cNvSpPr>
          <p:nvPr>
            <p:ph type="subTitle" idx="1"/>
          </p:nvPr>
        </p:nvSpPr>
        <p:spPr>
          <a:xfrm>
            <a:off x="120270" y="1346609"/>
            <a:ext cx="5049004" cy="1401600"/>
          </a:xfrm>
          <a:prstGeom prst="rect">
            <a:avLst/>
          </a:prstGeom>
        </p:spPr>
        <p:txBody>
          <a:bodyPr spcFirstLastPara="1" wrap="square" lIns="91425" tIns="91425" rIns="91425" bIns="91425" anchor="t" anchorCtr="0">
            <a:noAutofit/>
          </a:bodyPr>
          <a:lstStyle/>
          <a:p>
            <a:pPr algn="l"/>
            <a:r>
              <a:rPr lang="en-ID" smtClean="0">
                <a:solidFill>
                  <a:srgbClr val="000000"/>
                </a:solidFill>
                <a:latin typeface="ff2"/>
              </a:rPr>
              <a:t>		</a:t>
            </a:r>
            <a:r>
              <a:rPr lang="en-US"/>
              <a:t>Perubahan perilaku juga dapat disertai pengendalian personel/pengendalian kultural. Perubahan perilaku dapat muncul dari perekrutan karyawan yang salah atau dari pelatihan yang tidak mencukupi. Budaya yang kuat juga dapat menyebabkan perubahan ketika norma perilaku yang digunakan oleh kelompok untuk mengarahkan perilaku para anggotanya, atau pengukuran yang digunakan untuk memberikan imbalan kelompok, tidak sesuai dengan yang diinginkan perusahaan. </a:t>
            </a:r>
            <a:endParaRPr lang="en-US" dirty="0"/>
          </a:p>
        </p:txBody>
      </p:sp>
      <p:grpSp>
        <p:nvGrpSpPr>
          <p:cNvPr id="467" name="Google Shape;467;p37"/>
          <p:cNvGrpSpPr/>
          <p:nvPr/>
        </p:nvGrpSpPr>
        <p:grpSpPr>
          <a:xfrm rot="4500097">
            <a:off x="4773377" y="-797529"/>
            <a:ext cx="5712524" cy="3891482"/>
            <a:chOff x="-1160076" y="-892225"/>
            <a:chExt cx="4647449" cy="3165933"/>
          </a:xfrm>
        </p:grpSpPr>
        <p:sp>
          <p:nvSpPr>
            <p:cNvPr id="468" name="Google Shape;468;p37"/>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7"/>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7"/>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7"/>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37"/>
          <p:cNvGrpSpPr/>
          <p:nvPr/>
        </p:nvGrpSpPr>
        <p:grpSpPr>
          <a:xfrm rot="2823921" flipH="1">
            <a:off x="-1945625" y="3896181"/>
            <a:ext cx="5034603" cy="3142660"/>
            <a:chOff x="5587057" y="3255497"/>
            <a:chExt cx="4965646" cy="3400682"/>
          </a:xfrm>
        </p:grpSpPr>
        <p:sp>
          <p:nvSpPr>
            <p:cNvPr id="473" name="Google Shape;473;p37"/>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7"/>
            <p:cNvSpPr/>
            <p:nvPr/>
          </p:nvSpPr>
          <p:spPr>
            <a:xfrm rot="-405102">
              <a:off x="6315368" y="4262073"/>
              <a:ext cx="3657578" cy="169011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7"/>
            <p:cNvSpPr/>
            <p:nvPr/>
          </p:nvSpPr>
          <p:spPr>
            <a:xfrm rot="-1166964">
              <a:off x="6804451" y="4745453"/>
              <a:ext cx="3104907" cy="143473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7"/>
            <p:cNvSpPr/>
            <p:nvPr/>
          </p:nvSpPr>
          <p:spPr>
            <a:xfrm rot="-386622">
              <a:off x="7145844" y="5196886"/>
              <a:ext cx="2600606" cy="120170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319767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37"/>
          <p:cNvPicPr preferRelativeResize="0">
            <a:picLocks noGrp="1"/>
          </p:cNvPicPr>
          <p:nvPr>
            <p:ph type="pic" idx="2"/>
          </p:nvPr>
        </p:nvPicPr>
        <p:blipFill rotWithShape="1">
          <a:blip r:embed="rId3">
            <a:alphaModFix/>
          </a:blip>
          <a:srcRect t="32271" b="1079"/>
          <a:stretch/>
        </p:blipFill>
        <p:spPr>
          <a:xfrm>
            <a:off x="5203785" y="1041341"/>
            <a:ext cx="3258600" cy="3258600"/>
          </a:xfrm>
          <a:prstGeom prst="ellipse">
            <a:avLst/>
          </a:prstGeom>
        </p:spPr>
      </p:pic>
      <p:sp>
        <p:nvSpPr>
          <p:cNvPr id="465" name="Google Shape;465;p37"/>
          <p:cNvSpPr txBox="1">
            <a:spLocks noGrp="1"/>
          </p:cNvSpPr>
          <p:nvPr>
            <p:ph type="title"/>
          </p:nvPr>
        </p:nvSpPr>
        <p:spPr>
          <a:xfrm>
            <a:off x="571213" y="399754"/>
            <a:ext cx="5036868" cy="849300"/>
          </a:xfrm>
          <a:prstGeom prst="rect">
            <a:avLst/>
          </a:prstGeom>
        </p:spPr>
        <p:txBody>
          <a:bodyPr spcFirstLastPara="1" wrap="square" lIns="91425" tIns="91425" rIns="91425" bIns="91425" anchor="b" anchorCtr="0">
            <a:noAutofit/>
          </a:bodyPr>
          <a:lstStyle/>
          <a:p>
            <a:pPr lvl="0"/>
            <a:r>
              <a:rPr lang="en-US" sz="1800"/>
              <a:t>GAMESMANSHIP</a:t>
            </a:r>
            <a:endParaRPr sz="1800">
              <a:solidFill>
                <a:schemeClr val="lt1"/>
              </a:solidFill>
            </a:endParaRPr>
          </a:p>
        </p:txBody>
      </p:sp>
      <p:sp>
        <p:nvSpPr>
          <p:cNvPr id="466" name="Google Shape;466;p37"/>
          <p:cNvSpPr txBox="1">
            <a:spLocks noGrp="1"/>
          </p:cNvSpPr>
          <p:nvPr>
            <p:ph type="subTitle" idx="1"/>
          </p:nvPr>
        </p:nvSpPr>
        <p:spPr>
          <a:xfrm>
            <a:off x="120270" y="1346609"/>
            <a:ext cx="5049004" cy="1401600"/>
          </a:xfrm>
          <a:prstGeom prst="rect">
            <a:avLst/>
          </a:prstGeom>
        </p:spPr>
        <p:txBody>
          <a:bodyPr spcFirstLastPara="1" wrap="square" lIns="91425" tIns="91425" rIns="91425" bIns="91425" anchor="t" anchorCtr="0">
            <a:noAutofit/>
          </a:bodyPr>
          <a:lstStyle/>
          <a:p>
            <a:pPr algn="l"/>
            <a:r>
              <a:rPr lang="en-ID" smtClean="0">
                <a:solidFill>
                  <a:srgbClr val="000000"/>
                </a:solidFill>
                <a:latin typeface="ff2"/>
              </a:rPr>
              <a:t>		</a:t>
            </a:r>
            <a:r>
              <a:rPr lang="en-US"/>
              <a:t>Istilah gamesmanship digunakan untuk menunjukkan tindakan yang dilakukan oleh karyawan untuk meningkatkan indikator kinerja mereka tanpa menghasilkan pengaruh ekonomis yang positif terhadap perusahaan. Gamesmanship merupakan efek samping merugikan yang terjadi dalam situasi yang menggunakan bentuk-bentuk akuntabilitas pengendalian, baik akuntabilitas hasil maupun tindakan.</a:t>
            </a:r>
            <a:endParaRPr lang="en-US" dirty="0"/>
          </a:p>
        </p:txBody>
      </p:sp>
      <p:grpSp>
        <p:nvGrpSpPr>
          <p:cNvPr id="467" name="Google Shape;467;p37"/>
          <p:cNvGrpSpPr/>
          <p:nvPr/>
        </p:nvGrpSpPr>
        <p:grpSpPr>
          <a:xfrm rot="4500097">
            <a:off x="4773377" y="-797529"/>
            <a:ext cx="5712524" cy="3891482"/>
            <a:chOff x="-1160076" y="-892225"/>
            <a:chExt cx="4647449" cy="3165933"/>
          </a:xfrm>
        </p:grpSpPr>
        <p:sp>
          <p:nvSpPr>
            <p:cNvPr id="468" name="Google Shape;468;p37"/>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7"/>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7"/>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7"/>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37"/>
          <p:cNvGrpSpPr/>
          <p:nvPr/>
        </p:nvGrpSpPr>
        <p:grpSpPr>
          <a:xfrm rot="2823921" flipH="1">
            <a:off x="-1945625" y="3896181"/>
            <a:ext cx="5034603" cy="3142660"/>
            <a:chOff x="5587057" y="3255497"/>
            <a:chExt cx="4965646" cy="3400682"/>
          </a:xfrm>
        </p:grpSpPr>
        <p:sp>
          <p:nvSpPr>
            <p:cNvPr id="473" name="Google Shape;473;p37"/>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7"/>
            <p:cNvSpPr/>
            <p:nvPr/>
          </p:nvSpPr>
          <p:spPr>
            <a:xfrm rot="-405102">
              <a:off x="6315368" y="4262073"/>
              <a:ext cx="3657578" cy="169011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7"/>
            <p:cNvSpPr/>
            <p:nvPr/>
          </p:nvSpPr>
          <p:spPr>
            <a:xfrm rot="-1166964">
              <a:off x="6804451" y="4745453"/>
              <a:ext cx="3104907" cy="143473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7"/>
            <p:cNvSpPr/>
            <p:nvPr/>
          </p:nvSpPr>
          <p:spPr>
            <a:xfrm rot="-386622">
              <a:off x="7145844" y="5196886"/>
              <a:ext cx="2600606" cy="120170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511399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38"/>
          <p:cNvSpPr txBox="1">
            <a:spLocks noGrp="1"/>
          </p:cNvSpPr>
          <p:nvPr>
            <p:ph type="title"/>
          </p:nvPr>
        </p:nvSpPr>
        <p:spPr>
          <a:xfrm>
            <a:off x="1412097" y="903896"/>
            <a:ext cx="2539555" cy="468900"/>
          </a:xfrm>
          <a:prstGeom prst="rect">
            <a:avLst/>
          </a:prstGeom>
        </p:spPr>
        <p:txBody>
          <a:bodyPr spcFirstLastPara="1" wrap="square" lIns="91425" tIns="91425" rIns="91425" bIns="91425" anchor="b" anchorCtr="0">
            <a:noAutofit/>
          </a:bodyPr>
          <a:lstStyle/>
          <a:p>
            <a:r>
              <a:rPr lang="en-US" sz="1200"/>
              <a:t>PENCIPTAAN SLACK</a:t>
            </a:r>
            <a:endParaRPr lang="en-US" sz="1200" b="1" dirty="0">
              <a:solidFill>
                <a:schemeClr val="accent1"/>
              </a:solidFill>
            </a:endParaRPr>
          </a:p>
        </p:txBody>
      </p:sp>
      <p:sp>
        <p:nvSpPr>
          <p:cNvPr id="485" name="Google Shape;485;p38"/>
          <p:cNvSpPr txBox="1">
            <a:spLocks noGrp="1"/>
          </p:cNvSpPr>
          <p:nvPr>
            <p:ph type="title" idx="4"/>
          </p:nvPr>
        </p:nvSpPr>
        <p:spPr>
          <a:xfrm>
            <a:off x="6068945" y="887308"/>
            <a:ext cx="2286300" cy="468900"/>
          </a:xfrm>
          <a:prstGeom prst="rect">
            <a:avLst/>
          </a:prstGeom>
        </p:spPr>
        <p:txBody>
          <a:bodyPr spcFirstLastPara="1" wrap="square" lIns="91425" tIns="91425" rIns="91425" bIns="91425" anchor="b" anchorCtr="0">
            <a:noAutofit/>
          </a:bodyPr>
          <a:lstStyle/>
          <a:p>
            <a:r>
              <a:rPr lang="en-US" sz="1200" b="1">
                <a:solidFill>
                  <a:schemeClr val="tx1"/>
                </a:solidFill>
              </a:rPr>
              <a:t>MANIPULASI DATA</a:t>
            </a:r>
            <a:endParaRPr lang="en-US" sz="1200" b="1" dirty="0">
              <a:solidFill>
                <a:schemeClr val="tx1"/>
              </a:solidFill>
            </a:endParaRPr>
          </a:p>
        </p:txBody>
      </p:sp>
      <p:sp>
        <p:nvSpPr>
          <p:cNvPr id="486" name="Google Shape;486;p38"/>
          <p:cNvSpPr txBox="1">
            <a:spLocks noGrp="1"/>
          </p:cNvSpPr>
          <p:nvPr>
            <p:ph type="subTitle" idx="5"/>
          </p:nvPr>
        </p:nvSpPr>
        <p:spPr>
          <a:xfrm>
            <a:off x="4896047" y="1351643"/>
            <a:ext cx="3980657" cy="2064706"/>
          </a:xfrm>
          <a:prstGeom prst="rect">
            <a:avLst/>
          </a:prstGeom>
        </p:spPr>
        <p:txBody>
          <a:bodyPr spcFirstLastPara="1" wrap="square" lIns="91425" tIns="91425" rIns="91425" bIns="91425" anchor="t" anchorCtr="0">
            <a:noAutofit/>
          </a:bodyPr>
          <a:lstStyle/>
          <a:p>
            <a:pPr algn="just">
              <a:buFont typeface="Arial" panose="020B0604020202020204" pitchFamily="34" charset="0"/>
              <a:buChar char="•"/>
            </a:pPr>
            <a:r>
              <a:rPr lang="en-US" smtClean="0"/>
              <a:t>                  Memanipulasi </a:t>
            </a:r>
            <a:r>
              <a:rPr lang="en-US"/>
              <a:t>data menimbulkan indikator pengendalian. Manipulasi data terdiri atas dua bentuk dasar yaitu pemalsuan dan manajemen data. Pemalsuan melibat-kan pelaporan data yang salah, dalam artian bahwa data diubah. Manajemen data melibatkan beberapa tindakan yang diambil untuk mengubah hasil laporan. Manajemen data dapat dihasilkan baik melalui cara akuntansi maupun cara operasional. </a:t>
            </a:r>
          </a:p>
          <a:p>
            <a:pPr algn="just">
              <a:buFont typeface="Arial" panose="020B0604020202020204" pitchFamily="34" charset="0"/>
              <a:buChar char="•"/>
            </a:pPr>
            <a:r>
              <a:rPr lang="en-US" smtClean="0"/>
              <a:t>	Manipulasi </a:t>
            </a:r>
            <a:r>
              <a:rPr lang="en-US"/>
              <a:t>adalah masalah serius. Jika data dimanipulasi, tidak memungkinkan untuk menentukan apakah perusahaan, entitas, atau karyawan telah bekerja dengan baik. </a:t>
            </a:r>
          </a:p>
          <a:p>
            <a:pPr algn="just"/>
            <a:endParaRPr lang="en-US" dirty="0"/>
          </a:p>
        </p:txBody>
      </p:sp>
      <p:sp>
        <p:nvSpPr>
          <p:cNvPr id="487" name="Google Shape;487;p38"/>
          <p:cNvSpPr txBox="1">
            <a:spLocks noGrp="1"/>
          </p:cNvSpPr>
          <p:nvPr>
            <p:ph type="title" idx="6"/>
          </p:nvPr>
        </p:nvSpPr>
        <p:spPr>
          <a:xfrm>
            <a:off x="596497" y="12908"/>
            <a:ext cx="7704000" cy="634500"/>
          </a:xfrm>
          <a:prstGeom prst="rect">
            <a:avLst/>
          </a:prstGeom>
        </p:spPr>
        <p:txBody>
          <a:bodyPr spcFirstLastPara="1" wrap="square" lIns="91425" tIns="91425" rIns="91425" bIns="91425" anchor="t" anchorCtr="0">
            <a:noAutofit/>
          </a:bodyPr>
          <a:lstStyle/>
          <a:p>
            <a:pPr lvl="0"/>
            <a:r>
              <a:rPr lang="en-US" sz="2000" smtClean="0"/>
              <a:t>Dua Bentuk Utama Gamesmanship, Yaitu Penciptaan Slack Dan Manipulasi Data. </a:t>
            </a:r>
            <a:endParaRPr lang="en-US" sz="2000">
              <a:solidFill>
                <a:schemeClr val="lt1"/>
              </a:solidFill>
            </a:endParaRPr>
          </a:p>
        </p:txBody>
      </p:sp>
      <p:grpSp>
        <p:nvGrpSpPr>
          <p:cNvPr id="567" name="Google Shape;567;p38"/>
          <p:cNvGrpSpPr/>
          <p:nvPr/>
        </p:nvGrpSpPr>
        <p:grpSpPr>
          <a:xfrm rot="-902508">
            <a:off x="7474742" y="-1216616"/>
            <a:ext cx="2607363" cy="2843903"/>
            <a:chOff x="7404738" y="-789590"/>
            <a:chExt cx="2209183" cy="2469501"/>
          </a:xfrm>
        </p:grpSpPr>
        <p:sp>
          <p:nvSpPr>
            <p:cNvPr id="568" name="Google Shape;568;p38"/>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38"/>
          <p:cNvGrpSpPr/>
          <p:nvPr/>
        </p:nvGrpSpPr>
        <p:grpSpPr>
          <a:xfrm rot="-899960" flipH="1">
            <a:off x="-3549104" y="-561436"/>
            <a:ext cx="4639969" cy="2713317"/>
            <a:chOff x="-2259326" y="-1380626"/>
            <a:chExt cx="4640108" cy="2713398"/>
          </a:xfrm>
        </p:grpSpPr>
        <p:sp>
          <p:nvSpPr>
            <p:cNvPr id="573" name="Google Shape;573;p38"/>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484;p38"/>
          <p:cNvSpPr txBox="1">
            <a:spLocks/>
          </p:cNvSpPr>
          <p:nvPr/>
        </p:nvSpPr>
        <p:spPr>
          <a:xfrm>
            <a:off x="-21401" y="1386085"/>
            <a:ext cx="4642065" cy="819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1pPr>
            <a:lvl2pPr marL="914400" marR="0" lvl="1"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2pPr>
            <a:lvl3pPr marL="1371600" marR="0" lvl="2"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3pPr>
            <a:lvl4pPr marL="1828800" marR="0" lvl="3"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4pPr>
            <a:lvl5pPr marL="2286000" marR="0" lvl="4"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5pPr>
            <a:lvl6pPr marL="2743200" marR="0" lvl="5"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6pPr>
            <a:lvl7pPr marL="3200400" marR="0" lvl="6"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7pPr>
            <a:lvl8pPr marL="3657600" marR="0" lvl="7"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8pPr>
            <a:lvl9pPr marL="4114800" marR="0" lvl="8"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9pPr>
          </a:lstStyle>
          <a:p>
            <a:pPr algn="just"/>
            <a:r>
              <a:rPr lang="en-US">
                <a:solidFill>
                  <a:schemeClr val="tx1"/>
                </a:solidFill>
              </a:rPr>
              <a:t> </a:t>
            </a:r>
            <a:r>
              <a:rPr lang="en-US" smtClean="0">
                <a:solidFill>
                  <a:schemeClr val="tx1"/>
                </a:solidFill>
              </a:rPr>
              <a:t>                 Menciptakan </a:t>
            </a:r>
            <a:r>
              <a:rPr lang="en-US">
                <a:solidFill>
                  <a:schemeClr val="tx1"/>
                </a:solidFill>
              </a:rPr>
              <a:t>sumber daya slack Slack mencakup konsumsi sumber daya perusahaan oleh pekerja yang melebihi apa yang dibutuhkan. yaitu konsumsi sumber daya oleh karyawan yang tidak dapat dibenarkan begitu saja dalam hal kontribusinya terhadap tujuan perusahaan. Kecenderungan untuk menciptakan slack terkadang terjadi ketika pengendalian hasil yang ketat sedang digunakan, ketika karyawan yang sebagian besar pada bagian manajemen dievaluasi apakah mereka mencapai target anggaran atau tidak.</a:t>
            </a:r>
            <a:endParaRPr lang="en-US" dirty="0">
              <a:solidFill>
                <a:schemeClr val="tx1"/>
              </a:solidFill>
            </a:endParaRPr>
          </a:p>
        </p:txBody>
      </p:sp>
    </p:spTree>
    <p:extLst>
      <p:ext uri="{BB962C8B-B14F-4D97-AF65-F5344CB8AC3E}">
        <p14:creationId xmlns:p14="http://schemas.microsoft.com/office/powerpoint/2010/main" val="827607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39037" y="1122514"/>
            <a:ext cx="3668364" cy="3139463"/>
          </a:xfrm>
        </p:spPr>
        <p:txBody>
          <a:bodyPr/>
          <a:lstStyle/>
          <a:p>
            <a:pPr algn="just"/>
            <a:endParaRPr lang="id-ID" dirty="0" smtClean="0"/>
          </a:p>
          <a:p>
            <a:pPr algn="just">
              <a:buFont typeface="Arial" panose="020B0604020202020204" pitchFamily="34" charset="0"/>
              <a:buChar char="•"/>
            </a:pPr>
            <a:r>
              <a:rPr lang="en-US" dirty="0" err="1" smtClean="0"/>
              <a:t>Penundaan</a:t>
            </a:r>
            <a:r>
              <a:rPr lang="en-US" dirty="0" smtClean="0"/>
              <a:t> </a:t>
            </a:r>
            <a:r>
              <a:rPr lang="en-US" dirty="0"/>
              <a:t>yang </a:t>
            </a:r>
            <a:r>
              <a:rPr lang="en-US" dirty="0" err="1"/>
              <a:t>disebabkan</a:t>
            </a:r>
            <a:r>
              <a:rPr lang="en-US" dirty="0"/>
              <a:t> </a:t>
            </a:r>
            <a:r>
              <a:rPr lang="en-US" dirty="0" err="1" smtClean="0"/>
              <a:t>pengendalian</a:t>
            </a:r>
            <a:r>
              <a:rPr lang="id-ID" dirty="0" smtClean="0"/>
              <a:t> </a:t>
            </a:r>
            <a:r>
              <a:rPr lang="en-US" dirty="0" err="1" smtClean="0"/>
              <a:t>mungkin</a:t>
            </a:r>
            <a:r>
              <a:rPr lang="en-US" dirty="0" smtClean="0"/>
              <a:t> </a:t>
            </a:r>
            <a:r>
              <a:rPr lang="en-US" dirty="0" err="1"/>
              <a:t>lebih</a:t>
            </a:r>
            <a:r>
              <a:rPr lang="en-US" dirty="0"/>
              <a:t> </a:t>
            </a:r>
            <a:r>
              <a:rPr lang="en-US" dirty="0" err="1"/>
              <a:t>besar</a:t>
            </a:r>
            <a:r>
              <a:rPr lang="en-US" dirty="0"/>
              <a:t>, </a:t>
            </a:r>
            <a:r>
              <a:rPr lang="en-US" dirty="0" err="1"/>
              <a:t>seperti</a:t>
            </a:r>
            <a:r>
              <a:rPr lang="en-US" dirty="0"/>
              <a:t> yang </a:t>
            </a:r>
            <a:r>
              <a:rPr lang="en-US" dirty="0" err="1"/>
              <a:t>timbul</a:t>
            </a:r>
            <a:r>
              <a:rPr lang="en-US" dirty="0"/>
              <a:t> </a:t>
            </a:r>
            <a:r>
              <a:rPr lang="en-US" dirty="0" err="1"/>
              <a:t>dari</a:t>
            </a:r>
            <a:r>
              <a:rPr lang="en-US" dirty="0"/>
              <a:t> </a:t>
            </a:r>
            <a:r>
              <a:rPr lang="en-US" dirty="0" err="1"/>
              <a:t>persetujuan</a:t>
            </a:r>
            <a:r>
              <a:rPr lang="en-US" dirty="0"/>
              <a:t> yang </a:t>
            </a:r>
            <a:r>
              <a:rPr lang="en-US" dirty="0" err="1"/>
              <a:t>membutuhkan</a:t>
            </a:r>
            <a:r>
              <a:rPr lang="en-US" dirty="0"/>
              <a:t> </a:t>
            </a:r>
            <a:r>
              <a:rPr lang="en-US" dirty="0" err="1"/>
              <a:t>beberapa</a:t>
            </a:r>
            <a:r>
              <a:rPr lang="en-US" dirty="0"/>
              <a:t> </a:t>
            </a:r>
            <a:r>
              <a:rPr lang="en-US" dirty="0" err="1"/>
              <a:t>tanda</a:t>
            </a:r>
            <a:r>
              <a:rPr lang="en-US" dirty="0"/>
              <a:t> </a:t>
            </a:r>
            <a:r>
              <a:rPr lang="en-US" dirty="0" err="1"/>
              <a:t>tangan</a:t>
            </a:r>
            <a:r>
              <a:rPr lang="en-US" dirty="0"/>
              <a:t> </a:t>
            </a:r>
            <a:r>
              <a:rPr lang="en-US" dirty="0" err="1"/>
              <a:t>manajer</a:t>
            </a:r>
            <a:r>
              <a:rPr lang="en-US" dirty="0"/>
              <a:t> </a:t>
            </a:r>
            <a:r>
              <a:rPr lang="en-US" dirty="0" err="1"/>
              <a:t>dari</a:t>
            </a:r>
            <a:r>
              <a:rPr lang="en-US" dirty="0"/>
              <a:t> </a:t>
            </a:r>
            <a:r>
              <a:rPr lang="en-US" dirty="0" err="1"/>
              <a:t>berbagai</a:t>
            </a:r>
            <a:r>
              <a:rPr lang="en-US" dirty="0"/>
              <a:t> </a:t>
            </a:r>
            <a:r>
              <a:rPr lang="en-US" dirty="0" err="1"/>
              <a:t>tingkatan</a:t>
            </a:r>
            <a:r>
              <a:rPr lang="en-US" dirty="0"/>
              <a:t> </a:t>
            </a:r>
            <a:r>
              <a:rPr lang="en-US" dirty="0" err="1"/>
              <a:t>dalam</a:t>
            </a:r>
            <a:r>
              <a:rPr lang="en-US" dirty="0"/>
              <a:t> </a:t>
            </a:r>
            <a:r>
              <a:rPr lang="en-US" dirty="0" err="1"/>
              <a:t>jenjang</a:t>
            </a:r>
            <a:r>
              <a:rPr lang="en-US" dirty="0"/>
              <a:t> </a:t>
            </a:r>
            <a:r>
              <a:rPr lang="en-US" dirty="0" err="1"/>
              <a:t>jabatan</a:t>
            </a:r>
            <a:r>
              <a:rPr lang="en-US" dirty="0"/>
              <a:t> </a:t>
            </a:r>
            <a:r>
              <a:rPr lang="en-US" dirty="0" err="1"/>
              <a:t>atau</a:t>
            </a:r>
            <a:r>
              <a:rPr lang="en-US" dirty="0"/>
              <a:t> </a:t>
            </a:r>
            <a:r>
              <a:rPr lang="en-US" dirty="0" err="1"/>
              <a:t>dari</a:t>
            </a:r>
            <a:r>
              <a:rPr lang="en-US" dirty="0"/>
              <a:t> memo yang </a:t>
            </a:r>
            <a:r>
              <a:rPr lang="en-US" dirty="0" err="1"/>
              <a:t>tak</a:t>
            </a:r>
            <a:r>
              <a:rPr lang="en-US" dirty="0"/>
              <a:t> </a:t>
            </a:r>
            <a:r>
              <a:rPr lang="en-US" dirty="0" err="1"/>
              <a:t>berujung</a:t>
            </a:r>
            <a:r>
              <a:rPr lang="en-US" dirty="0"/>
              <a:t> </a:t>
            </a:r>
            <a:r>
              <a:rPr lang="en-US" dirty="0" err="1"/>
              <a:t>melalui</a:t>
            </a:r>
            <a:r>
              <a:rPr lang="en-US" dirty="0"/>
              <a:t> </a:t>
            </a:r>
            <a:r>
              <a:rPr lang="en-US" dirty="0" err="1"/>
              <a:t>beberapa</a:t>
            </a:r>
            <a:r>
              <a:rPr lang="en-US" dirty="0"/>
              <a:t> </a:t>
            </a:r>
            <a:r>
              <a:rPr lang="en-US" dirty="0" err="1"/>
              <a:t>tingkatan</a:t>
            </a:r>
            <a:r>
              <a:rPr lang="en-US" dirty="0"/>
              <a:t> </a:t>
            </a:r>
            <a:r>
              <a:rPr lang="en-US" dirty="0" err="1"/>
              <a:t>jabatan</a:t>
            </a:r>
            <a:r>
              <a:rPr lang="en-US" dirty="0"/>
              <a:t> </a:t>
            </a:r>
            <a:r>
              <a:rPr lang="en-US" dirty="0" err="1"/>
              <a:t>sebelum</a:t>
            </a:r>
            <a:r>
              <a:rPr lang="en-US" dirty="0"/>
              <a:t> </a:t>
            </a:r>
            <a:r>
              <a:rPr lang="en-US" dirty="0" err="1"/>
              <a:t>sesuatunya</a:t>
            </a:r>
            <a:r>
              <a:rPr lang="en-US" dirty="0"/>
              <a:t> </a:t>
            </a:r>
            <a:r>
              <a:rPr lang="en-US" dirty="0" err="1"/>
              <a:t>jelas</a:t>
            </a:r>
            <a:r>
              <a:rPr lang="en-US" dirty="0"/>
              <a:t>. </a:t>
            </a:r>
            <a:r>
              <a:rPr lang="en-US" dirty="0" err="1"/>
              <a:t>Dalam</a:t>
            </a:r>
            <a:r>
              <a:rPr lang="en-US" dirty="0"/>
              <a:t> </a:t>
            </a:r>
            <a:r>
              <a:rPr lang="en-US" dirty="0" err="1"/>
              <a:t>kondisi</a:t>
            </a:r>
            <a:r>
              <a:rPr lang="en-US" dirty="0"/>
              <a:t> </a:t>
            </a:r>
            <a:r>
              <a:rPr lang="en-US" dirty="0" err="1"/>
              <a:t>seperti</a:t>
            </a:r>
            <a:r>
              <a:rPr lang="en-US" dirty="0"/>
              <a:t> </a:t>
            </a:r>
            <a:r>
              <a:rPr lang="en-US" dirty="0" err="1"/>
              <a:t>ini</a:t>
            </a:r>
            <a:r>
              <a:rPr lang="en-US" dirty="0"/>
              <a:t>, </a:t>
            </a:r>
            <a:r>
              <a:rPr lang="en-US" dirty="0" err="1"/>
              <a:t>persetujuan</a:t>
            </a:r>
            <a:r>
              <a:rPr lang="en-US" dirty="0"/>
              <a:t> yang </a:t>
            </a:r>
            <a:r>
              <a:rPr lang="en-US" dirty="0" err="1"/>
              <a:t>dibutuhkan</a:t>
            </a:r>
            <a:r>
              <a:rPr lang="en-US" dirty="0"/>
              <a:t> </a:t>
            </a:r>
            <a:r>
              <a:rPr lang="en-US" dirty="0" err="1"/>
              <a:t>terkadang</a:t>
            </a:r>
            <a:r>
              <a:rPr lang="en-US" dirty="0"/>
              <a:t> </a:t>
            </a:r>
            <a:r>
              <a:rPr lang="en-US" dirty="0" err="1"/>
              <a:t>menghambat</a:t>
            </a:r>
            <a:r>
              <a:rPr lang="en-US" dirty="0"/>
              <a:t> </a:t>
            </a:r>
            <a:r>
              <a:rPr lang="en-US" dirty="0" err="1"/>
              <a:t>pelaksanaan</a:t>
            </a:r>
            <a:r>
              <a:rPr lang="en-US" dirty="0"/>
              <a:t>, </a:t>
            </a:r>
            <a:r>
              <a:rPr lang="en-US" dirty="0" err="1"/>
              <a:t>sehingga</a:t>
            </a:r>
            <a:r>
              <a:rPr lang="en-US" dirty="0"/>
              <a:t> </a:t>
            </a:r>
            <a:r>
              <a:rPr lang="en-US" dirty="0" err="1"/>
              <a:t>menghambat</a:t>
            </a:r>
            <a:r>
              <a:rPr lang="en-US" dirty="0"/>
              <a:t> </a:t>
            </a:r>
            <a:r>
              <a:rPr lang="en-US" dirty="0" err="1"/>
              <a:t>pasar</a:t>
            </a:r>
            <a:r>
              <a:rPr lang="en-US" dirty="0"/>
              <a:t> </a:t>
            </a:r>
            <a:r>
              <a:rPr lang="en-US" dirty="0" err="1"/>
              <a:t>serta</a:t>
            </a:r>
            <a:r>
              <a:rPr lang="en-US" dirty="0"/>
              <a:t> </a:t>
            </a:r>
            <a:r>
              <a:rPr lang="en-US" dirty="0" err="1"/>
              <a:t>respon</a:t>
            </a:r>
            <a:r>
              <a:rPr lang="en-US" dirty="0"/>
              <a:t> </a:t>
            </a:r>
            <a:r>
              <a:rPr lang="en-US" dirty="0" err="1"/>
              <a:t>konsumen</a:t>
            </a:r>
            <a:r>
              <a:rPr lang="en-US" dirty="0"/>
              <a:t> </a:t>
            </a:r>
            <a:r>
              <a:rPr lang="en-US" dirty="0" err="1"/>
              <a:t>juga</a:t>
            </a:r>
            <a:r>
              <a:rPr lang="en-US" dirty="0"/>
              <a:t>. </a:t>
            </a:r>
            <a:endParaRPr lang="en-US" dirty="0"/>
          </a:p>
        </p:txBody>
      </p:sp>
      <p:sp>
        <p:nvSpPr>
          <p:cNvPr id="3" name="Subtitle 2"/>
          <p:cNvSpPr>
            <a:spLocks noGrp="1"/>
          </p:cNvSpPr>
          <p:nvPr>
            <p:ph type="subTitle" idx="2"/>
          </p:nvPr>
        </p:nvSpPr>
        <p:spPr>
          <a:xfrm>
            <a:off x="4807401" y="1293888"/>
            <a:ext cx="3645483" cy="2796714"/>
          </a:xfrm>
        </p:spPr>
        <p:txBody>
          <a:bodyPr/>
          <a:lstStyle/>
          <a:p>
            <a:pPr algn="just">
              <a:buFont typeface="Arial" panose="020B0604020202020204" pitchFamily="34" charset="0"/>
              <a:buChar char="•"/>
            </a:pPr>
            <a:r>
              <a:rPr lang="en-US" dirty="0" err="1"/>
              <a:t>Jelasnya</a:t>
            </a:r>
            <a:r>
              <a:rPr lang="en-US" dirty="0"/>
              <a:t>, </a:t>
            </a:r>
            <a:r>
              <a:rPr lang="en-US" dirty="0" err="1"/>
              <a:t>ketika</a:t>
            </a:r>
            <a:r>
              <a:rPr lang="en-US" dirty="0"/>
              <a:t> </a:t>
            </a:r>
            <a:r>
              <a:rPr lang="en-US" dirty="0" err="1"/>
              <a:t>tindakan</a:t>
            </a:r>
            <a:r>
              <a:rPr lang="en-US" dirty="0"/>
              <a:t> </a:t>
            </a:r>
            <a:r>
              <a:rPr lang="en-US" dirty="0" err="1"/>
              <a:t>cepat</a:t>
            </a:r>
            <a:r>
              <a:rPr lang="en-US" dirty="0"/>
              <a:t> </a:t>
            </a:r>
            <a:r>
              <a:rPr lang="en-US" dirty="0" err="1"/>
              <a:t>merupakan</a:t>
            </a:r>
            <a:r>
              <a:rPr lang="en-US" dirty="0"/>
              <a:t> </a:t>
            </a:r>
            <a:r>
              <a:rPr lang="en-US" dirty="0" err="1"/>
              <a:t>hal</a:t>
            </a:r>
            <a:r>
              <a:rPr lang="en-US" dirty="0"/>
              <a:t> yang </a:t>
            </a:r>
            <a:r>
              <a:rPr lang="en-US" dirty="0" err="1"/>
              <a:t>penting</a:t>
            </a:r>
            <a:r>
              <a:rPr lang="en-US" dirty="0"/>
              <a:t>, </a:t>
            </a:r>
            <a:r>
              <a:rPr lang="en-US" dirty="0" err="1"/>
              <a:t>seperti</a:t>
            </a:r>
            <a:r>
              <a:rPr lang="en-US" dirty="0"/>
              <a:t> </a:t>
            </a:r>
            <a:r>
              <a:rPr lang="en-US" dirty="0" err="1"/>
              <a:t>pada</a:t>
            </a:r>
            <a:r>
              <a:rPr lang="en-US" dirty="0"/>
              <a:t> </a:t>
            </a:r>
            <a:r>
              <a:rPr lang="en-US" dirty="0" err="1"/>
              <a:t>beberapa</a:t>
            </a:r>
            <a:r>
              <a:rPr lang="en-US" dirty="0"/>
              <a:t> </a:t>
            </a:r>
            <a:r>
              <a:rPr lang="en-US" dirty="0" err="1"/>
              <a:t>pasar</a:t>
            </a:r>
            <a:r>
              <a:rPr lang="en-US" dirty="0"/>
              <a:t> yang </a:t>
            </a:r>
            <a:r>
              <a:rPr lang="en-US" dirty="0" err="1"/>
              <a:t>bersaing</a:t>
            </a:r>
            <a:r>
              <a:rPr lang="en-US" dirty="0"/>
              <a:t> </a:t>
            </a:r>
            <a:r>
              <a:rPr lang="en-US" dirty="0" err="1"/>
              <a:t>ketat</a:t>
            </a:r>
            <a:r>
              <a:rPr lang="en-US" dirty="0"/>
              <a:t>, </a:t>
            </a:r>
            <a:r>
              <a:rPr lang="en-US" dirty="0" err="1"/>
              <a:t>penundaan</a:t>
            </a:r>
            <a:r>
              <a:rPr lang="en-US" dirty="0"/>
              <a:t> </a:t>
            </a:r>
            <a:r>
              <a:rPr lang="en-US" dirty="0" err="1"/>
              <a:t>keputusan</a:t>
            </a:r>
            <a:r>
              <a:rPr lang="en-US" dirty="0"/>
              <a:t> </a:t>
            </a:r>
            <a:r>
              <a:rPr lang="en-US" dirty="0" err="1"/>
              <a:t>bisa</a:t>
            </a:r>
            <a:r>
              <a:rPr lang="en-US" dirty="0"/>
              <a:t> </a:t>
            </a:r>
            <a:r>
              <a:rPr lang="en-US" dirty="0" err="1"/>
              <a:t>jadi</a:t>
            </a:r>
            <a:r>
              <a:rPr lang="en-US" dirty="0"/>
              <a:t> </a:t>
            </a:r>
            <a:r>
              <a:rPr lang="en-US" dirty="0" err="1"/>
              <a:t>cukup</a:t>
            </a:r>
            <a:r>
              <a:rPr lang="en-US" dirty="0"/>
              <a:t> me-</a:t>
            </a:r>
            <a:r>
              <a:rPr lang="en-US" dirty="0" err="1"/>
              <a:t>rugikan</a:t>
            </a:r>
            <a:r>
              <a:rPr lang="en-US" dirty="0"/>
              <a:t>. </a:t>
            </a:r>
            <a:r>
              <a:rPr lang="en-US" dirty="0" err="1"/>
              <a:t>Penundaan</a:t>
            </a:r>
            <a:r>
              <a:rPr lang="en-US" dirty="0"/>
              <a:t> </a:t>
            </a:r>
            <a:r>
              <a:rPr lang="en-US" dirty="0" err="1"/>
              <a:t>pekerjaan</a:t>
            </a:r>
            <a:r>
              <a:rPr lang="en-US" dirty="0"/>
              <a:t> yang </a:t>
            </a:r>
            <a:r>
              <a:rPr lang="en-US" dirty="0" err="1"/>
              <a:t>disebabkan</a:t>
            </a:r>
            <a:r>
              <a:rPr lang="en-US" dirty="0"/>
              <a:t> </a:t>
            </a:r>
            <a:r>
              <a:rPr lang="en-US" dirty="0" err="1"/>
              <a:t>pengendalian</a:t>
            </a:r>
            <a:r>
              <a:rPr lang="en-US" dirty="0"/>
              <a:t> </a:t>
            </a:r>
            <a:r>
              <a:rPr lang="en-US" dirty="0" err="1"/>
              <a:t>bukanlah</a:t>
            </a:r>
            <a:r>
              <a:rPr lang="en-US" dirty="0"/>
              <a:t> </a:t>
            </a:r>
            <a:r>
              <a:rPr lang="en-US" dirty="0" err="1"/>
              <a:t>permasa-lahan</a:t>
            </a:r>
            <a:r>
              <a:rPr lang="en-US" dirty="0"/>
              <a:t> yang </a:t>
            </a:r>
            <a:r>
              <a:rPr lang="en-US" dirty="0" err="1"/>
              <a:t>berdiri</a:t>
            </a:r>
            <a:r>
              <a:rPr lang="en-US" dirty="0"/>
              <a:t> </a:t>
            </a:r>
            <a:r>
              <a:rPr lang="en-US" dirty="0" err="1"/>
              <a:t>sendiri</a:t>
            </a:r>
            <a:r>
              <a:rPr lang="en-US" dirty="0"/>
              <a:t>; </a:t>
            </a:r>
            <a:r>
              <a:rPr lang="en-US" dirty="0" err="1"/>
              <a:t>penundaan</a:t>
            </a:r>
            <a:r>
              <a:rPr lang="en-US" dirty="0"/>
              <a:t> </a:t>
            </a:r>
            <a:r>
              <a:rPr lang="en-US" dirty="0" err="1"/>
              <a:t>tersebut</a:t>
            </a:r>
            <a:r>
              <a:rPr lang="en-US" dirty="0"/>
              <a:t> </a:t>
            </a:r>
            <a:r>
              <a:rPr lang="en-US" dirty="0" err="1"/>
              <a:t>dapat</a:t>
            </a:r>
            <a:r>
              <a:rPr lang="en-US" dirty="0"/>
              <a:t> </a:t>
            </a:r>
            <a:r>
              <a:rPr lang="en-US" dirty="0" err="1"/>
              <a:t>menyebabkan</a:t>
            </a:r>
            <a:r>
              <a:rPr lang="en-US" dirty="0"/>
              <a:t> </a:t>
            </a:r>
            <a:r>
              <a:rPr lang="en-US" dirty="0" err="1"/>
              <a:t>reaksi</a:t>
            </a:r>
            <a:r>
              <a:rPr lang="en-US" dirty="0"/>
              <a:t> </a:t>
            </a:r>
            <a:r>
              <a:rPr lang="en-US" dirty="0" err="1"/>
              <a:t>manajerial</a:t>
            </a:r>
            <a:r>
              <a:rPr lang="en-US" dirty="0"/>
              <a:t> yang </a:t>
            </a:r>
            <a:r>
              <a:rPr lang="en-US" dirty="0" err="1"/>
              <a:t>mungkin</a:t>
            </a:r>
            <a:r>
              <a:rPr lang="en-US" dirty="0"/>
              <a:t> </a:t>
            </a:r>
            <a:r>
              <a:rPr lang="en-US" dirty="0" err="1"/>
              <a:t>merugikan</a:t>
            </a:r>
            <a:r>
              <a:rPr lang="en-US" dirty="0"/>
              <a:t>, </a:t>
            </a:r>
            <a:r>
              <a:rPr lang="en-US" dirty="0" err="1"/>
              <a:t>seperti</a:t>
            </a:r>
            <a:r>
              <a:rPr lang="en-US" dirty="0"/>
              <a:t> </a:t>
            </a:r>
            <a:r>
              <a:rPr lang="en-US" dirty="0" err="1"/>
              <a:t>gameplaying</a:t>
            </a:r>
            <a:r>
              <a:rPr lang="en-US" dirty="0"/>
              <a:t>, </a:t>
            </a:r>
            <a:r>
              <a:rPr lang="en-US" dirty="0" err="1"/>
              <a:t>atau</a:t>
            </a:r>
            <a:r>
              <a:rPr lang="en-US" dirty="0"/>
              <a:t> </a:t>
            </a:r>
            <a:r>
              <a:rPr lang="en-US" dirty="0" err="1"/>
              <a:t>reaksi</a:t>
            </a:r>
            <a:r>
              <a:rPr lang="en-US" dirty="0"/>
              <a:t> yang </a:t>
            </a:r>
            <a:r>
              <a:rPr lang="en-US" dirty="0" err="1"/>
              <a:t>merusak</a:t>
            </a:r>
            <a:r>
              <a:rPr lang="en-US" dirty="0"/>
              <a:t> </a:t>
            </a:r>
            <a:r>
              <a:rPr lang="en-US" dirty="0" err="1"/>
              <a:t>perilaku</a:t>
            </a:r>
            <a:r>
              <a:rPr lang="en-US" dirty="0"/>
              <a:t> yang </a:t>
            </a:r>
            <a:r>
              <a:rPr lang="en-US" dirty="0" err="1"/>
              <a:t>harus</a:t>
            </a:r>
            <a:r>
              <a:rPr lang="en-US" dirty="0"/>
              <a:t> </a:t>
            </a:r>
            <a:r>
              <a:rPr lang="en-US" dirty="0" err="1"/>
              <a:t>diperiksa</a:t>
            </a:r>
            <a:r>
              <a:rPr lang="en-US" dirty="0"/>
              <a:t> </a:t>
            </a:r>
            <a:r>
              <a:rPr lang="en-US" dirty="0" err="1"/>
              <a:t>oleh</a:t>
            </a:r>
            <a:r>
              <a:rPr lang="en-US" dirty="0"/>
              <a:t> </a:t>
            </a:r>
            <a:r>
              <a:rPr lang="en-US" dirty="0" err="1"/>
              <a:t>pengendalian</a:t>
            </a:r>
            <a:r>
              <a:rPr lang="en-US" dirty="0"/>
              <a:t>.</a:t>
            </a:r>
            <a:endParaRPr lang="en-US" dirty="0"/>
          </a:p>
        </p:txBody>
      </p:sp>
      <p:sp>
        <p:nvSpPr>
          <p:cNvPr id="6" name="Title 5"/>
          <p:cNvSpPr>
            <a:spLocks noGrp="1"/>
          </p:cNvSpPr>
          <p:nvPr>
            <p:ph type="title" idx="4"/>
          </p:nvPr>
        </p:nvSpPr>
        <p:spPr>
          <a:xfrm>
            <a:off x="720000" y="503065"/>
            <a:ext cx="7704000" cy="634500"/>
          </a:xfrm>
        </p:spPr>
        <p:txBody>
          <a:bodyPr/>
          <a:lstStyle/>
          <a:p>
            <a:r>
              <a:rPr lang="en-US" dirty="0" err="1"/>
              <a:t>Penundaan</a:t>
            </a:r>
            <a:r>
              <a:rPr lang="en-US" dirty="0"/>
              <a:t> </a:t>
            </a:r>
            <a:r>
              <a:rPr lang="en-US" dirty="0" err="1"/>
              <a:t>Pekerjaan</a:t>
            </a:r>
            <a:endParaRPr lang="id-ID" dirty="0"/>
          </a:p>
        </p:txBody>
      </p:sp>
    </p:spTree>
    <p:extLst>
      <p:ext uri="{BB962C8B-B14F-4D97-AF65-F5344CB8AC3E}">
        <p14:creationId xmlns:p14="http://schemas.microsoft.com/office/powerpoint/2010/main" val="241791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rot="-443">
            <a:off x="1414138" y="1174333"/>
            <a:ext cx="6007400" cy="2536459"/>
          </a:xfrm>
        </p:spPr>
        <p:txBody>
          <a:bodyPr/>
          <a:lstStyle/>
          <a:p>
            <a:pPr marL="139700" indent="0">
              <a:buNone/>
            </a:pPr>
            <a:r>
              <a:rPr lang="en-US" sz="2000" dirty="0" err="1"/>
              <a:t>Ketika</a:t>
            </a:r>
            <a:r>
              <a:rPr lang="en-US" sz="2000" dirty="0"/>
              <a:t> </a:t>
            </a:r>
            <a:r>
              <a:rPr lang="en-US" sz="2000" dirty="0" err="1"/>
              <a:t>serangkaian</a:t>
            </a:r>
            <a:r>
              <a:rPr lang="en-US" sz="2000" dirty="0"/>
              <a:t> </a:t>
            </a:r>
            <a:r>
              <a:rPr lang="en-US" sz="2000" dirty="0" err="1"/>
              <a:t>pengendalian</a:t>
            </a:r>
            <a:r>
              <a:rPr lang="en-US" sz="2000" dirty="0"/>
              <a:t> yang </a:t>
            </a:r>
            <a:r>
              <a:rPr lang="en-US" sz="2000" dirty="0" err="1"/>
              <a:t>digunakan</a:t>
            </a:r>
            <a:r>
              <a:rPr lang="en-US" sz="2000" dirty="0"/>
              <a:t>, </a:t>
            </a:r>
            <a:r>
              <a:rPr lang="en-US" sz="2000" dirty="0" err="1"/>
              <a:t>pengendalian</a:t>
            </a:r>
            <a:r>
              <a:rPr lang="en-US" sz="2000" dirty="0"/>
              <a:t> </a:t>
            </a:r>
            <a:r>
              <a:rPr lang="en-US" sz="2000" dirty="0" err="1"/>
              <a:t>tersebut</a:t>
            </a:r>
            <a:r>
              <a:rPr lang="en-US" sz="2000" dirty="0"/>
              <a:t> </a:t>
            </a:r>
            <a:r>
              <a:rPr lang="en-US" sz="2000" dirty="0" err="1"/>
              <a:t>terkadang</a:t>
            </a:r>
            <a:r>
              <a:rPr lang="en-US" sz="2000" dirty="0"/>
              <a:t> </a:t>
            </a:r>
            <a:r>
              <a:rPr lang="en-US" sz="2000" dirty="0" err="1"/>
              <a:t>menyebabkan</a:t>
            </a:r>
            <a:r>
              <a:rPr lang="en-US" sz="2000" dirty="0"/>
              <a:t> </a:t>
            </a:r>
            <a:r>
              <a:rPr lang="en-US" sz="2000" dirty="0" err="1"/>
              <a:t>efek</a:t>
            </a:r>
            <a:r>
              <a:rPr lang="en-US" sz="2000" dirty="0"/>
              <a:t> negative </a:t>
            </a:r>
            <a:r>
              <a:rPr lang="en-US" sz="2000" dirty="0" err="1"/>
              <a:t>terhadap</a:t>
            </a:r>
            <a:r>
              <a:rPr lang="en-US" sz="2000" dirty="0"/>
              <a:t> </a:t>
            </a:r>
            <a:r>
              <a:rPr lang="en-US" sz="2000" dirty="0" err="1"/>
              <a:t>perilaku</a:t>
            </a:r>
            <a:r>
              <a:rPr lang="en-US" sz="2000" dirty="0"/>
              <a:t>, </a:t>
            </a:r>
            <a:r>
              <a:rPr lang="en-US" sz="2000" dirty="0" err="1"/>
              <a:t>termasuk</a:t>
            </a:r>
            <a:r>
              <a:rPr lang="en-US" sz="2000" dirty="0"/>
              <a:t> </a:t>
            </a:r>
            <a:r>
              <a:rPr lang="en-US" sz="2000" dirty="0" err="1"/>
              <a:t>ketegangan</a:t>
            </a:r>
            <a:r>
              <a:rPr lang="en-US" sz="2000" dirty="0"/>
              <a:t> </a:t>
            </a:r>
            <a:r>
              <a:rPr lang="en-US" sz="2000" dirty="0" err="1"/>
              <a:t>pekerjaan</a:t>
            </a:r>
            <a:r>
              <a:rPr lang="en-US" sz="2000" dirty="0"/>
              <a:t>, </a:t>
            </a:r>
            <a:r>
              <a:rPr lang="en-US" sz="2000" dirty="0" err="1"/>
              <a:t>konflik</a:t>
            </a:r>
            <a:r>
              <a:rPr lang="en-US" sz="2000" dirty="0"/>
              <a:t>, </a:t>
            </a:r>
            <a:r>
              <a:rPr lang="en-US" sz="2000" dirty="0" err="1"/>
              <a:t>frustrasi</a:t>
            </a:r>
            <a:r>
              <a:rPr lang="en-US" sz="2000" dirty="0"/>
              <a:t> </a:t>
            </a:r>
            <a:r>
              <a:rPr lang="en-US" sz="2000" dirty="0" err="1"/>
              <a:t>dan</a:t>
            </a:r>
            <a:r>
              <a:rPr lang="en-US" sz="2000" dirty="0"/>
              <a:t> </a:t>
            </a:r>
            <a:r>
              <a:rPr lang="en-US" sz="2000" dirty="0" err="1"/>
              <a:t>perlawanan</a:t>
            </a:r>
            <a:r>
              <a:rPr lang="en-US" sz="2000" dirty="0"/>
              <a:t>. </a:t>
            </a:r>
            <a:r>
              <a:rPr lang="en-US" sz="2000" dirty="0" err="1"/>
              <a:t>Perilaku</a:t>
            </a:r>
            <a:r>
              <a:rPr lang="en-US" sz="2000" dirty="0"/>
              <a:t> negative </a:t>
            </a:r>
            <a:r>
              <a:rPr lang="en-US" sz="2000" dirty="0" err="1"/>
              <a:t>mungkin</a:t>
            </a:r>
            <a:r>
              <a:rPr lang="en-US" sz="2000" dirty="0"/>
              <a:t> </a:t>
            </a:r>
            <a:r>
              <a:rPr lang="en-US" sz="2000" dirty="0" err="1"/>
              <a:t>disebabkan</a:t>
            </a:r>
            <a:r>
              <a:rPr lang="en-US" sz="2000" dirty="0"/>
              <a:t> </a:t>
            </a:r>
            <a:r>
              <a:rPr lang="en-US" sz="2000" dirty="0" err="1"/>
              <a:t>oleh</a:t>
            </a:r>
            <a:r>
              <a:rPr lang="en-US" sz="2000" dirty="0"/>
              <a:t> </a:t>
            </a:r>
            <a:r>
              <a:rPr lang="en-US" sz="2000" dirty="0" err="1"/>
              <a:t>banyak</a:t>
            </a:r>
            <a:r>
              <a:rPr lang="en-US" sz="2000" dirty="0"/>
              <a:t> </a:t>
            </a:r>
            <a:r>
              <a:rPr lang="en-US" sz="2000" dirty="0" err="1"/>
              <a:t>faktor</a:t>
            </a:r>
            <a:r>
              <a:rPr lang="en-US" sz="2000" dirty="0"/>
              <a:t>: </a:t>
            </a:r>
            <a:r>
              <a:rPr lang="en-US" sz="2000" dirty="0" err="1"/>
              <a:t>kondisi</a:t>
            </a:r>
            <a:r>
              <a:rPr lang="en-US" sz="2000" dirty="0"/>
              <a:t> </a:t>
            </a:r>
            <a:r>
              <a:rPr lang="en-US" sz="2000" dirty="0" err="1"/>
              <a:t>ekonomi</a:t>
            </a:r>
            <a:r>
              <a:rPr lang="en-US" sz="2000" dirty="0"/>
              <a:t>, </a:t>
            </a:r>
            <a:r>
              <a:rPr lang="en-US" sz="2000" dirty="0" err="1"/>
              <a:t>struktur</a:t>
            </a:r>
            <a:r>
              <a:rPr lang="en-US" sz="2000" dirty="0"/>
              <a:t> </a:t>
            </a:r>
            <a:r>
              <a:rPr lang="en-US" sz="2000" dirty="0" err="1"/>
              <a:t>organisasi</a:t>
            </a:r>
            <a:r>
              <a:rPr lang="en-US" sz="2000" dirty="0"/>
              <a:t> </a:t>
            </a:r>
            <a:r>
              <a:rPr lang="en-US" sz="2000" dirty="0" err="1"/>
              <a:t>dan</a:t>
            </a:r>
            <a:r>
              <a:rPr lang="en-US" sz="2000" dirty="0"/>
              <a:t> proses </a:t>
            </a:r>
            <a:r>
              <a:rPr lang="en-US" sz="2000" dirty="0" err="1"/>
              <a:t>administrasi</a:t>
            </a:r>
            <a:r>
              <a:rPr lang="en-US" sz="2000" dirty="0"/>
              <a:t>, </a:t>
            </a:r>
            <a:r>
              <a:rPr lang="en-US" sz="2000" dirty="0" err="1"/>
              <a:t>baik</a:t>
            </a:r>
            <a:r>
              <a:rPr lang="en-US" sz="2000" dirty="0"/>
              <a:t> </a:t>
            </a:r>
            <a:r>
              <a:rPr lang="en-US" sz="2000" dirty="0" err="1"/>
              <a:t>secara</a:t>
            </a:r>
            <a:r>
              <a:rPr lang="en-US" sz="2000" dirty="0"/>
              <a:t> </a:t>
            </a:r>
            <a:r>
              <a:rPr lang="en-US" sz="2000" dirty="0" err="1"/>
              <a:t>terpisah</a:t>
            </a:r>
            <a:r>
              <a:rPr lang="en-US" sz="2000" dirty="0"/>
              <a:t> </a:t>
            </a:r>
            <a:r>
              <a:rPr lang="en-US" sz="2000" dirty="0" err="1"/>
              <a:t>maupun</a:t>
            </a:r>
            <a:r>
              <a:rPr lang="en-US" sz="2000" dirty="0"/>
              <a:t> </a:t>
            </a:r>
            <a:r>
              <a:rPr lang="en-US" sz="2000" dirty="0" err="1"/>
              <a:t>gabungan</a:t>
            </a:r>
            <a:r>
              <a:rPr lang="en-US" sz="2000" dirty="0"/>
              <a:t> </a:t>
            </a:r>
            <a:r>
              <a:rPr lang="en-US" sz="2000" dirty="0" err="1"/>
              <a:t>faktor-faktor</a:t>
            </a:r>
            <a:r>
              <a:rPr lang="en-US" sz="2000" dirty="0"/>
              <a:t> </a:t>
            </a:r>
            <a:r>
              <a:rPr lang="en-US" sz="2000" dirty="0" err="1"/>
              <a:t>tersebut</a:t>
            </a:r>
            <a:r>
              <a:rPr lang="en-US" sz="2000" dirty="0"/>
              <a:t>.</a:t>
            </a:r>
          </a:p>
          <a:p>
            <a:endParaRPr lang="id-ID" dirty="0"/>
          </a:p>
        </p:txBody>
      </p:sp>
      <p:sp>
        <p:nvSpPr>
          <p:cNvPr id="3" name="Title 2"/>
          <p:cNvSpPr>
            <a:spLocks noGrp="1"/>
          </p:cNvSpPr>
          <p:nvPr>
            <p:ph type="title"/>
          </p:nvPr>
        </p:nvSpPr>
        <p:spPr/>
        <p:txBody>
          <a:bodyPr/>
          <a:lstStyle/>
          <a:p>
            <a:r>
              <a:rPr lang="en-US" dirty="0" err="1"/>
              <a:t>Perilaku</a:t>
            </a:r>
            <a:r>
              <a:rPr lang="en-US" dirty="0"/>
              <a:t> </a:t>
            </a:r>
            <a:r>
              <a:rPr lang="en-US" dirty="0" err="1"/>
              <a:t>Negatif</a:t>
            </a:r>
            <a:endParaRPr lang="id-ID" dirty="0"/>
          </a:p>
        </p:txBody>
      </p:sp>
    </p:spTree>
    <p:extLst>
      <p:ext uri="{BB962C8B-B14F-4D97-AF65-F5344CB8AC3E}">
        <p14:creationId xmlns:p14="http://schemas.microsoft.com/office/powerpoint/2010/main" val="372783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38"/>
          <p:cNvSpPr txBox="1">
            <a:spLocks noGrp="1"/>
          </p:cNvSpPr>
          <p:nvPr>
            <p:ph type="title"/>
          </p:nvPr>
        </p:nvSpPr>
        <p:spPr>
          <a:xfrm>
            <a:off x="172566" y="1079898"/>
            <a:ext cx="2539555" cy="468900"/>
          </a:xfrm>
          <a:prstGeom prst="rect">
            <a:avLst/>
          </a:prstGeom>
        </p:spPr>
        <p:txBody>
          <a:bodyPr spcFirstLastPara="1" wrap="square" lIns="91425" tIns="91425" rIns="91425" bIns="91425" anchor="b" anchorCtr="0">
            <a:noAutofit/>
          </a:bodyPr>
          <a:lstStyle/>
          <a:p>
            <a:r>
              <a:rPr lang="en-US" sz="1200"/>
              <a:t>Definisi yang dihasilkan</a:t>
            </a:r>
            <a:endParaRPr lang="en-US" sz="1200" dirty="0"/>
          </a:p>
        </p:txBody>
      </p:sp>
      <p:sp>
        <p:nvSpPr>
          <p:cNvPr id="482" name="Google Shape;482;p38"/>
          <p:cNvSpPr txBox="1">
            <a:spLocks noGrp="1"/>
          </p:cNvSpPr>
          <p:nvPr>
            <p:ph type="subTitle" idx="1"/>
          </p:nvPr>
        </p:nvSpPr>
        <p:spPr>
          <a:xfrm>
            <a:off x="1072577" y="454539"/>
            <a:ext cx="7488957" cy="819300"/>
          </a:xfrm>
          <a:prstGeom prst="rect">
            <a:avLst/>
          </a:prstGeom>
        </p:spPr>
        <p:txBody>
          <a:bodyPr spcFirstLastPara="1" wrap="square" lIns="91425" tIns="91425" rIns="91425" bIns="91425" anchor="t" anchorCtr="0">
            <a:noAutofit/>
          </a:bodyPr>
          <a:lstStyle/>
          <a:p>
            <a:pPr marL="0" indent="0" algn="just">
              <a:lnSpc>
                <a:spcPct val="110000"/>
              </a:lnSpc>
            </a:pPr>
            <a:r>
              <a:rPr lang="en-US"/>
              <a:t>Keberhasilan pengendalian hasil yang ketat tergantung pada karakteristik definisi dari area hasil yang diinginkan, pengukuran kinerja, dan penguatan atau insentif yang diberikan.</a:t>
            </a:r>
            <a:endParaRPr lang="en-US" dirty="0"/>
          </a:p>
        </p:txBody>
      </p:sp>
      <p:sp>
        <p:nvSpPr>
          <p:cNvPr id="483" name="Google Shape;483;p38"/>
          <p:cNvSpPr txBox="1">
            <a:spLocks noGrp="1"/>
          </p:cNvSpPr>
          <p:nvPr>
            <p:ph type="title" idx="2"/>
          </p:nvPr>
        </p:nvSpPr>
        <p:spPr>
          <a:xfrm>
            <a:off x="3557585" y="1146016"/>
            <a:ext cx="2286300" cy="468900"/>
          </a:xfrm>
          <a:prstGeom prst="rect">
            <a:avLst/>
          </a:prstGeom>
        </p:spPr>
        <p:txBody>
          <a:bodyPr spcFirstLastPara="1" wrap="square" lIns="91425" tIns="91425" rIns="91425" bIns="91425" anchor="b" anchorCtr="0">
            <a:noAutofit/>
          </a:bodyPr>
          <a:lstStyle/>
          <a:p>
            <a:r>
              <a:rPr lang="en-US" sz="1400"/>
              <a:t>Kesesuaian</a:t>
            </a:r>
            <a:endParaRPr lang="en-US" sz="1400" dirty="0"/>
          </a:p>
        </p:txBody>
      </p:sp>
      <p:sp>
        <p:nvSpPr>
          <p:cNvPr id="484" name="Google Shape;484;p38"/>
          <p:cNvSpPr txBox="1">
            <a:spLocks noGrp="1"/>
          </p:cNvSpPr>
          <p:nvPr>
            <p:ph type="subTitle" idx="3"/>
          </p:nvPr>
        </p:nvSpPr>
        <p:spPr>
          <a:xfrm>
            <a:off x="3414628" y="1576973"/>
            <a:ext cx="2853617" cy="819300"/>
          </a:xfrm>
          <a:prstGeom prst="rect">
            <a:avLst/>
          </a:prstGeom>
        </p:spPr>
        <p:txBody>
          <a:bodyPr spcFirstLastPara="1" wrap="square" lIns="91425" tIns="91425" rIns="91425" bIns="91425" anchor="t" anchorCtr="0">
            <a:noAutofit/>
          </a:bodyPr>
          <a:lstStyle/>
          <a:p>
            <a:pPr marL="0" indent="0" algn="just">
              <a:lnSpc>
                <a:spcPct val="150000"/>
              </a:lnSpc>
            </a:pPr>
            <a:r>
              <a:rPr lang="en-US"/>
              <a:t>Sistem pengendalian hasil mungkin mengalami permasalahan kesesuaian karena menajer tidak memahami dengan baik tujuan organisasi yang sesungguhnya atau karena dimensi kinerja yang dipilih oleh manajer untuk mengukur hasil tidak merefleksikan tujuan yang seseungguhnya dengan baik.</a:t>
            </a:r>
            <a:endParaRPr lang="en-US" dirty="0"/>
          </a:p>
        </p:txBody>
      </p:sp>
      <p:sp>
        <p:nvSpPr>
          <p:cNvPr id="485" name="Google Shape;485;p38"/>
          <p:cNvSpPr txBox="1">
            <a:spLocks noGrp="1"/>
          </p:cNvSpPr>
          <p:nvPr>
            <p:ph type="title" idx="4"/>
          </p:nvPr>
        </p:nvSpPr>
        <p:spPr>
          <a:xfrm>
            <a:off x="6721872" y="1158107"/>
            <a:ext cx="2286300" cy="468900"/>
          </a:xfrm>
          <a:prstGeom prst="rect">
            <a:avLst/>
          </a:prstGeom>
        </p:spPr>
        <p:txBody>
          <a:bodyPr spcFirstLastPara="1" wrap="square" lIns="91425" tIns="91425" rIns="91425" bIns="91425" anchor="b" anchorCtr="0">
            <a:noAutofit/>
          </a:bodyPr>
          <a:lstStyle/>
          <a:p>
            <a:r>
              <a:rPr lang="en-US" sz="1400"/>
              <a:t>Spesifikasi</a:t>
            </a:r>
            <a:endParaRPr lang="en-US" sz="1400" dirty="0"/>
          </a:p>
        </p:txBody>
      </p:sp>
      <p:sp>
        <p:nvSpPr>
          <p:cNvPr id="486" name="Google Shape;486;p38"/>
          <p:cNvSpPr txBox="1">
            <a:spLocks noGrp="1"/>
          </p:cNvSpPr>
          <p:nvPr>
            <p:ph type="subTitle" idx="5"/>
          </p:nvPr>
        </p:nvSpPr>
        <p:spPr>
          <a:xfrm>
            <a:off x="6319170" y="1380466"/>
            <a:ext cx="2758876" cy="819300"/>
          </a:xfrm>
          <a:prstGeom prst="rect">
            <a:avLst/>
          </a:prstGeom>
        </p:spPr>
        <p:txBody>
          <a:bodyPr spcFirstLastPara="1" wrap="square" lIns="91425" tIns="91425" rIns="91425" bIns="91425" anchor="t" anchorCtr="0">
            <a:noAutofit/>
          </a:bodyPr>
          <a:lstStyle/>
          <a:p>
            <a:pPr marL="0" indent="0" algn="just">
              <a:lnSpc>
                <a:spcPct val="150000"/>
              </a:lnSpc>
            </a:pPr>
            <a:r>
              <a:rPr lang="en-US"/>
              <a:t>Tingkat ketatnya pengendalian hasil juga tergantung pada adanaya prospek kinerja yang dijelaskan dengan istilah spesifik. Spesifikasi kinerja yang diharapkan atau target membutuhkan pemilahan dan penghitungan. Organisasi biasanya dapat menetapkan target yang spesifik dan dapat dihitung dalam istilah-istilah keuangan.</a:t>
            </a:r>
            <a:endParaRPr lang="en-US" dirty="0"/>
          </a:p>
        </p:txBody>
      </p:sp>
      <p:sp>
        <p:nvSpPr>
          <p:cNvPr id="487" name="Google Shape;487;p38"/>
          <p:cNvSpPr txBox="1">
            <a:spLocks noGrp="1"/>
          </p:cNvSpPr>
          <p:nvPr>
            <p:ph type="title" idx="6"/>
          </p:nvPr>
        </p:nvSpPr>
        <p:spPr>
          <a:xfrm>
            <a:off x="596497" y="12908"/>
            <a:ext cx="7704000" cy="634500"/>
          </a:xfrm>
          <a:prstGeom prst="rect">
            <a:avLst/>
          </a:prstGeom>
        </p:spPr>
        <p:txBody>
          <a:bodyPr spcFirstLastPara="1" wrap="square" lIns="91425" tIns="91425" rIns="91425" bIns="91425" anchor="t" anchorCtr="0">
            <a:noAutofit/>
          </a:bodyPr>
          <a:lstStyle/>
          <a:p>
            <a:pPr lvl="0"/>
            <a:r>
              <a:rPr lang="en-US" sz="2000" b="1"/>
              <a:t>KETATNYA PENGENDALIAN HASIL</a:t>
            </a:r>
            <a:endParaRPr sz="2000">
              <a:solidFill>
                <a:schemeClr val="lt1"/>
              </a:solidFill>
            </a:endParaRPr>
          </a:p>
        </p:txBody>
      </p:sp>
      <p:grpSp>
        <p:nvGrpSpPr>
          <p:cNvPr id="567" name="Google Shape;567;p38"/>
          <p:cNvGrpSpPr/>
          <p:nvPr/>
        </p:nvGrpSpPr>
        <p:grpSpPr>
          <a:xfrm rot="-902508">
            <a:off x="7474742" y="-1216616"/>
            <a:ext cx="2607363" cy="2843903"/>
            <a:chOff x="7404738" y="-789590"/>
            <a:chExt cx="2209183" cy="2469501"/>
          </a:xfrm>
        </p:grpSpPr>
        <p:sp>
          <p:nvSpPr>
            <p:cNvPr id="568" name="Google Shape;568;p38"/>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38"/>
          <p:cNvGrpSpPr/>
          <p:nvPr/>
        </p:nvGrpSpPr>
        <p:grpSpPr>
          <a:xfrm rot="-899960" flipH="1">
            <a:off x="-3216795" y="-678109"/>
            <a:ext cx="4639969" cy="2713317"/>
            <a:chOff x="-2259326" y="-1380626"/>
            <a:chExt cx="4640108" cy="2713398"/>
          </a:xfrm>
        </p:grpSpPr>
        <p:sp>
          <p:nvSpPr>
            <p:cNvPr id="573" name="Google Shape;573;p38"/>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484;p38"/>
          <p:cNvSpPr txBox="1">
            <a:spLocks/>
          </p:cNvSpPr>
          <p:nvPr/>
        </p:nvSpPr>
        <p:spPr>
          <a:xfrm>
            <a:off x="45949" y="1352724"/>
            <a:ext cx="3317754" cy="819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1pPr>
            <a:lvl2pPr marL="914400" marR="0" lvl="1"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2pPr>
            <a:lvl3pPr marL="1371600" marR="0" lvl="2"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3pPr>
            <a:lvl4pPr marL="1828800" marR="0" lvl="3"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4pPr>
            <a:lvl5pPr marL="2286000" marR="0" lvl="4"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5pPr>
            <a:lvl6pPr marL="2743200" marR="0" lvl="5"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6pPr>
            <a:lvl7pPr marL="3200400" marR="0" lvl="6"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7pPr>
            <a:lvl8pPr marL="3657600" marR="0" lvl="7"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8pPr>
            <a:lvl9pPr marL="4114800" marR="0" lvl="8"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9pPr>
          </a:lstStyle>
          <a:p>
            <a:pPr marL="0" indent="0" algn="just">
              <a:lnSpc>
                <a:spcPct val="150000"/>
              </a:lnSpc>
            </a:pPr>
            <a:r>
              <a:rPr lang="en-US"/>
              <a:t>Agar pengendalian manajemen dikatakan ketat dalam suatu sistem pengendalian hasil, dimensi hasil harus sesuai dengan tujuan organisasi yang sebenarnya, target kinerja harus spesifik, hasil yang diinginkan harus secara </a:t>
            </a:r>
            <a:r>
              <a:rPr lang="en-US" smtClean="0"/>
              <a:t>efektif dikomunikasikan </a:t>
            </a:r>
            <a:r>
              <a:rPr lang="en-US"/>
              <a:t>dan diinternalisasi oleh karyawan yang sikapnya sedang dikendalikan, dan apabila pengendalian hasil digunakan secara ekslusif pada bagian kinerja yang ada, pengukurannya pasti lengkap.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437611"/>
            <a:ext cx="7704000" cy="2970001"/>
          </a:xfrm>
        </p:spPr>
        <p:txBody>
          <a:bodyPr/>
          <a:lstStyle/>
          <a:p>
            <a:pPr marL="139700" indent="0">
              <a:buNone/>
            </a:pPr>
            <a:r>
              <a:rPr lang="en-US" sz="1600" dirty="0" err="1"/>
              <a:t>Pengendalian</a:t>
            </a:r>
            <a:r>
              <a:rPr lang="en-US" sz="1600" dirty="0"/>
              <a:t> </a:t>
            </a:r>
            <a:r>
              <a:rPr lang="en-US" sz="1600" dirty="0" err="1"/>
              <a:t>hasil</a:t>
            </a:r>
            <a:r>
              <a:rPr lang="en-US" sz="1600" dirty="0"/>
              <a:t> </a:t>
            </a:r>
            <a:r>
              <a:rPr lang="en-US" sz="1600" dirty="0" err="1"/>
              <a:t>dapat</a:t>
            </a:r>
            <a:r>
              <a:rPr lang="en-US" sz="1600" dirty="0"/>
              <a:t> </a:t>
            </a:r>
            <a:r>
              <a:rPr lang="en-US" sz="1600" dirty="0" err="1"/>
              <a:t>menyebabkan</a:t>
            </a:r>
            <a:r>
              <a:rPr lang="en-US" sz="1600" dirty="0"/>
              <a:t> </a:t>
            </a:r>
            <a:r>
              <a:rPr lang="en-US" sz="1600" dirty="0" err="1"/>
              <a:t>perilaku</a:t>
            </a:r>
            <a:r>
              <a:rPr lang="en-US" sz="1600" dirty="0"/>
              <a:t> negative. Salah </a:t>
            </a:r>
            <a:r>
              <a:rPr lang="en-US" sz="1600" dirty="0" err="1"/>
              <a:t>satu</a:t>
            </a:r>
            <a:r>
              <a:rPr lang="en-US" sz="1600" dirty="0"/>
              <a:t> </a:t>
            </a:r>
            <a:r>
              <a:rPr lang="en-US" sz="1600" dirty="0" err="1"/>
              <a:t>penyebab</a:t>
            </a:r>
            <a:r>
              <a:rPr lang="en-US" sz="1600" dirty="0"/>
              <a:t> negative </a:t>
            </a:r>
            <a:r>
              <a:rPr lang="en-US" sz="1600" dirty="0" err="1"/>
              <a:t>muncul</a:t>
            </a:r>
            <a:r>
              <a:rPr lang="en-US" sz="1600" dirty="0"/>
              <a:t> </a:t>
            </a:r>
            <a:r>
              <a:rPr lang="en-US" sz="1600" dirty="0" err="1"/>
              <a:t>dari</a:t>
            </a:r>
            <a:r>
              <a:rPr lang="en-US" sz="1600" dirty="0"/>
              <a:t> </a:t>
            </a:r>
            <a:r>
              <a:rPr lang="en-US" sz="1600" dirty="0" err="1"/>
              <a:t>kurangnya</a:t>
            </a:r>
            <a:r>
              <a:rPr lang="en-US" sz="1600" dirty="0"/>
              <a:t> </a:t>
            </a:r>
            <a:r>
              <a:rPr lang="en-US" sz="1600" dirty="0" err="1"/>
              <a:t>komitmen</a:t>
            </a:r>
            <a:r>
              <a:rPr lang="en-US" sz="1600" dirty="0"/>
              <a:t> </a:t>
            </a:r>
            <a:r>
              <a:rPr lang="en-US" sz="1600" dirty="0" err="1"/>
              <a:t>karyawan</a:t>
            </a:r>
            <a:r>
              <a:rPr lang="en-US" sz="1600" dirty="0"/>
              <a:t> </a:t>
            </a:r>
            <a:r>
              <a:rPr lang="en-US" sz="1600" dirty="0" err="1"/>
              <a:t>terhadap</a:t>
            </a:r>
            <a:r>
              <a:rPr lang="en-US" sz="1600" dirty="0"/>
              <a:t> target </a:t>
            </a:r>
            <a:r>
              <a:rPr lang="en-US" sz="1600" dirty="0" err="1"/>
              <a:t>kinerja</a:t>
            </a:r>
            <a:r>
              <a:rPr lang="en-US" sz="1600" dirty="0"/>
              <a:t> yang </a:t>
            </a:r>
            <a:r>
              <a:rPr lang="en-US" sz="1600" dirty="0" err="1"/>
              <a:t>ditetapkan</a:t>
            </a:r>
            <a:r>
              <a:rPr lang="en-US" sz="1600" dirty="0"/>
              <a:t> </a:t>
            </a:r>
            <a:r>
              <a:rPr lang="en-US" sz="1600" dirty="0" err="1"/>
              <a:t>dalam</a:t>
            </a:r>
            <a:r>
              <a:rPr lang="en-US" sz="1600" dirty="0"/>
              <a:t> </a:t>
            </a:r>
            <a:r>
              <a:rPr lang="en-US" sz="1600" dirty="0" err="1"/>
              <a:t>sistem</a:t>
            </a:r>
            <a:r>
              <a:rPr lang="en-US" sz="1600" dirty="0"/>
              <a:t> </a:t>
            </a:r>
            <a:r>
              <a:rPr lang="en-US" sz="1600" dirty="0" err="1"/>
              <a:t>pengendalian</a:t>
            </a:r>
            <a:r>
              <a:rPr lang="en-US" sz="1600" dirty="0"/>
              <a:t> </a:t>
            </a:r>
            <a:r>
              <a:rPr lang="en-US" sz="1600" dirty="0" err="1"/>
              <a:t>hasil</a:t>
            </a:r>
            <a:r>
              <a:rPr lang="en-US" sz="1600" dirty="0"/>
              <a:t>. </a:t>
            </a:r>
            <a:r>
              <a:rPr lang="en-US" sz="1600" dirty="0" err="1"/>
              <a:t>Komitmen</a:t>
            </a:r>
            <a:r>
              <a:rPr lang="en-US" sz="1600" dirty="0"/>
              <a:t> yang </a:t>
            </a:r>
            <a:r>
              <a:rPr lang="en-US" sz="1600" dirty="0" err="1"/>
              <a:t>terkadang</a:t>
            </a:r>
            <a:r>
              <a:rPr lang="en-US" sz="1600" dirty="0"/>
              <a:t> </a:t>
            </a:r>
            <a:r>
              <a:rPr lang="en-US" sz="1600" dirty="0" err="1"/>
              <a:t>rendah</a:t>
            </a:r>
            <a:r>
              <a:rPr lang="en-US" sz="1600" dirty="0"/>
              <a:t> di-</a:t>
            </a:r>
            <a:r>
              <a:rPr lang="en-US" sz="1600" dirty="0" err="1"/>
              <a:t>sebabkan</a:t>
            </a:r>
            <a:r>
              <a:rPr lang="en-US" sz="1600" dirty="0"/>
              <a:t> </a:t>
            </a:r>
            <a:r>
              <a:rPr lang="en-US" sz="1600" dirty="0" err="1"/>
              <a:t>oleh</a:t>
            </a:r>
            <a:r>
              <a:rPr lang="en-US" sz="1600" dirty="0"/>
              <a:t> target yang </a:t>
            </a:r>
            <a:r>
              <a:rPr lang="en-US" sz="1600" dirty="0" err="1"/>
              <a:t>terlalu</a:t>
            </a:r>
            <a:r>
              <a:rPr lang="en-US" sz="1600" dirty="0"/>
              <a:t> </a:t>
            </a:r>
            <a:r>
              <a:rPr lang="en-US" sz="1600" dirty="0" err="1"/>
              <a:t>sulit</a:t>
            </a:r>
            <a:r>
              <a:rPr lang="en-US" sz="1600" dirty="0"/>
              <a:t>. </a:t>
            </a:r>
            <a:r>
              <a:rPr lang="en-US" sz="1600" dirty="0" err="1"/>
              <a:t>Perilaku</a:t>
            </a:r>
            <a:r>
              <a:rPr lang="en-US" sz="1600" dirty="0"/>
              <a:t> </a:t>
            </a:r>
            <a:r>
              <a:rPr lang="en-US" sz="1600" dirty="0" err="1"/>
              <a:t>negatif</a:t>
            </a:r>
            <a:r>
              <a:rPr lang="en-US" sz="1600" dirty="0"/>
              <a:t> </a:t>
            </a:r>
            <a:r>
              <a:rPr lang="en-US" sz="1600" dirty="0" err="1"/>
              <a:t>mungkin</a:t>
            </a:r>
            <a:r>
              <a:rPr lang="en-US" sz="1600" dirty="0"/>
              <a:t> </a:t>
            </a:r>
            <a:r>
              <a:rPr lang="en-US" sz="1600" dirty="0" err="1"/>
              <a:t>juga</a:t>
            </a:r>
            <a:r>
              <a:rPr lang="en-US" sz="1600" dirty="0"/>
              <a:t> </a:t>
            </a:r>
            <a:r>
              <a:rPr lang="en-US" sz="1600" dirty="0" err="1"/>
              <a:t>berasal</a:t>
            </a:r>
            <a:r>
              <a:rPr lang="en-US" sz="1600" dirty="0"/>
              <a:t> </a:t>
            </a:r>
            <a:r>
              <a:rPr lang="en-US" sz="1600" dirty="0" err="1"/>
              <a:t>dari</a:t>
            </a:r>
            <a:r>
              <a:rPr lang="en-US" sz="1600" dirty="0"/>
              <a:t> </a:t>
            </a:r>
            <a:r>
              <a:rPr lang="en-US" sz="1600" dirty="0" err="1"/>
              <a:t>permasalahan</a:t>
            </a:r>
            <a:r>
              <a:rPr lang="en-US" sz="1600" dirty="0"/>
              <a:t> </a:t>
            </a:r>
            <a:r>
              <a:rPr lang="en-US" sz="1600" dirty="0" err="1"/>
              <a:t>dalam</a:t>
            </a:r>
            <a:r>
              <a:rPr lang="en-US" sz="1600" dirty="0"/>
              <a:t> </a:t>
            </a:r>
            <a:r>
              <a:rPr lang="en-US" sz="1600" dirty="0" err="1"/>
              <a:t>sistem</a:t>
            </a:r>
            <a:r>
              <a:rPr lang="en-US" sz="1600" dirty="0"/>
              <a:t> </a:t>
            </a:r>
            <a:r>
              <a:rPr lang="en-US" sz="1600" dirty="0" err="1"/>
              <a:t>pengukuran</a:t>
            </a:r>
            <a:r>
              <a:rPr lang="en-US" sz="1600" dirty="0"/>
              <a:t>. </a:t>
            </a:r>
            <a:r>
              <a:rPr lang="en-US" sz="1600" dirty="0" err="1"/>
              <a:t>Mendengar</a:t>
            </a:r>
            <a:r>
              <a:rPr lang="en-US" sz="1600" dirty="0"/>
              <a:t> </a:t>
            </a:r>
            <a:r>
              <a:rPr lang="en-US" sz="1600" dirty="0" err="1"/>
              <a:t>manajer</a:t>
            </a:r>
            <a:r>
              <a:rPr lang="en-US" sz="1600" dirty="0"/>
              <a:t> yang </a:t>
            </a:r>
            <a:r>
              <a:rPr lang="en-US" sz="1600" dirty="0" err="1"/>
              <a:t>mengeluh</a:t>
            </a:r>
            <a:r>
              <a:rPr lang="en-US" sz="1600" dirty="0"/>
              <a:t> </a:t>
            </a:r>
            <a:r>
              <a:rPr lang="en-US" sz="1600" dirty="0" err="1"/>
              <a:t>bahwa</a:t>
            </a:r>
            <a:r>
              <a:rPr lang="en-US" sz="1600" dirty="0"/>
              <a:t> </a:t>
            </a:r>
            <a:r>
              <a:rPr lang="en-US" sz="1600" dirty="0" err="1"/>
              <a:t>evaluasi</a:t>
            </a:r>
            <a:r>
              <a:rPr lang="en-US" sz="1600" dirty="0"/>
              <a:t> </a:t>
            </a:r>
            <a:r>
              <a:rPr lang="en-US" sz="1600" dirty="0" err="1"/>
              <a:t>kinerja</a:t>
            </a:r>
            <a:r>
              <a:rPr lang="en-US" sz="1600" dirty="0"/>
              <a:t> </a:t>
            </a:r>
            <a:r>
              <a:rPr lang="en-US" sz="1600" dirty="0" err="1"/>
              <a:t>mereka</a:t>
            </a:r>
            <a:r>
              <a:rPr lang="en-US" sz="1600" dirty="0"/>
              <a:t> </a:t>
            </a:r>
            <a:r>
              <a:rPr lang="en-US" sz="1600" dirty="0" err="1"/>
              <a:t>tidak</a:t>
            </a:r>
            <a:r>
              <a:rPr lang="en-US" sz="1600" dirty="0"/>
              <a:t> </a:t>
            </a:r>
            <a:r>
              <a:rPr lang="en-US" sz="1600" dirty="0" err="1"/>
              <a:t>adil</a:t>
            </a:r>
            <a:r>
              <a:rPr lang="en-US" sz="1600" dirty="0"/>
              <a:t> </a:t>
            </a:r>
            <a:r>
              <a:rPr lang="en-US" sz="1600" dirty="0" err="1"/>
              <a:t>karena</a:t>
            </a:r>
            <a:r>
              <a:rPr lang="en-US" sz="1600" dirty="0"/>
              <a:t> </a:t>
            </a:r>
            <a:r>
              <a:rPr lang="en-US" sz="1600" dirty="0" err="1"/>
              <a:t>mereka</a:t>
            </a:r>
            <a:r>
              <a:rPr lang="en-US" sz="1600" dirty="0"/>
              <a:t> </a:t>
            </a:r>
            <a:r>
              <a:rPr lang="en-US" sz="1600" dirty="0" err="1"/>
              <a:t>memegang</a:t>
            </a:r>
            <a:r>
              <a:rPr lang="en-US" sz="1600" dirty="0"/>
              <a:t> </a:t>
            </a:r>
            <a:r>
              <a:rPr lang="en-US" sz="1600" dirty="0" err="1"/>
              <a:t>tanggung</a:t>
            </a:r>
            <a:r>
              <a:rPr lang="en-US" sz="1600" dirty="0"/>
              <a:t> </a:t>
            </a:r>
            <a:r>
              <a:rPr lang="en-US" sz="1600" dirty="0" err="1"/>
              <a:t>jawab</a:t>
            </a:r>
            <a:r>
              <a:rPr lang="en-US" sz="1600" dirty="0"/>
              <a:t> </a:t>
            </a:r>
            <a:r>
              <a:rPr lang="en-US" sz="1600" dirty="0" err="1"/>
              <a:t>untuk</a:t>
            </a:r>
            <a:r>
              <a:rPr lang="en-US" sz="1600" dirty="0"/>
              <a:t> </a:t>
            </a:r>
            <a:r>
              <a:rPr lang="en-US" sz="1600" dirty="0" err="1"/>
              <a:t>sesuatu</a:t>
            </a:r>
            <a:r>
              <a:rPr lang="en-US" sz="1600" dirty="0"/>
              <a:t> yang </a:t>
            </a:r>
            <a:r>
              <a:rPr lang="en-US" sz="1600" dirty="0" err="1"/>
              <a:t>tidak</a:t>
            </a:r>
            <a:r>
              <a:rPr lang="en-US" sz="1600" dirty="0"/>
              <a:t> </a:t>
            </a:r>
            <a:r>
              <a:rPr lang="en-US" sz="1600" dirty="0" err="1"/>
              <a:t>mereka</a:t>
            </a:r>
            <a:r>
              <a:rPr lang="en-US" sz="1600" dirty="0"/>
              <a:t> </a:t>
            </a:r>
            <a:r>
              <a:rPr lang="en-US" sz="1600" dirty="0" err="1"/>
              <a:t>kendalikan</a:t>
            </a:r>
            <a:r>
              <a:rPr lang="en-US" sz="1600" dirty="0"/>
              <a:t> </a:t>
            </a:r>
            <a:r>
              <a:rPr lang="en-US" sz="1600" dirty="0" err="1"/>
              <a:t>itu</a:t>
            </a:r>
            <a:r>
              <a:rPr lang="en-US" sz="1600" dirty="0"/>
              <a:t> </a:t>
            </a:r>
            <a:r>
              <a:rPr lang="en-US" sz="1600" dirty="0" err="1"/>
              <a:t>sudah</a:t>
            </a:r>
            <a:r>
              <a:rPr lang="en-US" sz="1600" dirty="0"/>
              <a:t> </a:t>
            </a:r>
            <a:r>
              <a:rPr lang="en-US" sz="1600" dirty="0" err="1"/>
              <a:t>biasa</a:t>
            </a:r>
            <a:r>
              <a:rPr lang="en-US" sz="1600" dirty="0"/>
              <a:t>.  </a:t>
            </a:r>
            <a:r>
              <a:rPr lang="en-US" sz="1600" dirty="0" err="1"/>
              <a:t>Penyebab</a:t>
            </a:r>
            <a:r>
              <a:rPr lang="en-US" sz="1600" dirty="0"/>
              <a:t> lain </a:t>
            </a:r>
            <a:r>
              <a:rPr lang="en-US" sz="1600" dirty="0" err="1"/>
              <a:t>perilaku</a:t>
            </a:r>
            <a:r>
              <a:rPr lang="en-US" sz="1600" dirty="0"/>
              <a:t> negative </a:t>
            </a:r>
            <a:r>
              <a:rPr lang="en-US" sz="1600" dirty="0" err="1"/>
              <a:t>mungkin</a:t>
            </a:r>
            <a:r>
              <a:rPr lang="en-US" sz="1600" dirty="0"/>
              <a:t> </a:t>
            </a:r>
            <a:r>
              <a:rPr lang="en-US" sz="1600" dirty="0" err="1"/>
              <a:t>dikaitkan</a:t>
            </a:r>
            <a:r>
              <a:rPr lang="en-US" sz="1600" dirty="0"/>
              <a:t> </a:t>
            </a:r>
            <a:r>
              <a:rPr lang="en-US" sz="1600" dirty="0" err="1"/>
              <a:t>dengan</a:t>
            </a:r>
            <a:r>
              <a:rPr lang="en-US" sz="1600" dirty="0"/>
              <a:t> </a:t>
            </a:r>
            <a:r>
              <a:rPr lang="en-US" sz="1600" dirty="0" err="1"/>
              <a:t>imbalan</a:t>
            </a:r>
            <a:r>
              <a:rPr lang="en-US" sz="1600" dirty="0"/>
              <a:t> yang </a:t>
            </a:r>
            <a:r>
              <a:rPr lang="en-US" sz="1600" dirty="0" err="1"/>
              <a:t>berhubungan</a:t>
            </a:r>
            <a:r>
              <a:rPr lang="en-US" sz="1600" dirty="0"/>
              <a:t> </a:t>
            </a:r>
            <a:r>
              <a:rPr lang="en-US" sz="1600" dirty="0" err="1"/>
              <a:t>dengan</a:t>
            </a:r>
            <a:r>
              <a:rPr lang="en-US" sz="1600" dirty="0"/>
              <a:t> SPM. </a:t>
            </a:r>
            <a:r>
              <a:rPr lang="en-US" sz="1600" dirty="0" err="1"/>
              <a:t>Imbalan</a:t>
            </a:r>
            <a:r>
              <a:rPr lang="en-US" sz="1600" dirty="0"/>
              <a:t> yang </a:t>
            </a:r>
            <a:r>
              <a:rPr lang="en-US" sz="1600" dirty="0" err="1"/>
              <a:t>diterima</a:t>
            </a:r>
            <a:r>
              <a:rPr lang="en-US" sz="1600" dirty="0"/>
              <a:t> </a:t>
            </a:r>
            <a:r>
              <a:rPr lang="en-US" sz="1600" dirty="0" err="1"/>
              <a:t>tidak</a:t>
            </a:r>
            <a:r>
              <a:rPr lang="en-US" sz="1600" dirty="0"/>
              <a:t> </a:t>
            </a:r>
            <a:r>
              <a:rPr lang="en-US" sz="1600" dirty="0" err="1"/>
              <a:t>adil</a:t>
            </a:r>
            <a:r>
              <a:rPr lang="en-US" sz="1600" dirty="0"/>
              <a:t> </a:t>
            </a:r>
            <a:r>
              <a:rPr lang="en-US" sz="1600" dirty="0" err="1"/>
              <a:t>dan</a:t>
            </a:r>
            <a:r>
              <a:rPr lang="en-US" sz="1600" dirty="0"/>
              <a:t> </a:t>
            </a:r>
            <a:r>
              <a:rPr lang="en-US" sz="1600" dirty="0" err="1"/>
              <a:t>mungkin</a:t>
            </a:r>
            <a:r>
              <a:rPr lang="en-US" sz="1600" dirty="0"/>
              <a:t> </a:t>
            </a:r>
            <a:r>
              <a:rPr lang="en-US" sz="1600" dirty="0" err="1"/>
              <a:t>banyaknya</a:t>
            </a:r>
            <a:r>
              <a:rPr lang="en-US" sz="1600" dirty="0"/>
              <a:t> </a:t>
            </a:r>
            <a:r>
              <a:rPr lang="en-US" sz="1600" dirty="0" err="1"/>
              <a:t>bentuk</a:t>
            </a:r>
            <a:r>
              <a:rPr lang="en-US" sz="1600" dirty="0"/>
              <a:t> </a:t>
            </a:r>
            <a:r>
              <a:rPr lang="en-US" sz="1600" dirty="0" err="1"/>
              <a:t>hukuman</a:t>
            </a:r>
            <a:r>
              <a:rPr lang="en-US" sz="1600" dirty="0"/>
              <a:t>, </a:t>
            </a:r>
            <a:r>
              <a:rPr lang="en-US" sz="1600" dirty="0" err="1"/>
              <a:t>cenderung</a:t>
            </a:r>
            <a:r>
              <a:rPr lang="en-US" sz="1600" dirty="0"/>
              <a:t> </a:t>
            </a:r>
            <a:r>
              <a:rPr lang="en-US" sz="1600" dirty="0" err="1"/>
              <a:t>menimbulkan</a:t>
            </a:r>
            <a:r>
              <a:rPr lang="en-US" sz="1600" dirty="0"/>
              <a:t> </a:t>
            </a:r>
            <a:r>
              <a:rPr lang="en-US" sz="1600" dirty="0" err="1"/>
              <a:t>perilaku</a:t>
            </a:r>
            <a:r>
              <a:rPr lang="en-US" sz="1600" dirty="0"/>
              <a:t> negative. </a:t>
            </a:r>
            <a:r>
              <a:rPr lang="en-US" sz="1600" dirty="0" err="1"/>
              <a:t>Bahkan</a:t>
            </a:r>
            <a:r>
              <a:rPr lang="en-US" sz="1600" dirty="0"/>
              <a:t> </a:t>
            </a:r>
            <a:r>
              <a:rPr lang="en-US" sz="1600" dirty="0" err="1"/>
              <a:t>penentuan</a:t>
            </a:r>
            <a:r>
              <a:rPr lang="en-US" sz="1600" dirty="0"/>
              <a:t> target </a:t>
            </a:r>
            <a:r>
              <a:rPr lang="en-US" sz="1600" dirty="0" err="1"/>
              <a:t>dan</a:t>
            </a:r>
            <a:r>
              <a:rPr lang="en-US" sz="1600" dirty="0"/>
              <a:t> proses </a:t>
            </a:r>
            <a:r>
              <a:rPr lang="en-US" sz="1600" dirty="0" err="1"/>
              <a:t>evaluasi</a:t>
            </a:r>
            <a:r>
              <a:rPr lang="en-US" sz="1600" dirty="0"/>
              <a:t> </a:t>
            </a:r>
            <a:r>
              <a:rPr lang="en-US" sz="1600" dirty="0" err="1"/>
              <a:t>sendiri</a:t>
            </a:r>
            <a:r>
              <a:rPr lang="en-US" sz="1600" dirty="0"/>
              <a:t> bias </a:t>
            </a:r>
            <a:r>
              <a:rPr lang="en-US" sz="1600" dirty="0" err="1"/>
              <a:t>menimbulkan</a:t>
            </a:r>
            <a:r>
              <a:rPr lang="en-US" sz="1600" dirty="0"/>
              <a:t> </a:t>
            </a:r>
            <a:r>
              <a:rPr lang="en-US" sz="1600" dirty="0" err="1"/>
              <a:t>perilaku</a:t>
            </a:r>
            <a:r>
              <a:rPr lang="en-US" sz="1600" dirty="0"/>
              <a:t> negative, </a:t>
            </a:r>
            <a:r>
              <a:rPr lang="en-US" sz="1600" dirty="0" err="1"/>
              <a:t>khususnya</a:t>
            </a:r>
            <a:r>
              <a:rPr lang="en-US" sz="1600" dirty="0"/>
              <a:t> </a:t>
            </a:r>
            <a:r>
              <a:rPr lang="en-US" sz="1600" dirty="0" err="1"/>
              <a:t>ketika</a:t>
            </a:r>
            <a:r>
              <a:rPr lang="en-US" sz="1600" dirty="0"/>
              <a:t> </a:t>
            </a:r>
            <a:r>
              <a:rPr lang="en-US" sz="1600" dirty="0" err="1"/>
              <a:t>diterapkan</a:t>
            </a:r>
            <a:r>
              <a:rPr lang="en-US" sz="1600" dirty="0"/>
              <a:t> </a:t>
            </a:r>
            <a:r>
              <a:rPr lang="en-US" sz="1600" dirty="0" err="1"/>
              <a:t>pada</a:t>
            </a:r>
            <a:r>
              <a:rPr lang="en-US" sz="1600" dirty="0"/>
              <a:t> </a:t>
            </a:r>
            <a:r>
              <a:rPr lang="en-US" sz="1600" dirty="0" err="1"/>
              <a:t>gaya</a:t>
            </a:r>
            <a:r>
              <a:rPr lang="en-US" sz="1600" dirty="0"/>
              <a:t> </a:t>
            </a:r>
            <a:r>
              <a:rPr lang="en-US" sz="1600" dirty="0" err="1"/>
              <a:t>kepemimpinan</a:t>
            </a:r>
            <a:r>
              <a:rPr lang="en-US" sz="1600" dirty="0"/>
              <a:t> yang </a:t>
            </a:r>
            <a:r>
              <a:rPr lang="en-US" sz="1600" dirty="0" err="1"/>
              <a:t>tidak</a:t>
            </a:r>
            <a:r>
              <a:rPr lang="en-US" sz="1600" dirty="0"/>
              <a:t> </a:t>
            </a:r>
            <a:r>
              <a:rPr lang="en-US" sz="1600" dirty="0" err="1"/>
              <a:t>sensitif</a:t>
            </a:r>
            <a:r>
              <a:rPr lang="en-US" sz="1600" dirty="0"/>
              <a:t> </a:t>
            </a:r>
            <a:r>
              <a:rPr lang="en-US" sz="1600" dirty="0" err="1"/>
              <a:t>dan</a:t>
            </a:r>
            <a:r>
              <a:rPr lang="en-US" sz="1600" dirty="0"/>
              <a:t> </a:t>
            </a:r>
            <a:r>
              <a:rPr lang="en-US" sz="1600" dirty="0" err="1"/>
              <a:t>tidak</a:t>
            </a:r>
            <a:r>
              <a:rPr lang="en-US" sz="1600" dirty="0"/>
              <a:t> </a:t>
            </a:r>
            <a:r>
              <a:rPr lang="en-US" sz="1600" dirty="0" err="1"/>
              <a:t>mendukung</a:t>
            </a:r>
            <a:r>
              <a:rPr lang="en-US" sz="1600" dirty="0"/>
              <a:t>. </a:t>
            </a:r>
          </a:p>
          <a:p>
            <a:endParaRPr lang="id-ID" sz="1600" dirty="0"/>
          </a:p>
        </p:txBody>
      </p:sp>
      <p:sp>
        <p:nvSpPr>
          <p:cNvPr id="3" name="Title 2"/>
          <p:cNvSpPr>
            <a:spLocks noGrp="1"/>
          </p:cNvSpPr>
          <p:nvPr>
            <p:ph type="title"/>
          </p:nvPr>
        </p:nvSpPr>
        <p:spPr/>
        <p:txBody>
          <a:bodyPr/>
          <a:lstStyle/>
          <a:p>
            <a:r>
              <a:rPr lang="en-US" dirty="0" err="1"/>
              <a:t>Perilaku</a:t>
            </a:r>
            <a:r>
              <a:rPr lang="en-US" dirty="0"/>
              <a:t> </a:t>
            </a:r>
            <a:r>
              <a:rPr lang="en-US" dirty="0" err="1"/>
              <a:t>Negatif</a:t>
            </a:r>
            <a:r>
              <a:rPr lang="en-US" dirty="0"/>
              <a:t> Yang </a:t>
            </a:r>
            <a:r>
              <a:rPr lang="en-US" dirty="0" err="1"/>
              <a:t>Disebabkan</a:t>
            </a:r>
            <a:r>
              <a:rPr lang="en-US" dirty="0"/>
              <a:t> </a:t>
            </a:r>
            <a:r>
              <a:rPr lang="en-US" dirty="0" err="1"/>
              <a:t>Oleh</a:t>
            </a:r>
            <a:r>
              <a:rPr lang="en-US" dirty="0"/>
              <a:t> </a:t>
            </a:r>
            <a:r>
              <a:rPr lang="en-US" dirty="0" err="1"/>
              <a:t>Pengendalian</a:t>
            </a:r>
            <a:r>
              <a:rPr lang="en-US" dirty="0"/>
              <a:t> </a:t>
            </a:r>
            <a:r>
              <a:rPr lang="en-US" dirty="0" err="1"/>
              <a:t>Hasil</a:t>
            </a:r>
            <a:endParaRPr lang="id-ID" dirty="0"/>
          </a:p>
        </p:txBody>
      </p:sp>
    </p:spTree>
    <p:extLst>
      <p:ext uri="{BB962C8B-B14F-4D97-AF65-F5344CB8AC3E}">
        <p14:creationId xmlns:p14="http://schemas.microsoft.com/office/powerpoint/2010/main" val="2005768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rot="-716">
            <a:off x="1674613" y="1552017"/>
            <a:ext cx="5794671" cy="3091936"/>
          </a:xfrm>
        </p:spPr>
        <p:txBody>
          <a:bodyPr/>
          <a:lstStyle/>
          <a:p>
            <a:pPr marL="139700" indent="0" algn="just"/>
            <a:r>
              <a:rPr lang="en-US" sz="1800" dirty="0" err="1"/>
              <a:t>Sebagian</a:t>
            </a:r>
            <a:r>
              <a:rPr lang="en-US" sz="1800" dirty="0"/>
              <a:t> </a:t>
            </a:r>
            <a:r>
              <a:rPr lang="en-US" sz="1800" dirty="0" err="1"/>
              <a:t>besar</a:t>
            </a:r>
            <a:r>
              <a:rPr lang="en-US" sz="1800" dirty="0"/>
              <a:t> orang, </a:t>
            </a:r>
            <a:r>
              <a:rPr lang="en-US" sz="1800" dirty="0" err="1"/>
              <a:t>khususnya</a:t>
            </a:r>
            <a:r>
              <a:rPr lang="en-US" sz="1800" dirty="0"/>
              <a:t> para </a:t>
            </a:r>
            <a:r>
              <a:rPr lang="en-US" sz="1800" dirty="0" err="1"/>
              <a:t>tenaga</a:t>
            </a:r>
            <a:r>
              <a:rPr lang="en-US" sz="1800" dirty="0"/>
              <a:t> professional, </a:t>
            </a:r>
            <a:r>
              <a:rPr lang="en-US" sz="1800" dirty="0" err="1"/>
              <a:t>bereaksi</a:t>
            </a:r>
            <a:r>
              <a:rPr lang="en-US" sz="1800" dirty="0"/>
              <a:t> negative </a:t>
            </a:r>
            <a:r>
              <a:rPr lang="en-US" sz="1800" dirty="0" err="1"/>
              <a:t>terhadap</a:t>
            </a:r>
            <a:r>
              <a:rPr lang="en-US" sz="1800" dirty="0"/>
              <a:t> </a:t>
            </a:r>
            <a:r>
              <a:rPr lang="en-US" sz="1800" dirty="0" err="1"/>
              <a:t>penggunaan</a:t>
            </a:r>
            <a:r>
              <a:rPr lang="en-US" sz="1800" dirty="0"/>
              <a:t> </a:t>
            </a:r>
            <a:r>
              <a:rPr lang="en-US" sz="1800" dirty="0" err="1"/>
              <a:t>pengendalian</a:t>
            </a:r>
            <a:r>
              <a:rPr lang="en-US" sz="1800" dirty="0"/>
              <a:t> </a:t>
            </a:r>
            <a:r>
              <a:rPr lang="en-US" sz="1800" dirty="0" err="1"/>
              <a:t>tindakan</a:t>
            </a:r>
            <a:r>
              <a:rPr lang="en-US" sz="1800" dirty="0"/>
              <a:t>. </a:t>
            </a:r>
            <a:r>
              <a:rPr lang="en-US" sz="1800" dirty="0" err="1"/>
              <a:t>Kajian</a:t>
            </a:r>
            <a:r>
              <a:rPr lang="en-US" sz="1800" dirty="0"/>
              <a:t> </a:t>
            </a:r>
            <a:r>
              <a:rPr lang="en-US" sz="1800" dirty="0" err="1"/>
              <a:t>pratindakan</a:t>
            </a:r>
            <a:r>
              <a:rPr lang="en-US" sz="1800" dirty="0"/>
              <a:t> </a:t>
            </a:r>
            <a:r>
              <a:rPr lang="en-US" sz="1800" dirty="0" err="1"/>
              <a:t>dapat</a:t>
            </a:r>
            <a:r>
              <a:rPr lang="en-US" sz="1800" dirty="0"/>
              <a:t> </a:t>
            </a:r>
            <a:r>
              <a:rPr lang="en-US" sz="1800" dirty="0" err="1"/>
              <a:t>mem-buat</a:t>
            </a:r>
            <a:r>
              <a:rPr lang="en-US" sz="1800" dirty="0"/>
              <a:t> </a:t>
            </a:r>
            <a:r>
              <a:rPr lang="en-US" sz="1800" dirty="0" err="1"/>
              <a:t>frustasi</a:t>
            </a:r>
            <a:r>
              <a:rPr lang="en-US" sz="1800" dirty="0"/>
              <a:t> </a:t>
            </a:r>
            <a:r>
              <a:rPr lang="en-US" sz="1800" dirty="0" err="1"/>
              <a:t>jika</a:t>
            </a:r>
            <a:r>
              <a:rPr lang="en-US" sz="1800" dirty="0"/>
              <a:t> </a:t>
            </a:r>
            <a:r>
              <a:rPr lang="en-US" sz="1800" dirty="0" err="1"/>
              <a:t>karyawan</a:t>
            </a:r>
            <a:r>
              <a:rPr lang="en-US" sz="1800" dirty="0"/>
              <a:t> yang </a:t>
            </a:r>
            <a:r>
              <a:rPr lang="en-US" sz="1800" dirty="0" err="1"/>
              <a:t>ditinjau</a:t>
            </a:r>
            <a:r>
              <a:rPr lang="en-US" sz="1800" dirty="0"/>
              <a:t> </a:t>
            </a:r>
            <a:r>
              <a:rPr lang="en-US" sz="1800" dirty="0" err="1"/>
              <a:t>tidak</a:t>
            </a:r>
            <a:r>
              <a:rPr lang="en-US" sz="1800" dirty="0"/>
              <a:t> </a:t>
            </a:r>
            <a:r>
              <a:rPr lang="en-US" sz="1800" dirty="0" err="1"/>
              <a:t>menganggap</a:t>
            </a:r>
            <a:r>
              <a:rPr lang="en-US" sz="1800" dirty="0"/>
              <a:t> </a:t>
            </a:r>
            <a:r>
              <a:rPr lang="en-US" sz="1800" dirty="0" err="1"/>
              <a:t>tinjauan</a:t>
            </a:r>
            <a:r>
              <a:rPr lang="en-US" sz="1800" dirty="0"/>
              <a:t> </a:t>
            </a:r>
            <a:r>
              <a:rPr lang="en-US" sz="1800" dirty="0" err="1"/>
              <a:t>tersebut</a:t>
            </a:r>
            <a:r>
              <a:rPr lang="en-US" sz="1800" dirty="0"/>
              <a:t> </a:t>
            </a:r>
            <a:r>
              <a:rPr lang="en-US" sz="1800" dirty="0" err="1"/>
              <a:t>memiliki</a:t>
            </a:r>
            <a:r>
              <a:rPr lang="en-US" sz="1800" dirty="0"/>
              <a:t> </a:t>
            </a:r>
            <a:r>
              <a:rPr lang="en-US" sz="1800" dirty="0" err="1"/>
              <a:t>tujuan</a:t>
            </a:r>
            <a:r>
              <a:rPr lang="en-US" sz="1800" dirty="0"/>
              <a:t> yang </a:t>
            </a:r>
            <a:r>
              <a:rPr lang="en-US" sz="1800" dirty="0" err="1"/>
              <a:t>bermanfaat</a:t>
            </a:r>
            <a:r>
              <a:rPr lang="en-US" sz="1800" dirty="0"/>
              <a:t>. </a:t>
            </a:r>
            <a:r>
              <a:rPr lang="en-US" sz="1800" dirty="0" err="1"/>
              <a:t>Pengendalian</a:t>
            </a:r>
            <a:r>
              <a:rPr lang="en-US" sz="1800" dirty="0"/>
              <a:t> </a:t>
            </a:r>
            <a:r>
              <a:rPr lang="en-US" sz="1800" dirty="0" err="1"/>
              <a:t>tindakan</a:t>
            </a:r>
            <a:r>
              <a:rPr lang="en-US" sz="1800" dirty="0"/>
              <a:t> </a:t>
            </a:r>
            <a:r>
              <a:rPr lang="en-US" sz="1800" dirty="0" err="1"/>
              <a:t>juga</a:t>
            </a:r>
            <a:r>
              <a:rPr lang="en-US" sz="1800" dirty="0"/>
              <a:t> </a:t>
            </a:r>
            <a:r>
              <a:rPr lang="en-US" sz="1800" dirty="0" err="1"/>
              <a:t>dapat</a:t>
            </a:r>
            <a:r>
              <a:rPr lang="en-US" sz="1800" dirty="0"/>
              <a:t> </a:t>
            </a:r>
            <a:r>
              <a:rPr lang="en-US" sz="1800" dirty="0" err="1"/>
              <a:t>mengganggu</a:t>
            </a:r>
            <a:r>
              <a:rPr lang="en-US" sz="1800" dirty="0"/>
              <a:t> </a:t>
            </a:r>
            <a:r>
              <a:rPr lang="en-US" sz="1800" dirty="0" err="1"/>
              <a:t>karyawan</a:t>
            </a:r>
            <a:r>
              <a:rPr lang="en-US" sz="1800" dirty="0"/>
              <a:t> </a:t>
            </a:r>
            <a:r>
              <a:rPr lang="en-US" sz="1800" dirty="0" err="1"/>
              <a:t>golongan</a:t>
            </a:r>
            <a:r>
              <a:rPr lang="en-US" sz="1800" dirty="0"/>
              <a:t> </a:t>
            </a:r>
            <a:r>
              <a:rPr lang="en-US" sz="1800" dirty="0" err="1"/>
              <a:t>bawah</a:t>
            </a:r>
            <a:r>
              <a:rPr lang="en-US" sz="1800" dirty="0"/>
              <a:t>. </a:t>
            </a:r>
            <a:r>
              <a:rPr lang="en-US" sz="1800" dirty="0" err="1"/>
              <a:t>Tidak</a:t>
            </a:r>
            <a:r>
              <a:rPr lang="en-US" sz="1800" dirty="0"/>
              <a:t> </a:t>
            </a:r>
            <a:r>
              <a:rPr lang="en-US" sz="1800" dirty="0" err="1"/>
              <a:t>mengherankan</a:t>
            </a:r>
            <a:r>
              <a:rPr lang="en-US" sz="1800" dirty="0"/>
              <a:t>, </a:t>
            </a:r>
            <a:r>
              <a:rPr lang="en-US" sz="1800" dirty="0" err="1"/>
              <a:t>hasilnya</a:t>
            </a:r>
            <a:r>
              <a:rPr lang="en-US" sz="1800" dirty="0"/>
              <a:t> </a:t>
            </a:r>
            <a:r>
              <a:rPr lang="en-US" sz="1800" dirty="0" err="1"/>
              <a:t>adalah</a:t>
            </a:r>
            <a:r>
              <a:rPr lang="en-US" sz="1800" dirty="0"/>
              <a:t> </a:t>
            </a:r>
            <a:r>
              <a:rPr lang="en-US" sz="1800" dirty="0" err="1"/>
              <a:t>tenaga</a:t>
            </a:r>
            <a:r>
              <a:rPr lang="en-US" sz="1800" dirty="0"/>
              <a:t> </a:t>
            </a:r>
            <a:r>
              <a:rPr lang="en-US" sz="1800" dirty="0" err="1"/>
              <a:t>kerja</a:t>
            </a:r>
            <a:r>
              <a:rPr lang="en-US" sz="1800" dirty="0"/>
              <a:t> yang </a:t>
            </a:r>
            <a:r>
              <a:rPr lang="en-US" sz="1800" dirty="0" err="1"/>
              <a:t>kehilangan</a:t>
            </a:r>
            <a:r>
              <a:rPr lang="en-US" sz="1800" dirty="0"/>
              <a:t> </a:t>
            </a:r>
            <a:r>
              <a:rPr lang="en-US" sz="1800" dirty="0" err="1"/>
              <a:t>motivasi</a:t>
            </a:r>
            <a:r>
              <a:rPr lang="en-US" sz="1800" dirty="0"/>
              <a:t> </a:t>
            </a:r>
            <a:r>
              <a:rPr lang="en-US" sz="1800" dirty="0" err="1"/>
              <a:t>dan</a:t>
            </a:r>
            <a:r>
              <a:rPr lang="en-US" sz="1800" dirty="0"/>
              <a:t> </a:t>
            </a:r>
            <a:r>
              <a:rPr lang="en-US" sz="1800" dirty="0" err="1"/>
              <a:t>marah</a:t>
            </a:r>
            <a:r>
              <a:rPr lang="en-US" sz="1800" dirty="0"/>
              <a:t>, </a:t>
            </a:r>
            <a:r>
              <a:rPr lang="en-US" sz="1800" dirty="0" err="1"/>
              <a:t>serta</a:t>
            </a:r>
            <a:r>
              <a:rPr lang="en-US" sz="1800" dirty="0"/>
              <a:t> </a:t>
            </a:r>
            <a:r>
              <a:rPr lang="en-US" sz="1800" dirty="0" err="1"/>
              <a:t>tingginya</a:t>
            </a:r>
            <a:r>
              <a:rPr lang="en-US" sz="1800" dirty="0"/>
              <a:t> </a:t>
            </a:r>
            <a:r>
              <a:rPr lang="en-US" sz="1800" dirty="0" err="1"/>
              <a:t>tingkat</a:t>
            </a:r>
            <a:r>
              <a:rPr lang="en-US" sz="1800" dirty="0"/>
              <a:t> </a:t>
            </a:r>
            <a:r>
              <a:rPr lang="en-US" sz="1800" dirty="0" err="1"/>
              <a:t>penghianatan</a:t>
            </a:r>
            <a:r>
              <a:rPr lang="en-US" dirty="0"/>
              <a:t>.</a:t>
            </a:r>
            <a:endParaRPr lang="en-US" dirty="0"/>
          </a:p>
        </p:txBody>
      </p:sp>
      <p:sp>
        <p:nvSpPr>
          <p:cNvPr id="3" name="Title 2"/>
          <p:cNvSpPr>
            <a:spLocks noGrp="1"/>
          </p:cNvSpPr>
          <p:nvPr>
            <p:ph type="ctrTitle"/>
          </p:nvPr>
        </p:nvSpPr>
        <p:spPr>
          <a:xfrm>
            <a:off x="1195599" y="882640"/>
            <a:ext cx="6752700" cy="566016"/>
          </a:xfrm>
        </p:spPr>
        <p:txBody>
          <a:bodyPr/>
          <a:lstStyle/>
          <a:p>
            <a:r>
              <a:rPr lang="en-US" sz="2000" dirty="0" err="1"/>
              <a:t>Perilaku</a:t>
            </a:r>
            <a:r>
              <a:rPr lang="en-US" sz="2000" dirty="0"/>
              <a:t> </a:t>
            </a:r>
            <a:r>
              <a:rPr lang="en-US" sz="2000" dirty="0" err="1"/>
              <a:t>Negatif</a:t>
            </a:r>
            <a:r>
              <a:rPr lang="en-US" sz="2000" dirty="0"/>
              <a:t> Yang </a:t>
            </a:r>
            <a:r>
              <a:rPr lang="en-US" sz="2000" dirty="0" err="1"/>
              <a:t>Ditimbulkan</a:t>
            </a:r>
            <a:r>
              <a:rPr lang="en-US" sz="2000" dirty="0"/>
              <a:t> Dari </a:t>
            </a:r>
            <a:r>
              <a:rPr lang="en-US" sz="2000" dirty="0" err="1"/>
              <a:t>Pengendalian</a:t>
            </a:r>
            <a:r>
              <a:rPr lang="en-US" sz="2000" dirty="0"/>
              <a:t> </a:t>
            </a:r>
            <a:r>
              <a:rPr lang="en-US" sz="2000" dirty="0" err="1"/>
              <a:t>Tindakan</a:t>
            </a:r>
            <a:endParaRPr lang="id-ID" sz="2000" dirty="0"/>
          </a:p>
        </p:txBody>
      </p:sp>
    </p:spTree>
    <p:extLst>
      <p:ext uri="{BB962C8B-B14F-4D97-AF65-F5344CB8AC3E}">
        <p14:creationId xmlns:p14="http://schemas.microsoft.com/office/powerpoint/2010/main" val="719365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13225" y="1437611"/>
            <a:ext cx="7704000" cy="2846713"/>
          </a:xfrm>
        </p:spPr>
        <p:txBody>
          <a:bodyPr/>
          <a:lstStyle/>
          <a:p>
            <a:pPr marL="139700" indent="0" algn="just">
              <a:buNone/>
            </a:pPr>
            <a:r>
              <a:rPr lang="en-US" sz="1600" dirty="0"/>
              <a:t>Sunshine Fashion yang </a:t>
            </a:r>
            <a:r>
              <a:rPr lang="en-US" sz="1600" dirty="0" err="1"/>
              <a:t>bertempat</a:t>
            </a:r>
            <a:r>
              <a:rPr lang="en-US" sz="1600" dirty="0"/>
              <a:t> di </a:t>
            </a:r>
            <a:r>
              <a:rPr lang="en-US" sz="1600" dirty="0" err="1"/>
              <a:t>Shenzen</a:t>
            </a:r>
            <a:r>
              <a:rPr lang="en-US" sz="1600" dirty="0"/>
              <a:t> </a:t>
            </a:r>
            <a:r>
              <a:rPr lang="en-US" sz="1600" dirty="0" err="1"/>
              <a:t>merupakan</a:t>
            </a:r>
            <a:r>
              <a:rPr lang="en-US" sz="1600" dirty="0"/>
              <a:t> </a:t>
            </a:r>
            <a:r>
              <a:rPr lang="en-US" sz="1600" dirty="0" err="1"/>
              <a:t>sebuah</a:t>
            </a:r>
            <a:r>
              <a:rPr lang="en-US" sz="1600" dirty="0"/>
              <a:t> </a:t>
            </a:r>
            <a:r>
              <a:rPr lang="en-US" sz="1600" dirty="0" err="1"/>
              <a:t>perusahaan</a:t>
            </a:r>
            <a:r>
              <a:rPr lang="en-US" sz="1600" dirty="0"/>
              <a:t> Sino-</a:t>
            </a:r>
            <a:r>
              <a:rPr lang="en-US" sz="1600" dirty="0" err="1"/>
              <a:t>Jepang</a:t>
            </a:r>
            <a:r>
              <a:rPr lang="en-US" sz="1600" dirty="0"/>
              <a:t> yang </a:t>
            </a:r>
            <a:r>
              <a:rPr lang="en-US" sz="1600" dirty="0" err="1"/>
              <a:t>telah</a:t>
            </a:r>
            <a:r>
              <a:rPr lang="en-US" sz="1600" dirty="0"/>
              <a:t> </a:t>
            </a:r>
            <a:r>
              <a:rPr lang="en-US" sz="1600" dirty="0" err="1"/>
              <a:t>berkembang</a:t>
            </a:r>
            <a:r>
              <a:rPr lang="en-US" sz="1600" dirty="0"/>
              <a:t> </a:t>
            </a:r>
            <a:r>
              <a:rPr lang="en-US" sz="1600" dirty="0" err="1"/>
              <a:t>pesat</a:t>
            </a:r>
            <a:r>
              <a:rPr lang="en-US" sz="1600" dirty="0"/>
              <a:t>, </a:t>
            </a:r>
            <a:r>
              <a:rPr lang="en-US" sz="1600" dirty="0" err="1"/>
              <a:t>berawal</a:t>
            </a:r>
            <a:r>
              <a:rPr lang="en-US" sz="1600" dirty="0"/>
              <a:t> </a:t>
            </a:r>
            <a:r>
              <a:rPr lang="en-US" sz="1600" dirty="0" err="1"/>
              <a:t>dari</a:t>
            </a:r>
            <a:r>
              <a:rPr lang="en-US" sz="1600" dirty="0"/>
              <a:t> </a:t>
            </a:r>
            <a:r>
              <a:rPr lang="en-US" sz="1600" dirty="0" err="1"/>
              <a:t>sebuah</a:t>
            </a:r>
            <a:r>
              <a:rPr lang="en-US" sz="1600" dirty="0"/>
              <a:t> </a:t>
            </a:r>
            <a:r>
              <a:rPr lang="en-US" sz="1600" dirty="0" err="1"/>
              <a:t>pabrik</a:t>
            </a:r>
            <a:r>
              <a:rPr lang="en-US" sz="1600" dirty="0"/>
              <a:t> </a:t>
            </a:r>
            <a:r>
              <a:rPr lang="en-US" sz="1600" dirty="0" err="1"/>
              <a:t>ekspor</a:t>
            </a:r>
            <a:r>
              <a:rPr lang="en-US" sz="1600" dirty="0"/>
              <a:t> OEM yang </a:t>
            </a:r>
            <a:r>
              <a:rPr lang="en-US" sz="1600" dirty="0" err="1"/>
              <a:t>menghasilkan</a:t>
            </a:r>
            <a:r>
              <a:rPr lang="en-US" sz="1600" dirty="0"/>
              <a:t> </a:t>
            </a:r>
            <a:r>
              <a:rPr lang="en-US" sz="1600" dirty="0" err="1"/>
              <a:t>sweter</a:t>
            </a:r>
            <a:r>
              <a:rPr lang="en-US" sz="1600" dirty="0"/>
              <a:t> </a:t>
            </a:r>
            <a:r>
              <a:rPr lang="en-US" sz="1600" dirty="0" err="1"/>
              <a:t>kasmis</a:t>
            </a:r>
            <a:r>
              <a:rPr lang="en-US" sz="1600" dirty="0"/>
              <a:t> </a:t>
            </a:r>
            <a:r>
              <a:rPr lang="en-US" sz="1600" dirty="0" err="1"/>
              <a:t>menjadi</a:t>
            </a:r>
            <a:r>
              <a:rPr lang="en-US" sz="1600" dirty="0"/>
              <a:t> </a:t>
            </a:r>
            <a:r>
              <a:rPr lang="en-US" sz="1600" dirty="0" err="1"/>
              <a:t>sebuah</a:t>
            </a:r>
            <a:r>
              <a:rPr lang="en-US" sz="1600" dirty="0"/>
              <a:t> </a:t>
            </a:r>
            <a:r>
              <a:rPr lang="en-US" sz="1600" dirty="0" err="1"/>
              <a:t>pengecer</a:t>
            </a:r>
            <a:r>
              <a:rPr lang="en-US" sz="1600" dirty="0"/>
              <a:t> </a:t>
            </a:r>
            <a:r>
              <a:rPr lang="en-US" sz="1600" dirty="0" err="1"/>
              <a:t>dengan</a:t>
            </a:r>
            <a:r>
              <a:rPr lang="en-US" sz="1600" dirty="0"/>
              <a:t> 220 </a:t>
            </a:r>
            <a:r>
              <a:rPr lang="en-US" sz="1600" dirty="0" err="1"/>
              <a:t>tempat</a:t>
            </a:r>
            <a:r>
              <a:rPr lang="en-US" sz="1600" dirty="0"/>
              <a:t> </a:t>
            </a:r>
            <a:r>
              <a:rPr lang="en-US" sz="1600" dirty="0" err="1"/>
              <a:t>pengecer</a:t>
            </a:r>
            <a:r>
              <a:rPr lang="en-US" sz="1600" dirty="0"/>
              <a:t> di </a:t>
            </a:r>
            <a:r>
              <a:rPr lang="en-US" sz="1600" dirty="0" err="1"/>
              <a:t>seluruh</a:t>
            </a:r>
            <a:r>
              <a:rPr lang="en-US" sz="1600" dirty="0"/>
              <a:t> </a:t>
            </a:r>
            <a:r>
              <a:rPr lang="en-US" sz="1600" dirty="0" err="1"/>
              <a:t>Cina</a:t>
            </a:r>
            <a:r>
              <a:rPr lang="en-US" sz="1600" dirty="0"/>
              <a:t> </a:t>
            </a:r>
            <a:r>
              <a:rPr lang="en-US" sz="1600" dirty="0" err="1"/>
              <a:t>pada</a:t>
            </a:r>
            <a:r>
              <a:rPr lang="en-US" sz="1600" dirty="0"/>
              <a:t> </a:t>
            </a:r>
            <a:r>
              <a:rPr lang="en-US" sz="1600" dirty="0" err="1"/>
              <a:t>tahun</a:t>
            </a:r>
            <a:r>
              <a:rPr lang="en-US" sz="1600" dirty="0"/>
              <a:t> 2010, </a:t>
            </a:r>
            <a:r>
              <a:rPr lang="en-US" sz="1600" dirty="0" err="1"/>
              <a:t>Untuk</a:t>
            </a:r>
            <a:r>
              <a:rPr lang="en-US" sz="1600" dirty="0"/>
              <a:t> </a:t>
            </a:r>
            <a:r>
              <a:rPr lang="en-US" sz="1600" dirty="0" err="1"/>
              <a:t>mengelola</a:t>
            </a:r>
            <a:r>
              <a:rPr lang="en-US" sz="1600" dirty="0"/>
              <a:t> </a:t>
            </a:r>
            <a:r>
              <a:rPr lang="en-US" sz="1600" dirty="0" err="1"/>
              <a:t>operasi</a:t>
            </a:r>
            <a:r>
              <a:rPr lang="en-US" sz="1600" dirty="0"/>
              <a:t> </a:t>
            </a:r>
            <a:r>
              <a:rPr lang="en-US" sz="1600" dirty="0" err="1"/>
              <a:t>pengecerannya</a:t>
            </a:r>
            <a:r>
              <a:rPr lang="en-US" sz="1600" dirty="0"/>
              <a:t>, </a:t>
            </a:r>
            <a:r>
              <a:rPr lang="en-US" sz="1600" dirty="0" err="1"/>
              <a:t>perusahaan</a:t>
            </a:r>
            <a:r>
              <a:rPr lang="en-US" sz="1600" dirty="0"/>
              <a:t> </a:t>
            </a:r>
            <a:r>
              <a:rPr lang="en-US" sz="1600" dirty="0" err="1"/>
              <a:t>telah</a:t>
            </a:r>
            <a:r>
              <a:rPr lang="en-US" sz="1600" dirty="0"/>
              <a:t> </a:t>
            </a:r>
            <a:r>
              <a:rPr lang="en-US" sz="1600" dirty="0" err="1"/>
              <a:t>membuka</a:t>
            </a:r>
            <a:r>
              <a:rPr lang="en-US" sz="1600" dirty="0"/>
              <a:t> </a:t>
            </a:r>
            <a:r>
              <a:rPr lang="en-US" sz="1600" dirty="0" err="1"/>
              <a:t>persediaan</a:t>
            </a:r>
            <a:r>
              <a:rPr lang="en-US" sz="1600" dirty="0"/>
              <a:t> </a:t>
            </a:r>
            <a:r>
              <a:rPr lang="en-US" sz="1600" dirty="0" err="1"/>
              <a:t>serta</a:t>
            </a:r>
            <a:r>
              <a:rPr lang="en-US" sz="1600" dirty="0"/>
              <a:t> </a:t>
            </a:r>
            <a:r>
              <a:rPr lang="en-US" sz="1600" dirty="0" err="1"/>
              <a:t>kantor</a:t>
            </a:r>
            <a:r>
              <a:rPr lang="en-US" sz="1600" dirty="0"/>
              <a:t> regional </a:t>
            </a:r>
            <a:r>
              <a:rPr lang="en-US" sz="1600" dirty="0" err="1"/>
              <a:t>dan</a:t>
            </a:r>
            <a:r>
              <a:rPr lang="en-US" sz="1600" dirty="0"/>
              <a:t> </a:t>
            </a:r>
            <a:r>
              <a:rPr lang="en-US" sz="1600" dirty="0" err="1"/>
              <a:t>juga</a:t>
            </a:r>
            <a:r>
              <a:rPr lang="en-US" sz="1600" dirty="0"/>
              <a:t> </a:t>
            </a:r>
            <a:r>
              <a:rPr lang="en-US" sz="1600" dirty="0" err="1"/>
              <a:t>kantor</a:t>
            </a:r>
            <a:r>
              <a:rPr lang="en-US" sz="1600" dirty="0"/>
              <a:t> </a:t>
            </a:r>
            <a:r>
              <a:rPr lang="en-US" sz="1600" dirty="0" err="1"/>
              <a:t>cabang</a:t>
            </a:r>
            <a:r>
              <a:rPr lang="en-US" sz="1600" dirty="0"/>
              <a:t> </a:t>
            </a:r>
            <a:r>
              <a:rPr lang="en-US" sz="1600" dirty="0" err="1"/>
              <a:t>untuk</a:t>
            </a:r>
            <a:r>
              <a:rPr lang="en-US" sz="1600" dirty="0"/>
              <a:t> </a:t>
            </a:r>
            <a:r>
              <a:rPr lang="en-US" sz="1600" dirty="0" err="1"/>
              <a:t>menangani</a:t>
            </a:r>
            <a:r>
              <a:rPr lang="en-US" sz="1600" dirty="0"/>
              <a:t> </a:t>
            </a:r>
            <a:r>
              <a:rPr lang="en-US" sz="1600" dirty="0" err="1"/>
              <a:t>persediaan</a:t>
            </a:r>
            <a:r>
              <a:rPr lang="en-US" sz="1600" dirty="0"/>
              <a:t> </a:t>
            </a:r>
            <a:r>
              <a:rPr lang="en-US" sz="1600" dirty="0" err="1"/>
              <a:t>serta</a:t>
            </a:r>
            <a:r>
              <a:rPr lang="en-US" sz="1600" dirty="0"/>
              <a:t> </a:t>
            </a:r>
            <a:r>
              <a:rPr lang="en-US" sz="1600" dirty="0" err="1"/>
              <a:t>untuk</a:t>
            </a:r>
            <a:r>
              <a:rPr lang="en-US" sz="1600" dirty="0"/>
              <a:t> </a:t>
            </a:r>
            <a:r>
              <a:rPr lang="en-US" sz="1600" dirty="0" err="1"/>
              <a:t>mendukung</a:t>
            </a:r>
            <a:r>
              <a:rPr lang="en-US" sz="1600" dirty="0"/>
              <a:t> </a:t>
            </a:r>
            <a:r>
              <a:rPr lang="en-US" sz="1600" dirty="0" err="1"/>
              <a:t>dan</a:t>
            </a:r>
            <a:r>
              <a:rPr lang="en-US" sz="1600" dirty="0"/>
              <a:t> </a:t>
            </a:r>
            <a:r>
              <a:rPr lang="en-US" sz="1600" dirty="0" err="1"/>
              <a:t>memantau</a:t>
            </a:r>
            <a:r>
              <a:rPr lang="en-US" sz="1600" dirty="0"/>
              <a:t> </a:t>
            </a:r>
            <a:r>
              <a:rPr lang="en-US" sz="1600" dirty="0" err="1"/>
              <a:t>tempat-tempat</a:t>
            </a:r>
            <a:r>
              <a:rPr lang="en-US" sz="1600" dirty="0"/>
              <a:t> </a:t>
            </a:r>
            <a:r>
              <a:rPr lang="en-US" sz="1600" dirty="0" err="1"/>
              <a:t>pengecemya</a:t>
            </a:r>
            <a:r>
              <a:rPr lang="en-US" sz="1600" dirty="0"/>
              <a:t>. </a:t>
            </a:r>
            <a:r>
              <a:rPr lang="en-US" sz="1600" dirty="0" err="1"/>
              <a:t>Meski</a:t>
            </a:r>
            <a:r>
              <a:rPr lang="en-US" sz="1600" dirty="0"/>
              <a:t> </a:t>
            </a:r>
            <a:r>
              <a:rPr lang="en-US" sz="1600" dirty="0" err="1"/>
              <a:t>demikian</a:t>
            </a:r>
            <a:r>
              <a:rPr lang="en-US" sz="1600" dirty="0"/>
              <a:t>, </a:t>
            </a:r>
            <a:r>
              <a:rPr lang="en-US" sz="1600" dirty="0" err="1"/>
              <a:t>perilaku</a:t>
            </a:r>
            <a:r>
              <a:rPr lang="en-US" sz="1600" dirty="0"/>
              <a:t> </a:t>
            </a:r>
            <a:r>
              <a:rPr lang="en-US" sz="1600" dirty="0" err="1"/>
              <a:t>menipu</a:t>
            </a:r>
            <a:r>
              <a:rPr lang="en-US" sz="1600" dirty="0"/>
              <a:t> </a:t>
            </a:r>
            <a:r>
              <a:rPr lang="en-US" sz="1600" dirty="0" err="1"/>
              <a:t>antarkaryawan</a:t>
            </a:r>
            <a:r>
              <a:rPr lang="en-US" sz="1600" dirty="0"/>
              <a:t> </a:t>
            </a:r>
            <a:r>
              <a:rPr lang="en-US" sz="1600" dirty="0" err="1"/>
              <a:t>telah</a:t>
            </a:r>
            <a:r>
              <a:rPr lang="en-US" sz="1600" dirty="0"/>
              <a:t> </a:t>
            </a:r>
            <a:r>
              <a:rPr lang="en-US" sz="1600" dirty="0" err="1"/>
              <a:t>merugikan</a:t>
            </a:r>
            <a:r>
              <a:rPr lang="en-US" sz="1600" dirty="0"/>
              <a:t> </a:t>
            </a:r>
            <a:r>
              <a:rPr lang="en-US" sz="1600" dirty="0" err="1"/>
              <a:t>rantai</a:t>
            </a:r>
            <a:r>
              <a:rPr lang="en-US" sz="1600" dirty="0"/>
              <a:t> </a:t>
            </a:r>
            <a:r>
              <a:rPr lang="en-US" sz="1600" dirty="0" err="1"/>
              <a:t>pengecer</a:t>
            </a:r>
            <a:r>
              <a:rPr lang="en-US" sz="1600" dirty="0"/>
              <a:t> </a:t>
            </a:r>
            <a:r>
              <a:rPr lang="en-US" sz="1600" dirty="0" err="1"/>
              <a:t>hampir</a:t>
            </a:r>
            <a:r>
              <a:rPr lang="en-US" sz="1600" dirty="0"/>
              <a:t> </a:t>
            </a:r>
            <a:r>
              <a:rPr lang="en-US" sz="1600" dirty="0" err="1"/>
              <a:t>sebesar</a:t>
            </a:r>
            <a:r>
              <a:rPr lang="en-US" sz="1600" dirty="0"/>
              <a:t> 5% </a:t>
            </a:r>
            <a:r>
              <a:rPr lang="en-US" sz="1600" dirty="0" err="1"/>
              <a:t>dari</a:t>
            </a:r>
            <a:r>
              <a:rPr lang="en-US" sz="1600" dirty="0"/>
              <a:t> </a:t>
            </a:r>
            <a:r>
              <a:rPr lang="en-US" sz="1600" dirty="0" err="1"/>
              <a:t>hasil</a:t>
            </a:r>
            <a:r>
              <a:rPr lang="en-US" sz="1600" dirty="0"/>
              <a:t> </a:t>
            </a:r>
            <a:r>
              <a:rPr lang="en-US" sz="1600" dirty="0" err="1"/>
              <a:t>penjualan</a:t>
            </a:r>
            <a:r>
              <a:rPr lang="en-US" sz="1600" dirty="0"/>
              <a:t> </a:t>
            </a:r>
            <a:r>
              <a:rPr lang="en-US" sz="1600" dirty="0" err="1"/>
              <a:t>domestiknya</a:t>
            </a:r>
            <a:r>
              <a:rPr lang="en-US" sz="1600" dirty="0"/>
              <a:t>. </a:t>
            </a:r>
            <a:r>
              <a:rPr lang="en-US" sz="1600" dirty="0" err="1"/>
              <a:t>Implementasi</a:t>
            </a:r>
            <a:r>
              <a:rPr lang="en-US" sz="1600" dirty="0"/>
              <a:t> </a:t>
            </a:r>
            <a:r>
              <a:rPr lang="en-US" sz="1600" dirty="0" err="1"/>
              <a:t>sistem</a:t>
            </a:r>
            <a:r>
              <a:rPr lang="en-US" sz="1600" dirty="0"/>
              <a:t> ERP </a:t>
            </a:r>
            <a:r>
              <a:rPr lang="en-US" sz="1600" dirty="0" err="1"/>
              <a:t>untuk</a:t>
            </a:r>
            <a:r>
              <a:rPr lang="en-US" sz="1600" dirty="0"/>
              <a:t> </a:t>
            </a:r>
            <a:r>
              <a:rPr lang="en-US" sz="1600" dirty="0" err="1"/>
              <a:t>melacak</a:t>
            </a:r>
            <a:r>
              <a:rPr lang="en-US" sz="1600" dirty="0"/>
              <a:t> </a:t>
            </a:r>
            <a:r>
              <a:rPr lang="en-US" sz="1600" dirty="0" err="1"/>
              <a:t>barang</a:t>
            </a:r>
            <a:r>
              <a:rPr lang="en-US" sz="1600" dirty="0"/>
              <a:t> </a:t>
            </a:r>
            <a:r>
              <a:rPr lang="en-US" sz="1600" dirty="0" err="1"/>
              <a:t>dan</a:t>
            </a:r>
            <a:r>
              <a:rPr lang="en-US" sz="1600" dirty="0"/>
              <a:t> </a:t>
            </a:r>
            <a:r>
              <a:rPr lang="en-US" sz="1600" dirty="0" err="1"/>
              <a:t>jasa</a:t>
            </a:r>
            <a:r>
              <a:rPr lang="en-US" sz="1600" dirty="0"/>
              <a:t> </a:t>
            </a:r>
            <a:r>
              <a:rPr lang="en-US" sz="1600" dirty="0" err="1"/>
              <a:t>telah</a:t>
            </a:r>
            <a:r>
              <a:rPr lang="en-US" sz="1600" dirty="0"/>
              <a:t> </a:t>
            </a:r>
            <a:r>
              <a:rPr lang="en-US" sz="1600" dirty="0" err="1"/>
              <a:t>sedikit-banyak</a:t>
            </a:r>
            <a:r>
              <a:rPr lang="en-US" sz="1600" dirty="0"/>
              <a:t> </a:t>
            </a:r>
            <a:r>
              <a:rPr lang="en-US" sz="1600" dirty="0" err="1"/>
              <a:t>memperbaiki</a:t>
            </a:r>
            <a:r>
              <a:rPr lang="en-US" sz="1600" dirty="0"/>
              <a:t> </a:t>
            </a:r>
            <a:r>
              <a:rPr lang="en-US" sz="1600" dirty="0" err="1"/>
              <a:t>situasi</a:t>
            </a:r>
            <a:r>
              <a:rPr lang="en-US" sz="1600" dirty="0"/>
              <a:t> </a:t>
            </a:r>
            <a:r>
              <a:rPr lang="en-US" sz="1600" dirty="0" err="1" smtClean="0"/>
              <a:t>ini</a:t>
            </a:r>
            <a:r>
              <a:rPr lang="en-US" sz="1600" dirty="0" smtClean="0"/>
              <a:t>. </a:t>
            </a:r>
            <a:endParaRPr lang="en-US" sz="1600" dirty="0"/>
          </a:p>
        </p:txBody>
      </p:sp>
      <p:sp>
        <p:nvSpPr>
          <p:cNvPr id="3" name="Title 2"/>
          <p:cNvSpPr>
            <a:spLocks noGrp="1"/>
          </p:cNvSpPr>
          <p:nvPr>
            <p:ph type="title"/>
          </p:nvPr>
        </p:nvSpPr>
        <p:spPr>
          <a:xfrm>
            <a:off x="713225" y="333247"/>
            <a:ext cx="7704000" cy="1104365"/>
          </a:xfrm>
        </p:spPr>
        <p:txBody>
          <a:bodyPr/>
          <a:lstStyle/>
          <a:p>
            <a:r>
              <a:rPr lang="en-US" sz="2000" dirty="0" err="1"/>
              <a:t>Studi</a:t>
            </a:r>
            <a:r>
              <a:rPr lang="en-US" sz="2000" dirty="0"/>
              <a:t> </a:t>
            </a:r>
            <a:r>
              <a:rPr lang="en-US" sz="2000" dirty="0" err="1"/>
              <a:t>kasus</a:t>
            </a:r>
            <a:r>
              <a:rPr lang="en-US" sz="2000" dirty="0"/>
              <a:t/>
            </a:r>
            <a:br>
              <a:rPr lang="en-US" sz="2000" dirty="0"/>
            </a:br>
            <a:r>
              <a:rPr lang="en-US" sz="2000" dirty="0"/>
              <a:t>s</a:t>
            </a:r>
            <a:r>
              <a:rPr lang="en-US" sz="2000" i="1" dirty="0"/>
              <a:t>unshine Fashion</a:t>
            </a:r>
            <a:r>
              <a:rPr lang="en-US" sz="2000" dirty="0"/>
              <a:t> : </a:t>
            </a:r>
            <a:r>
              <a:rPr lang="en-US" sz="2000" dirty="0" err="1"/>
              <a:t>Penipuan,Pencurian</a:t>
            </a:r>
            <a:r>
              <a:rPr lang="en-US" sz="2000" dirty="0"/>
              <a:t>, </a:t>
            </a:r>
            <a:r>
              <a:rPr lang="en-US" sz="2000" dirty="0" err="1"/>
              <a:t>dan</a:t>
            </a:r>
            <a:r>
              <a:rPr lang="en-US" sz="2000" dirty="0"/>
              <a:t> </a:t>
            </a:r>
            <a:r>
              <a:rPr lang="en-US" sz="2000" dirty="0" err="1"/>
              <a:t>Perilaku</a:t>
            </a:r>
            <a:r>
              <a:rPr lang="en-US" sz="2000" dirty="0"/>
              <a:t> </a:t>
            </a:r>
            <a:r>
              <a:rPr lang="en-US" sz="2000" dirty="0" err="1"/>
              <a:t>Menyimpang</a:t>
            </a:r>
            <a:r>
              <a:rPr lang="en-US" sz="2000" dirty="0"/>
              <a:t> </a:t>
            </a:r>
            <a:r>
              <a:rPr lang="en-US" sz="2000" dirty="0" err="1"/>
              <a:t>AntarKarayawan</a:t>
            </a:r>
            <a:r>
              <a:rPr lang="en-US" sz="2000" dirty="0"/>
              <a:t/>
            </a:r>
            <a:br>
              <a:rPr lang="en-US" sz="2000" dirty="0"/>
            </a:br>
            <a:endParaRPr lang="id-ID" sz="2000" dirty="0"/>
          </a:p>
        </p:txBody>
      </p:sp>
    </p:spTree>
    <p:extLst>
      <p:ext uri="{BB962C8B-B14F-4D97-AF65-F5344CB8AC3E}">
        <p14:creationId xmlns:p14="http://schemas.microsoft.com/office/powerpoint/2010/main" val="4031559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0000" y="1174000"/>
            <a:ext cx="7704000" cy="3665128"/>
          </a:xfrm>
        </p:spPr>
        <p:txBody>
          <a:bodyPr/>
          <a:lstStyle/>
          <a:p>
            <a:pPr marL="139700" indent="0" algn="just">
              <a:buNone/>
            </a:pPr>
            <a:r>
              <a:rPr lang="en-US" sz="1600" dirty="0"/>
              <a:t>Sunshine </a:t>
            </a:r>
            <a:r>
              <a:rPr lang="en-US" sz="1600" dirty="0" err="1"/>
              <a:t>Fashon</a:t>
            </a:r>
            <a:r>
              <a:rPr lang="en-US" sz="1600" dirty="0"/>
              <a:t> Co. Ltd. yang </a:t>
            </a:r>
            <a:r>
              <a:rPr lang="en-US" sz="1600" dirty="0" err="1"/>
              <a:t>bertempat</a:t>
            </a:r>
            <a:r>
              <a:rPr lang="en-US" sz="1600" dirty="0"/>
              <a:t> di Shenzhen </a:t>
            </a:r>
            <a:r>
              <a:rPr lang="en-US" sz="1600" dirty="0" err="1"/>
              <a:t>merupakan</a:t>
            </a:r>
            <a:r>
              <a:rPr lang="en-US" sz="1600" dirty="0"/>
              <a:t> joint venture (</a:t>
            </a:r>
            <a:r>
              <a:rPr lang="en-US" sz="1600" dirty="0" err="1"/>
              <a:t>usaha</a:t>
            </a:r>
            <a:r>
              <a:rPr lang="en-US" sz="1600" dirty="0"/>
              <a:t> </a:t>
            </a:r>
            <a:r>
              <a:rPr lang="en-US" sz="1600" dirty="0" err="1"/>
              <a:t>patungan</a:t>
            </a:r>
            <a:r>
              <a:rPr lang="en-US" sz="1600" dirty="0"/>
              <a:t>) Sino-</a:t>
            </a:r>
            <a:r>
              <a:rPr lang="en-US" sz="1600" dirty="0" err="1"/>
              <a:t>Jepang</a:t>
            </a:r>
            <a:r>
              <a:rPr lang="en-US" sz="1600" dirty="0"/>
              <a:t> yang </a:t>
            </a:r>
            <a:r>
              <a:rPr lang="en-US" sz="1600" dirty="0" err="1"/>
              <a:t>didirikan</a:t>
            </a:r>
            <a:r>
              <a:rPr lang="en-US" sz="1600" dirty="0"/>
              <a:t> </a:t>
            </a:r>
            <a:r>
              <a:rPr lang="en-US" sz="1600" dirty="0" err="1"/>
              <a:t>pada</a:t>
            </a:r>
            <a:r>
              <a:rPr lang="en-US" sz="1600" dirty="0"/>
              <a:t> </a:t>
            </a:r>
            <a:r>
              <a:rPr lang="en-US" sz="1600" dirty="0" err="1"/>
              <a:t>tahun</a:t>
            </a:r>
            <a:r>
              <a:rPr lang="en-US" sz="1600" dirty="0"/>
              <a:t> 1993. Perusahaan </a:t>
            </a:r>
            <a:r>
              <a:rPr lang="en-US" sz="1600" dirty="0" err="1"/>
              <a:t>bermula</a:t>
            </a:r>
            <a:r>
              <a:rPr lang="en-US" sz="1600" dirty="0"/>
              <a:t> </a:t>
            </a:r>
            <a:r>
              <a:rPr lang="en-US" sz="1600" dirty="0" err="1"/>
              <a:t>dari</a:t>
            </a:r>
            <a:r>
              <a:rPr lang="en-US" sz="1600" dirty="0"/>
              <a:t> </a:t>
            </a:r>
            <a:r>
              <a:rPr lang="en-US" sz="1600" dirty="0" err="1"/>
              <a:t>sebuah</a:t>
            </a:r>
            <a:r>
              <a:rPr lang="en-US" sz="1600" dirty="0"/>
              <a:t> </a:t>
            </a:r>
            <a:r>
              <a:rPr lang="en-US" sz="1600" dirty="0" err="1"/>
              <a:t>pabrik</a:t>
            </a:r>
            <a:r>
              <a:rPr lang="en-US" sz="1600" dirty="0"/>
              <a:t> </a:t>
            </a:r>
            <a:r>
              <a:rPr lang="en-US" sz="1600" dirty="0" err="1"/>
              <a:t>ekspor</a:t>
            </a:r>
            <a:r>
              <a:rPr lang="en-US" sz="1600" dirty="0"/>
              <a:t> OEM (Original Equipment Manufacturer) yang </a:t>
            </a:r>
            <a:r>
              <a:rPr lang="en-US" sz="1600" dirty="0" err="1"/>
              <a:t>menghasilkan</a:t>
            </a:r>
            <a:r>
              <a:rPr lang="en-US" sz="1600" dirty="0"/>
              <a:t> </a:t>
            </a:r>
            <a:r>
              <a:rPr lang="en-US" sz="1600" dirty="0" err="1"/>
              <a:t>sweter</a:t>
            </a:r>
            <a:r>
              <a:rPr lang="en-US" sz="1600" dirty="0"/>
              <a:t> </a:t>
            </a:r>
            <a:r>
              <a:rPr lang="en-US" sz="1600" dirty="0" err="1"/>
              <a:t>kasmir</a:t>
            </a:r>
            <a:r>
              <a:rPr lang="en-US" sz="1600" dirty="0"/>
              <a:t> </a:t>
            </a:r>
            <a:r>
              <a:rPr lang="en-US" sz="1600" dirty="0" err="1"/>
              <a:t>dan</a:t>
            </a:r>
            <a:r>
              <a:rPr lang="en-US" sz="1600" dirty="0"/>
              <a:t> </a:t>
            </a:r>
            <a:r>
              <a:rPr lang="en-US" sz="1600" dirty="0" err="1"/>
              <a:t>kemudian</a:t>
            </a:r>
            <a:r>
              <a:rPr lang="en-US" sz="1600" dirty="0"/>
              <a:t> </a:t>
            </a:r>
            <a:r>
              <a:rPr lang="en-US" sz="1600" dirty="0" err="1"/>
              <a:t>berkembang</a:t>
            </a:r>
            <a:r>
              <a:rPr lang="en-US" sz="1600" dirty="0"/>
              <a:t> </a:t>
            </a:r>
            <a:r>
              <a:rPr lang="en-US" sz="1600" dirty="0" err="1"/>
              <a:t>menjadi</a:t>
            </a:r>
            <a:r>
              <a:rPr lang="en-US" sz="1600" dirty="0"/>
              <a:t> </a:t>
            </a:r>
            <a:r>
              <a:rPr lang="en-US" sz="1600" dirty="0" err="1"/>
              <a:t>sebuah</a:t>
            </a:r>
            <a:r>
              <a:rPr lang="en-US" sz="1600" dirty="0"/>
              <a:t> </a:t>
            </a:r>
            <a:r>
              <a:rPr lang="en-US" sz="1600" dirty="0" err="1"/>
              <a:t>pabrik</a:t>
            </a:r>
            <a:r>
              <a:rPr lang="en-US" sz="1600" dirty="0"/>
              <a:t> </a:t>
            </a:r>
            <a:r>
              <a:rPr lang="en-US" sz="1600" dirty="0" err="1"/>
              <a:t>dan</a:t>
            </a:r>
            <a:r>
              <a:rPr lang="en-US" sz="1600" dirty="0"/>
              <a:t> </a:t>
            </a:r>
            <a:r>
              <a:rPr lang="en-US" sz="1600" dirty="0" err="1"/>
              <a:t>pengecer</a:t>
            </a:r>
            <a:r>
              <a:rPr lang="en-US" sz="1600" dirty="0"/>
              <a:t> yang </a:t>
            </a:r>
            <a:r>
              <a:rPr lang="en-US" sz="1600" dirty="0" err="1"/>
              <a:t>terintegrasi</a:t>
            </a:r>
            <a:r>
              <a:rPr lang="en-US" sz="1600" dirty="0"/>
              <a:t> </a:t>
            </a:r>
            <a:r>
              <a:rPr lang="en-US" sz="1600" dirty="0" err="1"/>
              <a:t>dengan</a:t>
            </a:r>
            <a:r>
              <a:rPr lang="en-US" sz="1600" dirty="0"/>
              <a:t> </a:t>
            </a:r>
            <a:r>
              <a:rPr lang="en-US" sz="1600" dirty="0" err="1"/>
              <a:t>kegiatan</a:t>
            </a:r>
            <a:r>
              <a:rPr lang="en-US" sz="1600" dirty="0"/>
              <a:t> yang </a:t>
            </a:r>
            <a:r>
              <a:rPr lang="en-US" sz="1600" dirty="0" err="1"/>
              <a:t>mencakup</a:t>
            </a:r>
            <a:r>
              <a:rPr lang="en-US" sz="1600" dirty="0"/>
              <a:t> </a:t>
            </a:r>
            <a:r>
              <a:rPr lang="en-US" sz="1600" dirty="0" err="1"/>
              <a:t>penyumberan</a:t>
            </a:r>
            <a:r>
              <a:rPr lang="en-US" sz="1600" dirty="0"/>
              <a:t> </a:t>
            </a:r>
            <a:r>
              <a:rPr lang="en-US" sz="1600" dirty="0" err="1"/>
              <a:t>bahan</a:t>
            </a:r>
            <a:r>
              <a:rPr lang="en-US" sz="1600" dirty="0"/>
              <a:t>, </a:t>
            </a:r>
            <a:r>
              <a:rPr lang="en-US" sz="1600" dirty="0" err="1"/>
              <a:t>permintaan</a:t>
            </a:r>
            <a:r>
              <a:rPr lang="en-US" sz="1600" dirty="0"/>
              <a:t>, </a:t>
            </a:r>
            <a:r>
              <a:rPr lang="en-US" sz="1600" dirty="0" err="1"/>
              <a:t>pencelupan</a:t>
            </a:r>
            <a:r>
              <a:rPr lang="en-US" sz="1600" dirty="0"/>
              <a:t>, </a:t>
            </a:r>
            <a:r>
              <a:rPr lang="en-US" sz="1600" dirty="0" err="1"/>
              <a:t>desain</a:t>
            </a:r>
            <a:r>
              <a:rPr lang="en-US" sz="1600" dirty="0"/>
              <a:t>, </a:t>
            </a:r>
            <a:r>
              <a:rPr lang="en-US" sz="1600" dirty="0" err="1"/>
              <a:t>distribusi</a:t>
            </a:r>
            <a:r>
              <a:rPr lang="en-US" sz="1600" dirty="0"/>
              <a:t>, </a:t>
            </a:r>
            <a:r>
              <a:rPr lang="en-US" sz="1600" dirty="0" err="1"/>
              <a:t>pemasaran</a:t>
            </a:r>
            <a:r>
              <a:rPr lang="en-US" sz="1600" dirty="0"/>
              <a:t>, </a:t>
            </a:r>
            <a:r>
              <a:rPr lang="en-US" sz="1600" dirty="0" err="1"/>
              <a:t>dan</a:t>
            </a:r>
            <a:r>
              <a:rPr lang="en-US" sz="1600" dirty="0"/>
              <a:t> </a:t>
            </a:r>
            <a:r>
              <a:rPr lang="en-US" sz="1600" dirty="0" err="1"/>
              <a:t>pengeceran</a:t>
            </a:r>
            <a:r>
              <a:rPr lang="en-US" sz="1600" dirty="0"/>
              <a:t>. </a:t>
            </a:r>
            <a:r>
              <a:rPr lang="en-US" sz="1600" dirty="0" err="1"/>
              <a:t>Pada</a:t>
            </a:r>
            <a:r>
              <a:rPr lang="en-US" sz="1600" dirty="0"/>
              <a:t> </a:t>
            </a:r>
            <a:r>
              <a:rPr lang="en-US" sz="1600" dirty="0" err="1"/>
              <a:t>tahun</a:t>
            </a:r>
            <a:r>
              <a:rPr lang="en-US" sz="1600" dirty="0"/>
              <a:t> 2010, </a:t>
            </a:r>
            <a:r>
              <a:rPr lang="en-US" sz="1600" dirty="0" err="1"/>
              <a:t>perusahaan</a:t>
            </a:r>
            <a:r>
              <a:rPr lang="en-US" sz="1600" dirty="0"/>
              <a:t> </a:t>
            </a:r>
            <a:r>
              <a:rPr lang="en-US" sz="1600" dirty="0" err="1"/>
              <a:t>memiliki</a:t>
            </a:r>
            <a:r>
              <a:rPr lang="en-US" sz="1600" dirty="0"/>
              <a:t> </a:t>
            </a:r>
            <a:r>
              <a:rPr lang="en-US" sz="1600" dirty="0" err="1"/>
              <a:t>tiga</a:t>
            </a:r>
            <a:r>
              <a:rPr lang="en-US" sz="1600" dirty="0"/>
              <a:t> </a:t>
            </a:r>
            <a:r>
              <a:rPr lang="en-US" sz="1600" dirty="0" err="1"/>
              <a:t>pabrik</a:t>
            </a:r>
            <a:r>
              <a:rPr lang="en-US" sz="1600" dirty="0"/>
              <a:t> yang </a:t>
            </a:r>
            <a:r>
              <a:rPr lang="en-US" sz="1600" dirty="0" err="1"/>
              <a:t>masing-masing</a:t>
            </a:r>
            <a:r>
              <a:rPr lang="en-US" sz="1600" dirty="0"/>
              <a:t> </a:t>
            </a:r>
            <a:r>
              <a:rPr lang="en-US" sz="1600" dirty="0" err="1"/>
              <a:t>berlokasi</a:t>
            </a:r>
            <a:r>
              <a:rPr lang="en-US" sz="1600" dirty="0"/>
              <a:t> di Shenzhen, Shanghai, </a:t>
            </a:r>
            <a:r>
              <a:rPr lang="en-US" sz="1600" dirty="0" err="1"/>
              <a:t>dan</a:t>
            </a:r>
            <a:r>
              <a:rPr lang="en-US" sz="1600" dirty="0"/>
              <a:t> Taiyuan di </a:t>
            </a:r>
            <a:r>
              <a:rPr lang="en-US" sz="1600" dirty="0" err="1"/>
              <a:t>provinsi</a:t>
            </a:r>
            <a:r>
              <a:rPr lang="en-US" sz="1600" dirty="0"/>
              <a:t> Shanxi: 220 </a:t>
            </a:r>
            <a:r>
              <a:rPr lang="en-US" sz="1600" dirty="0" err="1"/>
              <a:t>gerai</a:t>
            </a:r>
            <a:r>
              <a:rPr lang="en-US" sz="1600" dirty="0"/>
              <a:t> </a:t>
            </a:r>
            <a:r>
              <a:rPr lang="en-US" sz="1600" dirty="0" err="1"/>
              <a:t>penjualan</a:t>
            </a:r>
            <a:r>
              <a:rPr lang="en-US" sz="1600" dirty="0"/>
              <a:t> di mal </a:t>
            </a:r>
            <a:r>
              <a:rPr lang="en-US" sz="1600" dirty="0" err="1"/>
              <a:t>diseluruh</a:t>
            </a:r>
            <a:r>
              <a:rPr lang="en-US" sz="1600" dirty="0"/>
              <a:t> </a:t>
            </a:r>
            <a:r>
              <a:rPr lang="en-US" sz="1600" dirty="0" err="1"/>
              <a:t>negeri</a:t>
            </a:r>
            <a:r>
              <a:rPr lang="en-US" sz="1600" dirty="0"/>
              <a:t>; </a:t>
            </a:r>
            <a:r>
              <a:rPr lang="en-US" sz="1600" dirty="0" err="1"/>
              <a:t>dan</a:t>
            </a:r>
            <a:r>
              <a:rPr lang="en-US" sz="1600" dirty="0"/>
              <a:t> </a:t>
            </a:r>
            <a:r>
              <a:rPr lang="en-US" sz="1600" dirty="0" err="1"/>
              <a:t>tenaga</a:t>
            </a:r>
            <a:r>
              <a:rPr lang="en-US" sz="1600" dirty="0"/>
              <a:t> </a:t>
            </a:r>
            <a:r>
              <a:rPr lang="en-US" sz="1600" dirty="0" err="1"/>
              <a:t>kerja</a:t>
            </a:r>
            <a:r>
              <a:rPr lang="en-US" sz="1600" dirty="0"/>
              <a:t> </a:t>
            </a:r>
            <a:r>
              <a:rPr lang="en-US" sz="1600" dirty="0" err="1"/>
              <a:t>lebih</a:t>
            </a:r>
            <a:r>
              <a:rPr lang="en-US" sz="1600" dirty="0"/>
              <a:t> </a:t>
            </a:r>
            <a:r>
              <a:rPr lang="en-US" sz="1600" dirty="0" err="1"/>
              <a:t>dari</a:t>
            </a:r>
            <a:r>
              <a:rPr lang="en-US" sz="1600" dirty="0"/>
              <a:t> 1000 orang </a:t>
            </a:r>
            <a:r>
              <a:rPr lang="en-US" sz="1600" dirty="0" err="1"/>
              <a:t>karyawan</a:t>
            </a:r>
            <a:r>
              <a:rPr lang="en-US" sz="1600" dirty="0"/>
              <a:t>. Sunshine </a:t>
            </a:r>
            <a:r>
              <a:rPr lang="en-US" sz="1600" dirty="0" err="1"/>
              <a:t>menghasilkan</a:t>
            </a:r>
            <a:r>
              <a:rPr lang="en-US" sz="1600" dirty="0"/>
              <a:t> 300.000 </a:t>
            </a:r>
            <a:r>
              <a:rPr lang="en-US" sz="1600" dirty="0" err="1"/>
              <a:t>potong</a:t>
            </a:r>
            <a:r>
              <a:rPr lang="en-US" sz="1600" dirty="0"/>
              <a:t> </a:t>
            </a:r>
            <a:r>
              <a:rPr lang="en-US" sz="1600" dirty="0" err="1"/>
              <a:t>sweter</a:t>
            </a:r>
            <a:r>
              <a:rPr lang="en-US" sz="1600" dirty="0"/>
              <a:t> per </a:t>
            </a:r>
            <a:r>
              <a:rPr lang="en-US" sz="1600" dirty="0" err="1"/>
              <a:t>tahun</a:t>
            </a:r>
            <a:r>
              <a:rPr lang="en-US" sz="1600" dirty="0"/>
              <a:t> </a:t>
            </a:r>
            <a:r>
              <a:rPr lang="en-US" sz="1600" dirty="0" err="1"/>
              <a:t>untuk</a:t>
            </a:r>
            <a:r>
              <a:rPr lang="en-US" sz="1600" dirty="0"/>
              <a:t> </a:t>
            </a:r>
            <a:r>
              <a:rPr lang="en-US" sz="1600" dirty="0" err="1"/>
              <a:t>penjualan</a:t>
            </a:r>
            <a:r>
              <a:rPr lang="en-US" sz="1600" dirty="0"/>
              <a:t> </a:t>
            </a:r>
            <a:r>
              <a:rPr lang="en-US" sz="1600" dirty="0" err="1"/>
              <a:t>domestik</a:t>
            </a:r>
            <a:r>
              <a:rPr lang="en-US" sz="1600" dirty="0"/>
              <a:t>, yang </a:t>
            </a:r>
            <a:r>
              <a:rPr lang="en-US" sz="1600" dirty="0" err="1"/>
              <a:t>mendapat</a:t>
            </a:r>
            <a:r>
              <a:rPr lang="en-US" sz="1600" dirty="0"/>
              <a:t> margin </a:t>
            </a:r>
            <a:r>
              <a:rPr lang="en-US" sz="1600" dirty="0" err="1"/>
              <a:t>laba</a:t>
            </a:r>
            <a:r>
              <a:rPr lang="en-US" sz="1600" dirty="0"/>
              <a:t> </a:t>
            </a:r>
            <a:r>
              <a:rPr lang="en-US" sz="1600" dirty="0" err="1"/>
              <a:t>lebih</a:t>
            </a:r>
            <a:r>
              <a:rPr lang="en-US" sz="1600" dirty="0"/>
              <a:t> </a:t>
            </a:r>
            <a:r>
              <a:rPr lang="en-US" sz="1600" dirty="0" err="1"/>
              <a:t>tinggi</a:t>
            </a:r>
            <a:r>
              <a:rPr lang="en-US" sz="1600" dirty="0"/>
              <a:t> </a:t>
            </a:r>
            <a:r>
              <a:rPr lang="en-US" sz="1600" dirty="0" err="1"/>
              <a:t>dibanding</a:t>
            </a:r>
            <a:r>
              <a:rPr lang="en-US" sz="1600" dirty="0"/>
              <a:t> </a:t>
            </a:r>
            <a:r>
              <a:rPr lang="en-US" sz="1600" dirty="0" err="1"/>
              <a:t>bisnis</a:t>
            </a:r>
            <a:r>
              <a:rPr lang="en-US" sz="1600" dirty="0"/>
              <a:t> </a:t>
            </a:r>
            <a:r>
              <a:rPr lang="en-US" sz="1600" dirty="0" err="1"/>
              <a:t>ekspornya</a:t>
            </a:r>
            <a:r>
              <a:rPr lang="en-US" sz="1600" dirty="0"/>
              <a:t>. </a:t>
            </a:r>
            <a:r>
              <a:rPr lang="en-US" sz="1600" dirty="0" err="1"/>
              <a:t>Dengan</a:t>
            </a:r>
            <a:r>
              <a:rPr lang="en-US" sz="1600" dirty="0"/>
              <a:t> </a:t>
            </a:r>
            <a:r>
              <a:rPr lang="en-US" sz="1600" dirty="0" err="1"/>
              <a:t>perputaran</a:t>
            </a:r>
            <a:r>
              <a:rPr lang="en-US" sz="1600" dirty="0"/>
              <a:t> RMB </a:t>
            </a:r>
            <a:r>
              <a:rPr lang="en-US" sz="1600" dirty="0" err="1"/>
              <a:t>sebesar</a:t>
            </a:r>
            <a:r>
              <a:rPr lang="en-US" sz="1600" dirty="0"/>
              <a:t> 150 </a:t>
            </a:r>
            <a:r>
              <a:rPr lang="en-US" sz="1600" dirty="0" err="1"/>
              <a:t>juta</a:t>
            </a:r>
            <a:r>
              <a:rPr lang="en-US" sz="1600" dirty="0"/>
              <a:t>, </a:t>
            </a:r>
            <a:r>
              <a:rPr lang="en-US" sz="1600" dirty="0" err="1"/>
              <a:t>penjualan</a:t>
            </a:r>
            <a:r>
              <a:rPr lang="en-US" sz="1600" dirty="0"/>
              <a:t> </a:t>
            </a:r>
            <a:r>
              <a:rPr lang="en-US" sz="1600" dirty="0" err="1"/>
              <a:t>domestik</a:t>
            </a:r>
            <a:r>
              <a:rPr lang="en-US" sz="1600" dirty="0"/>
              <a:t> </a:t>
            </a:r>
            <a:r>
              <a:rPr lang="en-US" sz="1600" dirty="0" err="1"/>
              <a:t>menyumbang</a:t>
            </a:r>
            <a:r>
              <a:rPr lang="en-US" sz="1600" dirty="0"/>
              <a:t> </a:t>
            </a:r>
            <a:r>
              <a:rPr lang="en-US" sz="1600" dirty="0" err="1"/>
              <a:t>lebih</a:t>
            </a:r>
            <a:r>
              <a:rPr lang="en-US" sz="1600" dirty="0"/>
              <a:t> </a:t>
            </a:r>
            <a:r>
              <a:rPr lang="en-US" sz="1600" dirty="0" err="1"/>
              <a:t>dari</a:t>
            </a:r>
            <a:r>
              <a:rPr lang="en-US" sz="1600" dirty="0"/>
              <a:t> </a:t>
            </a:r>
            <a:r>
              <a:rPr lang="en-US" sz="1600" dirty="0" err="1"/>
              <a:t>dua</a:t>
            </a:r>
            <a:r>
              <a:rPr lang="en-US" sz="1600" dirty="0"/>
              <a:t> per </a:t>
            </a:r>
            <a:r>
              <a:rPr lang="en-US" sz="1600" dirty="0" err="1"/>
              <a:t>tiga</a:t>
            </a:r>
            <a:r>
              <a:rPr lang="en-US" sz="1600" dirty="0"/>
              <a:t> </a:t>
            </a:r>
            <a:r>
              <a:rPr lang="en-US" sz="1600" dirty="0" err="1"/>
              <a:t>untuk</a:t>
            </a:r>
            <a:r>
              <a:rPr lang="en-US" sz="1600" dirty="0"/>
              <a:t> </a:t>
            </a:r>
            <a:r>
              <a:rPr lang="en-US" sz="1600" dirty="0" err="1"/>
              <a:t>bisnis</a:t>
            </a:r>
            <a:r>
              <a:rPr lang="en-US" sz="1600" dirty="0"/>
              <a:t> Sunshine. Sunshine </a:t>
            </a:r>
            <a:r>
              <a:rPr lang="en-US" sz="1600" dirty="0" err="1"/>
              <a:t>berposisi</a:t>
            </a:r>
            <a:r>
              <a:rPr lang="en-US" sz="1600" dirty="0"/>
              <a:t> </a:t>
            </a:r>
            <a:r>
              <a:rPr lang="en-US" sz="1600" dirty="0" err="1"/>
              <a:t>sebagai</a:t>
            </a:r>
            <a:r>
              <a:rPr lang="en-US" sz="1600" dirty="0"/>
              <a:t> </a:t>
            </a:r>
            <a:r>
              <a:rPr lang="en-US" sz="1600" dirty="0" err="1"/>
              <a:t>merek</a:t>
            </a:r>
            <a:r>
              <a:rPr lang="en-US" sz="1600" dirty="0"/>
              <a:t> mode modern </a:t>
            </a:r>
            <a:r>
              <a:rPr lang="en-US" sz="1600" dirty="0" err="1"/>
              <a:t>pada</a:t>
            </a:r>
            <a:r>
              <a:rPr lang="en-US" sz="1600" dirty="0"/>
              <a:t> </a:t>
            </a:r>
            <a:r>
              <a:rPr lang="en-US" sz="1600" dirty="0" err="1"/>
              <a:t>pasar</a:t>
            </a:r>
            <a:r>
              <a:rPr lang="en-US" sz="1600" dirty="0"/>
              <a:t> </a:t>
            </a:r>
            <a:r>
              <a:rPr lang="en-US" sz="1600" dirty="0" err="1"/>
              <a:t>domestik</a:t>
            </a:r>
            <a:r>
              <a:rPr lang="en-US" sz="1600" dirty="0"/>
              <a:t> yang </a:t>
            </a:r>
            <a:r>
              <a:rPr lang="en-US" sz="1600" dirty="0" err="1"/>
              <a:t>desainnya</a:t>
            </a:r>
            <a:r>
              <a:rPr lang="en-US" sz="1600" dirty="0"/>
              <a:t> </a:t>
            </a:r>
            <a:r>
              <a:rPr lang="en-US" sz="1600" dirty="0" err="1"/>
              <a:t>menjadi</a:t>
            </a:r>
            <a:r>
              <a:rPr lang="en-US" sz="1600" dirty="0"/>
              <a:t> </a:t>
            </a:r>
            <a:r>
              <a:rPr lang="en-US" sz="1600" dirty="0" err="1"/>
              <a:t>faktor</a:t>
            </a:r>
            <a:r>
              <a:rPr lang="en-US" sz="1600" dirty="0"/>
              <a:t> </a:t>
            </a:r>
            <a:r>
              <a:rPr lang="en-US" sz="1600" dirty="0" err="1"/>
              <a:t>penentu</a:t>
            </a:r>
            <a:r>
              <a:rPr lang="en-US" sz="1600" dirty="0"/>
              <a:t> </a:t>
            </a:r>
            <a:r>
              <a:rPr lang="en-US" sz="1600" dirty="0" err="1"/>
              <a:t>bagi</a:t>
            </a:r>
            <a:r>
              <a:rPr lang="en-US" sz="1600" dirty="0"/>
              <a:t> </a:t>
            </a:r>
            <a:r>
              <a:rPr lang="en-US" sz="1600" dirty="0" err="1"/>
              <a:t>penjualan</a:t>
            </a:r>
            <a:r>
              <a:rPr lang="en-US" sz="1600" dirty="0"/>
              <a:t> </a:t>
            </a:r>
            <a:r>
              <a:rPr lang="en-US" sz="1600" dirty="0" err="1"/>
              <a:t>produk</a:t>
            </a:r>
            <a:r>
              <a:rPr lang="en-US" sz="1600" dirty="0"/>
              <a:t> </a:t>
            </a:r>
            <a:r>
              <a:rPr lang="en-US" sz="1600" dirty="0" err="1"/>
              <a:t>perusahaan</a:t>
            </a:r>
            <a:r>
              <a:rPr lang="en-US" sz="1600" dirty="0"/>
              <a:t>. </a:t>
            </a:r>
            <a:r>
              <a:rPr lang="en-US" sz="1600" dirty="0" err="1"/>
              <a:t>Dengan</a:t>
            </a:r>
            <a:r>
              <a:rPr lang="en-US" sz="1600" dirty="0"/>
              <a:t> RMB3.000 per </a:t>
            </a:r>
            <a:r>
              <a:rPr lang="en-US" sz="1600" dirty="0" err="1"/>
              <a:t>potong</a:t>
            </a:r>
            <a:r>
              <a:rPr lang="en-US" sz="1600" dirty="0"/>
              <a:t>, </a:t>
            </a:r>
            <a:r>
              <a:rPr lang="en-US" sz="1600" dirty="0" err="1"/>
              <a:t>sweter</a:t>
            </a:r>
            <a:r>
              <a:rPr lang="en-US" sz="1600" dirty="0"/>
              <a:t> </a:t>
            </a:r>
            <a:r>
              <a:rPr lang="en-US" sz="1600" dirty="0" err="1"/>
              <a:t>kasmir</a:t>
            </a:r>
            <a:r>
              <a:rPr lang="en-US" sz="1600" dirty="0"/>
              <a:t> </a:t>
            </a:r>
            <a:r>
              <a:rPr lang="en-US" sz="1600" dirty="0" err="1"/>
              <a:t>produksi</a:t>
            </a:r>
            <a:r>
              <a:rPr lang="en-US" sz="1600" dirty="0"/>
              <a:t> Sunshine </a:t>
            </a:r>
            <a:r>
              <a:rPr lang="en-US" sz="1600" dirty="0" err="1"/>
              <a:t>dianggap</a:t>
            </a:r>
            <a:r>
              <a:rPr lang="en-US" sz="1600" dirty="0"/>
              <a:t> </a:t>
            </a:r>
            <a:r>
              <a:rPr lang="en-US" sz="1600" dirty="0" err="1"/>
              <a:t>sebagai</a:t>
            </a:r>
            <a:r>
              <a:rPr lang="en-US" sz="1600" dirty="0"/>
              <a:t> </a:t>
            </a:r>
            <a:r>
              <a:rPr lang="en-US" sz="1600" dirty="0" err="1"/>
              <a:t>barang</a:t>
            </a:r>
            <a:r>
              <a:rPr lang="en-US" sz="1600" dirty="0"/>
              <a:t> </a:t>
            </a:r>
            <a:r>
              <a:rPr lang="en-US" sz="1600" dirty="0" err="1"/>
              <a:t>mewah</a:t>
            </a:r>
            <a:r>
              <a:rPr lang="en-US" sz="1600" dirty="0"/>
              <a:t> di </a:t>
            </a:r>
            <a:r>
              <a:rPr lang="en-US" sz="1600" dirty="0" err="1"/>
              <a:t>Cina</a:t>
            </a:r>
            <a:r>
              <a:rPr lang="en-US" sz="1600" dirty="0"/>
              <a:t>.</a:t>
            </a:r>
            <a:endParaRPr lang="en-US" sz="1600" dirty="0"/>
          </a:p>
        </p:txBody>
      </p:sp>
      <p:sp>
        <p:nvSpPr>
          <p:cNvPr id="3" name="Title 2"/>
          <p:cNvSpPr>
            <a:spLocks noGrp="1"/>
          </p:cNvSpPr>
          <p:nvPr>
            <p:ph type="title"/>
          </p:nvPr>
        </p:nvSpPr>
        <p:spPr/>
        <p:txBody>
          <a:bodyPr/>
          <a:lstStyle/>
          <a:p>
            <a:r>
              <a:rPr lang="en-US" b="1" dirty="0" err="1"/>
              <a:t>Latar</a:t>
            </a:r>
            <a:r>
              <a:rPr lang="en-US" b="1" dirty="0"/>
              <a:t> </a:t>
            </a:r>
            <a:r>
              <a:rPr lang="en-US" b="1" dirty="0" err="1"/>
              <a:t>Belakang</a:t>
            </a:r>
            <a:r>
              <a:rPr lang="en-US" b="1" dirty="0"/>
              <a:t> </a:t>
            </a:r>
            <a:r>
              <a:rPr lang="en-US" b="1" dirty="0" err="1"/>
              <a:t>Perusahan</a:t>
            </a:r>
            <a:endParaRPr lang="id-ID" dirty="0"/>
          </a:p>
        </p:txBody>
      </p:sp>
    </p:spTree>
    <p:extLst>
      <p:ext uri="{BB962C8B-B14F-4D97-AF65-F5344CB8AC3E}">
        <p14:creationId xmlns:p14="http://schemas.microsoft.com/office/powerpoint/2010/main" val="3420715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87999" y="1174000"/>
            <a:ext cx="3316003" cy="3355470"/>
          </a:xfrm>
        </p:spPr>
        <p:txBody>
          <a:bodyPr/>
          <a:lstStyle/>
          <a:p>
            <a:pPr marL="139700" indent="0" algn="just"/>
            <a:r>
              <a:rPr lang="en-US" dirty="0" err="1"/>
              <a:t>Pada</a:t>
            </a:r>
            <a:r>
              <a:rPr lang="en-US" dirty="0"/>
              <a:t> </a:t>
            </a:r>
            <a:r>
              <a:rPr lang="en-US" dirty="0" err="1"/>
              <a:t>tahun</a:t>
            </a:r>
            <a:r>
              <a:rPr lang="en-US" dirty="0"/>
              <a:t> 2008, Sunshine </a:t>
            </a:r>
            <a:r>
              <a:rPr lang="en-US" dirty="0" err="1"/>
              <a:t>meghadapi</a:t>
            </a:r>
            <a:r>
              <a:rPr lang="en-US" dirty="0"/>
              <a:t> </a:t>
            </a:r>
            <a:r>
              <a:rPr lang="en-US" dirty="0" err="1"/>
              <a:t>masalah</a:t>
            </a:r>
            <a:r>
              <a:rPr lang="en-US" dirty="0"/>
              <a:t> </a:t>
            </a:r>
            <a:r>
              <a:rPr lang="en-US" dirty="0" err="1"/>
              <a:t>penipuan</a:t>
            </a:r>
            <a:r>
              <a:rPr lang="en-US" dirty="0"/>
              <a:t> </a:t>
            </a:r>
            <a:r>
              <a:rPr lang="en-US" dirty="0" err="1"/>
              <a:t>dan</a:t>
            </a:r>
            <a:r>
              <a:rPr lang="en-US" dirty="0"/>
              <a:t> </a:t>
            </a:r>
            <a:r>
              <a:rPr lang="en-US" dirty="0" err="1"/>
              <a:t>penyimpangan</a:t>
            </a:r>
            <a:r>
              <a:rPr lang="en-US" dirty="0"/>
              <a:t> </a:t>
            </a:r>
            <a:r>
              <a:rPr lang="en-US" dirty="0" err="1"/>
              <a:t>perilaku</a:t>
            </a:r>
            <a:r>
              <a:rPr lang="en-US" dirty="0"/>
              <a:t> yang </a:t>
            </a:r>
            <a:r>
              <a:rPr lang="en-US" dirty="0" err="1"/>
              <a:t>serius</a:t>
            </a:r>
            <a:r>
              <a:rPr lang="en-US" dirty="0"/>
              <a:t> </a:t>
            </a:r>
            <a:r>
              <a:rPr lang="en-US" dirty="0" err="1"/>
              <a:t>oleh</a:t>
            </a:r>
            <a:r>
              <a:rPr lang="en-US" dirty="0"/>
              <a:t> </a:t>
            </a:r>
            <a:r>
              <a:rPr lang="en-US" dirty="0" err="1"/>
              <a:t>karyawan</a:t>
            </a:r>
            <a:r>
              <a:rPr lang="en-US" dirty="0"/>
              <a:t> yang </a:t>
            </a:r>
            <a:r>
              <a:rPr lang="en-US" dirty="0" err="1"/>
              <a:t>diperkirakan</a:t>
            </a:r>
            <a:r>
              <a:rPr lang="en-US" dirty="0"/>
              <a:t> </a:t>
            </a:r>
            <a:r>
              <a:rPr lang="en-US" dirty="0" err="1"/>
              <a:t>merugikan</a:t>
            </a:r>
            <a:r>
              <a:rPr lang="en-US" dirty="0"/>
              <a:t> </a:t>
            </a:r>
            <a:r>
              <a:rPr lang="en-US" dirty="0" err="1"/>
              <a:t>perusahaan</a:t>
            </a:r>
            <a:r>
              <a:rPr lang="en-US" dirty="0"/>
              <a:t> RMB9,3 </a:t>
            </a:r>
            <a:r>
              <a:rPr lang="en-US" dirty="0" err="1"/>
              <a:t>juta</a:t>
            </a:r>
            <a:r>
              <a:rPr lang="en-US" dirty="0"/>
              <a:t> </a:t>
            </a:r>
            <a:r>
              <a:rPr lang="en-US" dirty="0" err="1"/>
              <a:t>dan</a:t>
            </a:r>
            <a:r>
              <a:rPr lang="en-US" dirty="0"/>
              <a:t> RMB10,5 </a:t>
            </a:r>
            <a:r>
              <a:rPr lang="en-US" dirty="0" err="1"/>
              <a:t>juta</a:t>
            </a:r>
            <a:r>
              <a:rPr lang="en-US" dirty="0"/>
              <a:t>, yang </a:t>
            </a:r>
            <a:r>
              <a:rPr lang="en-US" dirty="0" err="1"/>
              <a:t>berarti</a:t>
            </a:r>
            <a:r>
              <a:rPr lang="en-US" dirty="0"/>
              <a:t> </a:t>
            </a:r>
            <a:r>
              <a:rPr lang="en-US" dirty="0" err="1"/>
              <a:t>lebih</a:t>
            </a:r>
            <a:r>
              <a:rPr lang="en-US" dirty="0"/>
              <a:t> </a:t>
            </a:r>
            <a:r>
              <a:rPr lang="en-US" dirty="0" err="1"/>
              <a:t>dari</a:t>
            </a:r>
            <a:r>
              <a:rPr lang="en-US" dirty="0"/>
              <a:t> 5% </a:t>
            </a:r>
            <a:r>
              <a:rPr lang="en-US" dirty="0" err="1"/>
              <a:t>dari</a:t>
            </a:r>
            <a:r>
              <a:rPr lang="en-US" dirty="0"/>
              <a:t> total </a:t>
            </a:r>
            <a:r>
              <a:rPr lang="en-US" dirty="0" err="1"/>
              <a:t>penjualan</a:t>
            </a:r>
            <a:r>
              <a:rPr lang="en-US" dirty="0"/>
              <a:t> </a:t>
            </a:r>
            <a:r>
              <a:rPr lang="en-US" dirty="0" err="1"/>
              <a:t>domestik</a:t>
            </a:r>
            <a:r>
              <a:rPr lang="en-US" dirty="0"/>
              <a:t> Sunshine. </a:t>
            </a:r>
            <a:r>
              <a:rPr lang="en-US" dirty="0" err="1"/>
              <a:t>Meski</a:t>
            </a:r>
            <a:r>
              <a:rPr lang="en-US" dirty="0"/>
              <a:t> </a:t>
            </a:r>
            <a:r>
              <a:rPr lang="en-US" dirty="0" err="1"/>
              <a:t>sistem</a:t>
            </a:r>
            <a:r>
              <a:rPr lang="en-US" dirty="0"/>
              <a:t> RFID/ERP Sunshine </a:t>
            </a:r>
            <a:r>
              <a:rPr lang="en-US" dirty="0" err="1"/>
              <a:t>menginformasikan</a:t>
            </a:r>
            <a:r>
              <a:rPr lang="en-US" dirty="0"/>
              <a:t> </a:t>
            </a:r>
            <a:r>
              <a:rPr lang="en-US" dirty="0" err="1"/>
              <a:t>situasi</a:t>
            </a:r>
            <a:r>
              <a:rPr lang="en-US" dirty="0"/>
              <a:t> point-of-sales </a:t>
            </a:r>
            <a:r>
              <a:rPr lang="en-US" dirty="0" err="1"/>
              <a:t>terbaru</a:t>
            </a:r>
            <a:r>
              <a:rPr lang="en-US" dirty="0"/>
              <a:t> </a:t>
            </a:r>
            <a:r>
              <a:rPr lang="en-US" dirty="0" err="1"/>
              <a:t>setiap</a:t>
            </a:r>
            <a:r>
              <a:rPr lang="en-US" dirty="0"/>
              <a:t> </a:t>
            </a:r>
            <a:r>
              <a:rPr lang="en-US" dirty="0" err="1"/>
              <a:t>empat</a:t>
            </a:r>
            <a:r>
              <a:rPr lang="en-US" dirty="0"/>
              <a:t> jam </a:t>
            </a:r>
            <a:r>
              <a:rPr lang="en-US" dirty="0" err="1"/>
              <a:t>kepada</a:t>
            </a:r>
            <a:r>
              <a:rPr lang="en-US" dirty="0"/>
              <a:t> </a:t>
            </a:r>
            <a:r>
              <a:rPr lang="en-US" dirty="0" err="1"/>
              <a:t>kantor</a:t>
            </a:r>
            <a:r>
              <a:rPr lang="en-US" dirty="0"/>
              <a:t> </a:t>
            </a:r>
            <a:r>
              <a:rPr lang="en-US" dirty="0" err="1"/>
              <a:t>pusat</a:t>
            </a:r>
            <a:r>
              <a:rPr lang="en-US" dirty="0"/>
              <a:t>, </a:t>
            </a:r>
            <a:r>
              <a:rPr lang="en-US" dirty="0" err="1"/>
              <a:t>manajer</a:t>
            </a:r>
            <a:r>
              <a:rPr lang="en-US" dirty="0"/>
              <a:t> yang </a:t>
            </a:r>
            <a:r>
              <a:rPr lang="en-US" dirty="0" err="1"/>
              <a:t>ingin</a:t>
            </a:r>
            <a:r>
              <a:rPr lang="en-US" dirty="0"/>
              <a:t> </a:t>
            </a:r>
            <a:r>
              <a:rPr lang="en-US" dirty="0" err="1"/>
              <a:t>berbuat</a:t>
            </a:r>
            <a:r>
              <a:rPr lang="en-US" dirty="0"/>
              <a:t> </a:t>
            </a:r>
            <a:r>
              <a:rPr lang="en-US" dirty="0" err="1"/>
              <a:t>curang</a:t>
            </a:r>
            <a:r>
              <a:rPr lang="en-US" dirty="0"/>
              <a:t> </a:t>
            </a:r>
            <a:r>
              <a:rPr lang="en-US" dirty="0" err="1"/>
              <a:t>memanfaatkan</a:t>
            </a:r>
            <a:r>
              <a:rPr lang="en-US" dirty="0"/>
              <a:t> </a:t>
            </a:r>
            <a:r>
              <a:rPr lang="en-US" dirty="0" err="1"/>
              <a:t>ketidakmampuan</a:t>
            </a:r>
            <a:r>
              <a:rPr lang="en-US" dirty="0"/>
              <a:t> </a:t>
            </a:r>
            <a:r>
              <a:rPr lang="en-US" dirty="0" err="1"/>
              <a:t>kantor</a:t>
            </a:r>
            <a:r>
              <a:rPr lang="en-US" dirty="0"/>
              <a:t> </a:t>
            </a:r>
            <a:r>
              <a:rPr lang="en-US" dirty="0" err="1"/>
              <a:t>pusat</a:t>
            </a:r>
            <a:r>
              <a:rPr lang="en-US" dirty="0"/>
              <a:t> </a:t>
            </a:r>
            <a:r>
              <a:rPr lang="en-US" dirty="0" err="1"/>
              <a:t>untuk</a:t>
            </a:r>
            <a:r>
              <a:rPr lang="en-US" dirty="0"/>
              <a:t> </a:t>
            </a:r>
            <a:r>
              <a:rPr lang="en-US" dirty="0" err="1"/>
              <a:t>mengendalikan</a:t>
            </a:r>
            <a:r>
              <a:rPr lang="en-US" dirty="0"/>
              <a:t> </a:t>
            </a:r>
            <a:r>
              <a:rPr lang="en-US" dirty="0" err="1"/>
              <a:t>diskon</a:t>
            </a:r>
            <a:r>
              <a:rPr lang="en-US" dirty="0"/>
              <a:t> </a:t>
            </a:r>
            <a:r>
              <a:rPr lang="en-US" dirty="0" err="1"/>
              <a:t>dan</a:t>
            </a:r>
            <a:r>
              <a:rPr lang="en-US" dirty="0"/>
              <a:t> </a:t>
            </a:r>
            <a:r>
              <a:rPr lang="en-US" dirty="0" err="1"/>
              <a:t>persediaan</a:t>
            </a:r>
            <a:r>
              <a:rPr lang="en-US" dirty="0"/>
              <a:t> </a:t>
            </a:r>
            <a:r>
              <a:rPr lang="en-US" dirty="0" err="1"/>
              <a:t>pada</a:t>
            </a:r>
            <a:r>
              <a:rPr lang="en-US" dirty="0"/>
              <a:t> </a:t>
            </a:r>
            <a:r>
              <a:rPr lang="en-US" dirty="0" err="1"/>
              <a:t>tingkat</a:t>
            </a:r>
            <a:r>
              <a:rPr lang="en-US" dirty="0"/>
              <a:t> </a:t>
            </a:r>
            <a:r>
              <a:rPr lang="en-US" dirty="0" err="1"/>
              <a:t>lokal</a:t>
            </a:r>
            <a:r>
              <a:rPr lang="en-US" dirty="0"/>
              <a:t>. </a:t>
            </a:r>
            <a:endParaRPr lang="en-US" dirty="0"/>
          </a:p>
        </p:txBody>
      </p:sp>
      <p:sp>
        <p:nvSpPr>
          <p:cNvPr id="3" name="Subtitle 2"/>
          <p:cNvSpPr>
            <a:spLocks noGrp="1"/>
          </p:cNvSpPr>
          <p:nvPr>
            <p:ph type="subTitle" idx="2"/>
          </p:nvPr>
        </p:nvSpPr>
        <p:spPr>
          <a:xfrm>
            <a:off x="4192241" y="1174000"/>
            <a:ext cx="4398865" cy="1020300"/>
          </a:xfrm>
        </p:spPr>
        <p:txBody>
          <a:bodyPr/>
          <a:lstStyle/>
          <a:p>
            <a:pPr marL="139700" indent="0" algn="just"/>
            <a:r>
              <a:rPr lang="en-US" dirty="0"/>
              <a:t>Kantor </a:t>
            </a:r>
            <a:r>
              <a:rPr lang="en-US" dirty="0" err="1"/>
              <a:t>pusat</a:t>
            </a:r>
            <a:r>
              <a:rPr lang="en-US" dirty="0"/>
              <a:t> Sunshine </a:t>
            </a:r>
            <a:r>
              <a:rPr lang="en-US" dirty="0" err="1"/>
              <a:t>bertanggung</a:t>
            </a:r>
            <a:r>
              <a:rPr lang="en-US" dirty="0"/>
              <a:t> </a:t>
            </a:r>
            <a:r>
              <a:rPr lang="en-US" dirty="0" err="1"/>
              <a:t>jawab</a:t>
            </a:r>
            <a:r>
              <a:rPr lang="en-US" dirty="0"/>
              <a:t> </a:t>
            </a:r>
            <a:r>
              <a:rPr lang="en-US" dirty="0" err="1"/>
              <a:t>untuk</a:t>
            </a:r>
            <a:r>
              <a:rPr lang="en-US" dirty="0"/>
              <a:t> </a:t>
            </a:r>
            <a:r>
              <a:rPr lang="en-US" dirty="0" err="1"/>
              <a:t>menetapkan</a:t>
            </a:r>
            <a:r>
              <a:rPr lang="en-US" dirty="0"/>
              <a:t> </a:t>
            </a:r>
            <a:r>
              <a:rPr lang="en-US" dirty="0" err="1"/>
              <a:t>harga</a:t>
            </a:r>
            <a:r>
              <a:rPr lang="en-US" dirty="0"/>
              <a:t> </a:t>
            </a:r>
            <a:r>
              <a:rPr lang="en-US" dirty="0" err="1"/>
              <a:t>dan</a:t>
            </a:r>
            <a:r>
              <a:rPr lang="en-US" dirty="0"/>
              <a:t> </a:t>
            </a:r>
            <a:r>
              <a:rPr lang="en-US" dirty="0" err="1"/>
              <a:t>menentukan</a:t>
            </a:r>
            <a:r>
              <a:rPr lang="en-US" dirty="0"/>
              <a:t> </a:t>
            </a:r>
            <a:r>
              <a:rPr lang="en-US" dirty="0" err="1"/>
              <a:t>batasan</a:t>
            </a:r>
            <a:r>
              <a:rPr lang="en-US" dirty="0"/>
              <a:t> </a:t>
            </a:r>
            <a:r>
              <a:rPr lang="en-US" dirty="0" err="1"/>
              <a:t>waktu</a:t>
            </a:r>
            <a:r>
              <a:rPr lang="en-US" dirty="0"/>
              <a:t> </a:t>
            </a:r>
            <a:r>
              <a:rPr lang="en-US" dirty="0" err="1"/>
              <a:t>promosi</a:t>
            </a:r>
            <a:r>
              <a:rPr lang="en-US" dirty="0"/>
              <a:t>, </a:t>
            </a:r>
            <a:r>
              <a:rPr lang="en-US" dirty="0" err="1"/>
              <a:t>tetapi</a:t>
            </a:r>
            <a:r>
              <a:rPr lang="en-US" dirty="0"/>
              <a:t> </a:t>
            </a:r>
            <a:r>
              <a:rPr lang="en-US" dirty="0" err="1"/>
              <a:t>batasan</a:t>
            </a:r>
            <a:r>
              <a:rPr lang="en-US" dirty="0"/>
              <a:t> </a:t>
            </a:r>
            <a:r>
              <a:rPr lang="en-US" dirty="0" err="1"/>
              <a:t>waktu</a:t>
            </a:r>
            <a:r>
              <a:rPr lang="en-US" dirty="0"/>
              <a:t> </a:t>
            </a:r>
            <a:r>
              <a:rPr lang="en-US" dirty="0" err="1"/>
              <a:t>ini</a:t>
            </a:r>
            <a:r>
              <a:rPr lang="en-US" dirty="0"/>
              <a:t> </a:t>
            </a:r>
            <a:r>
              <a:rPr lang="en-US" dirty="0" err="1"/>
              <a:t>tidak</a:t>
            </a:r>
            <a:r>
              <a:rPr lang="en-US" dirty="0"/>
              <a:t> </a:t>
            </a:r>
            <a:r>
              <a:rPr lang="en-US" dirty="0" err="1"/>
              <a:t>terlalu</a:t>
            </a:r>
            <a:r>
              <a:rPr lang="en-US" dirty="0"/>
              <a:t> </a:t>
            </a:r>
            <a:r>
              <a:rPr lang="en-US" dirty="0" err="1"/>
              <a:t>dipatuhi</a:t>
            </a:r>
            <a:r>
              <a:rPr lang="en-US" dirty="0"/>
              <a:t> </a:t>
            </a:r>
            <a:r>
              <a:rPr lang="en-US" dirty="0" err="1"/>
              <a:t>oleh</a:t>
            </a:r>
            <a:r>
              <a:rPr lang="en-US" dirty="0"/>
              <a:t> </a:t>
            </a:r>
            <a:r>
              <a:rPr lang="en-US" dirty="0" err="1"/>
              <a:t>semua</a:t>
            </a:r>
            <a:r>
              <a:rPr lang="en-US" dirty="0"/>
              <a:t> </a:t>
            </a:r>
            <a:r>
              <a:rPr lang="en-US" dirty="0" err="1"/>
              <a:t>manajer</a:t>
            </a:r>
            <a:r>
              <a:rPr lang="en-US" dirty="0"/>
              <a:t> </a:t>
            </a:r>
            <a:r>
              <a:rPr lang="en-US" dirty="0" err="1"/>
              <a:t>cabang</a:t>
            </a:r>
            <a:r>
              <a:rPr lang="en-US" dirty="0"/>
              <a:t>. </a:t>
            </a:r>
            <a:r>
              <a:rPr lang="en-US" dirty="0" err="1"/>
              <a:t>Beberapa</a:t>
            </a:r>
            <a:r>
              <a:rPr lang="en-US" dirty="0"/>
              <a:t> </a:t>
            </a:r>
            <a:r>
              <a:rPr lang="en-US" dirty="0" err="1"/>
              <a:t>manajer</a:t>
            </a:r>
            <a:r>
              <a:rPr lang="en-US" dirty="0"/>
              <a:t> </a:t>
            </a:r>
            <a:r>
              <a:rPr lang="en-US" dirty="0" err="1"/>
              <a:t>cabang</a:t>
            </a:r>
            <a:r>
              <a:rPr lang="en-US" dirty="0"/>
              <a:t> </a:t>
            </a:r>
            <a:r>
              <a:rPr lang="en-US" dirty="0" err="1"/>
              <a:t>menunda</a:t>
            </a:r>
            <a:r>
              <a:rPr lang="en-US" dirty="0"/>
              <a:t> </a:t>
            </a:r>
            <a:r>
              <a:rPr lang="en-US" dirty="0" err="1"/>
              <a:t>tanggal</a:t>
            </a:r>
            <a:r>
              <a:rPr lang="en-US" dirty="0"/>
              <a:t> </a:t>
            </a:r>
            <a:r>
              <a:rPr lang="en-US" dirty="0" err="1"/>
              <a:t>dimulainya</a:t>
            </a:r>
            <a:r>
              <a:rPr lang="en-US" dirty="0"/>
              <a:t> masa </a:t>
            </a:r>
            <a:r>
              <a:rPr lang="en-US" dirty="0" err="1"/>
              <a:t>promosi</a:t>
            </a:r>
            <a:r>
              <a:rPr lang="en-US" dirty="0"/>
              <a:t> </a:t>
            </a:r>
            <a:r>
              <a:rPr lang="en-US" dirty="0" err="1"/>
              <a:t>tanpa</a:t>
            </a:r>
            <a:r>
              <a:rPr lang="en-US" dirty="0"/>
              <a:t> </a:t>
            </a:r>
            <a:r>
              <a:rPr lang="en-US" dirty="0" err="1"/>
              <a:t>menginformasikan</a:t>
            </a:r>
            <a:r>
              <a:rPr lang="en-US" dirty="0"/>
              <a:t> </a:t>
            </a:r>
            <a:r>
              <a:rPr lang="en-US" dirty="0" err="1"/>
              <a:t>kepada</a:t>
            </a:r>
            <a:r>
              <a:rPr lang="en-US" dirty="0"/>
              <a:t> </a:t>
            </a:r>
            <a:r>
              <a:rPr lang="en-US" dirty="0" err="1"/>
              <a:t>kantor</a:t>
            </a:r>
            <a:r>
              <a:rPr lang="en-US" dirty="0"/>
              <a:t> </a:t>
            </a:r>
            <a:r>
              <a:rPr lang="en-US" dirty="0" err="1"/>
              <a:t>pusat</a:t>
            </a:r>
            <a:r>
              <a:rPr lang="en-US" dirty="0"/>
              <a:t> </a:t>
            </a:r>
            <a:r>
              <a:rPr lang="en-US" dirty="0" err="1"/>
              <a:t>supaya</a:t>
            </a:r>
            <a:r>
              <a:rPr lang="en-US" dirty="0"/>
              <a:t> </a:t>
            </a:r>
            <a:r>
              <a:rPr lang="en-US" dirty="0" err="1"/>
              <a:t>mereka</a:t>
            </a:r>
            <a:r>
              <a:rPr lang="en-US" dirty="0"/>
              <a:t> </a:t>
            </a:r>
            <a:r>
              <a:rPr lang="en-US" dirty="0" err="1"/>
              <a:t>dapat</a:t>
            </a:r>
            <a:r>
              <a:rPr lang="en-US" dirty="0"/>
              <a:t> </a:t>
            </a:r>
            <a:r>
              <a:rPr lang="en-US" dirty="0" err="1"/>
              <a:t>menjual</a:t>
            </a:r>
            <a:r>
              <a:rPr lang="en-US" dirty="0"/>
              <a:t> </a:t>
            </a:r>
            <a:r>
              <a:rPr lang="en-US" dirty="0" err="1"/>
              <a:t>sweter</a:t>
            </a:r>
            <a:r>
              <a:rPr lang="en-US" dirty="0"/>
              <a:t> </a:t>
            </a:r>
            <a:r>
              <a:rPr lang="en-US" dirty="0" err="1"/>
              <a:t>dengan</a:t>
            </a:r>
            <a:r>
              <a:rPr lang="en-US" dirty="0"/>
              <a:t> </a:t>
            </a:r>
            <a:r>
              <a:rPr lang="en-US" dirty="0" err="1"/>
              <a:t>harga</a:t>
            </a:r>
            <a:r>
              <a:rPr lang="en-US" dirty="0"/>
              <a:t> </a:t>
            </a:r>
            <a:r>
              <a:rPr lang="en-US" dirty="0" err="1"/>
              <a:t>asli</a:t>
            </a:r>
            <a:r>
              <a:rPr lang="en-US" dirty="0"/>
              <a:t> </a:t>
            </a:r>
            <a:r>
              <a:rPr lang="en-US" dirty="0" err="1"/>
              <a:t>dan</a:t>
            </a:r>
            <a:r>
              <a:rPr lang="en-US" dirty="0"/>
              <a:t> </a:t>
            </a:r>
            <a:r>
              <a:rPr lang="en-US" dirty="0" err="1"/>
              <a:t>mengantungi</a:t>
            </a:r>
            <a:r>
              <a:rPr lang="en-US" dirty="0"/>
              <a:t> </a:t>
            </a:r>
            <a:r>
              <a:rPr lang="en-US" dirty="0" err="1"/>
              <a:t>selisih</a:t>
            </a:r>
            <a:r>
              <a:rPr lang="en-US" dirty="0"/>
              <a:t> </a:t>
            </a:r>
            <a:r>
              <a:rPr lang="en-US" dirty="0" err="1"/>
              <a:t>harga</a:t>
            </a:r>
            <a:r>
              <a:rPr lang="en-US" dirty="0"/>
              <a:t> </a:t>
            </a:r>
            <a:r>
              <a:rPr lang="en-US" dirty="0" err="1"/>
              <a:t>antara</a:t>
            </a:r>
            <a:r>
              <a:rPr lang="en-US" dirty="0"/>
              <a:t> </a:t>
            </a:r>
            <a:r>
              <a:rPr lang="en-US" dirty="0" err="1"/>
              <a:t>harga</a:t>
            </a:r>
            <a:r>
              <a:rPr lang="en-US" dirty="0"/>
              <a:t> </a:t>
            </a:r>
            <a:r>
              <a:rPr lang="en-US" dirty="0" err="1"/>
              <a:t>jual</a:t>
            </a:r>
            <a:r>
              <a:rPr lang="en-US" dirty="0"/>
              <a:t> </a:t>
            </a:r>
            <a:r>
              <a:rPr lang="en-US" dirty="0" err="1"/>
              <a:t>dan</a:t>
            </a:r>
            <a:r>
              <a:rPr lang="en-US" dirty="0"/>
              <a:t> </a:t>
            </a:r>
            <a:r>
              <a:rPr lang="en-US" dirty="0" err="1"/>
              <a:t>harga</a:t>
            </a:r>
            <a:r>
              <a:rPr lang="en-US" dirty="0"/>
              <a:t> </a:t>
            </a:r>
            <a:r>
              <a:rPr lang="en-US" dirty="0" err="1"/>
              <a:t>diskon</a:t>
            </a:r>
            <a:r>
              <a:rPr lang="en-US" dirty="0"/>
              <a:t>, yang </a:t>
            </a:r>
            <a:r>
              <a:rPr lang="en-US" dirty="0" err="1"/>
              <a:t>disetorkan</a:t>
            </a:r>
            <a:r>
              <a:rPr lang="en-US" dirty="0"/>
              <a:t> </a:t>
            </a:r>
            <a:r>
              <a:rPr lang="en-US" dirty="0" err="1"/>
              <a:t>kekantor</a:t>
            </a:r>
            <a:r>
              <a:rPr lang="en-US" dirty="0"/>
              <a:t> </a:t>
            </a:r>
            <a:r>
              <a:rPr lang="en-US" dirty="0" err="1"/>
              <a:t>pusat</a:t>
            </a:r>
            <a:r>
              <a:rPr lang="en-US" dirty="0"/>
              <a:t>. </a:t>
            </a:r>
            <a:r>
              <a:rPr lang="en-US" dirty="0" err="1"/>
              <a:t>Manajer</a:t>
            </a:r>
            <a:r>
              <a:rPr lang="en-US" dirty="0"/>
              <a:t> </a:t>
            </a:r>
            <a:r>
              <a:rPr lang="en-US" dirty="0" err="1"/>
              <a:t>cabang</a:t>
            </a:r>
            <a:r>
              <a:rPr lang="en-US" dirty="0"/>
              <a:t> </a:t>
            </a:r>
            <a:r>
              <a:rPr lang="en-US" dirty="0" err="1"/>
              <a:t>lainnya</a:t>
            </a:r>
            <a:r>
              <a:rPr lang="en-US" dirty="0"/>
              <a:t> </a:t>
            </a:r>
            <a:r>
              <a:rPr lang="en-US" dirty="0" err="1"/>
              <a:t>melaporkan</a:t>
            </a:r>
            <a:r>
              <a:rPr lang="en-US" dirty="0"/>
              <a:t> </a:t>
            </a:r>
            <a:r>
              <a:rPr lang="en-US" dirty="0" err="1"/>
              <a:t>tingkat</a:t>
            </a:r>
            <a:r>
              <a:rPr lang="en-US" dirty="0"/>
              <a:t> </a:t>
            </a:r>
            <a:r>
              <a:rPr lang="en-US" dirty="0" err="1"/>
              <a:t>diskon</a:t>
            </a:r>
            <a:r>
              <a:rPr lang="en-US" dirty="0"/>
              <a:t> yang </a:t>
            </a:r>
            <a:r>
              <a:rPr lang="en-US" dirty="0" err="1"/>
              <a:t>lebih</a:t>
            </a:r>
            <a:r>
              <a:rPr lang="en-US" dirty="0"/>
              <a:t> </a:t>
            </a:r>
            <a:r>
              <a:rPr lang="en-US" dirty="0" err="1"/>
              <a:t>tinggi</a:t>
            </a:r>
            <a:r>
              <a:rPr lang="en-US" dirty="0"/>
              <a:t> </a:t>
            </a:r>
            <a:r>
              <a:rPr lang="en-US" dirty="0" err="1"/>
              <a:t>kepada</a:t>
            </a:r>
            <a:r>
              <a:rPr lang="en-US" dirty="0"/>
              <a:t> </a:t>
            </a:r>
            <a:r>
              <a:rPr lang="en-US" dirty="0" err="1"/>
              <a:t>kantor</a:t>
            </a:r>
            <a:r>
              <a:rPr lang="en-US" dirty="0"/>
              <a:t> </a:t>
            </a:r>
            <a:r>
              <a:rPr lang="en-US" dirty="0" err="1"/>
              <a:t>pusat</a:t>
            </a:r>
            <a:r>
              <a:rPr lang="en-US" dirty="0"/>
              <a:t> </a:t>
            </a:r>
            <a:r>
              <a:rPr lang="en-US" dirty="0" err="1"/>
              <a:t>dibandingkan</a:t>
            </a:r>
            <a:r>
              <a:rPr lang="en-US" dirty="0"/>
              <a:t> </a:t>
            </a:r>
            <a:r>
              <a:rPr lang="en-US" dirty="0" err="1"/>
              <a:t>dengan</a:t>
            </a:r>
            <a:r>
              <a:rPr lang="en-US" dirty="0"/>
              <a:t> </a:t>
            </a:r>
            <a:r>
              <a:rPr lang="en-US" dirty="0" err="1"/>
              <a:t>harga</a:t>
            </a:r>
            <a:r>
              <a:rPr lang="en-US" dirty="0"/>
              <a:t> </a:t>
            </a:r>
            <a:r>
              <a:rPr lang="en-US" dirty="0" err="1"/>
              <a:t>aslinya</a:t>
            </a:r>
            <a:r>
              <a:rPr lang="en-US" dirty="0"/>
              <a:t> </a:t>
            </a:r>
            <a:r>
              <a:rPr lang="en-US" dirty="0" err="1"/>
              <a:t>dan</a:t>
            </a:r>
            <a:r>
              <a:rPr lang="en-US" dirty="0"/>
              <a:t> </a:t>
            </a:r>
            <a:r>
              <a:rPr lang="en-US" dirty="0" err="1"/>
              <a:t>mengantungi</a:t>
            </a:r>
            <a:r>
              <a:rPr lang="en-US" dirty="0"/>
              <a:t> </a:t>
            </a:r>
            <a:r>
              <a:rPr lang="en-US" dirty="0" err="1"/>
              <a:t>selisihnya</a:t>
            </a:r>
            <a:r>
              <a:rPr lang="en-US" dirty="0"/>
              <a:t>. </a:t>
            </a:r>
            <a:r>
              <a:rPr lang="en-US" dirty="0" err="1"/>
              <a:t>Situasi</a:t>
            </a:r>
            <a:r>
              <a:rPr lang="en-US" dirty="0"/>
              <a:t> </a:t>
            </a:r>
            <a:r>
              <a:rPr lang="en-US" dirty="0" err="1"/>
              <a:t>ini</a:t>
            </a:r>
            <a:r>
              <a:rPr lang="en-US" dirty="0"/>
              <a:t> </a:t>
            </a:r>
            <a:r>
              <a:rPr lang="en-US" dirty="0" err="1"/>
              <a:t>semakin</a:t>
            </a:r>
            <a:r>
              <a:rPr lang="en-US" dirty="0"/>
              <a:t> </a:t>
            </a:r>
            <a:r>
              <a:rPr lang="en-US" dirty="0" err="1"/>
              <a:t>diperparah</a:t>
            </a:r>
            <a:r>
              <a:rPr lang="en-US" dirty="0"/>
              <a:t> </a:t>
            </a:r>
            <a:r>
              <a:rPr lang="en-US" dirty="0" err="1"/>
              <a:t>oleh</a:t>
            </a:r>
            <a:r>
              <a:rPr lang="en-US" dirty="0"/>
              <a:t> </a:t>
            </a:r>
            <a:r>
              <a:rPr lang="en-US" dirty="0" err="1"/>
              <a:t>fakta</a:t>
            </a:r>
            <a:r>
              <a:rPr lang="en-US" dirty="0"/>
              <a:t> yang </a:t>
            </a:r>
            <a:r>
              <a:rPr lang="en-US" dirty="0" err="1"/>
              <a:t>menunjukkan</a:t>
            </a:r>
            <a:r>
              <a:rPr lang="en-US" dirty="0"/>
              <a:t> </a:t>
            </a:r>
            <a:r>
              <a:rPr lang="en-US" dirty="0" err="1"/>
              <a:t>bahwa</a:t>
            </a:r>
            <a:r>
              <a:rPr lang="en-US" dirty="0"/>
              <a:t> </a:t>
            </a:r>
            <a:r>
              <a:rPr lang="en-US" dirty="0" err="1"/>
              <a:t>situasi</a:t>
            </a:r>
            <a:r>
              <a:rPr lang="en-US" dirty="0"/>
              <a:t> </a:t>
            </a:r>
            <a:r>
              <a:rPr lang="en-US" dirty="0" err="1"/>
              <a:t>pasar</a:t>
            </a:r>
            <a:r>
              <a:rPr lang="en-US" dirty="0"/>
              <a:t> di </a:t>
            </a:r>
            <a:r>
              <a:rPr lang="en-US" dirty="0" err="1"/>
              <a:t>seantero</a:t>
            </a:r>
            <a:r>
              <a:rPr lang="en-US" dirty="0"/>
              <a:t> </a:t>
            </a:r>
            <a:r>
              <a:rPr lang="en-US" dirty="0" err="1"/>
              <a:t>Cina</a:t>
            </a:r>
            <a:r>
              <a:rPr lang="en-US" dirty="0"/>
              <a:t> </a:t>
            </a:r>
            <a:r>
              <a:rPr lang="en-US" dirty="0" err="1"/>
              <a:t>sangat</a:t>
            </a:r>
            <a:r>
              <a:rPr lang="en-US" dirty="0"/>
              <a:t> </a:t>
            </a:r>
            <a:r>
              <a:rPr lang="en-US" dirty="0" err="1"/>
              <a:t>beragam</a:t>
            </a:r>
            <a:r>
              <a:rPr lang="en-US" dirty="0"/>
              <a:t>, </a:t>
            </a:r>
            <a:r>
              <a:rPr lang="en-US" dirty="0" err="1"/>
              <a:t>dan</a:t>
            </a:r>
            <a:r>
              <a:rPr lang="en-US" dirty="0"/>
              <a:t> </a:t>
            </a:r>
            <a:r>
              <a:rPr lang="en-US" dirty="0" err="1"/>
              <a:t>tiap</a:t>
            </a:r>
            <a:r>
              <a:rPr lang="en-US" dirty="0"/>
              <a:t> mal </a:t>
            </a:r>
            <a:r>
              <a:rPr lang="en-US" dirty="0" err="1"/>
              <a:t>mempunyai</a:t>
            </a:r>
            <a:r>
              <a:rPr lang="en-US" dirty="0"/>
              <a:t> </a:t>
            </a:r>
            <a:r>
              <a:rPr lang="en-US" dirty="0" err="1"/>
              <a:t>kebijakannya</a:t>
            </a:r>
            <a:r>
              <a:rPr lang="en-US" dirty="0"/>
              <a:t> </a:t>
            </a:r>
            <a:r>
              <a:rPr lang="en-US" dirty="0" err="1"/>
              <a:t>sendiri</a:t>
            </a:r>
            <a:r>
              <a:rPr lang="en-US" dirty="0"/>
              <a:t> </a:t>
            </a:r>
            <a:r>
              <a:rPr lang="en-US" dirty="0" err="1"/>
              <a:t>terkait</a:t>
            </a:r>
            <a:r>
              <a:rPr lang="en-US" dirty="0"/>
              <a:t> </a:t>
            </a:r>
            <a:r>
              <a:rPr lang="en-US" dirty="0" err="1"/>
              <a:t>dengan</a:t>
            </a:r>
            <a:r>
              <a:rPr lang="en-US" dirty="0"/>
              <a:t> </a:t>
            </a:r>
            <a:r>
              <a:rPr lang="en-US" dirty="0" err="1"/>
              <a:t>penetapan</a:t>
            </a:r>
            <a:r>
              <a:rPr lang="en-US" dirty="0"/>
              <a:t> </a:t>
            </a:r>
            <a:r>
              <a:rPr lang="en-US" dirty="0" err="1"/>
              <a:t>waktu</a:t>
            </a:r>
            <a:r>
              <a:rPr lang="en-US" dirty="0"/>
              <a:t> </a:t>
            </a:r>
            <a:r>
              <a:rPr lang="en-US" dirty="0" err="1"/>
              <a:t>promosi</a:t>
            </a:r>
            <a:r>
              <a:rPr lang="en-US" dirty="0"/>
              <a:t> </a:t>
            </a:r>
            <a:r>
              <a:rPr lang="en-US" dirty="0" err="1"/>
              <a:t>penjualan</a:t>
            </a:r>
            <a:r>
              <a:rPr lang="en-US" dirty="0"/>
              <a:t>.</a:t>
            </a:r>
            <a:endParaRPr lang="en-US" dirty="0"/>
          </a:p>
        </p:txBody>
      </p:sp>
      <p:sp>
        <p:nvSpPr>
          <p:cNvPr id="6" name="Title 5"/>
          <p:cNvSpPr>
            <a:spLocks noGrp="1"/>
          </p:cNvSpPr>
          <p:nvPr>
            <p:ph type="title" idx="4"/>
          </p:nvPr>
        </p:nvSpPr>
        <p:spPr/>
        <p:txBody>
          <a:bodyPr/>
          <a:lstStyle/>
          <a:p>
            <a:r>
              <a:rPr lang="en-US" b="1" dirty="0" err="1"/>
              <a:t>Permasalahan</a:t>
            </a:r>
            <a:endParaRPr lang="id-ID" dirty="0"/>
          </a:p>
        </p:txBody>
      </p:sp>
    </p:spTree>
    <p:extLst>
      <p:ext uri="{BB962C8B-B14F-4D97-AF65-F5344CB8AC3E}">
        <p14:creationId xmlns:p14="http://schemas.microsoft.com/office/powerpoint/2010/main" val="1667916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92778" y="1174000"/>
            <a:ext cx="2880069" cy="1020300"/>
          </a:xfrm>
        </p:spPr>
        <p:txBody>
          <a:bodyPr/>
          <a:lstStyle/>
          <a:p>
            <a:pPr marL="139700" indent="0" algn="just"/>
            <a:r>
              <a:rPr lang="en-US" sz="1600" dirty="0" err="1"/>
              <a:t>Untuk</a:t>
            </a:r>
            <a:r>
              <a:rPr lang="en-US" sz="1600" dirty="0"/>
              <a:t> </a:t>
            </a:r>
            <a:r>
              <a:rPr lang="en-US" sz="1600" dirty="0" err="1"/>
              <a:t>memperbaiki</a:t>
            </a:r>
            <a:r>
              <a:rPr lang="en-US" sz="1600" dirty="0"/>
              <a:t> </a:t>
            </a:r>
            <a:r>
              <a:rPr lang="en-US" sz="1600" dirty="0" err="1"/>
              <a:t>situasi</a:t>
            </a:r>
            <a:r>
              <a:rPr lang="en-US" sz="1600" dirty="0"/>
              <a:t> </a:t>
            </a:r>
            <a:r>
              <a:rPr lang="en-US" sz="1600" dirty="0" err="1"/>
              <a:t>ini</a:t>
            </a:r>
            <a:r>
              <a:rPr lang="en-US" sz="1600" dirty="0"/>
              <a:t>. Sunshine </a:t>
            </a:r>
            <a:r>
              <a:rPr lang="en-US" sz="1600" dirty="0" err="1"/>
              <a:t>mulai</a:t>
            </a:r>
            <a:r>
              <a:rPr lang="en-US" sz="1600" dirty="0"/>
              <a:t> </a:t>
            </a:r>
            <a:r>
              <a:rPr lang="en-US" sz="1600" dirty="0" err="1"/>
              <a:t>menentukan</a:t>
            </a:r>
            <a:r>
              <a:rPr lang="en-US" sz="1600" dirty="0"/>
              <a:t> target </a:t>
            </a:r>
            <a:r>
              <a:rPr lang="en-US" sz="1600" dirty="0" err="1"/>
              <a:t>penjualan</a:t>
            </a:r>
            <a:r>
              <a:rPr lang="en-US" sz="1600" dirty="0"/>
              <a:t> </a:t>
            </a:r>
            <a:r>
              <a:rPr lang="en-US" sz="1600" dirty="0" err="1"/>
              <a:t>untuk</a:t>
            </a:r>
            <a:r>
              <a:rPr lang="en-US" sz="1600" dirty="0"/>
              <a:t> </a:t>
            </a:r>
            <a:r>
              <a:rPr lang="en-US" sz="1600" dirty="0" err="1"/>
              <a:t>manajer</a:t>
            </a:r>
            <a:r>
              <a:rPr lang="en-US" sz="1600" dirty="0"/>
              <a:t> </a:t>
            </a:r>
            <a:r>
              <a:rPr lang="en-US" sz="1600" dirty="0" err="1"/>
              <a:t>cabang</a:t>
            </a:r>
            <a:r>
              <a:rPr lang="en-US" sz="1600" dirty="0"/>
              <a:t> </a:t>
            </a:r>
            <a:r>
              <a:rPr lang="en-US" sz="1600" dirty="0" err="1"/>
              <a:t>setiap</a:t>
            </a:r>
            <a:r>
              <a:rPr lang="en-US" sz="1600" dirty="0"/>
              <a:t> </a:t>
            </a:r>
            <a:r>
              <a:rPr lang="en-US" sz="1600" dirty="0" err="1"/>
              <a:t>bulan</a:t>
            </a:r>
            <a:r>
              <a:rPr lang="en-US" sz="1600" dirty="0"/>
              <a:t> </a:t>
            </a:r>
            <a:r>
              <a:rPr lang="en-US" sz="1600" dirty="0" err="1"/>
              <a:t>Juni</a:t>
            </a:r>
            <a:r>
              <a:rPr lang="en-US" sz="1600" dirty="0"/>
              <a:t> </a:t>
            </a:r>
            <a:r>
              <a:rPr lang="en-US" sz="1600" dirty="0" err="1"/>
              <a:t>berdasarkan</a:t>
            </a:r>
            <a:r>
              <a:rPr lang="en-US" sz="1600" dirty="0"/>
              <a:t> </a:t>
            </a:r>
            <a:r>
              <a:rPr lang="en-US" sz="1600" dirty="0" err="1"/>
              <a:t>pada</a:t>
            </a:r>
            <a:r>
              <a:rPr lang="en-US" sz="1600" dirty="0"/>
              <a:t> </a:t>
            </a:r>
            <a:r>
              <a:rPr lang="en-US" sz="1600" dirty="0" err="1"/>
              <a:t>lokasi</a:t>
            </a:r>
            <a:r>
              <a:rPr lang="en-US" sz="1600" dirty="0"/>
              <a:t> </a:t>
            </a:r>
            <a:r>
              <a:rPr lang="en-US" sz="1600" dirty="0" err="1"/>
              <a:t>manajer</a:t>
            </a:r>
            <a:r>
              <a:rPr lang="en-US" sz="1600" dirty="0"/>
              <a:t>, </a:t>
            </a:r>
            <a:r>
              <a:rPr lang="en-US" sz="1600" dirty="0" err="1"/>
              <a:t>ukuran</a:t>
            </a:r>
            <a:r>
              <a:rPr lang="en-US" sz="1600" dirty="0"/>
              <a:t> </a:t>
            </a:r>
            <a:r>
              <a:rPr lang="en-US" sz="1600" dirty="0" err="1"/>
              <a:t>luas</a:t>
            </a:r>
            <a:r>
              <a:rPr lang="en-US" sz="1600" dirty="0"/>
              <a:t> </a:t>
            </a:r>
            <a:r>
              <a:rPr lang="en-US" sz="1600" dirty="0" err="1"/>
              <a:t>dan</a:t>
            </a:r>
            <a:r>
              <a:rPr lang="en-US" sz="1600" dirty="0"/>
              <a:t> </a:t>
            </a:r>
            <a:r>
              <a:rPr lang="en-US" sz="1600" dirty="0" err="1"/>
              <a:t>sejarah</a:t>
            </a:r>
            <a:r>
              <a:rPr lang="en-US" sz="1600" dirty="0"/>
              <a:t> </a:t>
            </a:r>
            <a:r>
              <a:rPr lang="en-US" sz="1600" dirty="0" err="1"/>
              <a:t>penjualan</a:t>
            </a:r>
            <a:r>
              <a:rPr lang="en-US" sz="1600" dirty="0"/>
              <a:t> </a:t>
            </a:r>
            <a:r>
              <a:rPr lang="en-US" sz="1600" dirty="0" err="1"/>
              <a:t>dari</a:t>
            </a:r>
            <a:r>
              <a:rPr lang="en-US" sz="1600" dirty="0"/>
              <a:t> </a:t>
            </a:r>
            <a:r>
              <a:rPr lang="en-US" sz="1600" dirty="0" err="1"/>
              <a:t>tempat</a:t>
            </a:r>
            <a:r>
              <a:rPr lang="en-US" sz="1600" dirty="0"/>
              <a:t> </a:t>
            </a:r>
            <a:r>
              <a:rPr lang="en-US" sz="1600" dirty="0" err="1"/>
              <a:t>pengecer</a:t>
            </a:r>
            <a:r>
              <a:rPr lang="en-US" sz="1600" dirty="0"/>
              <a:t>, </a:t>
            </a:r>
            <a:r>
              <a:rPr lang="en-US" sz="1600" dirty="0" err="1"/>
              <a:t>dan</a:t>
            </a:r>
            <a:r>
              <a:rPr lang="en-US" sz="1600" dirty="0"/>
              <a:t> </a:t>
            </a:r>
            <a:r>
              <a:rPr lang="en-US" sz="1600" dirty="0" err="1"/>
              <a:t>memberikan</a:t>
            </a:r>
            <a:r>
              <a:rPr lang="en-US" sz="1600" dirty="0"/>
              <a:t> </a:t>
            </a:r>
            <a:r>
              <a:rPr lang="en-US" sz="1600" dirty="0" err="1"/>
              <a:t>komisi</a:t>
            </a:r>
            <a:r>
              <a:rPr lang="en-US" sz="1600" dirty="0"/>
              <a:t> </a:t>
            </a:r>
            <a:r>
              <a:rPr lang="en-US" sz="1600" dirty="0" err="1"/>
              <a:t>akhir</a:t>
            </a:r>
            <a:r>
              <a:rPr lang="en-US" sz="1600" dirty="0"/>
              <a:t> </a:t>
            </a:r>
            <a:r>
              <a:rPr lang="en-US" sz="1600" dirty="0" err="1"/>
              <a:t>tahun</a:t>
            </a:r>
            <a:r>
              <a:rPr lang="en-US" sz="1600" dirty="0"/>
              <a:t> </a:t>
            </a:r>
            <a:r>
              <a:rPr lang="en-US" sz="1600" dirty="0" err="1"/>
              <a:t>kepada</a:t>
            </a:r>
            <a:r>
              <a:rPr lang="en-US" sz="1600" dirty="0"/>
              <a:t> </a:t>
            </a:r>
            <a:r>
              <a:rPr lang="en-US" sz="1600" dirty="0" err="1"/>
              <a:t>manajer</a:t>
            </a:r>
            <a:r>
              <a:rPr lang="en-US" sz="1600" dirty="0"/>
              <a:t> </a:t>
            </a:r>
            <a:r>
              <a:rPr lang="en-US" sz="1600" dirty="0" err="1"/>
              <a:t>cabang</a:t>
            </a:r>
            <a:r>
              <a:rPr lang="en-US" sz="1600" dirty="0"/>
              <a:t> yang </a:t>
            </a:r>
            <a:r>
              <a:rPr lang="en-US" sz="1600" dirty="0" err="1"/>
              <a:t>dapat</a:t>
            </a:r>
            <a:r>
              <a:rPr lang="en-US" sz="1600" dirty="0"/>
              <a:t> </a:t>
            </a:r>
            <a:r>
              <a:rPr lang="en-US" sz="1600" dirty="0" err="1"/>
              <a:t>mencapai</a:t>
            </a:r>
            <a:r>
              <a:rPr lang="en-US" sz="1600" dirty="0"/>
              <a:t> target </a:t>
            </a:r>
            <a:r>
              <a:rPr lang="en-US" sz="1600" dirty="0" err="1"/>
              <a:t>penjualannya</a:t>
            </a:r>
            <a:r>
              <a:rPr lang="en-US" sz="1600" dirty="0"/>
              <a:t>. </a:t>
            </a:r>
            <a:endParaRPr lang="en-US" sz="1600" dirty="0"/>
          </a:p>
        </p:txBody>
      </p:sp>
      <p:sp>
        <p:nvSpPr>
          <p:cNvPr id="3" name="Subtitle 2"/>
          <p:cNvSpPr>
            <a:spLocks noGrp="1"/>
          </p:cNvSpPr>
          <p:nvPr>
            <p:ph type="subTitle" idx="2"/>
          </p:nvPr>
        </p:nvSpPr>
        <p:spPr>
          <a:xfrm>
            <a:off x="4744273" y="1174000"/>
            <a:ext cx="3836869" cy="1020300"/>
          </a:xfrm>
        </p:spPr>
        <p:txBody>
          <a:bodyPr/>
          <a:lstStyle/>
          <a:p>
            <a:pPr marL="139700" indent="0" algn="just"/>
            <a:r>
              <a:rPr lang="en-US" sz="1600" dirty="0" err="1"/>
              <a:t>Manajer</a:t>
            </a:r>
            <a:r>
              <a:rPr lang="en-US" sz="1600" dirty="0"/>
              <a:t> </a:t>
            </a:r>
            <a:r>
              <a:rPr lang="en-US" sz="1600" dirty="0" err="1"/>
              <a:t>cabang</a:t>
            </a:r>
            <a:r>
              <a:rPr lang="en-US" sz="1600" dirty="0"/>
              <a:t> </a:t>
            </a:r>
            <a:r>
              <a:rPr lang="en-US" sz="1600" dirty="0" err="1"/>
              <a:t>dapat</a:t>
            </a:r>
            <a:r>
              <a:rPr lang="en-US" sz="1600" dirty="0"/>
              <a:t> </a:t>
            </a:r>
            <a:r>
              <a:rPr lang="en-US" sz="1600" dirty="0" err="1"/>
              <a:t>menerima</a:t>
            </a:r>
            <a:r>
              <a:rPr lang="en-US" sz="1600" dirty="0"/>
              <a:t> </a:t>
            </a:r>
            <a:r>
              <a:rPr lang="en-US" sz="1600" dirty="0" err="1"/>
              <a:t>komisi</a:t>
            </a:r>
            <a:r>
              <a:rPr lang="en-US" sz="1600" dirty="0"/>
              <a:t> yang </a:t>
            </a:r>
            <a:r>
              <a:rPr lang="en-US" sz="1600" dirty="0" err="1"/>
              <a:t>sama</a:t>
            </a:r>
            <a:r>
              <a:rPr lang="en-US" sz="1600" dirty="0"/>
              <a:t> </a:t>
            </a:r>
            <a:r>
              <a:rPr lang="en-US" sz="1600" dirty="0" err="1"/>
              <a:t>tingginya</a:t>
            </a:r>
            <a:r>
              <a:rPr lang="en-US" sz="1600" dirty="0"/>
              <a:t> </a:t>
            </a:r>
            <a:r>
              <a:rPr lang="en-US" sz="1600" dirty="0" err="1"/>
              <a:t>dengan</a:t>
            </a:r>
            <a:r>
              <a:rPr lang="en-US" sz="1600" dirty="0"/>
              <a:t> </a:t>
            </a:r>
            <a:r>
              <a:rPr lang="en-US" sz="1600" dirty="0" err="1"/>
              <a:t>gaji</a:t>
            </a:r>
            <a:r>
              <a:rPr lang="en-US" sz="1600" dirty="0"/>
              <a:t> </a:t>
            </a:r>
            <a:r>
              <a:rPr lang="en-US" sz="1600" dirty="0" err="1"/>
              <a:t>tahunan</a:t>
            </a:r>
            <a:r>
              <a:rPr lang="en-US" sz="1600" dirty="0"/>
              <a:t> </a:t>
            </a:r>
            <a:r>
              <a:rPr lang="en-US" sz="1600" dirty="0" err="1"/>
              <a:t>mereka</a:t>
            </a:r>
            <a:r>
              <a:rPr lang="en-US" sz="1600" dirty="0"/>
              <a:t> </a:t>
            </a:r>
            <a:r>
              <a:rPr lang="en-US" sz="1600" dirty="0" err="1"/>
              <a:t>jika</a:t>
            </a:r>
            <a:r>
              <a:rPr lang="en-US" sz="1600" dirty="0"/>
              <a:t> </a:t>
            </a:r>
            <a:r>
              <a:rPr lang="en-US" sz="1600" dirty="0" err="1"/>
              <a:t>kinerja</a:t>
            </a:r>
            <a:r>
              <a:rPr lang="en-US" sz="1600" dirty="0"/>
              <a:t> </a:t>
            </a:r>
            <a:r>
              <a:rPr lang="en-US" sz="1600" dirty="0" err="1"/>
              <a:t>penjualannya</a:t>
            </a:r>
            <a:r>
              <a:rPr lang="en-US" sz="1600" dirty="0"/>
              <a:t> </a:t>
            </a:r>
            <a:r>
              <a:rPr lang="en-US" sz="1600" dirty="0" err="1"/>
              <a:t>bagus</a:t>
            </a:r>
            <a:r>
              <a:rPr lang="en-US" sz="1600" dirty="0"/>
              <a:t>. </a:t>
            </a:r>
            <a:r>
              <a:rPr lang="en-US" sz="1600" dirty="0" err="1"/>
              <a:t>Manajemen</a:t>
            </a:r>
            <a:r>
              <a:rPr lang="en-US" sz="1600" dirty="0"/>
              <a:t> Sunshine </a:t>
            </a:r>
            <a:r>
              <a:rPr lang="en-US" sz="1600" dirty="0" err="1"/>
              <a:t>dijadwalkan</a:t>
            </a:r>
            <a:r>
              <a:rPr lang="en-US" sz="1600" dirty="0"/>
              <a:t> </a:t>
            </a:r>
            <a:r>
              <a:rPr lang="en-US" sz="1600" dirty="0" err="1"/>
              <a:t>segera</a:t>
            </a:r>
            <a:r>
              <a:rPr lang="en-US" sz="1600" dirty="0"/>
              <a:t> </a:t>
            </a:r>
            <a:r>
              <a:rPr lang="en-US" sz="1600" dirty="0" err="1"/>
              <a:t>bertemu</a:t>
            </a:r>
            <a:r>
              <a:rPr lang="en-US" sz="1600" dirty="0"/>
              <a:t> </a:t>
            </a:r>
            <a:r>
              <a:rPr lang="en-US" sz="1600" dirty="0" err="1"/>
              <a:t>untuk</a:t>
            </a:r>
            <a:r>
              <a:rPr lang="en-US" sz="1600" dirty="0"/>
              <a:t> </a:t>
            </a:r>
            <a:r>
              <a:rPr lang="en-US" sz="1600" dirty="0" err="1"/>
              <a:t>pertemuan</a:t>
            </a:r>
            <a:r>
              <a:rPr lang="en-US" sz="1600" dirty="0"/>
              <a:t> </a:t>
            </a:r>
            <a:r>
              <a:rPr lang="en-US" sz="1600" dirty="0" err="1"/>
              <a:t>penilaian</a:t>
            </a:r>
            <a:r>
              <a:rPr lang="en-US" sz="1600" dirty="0"/>
              <a:t> </a:t>
            </a:r>
            <a:r>
              <a:rPr lang="en-US" sz="1600" dirty="0" err="1"/>
              <a:t>tahunan</a:t>
            </a:r>
            <a:r>
              <a:rPr lang="en-US" sz="1600" dirty="0"/>
              <a:t>, </a:t>
            </a:r>
            <a:r>
              <a:rPr lang="en-US" sz="1600" dirty="0" err="1"/>
              <a:t>dan</a:t>
            </a:r>
            <a:r>
              <a:rPr lang="en-US" sz="1600" dirty="0"/>
              <a:t> </a:t>
            </a:r>
            <a:r>
              <a:rPr lang="en-US" sz="1600" dirty="0" err="1"/>
              <a:t>tindak</a:t>
            </a:r>
            <a:r>
              <a:rPr lang="en-US" sz="1600" dirty="0"/>
              <a:t> </a:t>
            </a:r>
            <a:r>
              <a:rPr lang="en-US" sz="1600" dirty="0" err="1"/>
              <a:t>penipuan</a:t>
            </a:r>
            <a:r>
              <a:rPr lang="en-US" sz="1600" dirty="0"/>
              <a:t> </a:t>
            </a:r>
            <a:r>
              <a:rPr lang="en-US" sz="1600" dirty="0" err="1"/>
              <a:t>serta</a:t>
            </a:r>
            <a:r>
              <a:rPr lang="en-US" sz="1600" dirty="0"/>
              <a:t> </a:t>
            </a:r>
            <a:r>
              <a:rPr lang="en-US" sz="1600" dirty="0" err="1"/>
              <a:t>penyimpangan</a:t>
            </a:r>
            <a:r>
              <a:rPr lang="en-US" sz="1600" dirty="0"/>
              <a:t> </a:t>
            </a:r>
            <a:r>
              <a:rPr lang="en-US" sz="1600" dirty="0" err="1"/>
              <a:t>perilaku</a:t>
            </a:r>
            <a:r>
              <a:rPr lang="en-US" sz="1600" dirty="0"/>
              <a:t> </a:t>
            </a:r>
            <a:r>
              <a:rPr lang="en-US" sz="1600" dirty="0" err="1"/>
              <a:t>oleh</a:t>
            </a:r>
            <a:r>
              <a:rPr lang="en-US" sz="1600" dirty="0"/>
              <a:t> </a:t>
            </a:r>
            <a:r>
              <a:rPr lang="en-US" sz="1600" dirty="0" err="1"/>
              <a:t>karyawan</a:t>
            </a:r>
            <a:r>
              <a:rPr lang="en-US" sz="1600" dirty="0"/>
              <a:t> </a:t>
            </a:r>
            <a:r>
              <a:rPr lang="en-US" sz="1600" dirty="0" err="1"/>
              <a:t>termasuk</a:t>
            </a:r>
            <a:r>
              <a:rPr lang="en-US" sz="1600" dirty="0"/>
              <a:t> </a:t>
            </a:r>
            <a:r>
              <a:rPr lang="en-US" sz="1600" dirty="0" err="1"/>
              <a:t>dalam</a:t>
            </a:r>
            <a:r>
              <a:rPr lang="en-US" sz="1600" dirty="0"/>
              <a:t> agenda </a:t>
            </a:r>
            <a:r>
              <a:rPr lang="en-US" sz="1600" dirty="0" err="1"/>
              <a:t>pertemuan</a:t>
            </a:r>
            <a:r>
              <a:rPr lang="en-US" sz="1600" dirty="0"/>
              <a:t>. CEO </a:t>
            </a:r>
            <a:r>
              <a:rPr lang="en-US" sz="1600" dirty="0" err="1"/>
              <a:t>telah</a:t>
            </a:r>
            <a:r>
              <a:rPr lang="en-US" sz="1600" dirty="0"/>
              <a:t> </a:t>
            </a:r>
            <a:r>
              <a:rPr lang="en-US" sz="1600" dirty="0" err="1"/>
              <a:t>menetapkan</a:t>
            </a:r>
            <a:r>
              <a:rPr lang="en-US" sz="1600" dirty="0"/>
              <a:t> target </a:t>
            </a:r>
            <a:r>
              <a:rPr lang="en-US" sz="1600" dirty="0" err="1"/>
              <a:t>untuk</a:t>
            </a:r>
            <a:r>
              <a:rPr lang="en-US" sz="1600" dirty="0"/>
              <a:t> </a:t>
            </a:r>
            <a:r>
              <a:rPr lang="en-US" sz="1600" dirty="0" err="1"/>
              <a:t>mengurangi</a:t>
            </a:r>
            <a:r>
              <a:rPr lang="en-US" sz="1600" dirty="0"/>
              <a:t> </a:t>
            </a:r>
            <a:r>
              <a:rPr lang="en-US" sz="1600" dirty="0" err="1"/>
              <a:t>perilaku</a:t>
            </a:r>
            <a:r>
              <a:rPr lang="en-US" sz="1600" dirty="0"/>
              <a:t> </a:t>
            </a:r>
            <a:r>
              <a:rPr lang="en-US" sz="1600" dirty="0" err="1"/>
              <a:t>penipuan</a:t>
            </a:r>
            <a:r>
              <a:rPr lang="en-US" sz="1600" dirty="0"/>
              <a:t> </a:t>
            </a:r>
            <a:r>
              <a:rPr lang="en-US" sz="1600" dirty="0" err="1"/>
              <a:t>sampai</a:t>
            </a:r>
            <a:r>
              <a:rPr lang="en-US" sz="1600" dirty="0"/>
              <a:t> 2% </a:t>
            </a:r>
            <a:r>
              <a:rPr lang="en-US" sz="1600" dirty="0" err="1"/>
              <a:t>dari</a:t>
            </a:r>
            <a:r>
              <a:rPr lang="en-US" sz="1600" dirty="0"/>
              <a:t> </a:t>
            </a:r>
            <a:r>
              <a:rPr lang="en-US" sz="1600" dirty="0" err="1"/>
              <a:t>penjualan</a:t>
            </a:r>
            <a:r>
              <a:rPr lang="en-US" sz="1600" dirty="0"/>
              <a:t> </a:t>
            </a:r>
            <a:r>
              <a:rPr lang="en-US" sz="1600" dirty="0" err="1"/>
              <a:t>eceran</a:t>
            </a:r>
            <a:r>
              <a:rPr lang="en-US" sz="1600" dirty="0"/>
              <a:t>. </a:t>
            </a:r>
            <a:r>
              <a:rPr lang="en-US" sz="1600" dirty="0" err="1"/>
              <a:t>Penerapan</a:t>
            </a:r>
            <a:r>
              <a:rPr lang="en-US" sz="1600" dirty="0"/>
              <a:t> </a:t>
            </a:r>
            <a:r>
              <a:rPr lang="en-US" sz="1600" dirty="0" err="1"/>
              <a:t>sistem</a:t>
            </a:r>
            <a:r>
              <a:rPr lang="en-US" sz="1600" dirty="0"/>
              <a:t> ERP </a:t>
            </a:r>
            <a:r>
              <a:rPr lang="en-US" sz="1600" dirty="0" err="1"/>
              <a:t>memberikan</a:t>
            </a:r>
            <a:r>
              <a:rPr lang="en-US" sz="1600" dirty="0"/>
              <a:t> </a:t>
            </a:r>
            <a:r>
              <a:rPr lang="en-US" sz="1600" dirty="0" err="1"/>
              <a:t>pengendalian</a:t>
            </a:r>
            <a:r>
              <a:rPr lang="en-US" sz="1600" dirty="0"/>
              <a:t> yang </a:t>
            </a:r>
            <a:r>
              <a:rPr lang="en-US" sz="1600" dirty="0" err="1"/>
              <a:t>lebih</a:t>
            </a:r>
            <a:r>
              <a:rPr lang="en-US" sz="1600" dirty="0"/>
              <a:t> </a:t>
            </a:r>
            <a:r>
              <a:rPr lang="en-US" sz="1600" dirty="0" err="1"/>
              <a:t>baik</a:t>
            </a:r>
            <a:r>
              <a:rPr lang="en-US" sz="1600" dirty="0"/>
              <a:t> </a:t>
            </a:r>
            <a:r>
              <a:rPr lang="en-US" sz="1600" dirty="0" err="1"/>
              <a:t>bagi</a:t>
            </a:r>
            <a:r>
              <a:rPr lang="en-US" sz="1600" dirty="0"/>
              <a:t> </a:t>
            </a:r>
            <a:r>
              <a:rPr lang="en-US" sz="1600" dirty="0" err="1"/>
              <a:t>kantor</a:t>
            </a:r>
            <a:r>
              <a:rPr lang="en-US" sz="1600" dirty="0"/>
              <a:t> </a:t>
            </a:r>
            <a:r>
              <a:rPr lang="en-US" sz="1600" dirty="0" err="1"/>
              <a:t>pusat</a:t>
            </a:r>
            <a:r>
              <a:rPr lang="en-US" sz="1600" dirty="0"/>
              <a:t> </a:t>
            </a:r>
            <a:r>
              <a:rPr lang="en-US" sz="1600" dirty="0" err="1"/>
              <a:t>terhadap</a:t>
            </a:r>
            <a:r>
              <a:rPr lang="en-US" sz="1600" dirty="0"/>
              <a:t> </a:t>
            </a:r>
            <a:r>
              <a:rPr lang="en-US" sz="1600" dirty="0" err="1"/>
              <a:t>operasi</a:t>
            </a:r>
            <a:r>
              <a:rPr lang="en-US" sz="1600" dirty="0"/>
              <a:t> </a:t>
            </a:r>
            <a:r>
              <a:rPr lang="en-US" sz="1600" dirty="0" err="1"/>
              <a:t>ecerannya</a:t>
            </a:r>
            <a:r>
              <a:rPr lang="en-US" sz="1600" dirty="0"/>
              <a:t>.</a:t>
            </a:r>
            <a:endParaRPr lang="id-ID" sz="1600" dirty="0"/>
          </a:p>
        </p:txBody>
      </p:sp>
      <p:sp>
        <p:nvSpPr>
          <p:cNvPr id="6" name="Title 5"/>
          <p:cNvSpPr>
            <a:spLocks noGrp="1"/>
          </p:cNvSpPr>
          <p:nvPr>
            <p:ph type="title" idx="4"/>
          </p:nvPr>
        </p:nvSpPr>
        <p:spPr/>
        <p:txBody>
          <a:bodyPr/>
          <a:lstStyle/>
          <a:p>
            <a:r>
              <a:rPr lang="en-US" b="1" dirty="0" err="1"/>
              <a:t>Penyelesaian</a:t>
            </a:r>
            <a:endParaRPr lang="id-ID" dirty="0"/>
          </a:p>
        </p:txBody>
      </p:sp>
    </p:spTree>
    <p:extLst>
      <p:ext uri="{BB962C8B-B14F-4D97-AF65-F5344CB8AC3E}">
        <p14:creationId xmlns:p14="http://schemas.microsoft.com/office/powerpoint/2010/main" val="4143977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rot="-716">
            <a:off x="2050761" y="1287065"/>
            <a:ext cx="5042379" cy="3465798"/>
          </a:xfrm>
        </p:spPr>
        <p:txBody>
          <a:bodyPr/>
          <a:lstStyle/>
          <a:p>
            <a:pPr marL="139700" indent="0" algn="just"/>
            <a:r>
              <a:rPr lang="en-US" sz="1800" dirty="0" err="1"/>
              <a:t>Dapat</a:t>
            </a:r>
            <a:r>
              <a:rPr lang="en-US" sz="1800" dirty="0"/>
              <a:t> </a:t>
            </a:r>
            <a:r>
              <a:rPr lang="en-US" sz="1800" dirty="0" err="1"/>
              <a:t>disimpulkan</a:t>
            </a:r>
            <a:r>
              <a:rPr lang="en-US" sz="1800" dirty="0"/>
              <a:t> </a:t>
            </a:r>
            <a:r>
              <a:rPr lang="en-US" sz="1800" dirty="0" err="1"/>
              <a:t>perusahaan</a:t>
            </a:r>
            <a:r>
              <a:rPr lang="en-US" sz="1800" dirty="0"/>
              <a:t> Sunshine fashion </a:t>
            </a:r>
            <a:r>
              <a:rPr lang="en-US" sz="1800" dirty="0" err="1"/>
              <a:t>tidak</a:t>
            </a:r>
            <a:r>
              <a:rPr lang="en-US" sz="1800" dirty="0"/>
              <a:t> </a:t>
            </a:r>
            <a:r>
              <a:rPr lang="en-US" sz="1800" dirty="0" err="1"/>
              <a:t>memiliki</a:t>
            </a:r>
            <a:r>
              <a:rPr lang="en-US" sz="1800" dirty="0"/>
              <a:t> </a:t>
            </a:r>
            <a:r>
              <a:rPr lang="en-US" sz="1800" dirty="0" err="1"/>
              <a:t>tujuan</a:t>
            </a:r>
            <a:r>
              <a:rPr lang="en-US" sz="1800" dirty="0"/>
              <a:t> yang </a:t>
            </a:r>
            <a:r>
              <a:rPr lang="en-US" sz="1800" dirty="0" err="1"/>
              <a:t>antara</a:t>
            </a:r>
            <a:r>
              <a:rPr lang="en-US" sz="1800" dirty="0"/>
              <a:t> </a:t>
            </a:r>
            <a:r>
              <a:rPr lang="en-US" sz="1800" dirty="0" err="1"/>
              <a:t>karyawan</a:t>
            </a:r>
            <a:r>
              <a:rPr lang="en-US" sz="1800" dirty="0"/>
              <a:t> </a:t>
            </a:r>
            <a:r>
              <a:rPr lang="en-US" sz="1800" dirty="0" err="1"/>
              <a:t>dan</a:t>
            </a:r>
            <a:r>
              <a:rPr lang="en-US" sz="1800" dirty="0"/>
              <a:t> </a:t>
            </a:r>
            <a:r>
              <a:rPr lang="en-US" sz="1800" dirty="0" err="1"/>
              <a:t>perusahaaan</a:t>
            </a:r>
            <a:r>
              <a:rPr lang="en-US" sz="1800" dirty="0"/>
              <a:t>. </a:t>
            </a:r>
            <a:r>
              <a:rPr lang="en-US" sz="1800" dirty="0" err="1"/>
              <a:t>Ketidakmampuan</a:t>
            </a:r>
            <a:r>
              <a:rPr lang="en-US" sz="1800" dirty="0"/>
              <a:t> </a:t>
            </a:r>
            <a:r>
              <a:rPr lang="en-US" sz="1800" dirty="0" err="1"/>
              <a:t>kantor</a:t>
            </a:r>
            <a:r>
              <a:rPr lang="en-US" sz="1800" dirty="0"/>
              <a:t> </a:t>
            </a:r>
            <a:r>
              <a:rPr lang="en-US" sz="1800" dirty="0" err="1"/>
              <a:t>pusat</a:t>
            </a:r>
            <a:r>
              <a:rPr lang="en-US" sz="1800" dirty="0"/>
              <a:t> </a:t>
            </a:r>
            <a:r>
              <a:rPr lang="en-US" sz="1800" dirty="0" err="1"/>
              <a:t>dalam</a:t>
            </a:r>
            <a:r>
              <a:rPr lang="en-US" sz="1800" dirty="0"/>
              <a:t> </a:t>
            </a:r>
            <a:r>
              <a:rPr lang="en-US" sz="1800" dirty="0" err="1"/>
              <a:t>mengendalikan</a:t>
            </a:r>
            <a:r>
              <a:rPr lang="en-US" sz="1800" dirty="0"/>
              <a:t> </a:t>
            </a:r>
            <a:r>
              <a:rPr lang="en-US" sz="1800" dirty="0" err="1"/>
              <a:t>diskon</a:t>
            </a:r>
            <a:r>
              <a:rPr lang="en-US" sz="1800" dirty="0"/>
              <a:t> </a:t>
            </a:r>
            <a:r>
              <a:rPr lang="en-US" sz="1800" dirty="0" err="1"/>
              <a:t>dan</a:t>
            </a:r>
            <a:r>
              <a:rPr lang="en-US" sz="1800" dirty="0"/>
              <a:t> </a:t>
            </a:r>
            <a:r>
              <a:rPr lang="en-US" sz="1800" dirty="0" err="1"/>
              <a:t>persediaan</a:t>
            </a:r>
            <a:r>
              <a:rPr lang="en-US" sz="1800" dirty="0"/>
              <a:t> </a:t>
            </a:r>
            <a:r>
              <a:rPr lang="en-US" sz="1800" dirty="0" err="1"/>
              <a:t>pada</a:t>
            </a:r>
            <a:r>
              <a:rPr lang="en-US" sz="1800" dirty="0"/>
              <a:t> level </a:t>
            </a:r>
            <a:r>
              <a:rPr lang="en-US" sz="1800" dirty="0" err="1"/>
              <a:t>lokal</a:t>
            </a:r>
            <a:r>
              <a:rPr lang="en-US" sz="1800" dirty="0"/>
              <a:t>. </a:t>
            </a:r>
            <a:r>
              <a:rPr lang="en-US" sz="1800" dirty="0" err="1"/>
              <a:t>Terkait</a:t>
            </a:r>
            <a:r>
              <a:rPr lang="en-US" sz="1800" dirty="0"/>
              <a:t> bonus yang </a:t>
            </a:r>
            <a:r>
              <a:rPr lang="en-US" sz="1800" dirty="0" err="1"/>
              <a:t>tidak</a:t>
            </a:r>
            <a:r>
              <a:rPr lang="en-US" sz="1800" dirty="0"/>
              <a:t> </a:t>
            </a:r>
            <a:r>
              <a:rPr lang="en-US" sz="1800" dirty="0" err="1"/>
              <a:t>transparansi</a:t>
            </a:r>
            <a:r>
              <a:rPr lang="en-US" sz="1800" dirty="0"/>
              <a:t> </a:t>
            </a:r>
            <a:r>
              <a:rPr lang="en-US" sz="1800" dirty="0" err="1"/>
              <a:t>membuat</a:t>
            </a:r>
            <a:r>
              <a:rPr lang="en-US" sz="1800" dirty="0"/>
              <a:t> </a:t>
            </a:r>
            <a:r>
              <a:rPr lang="en-US" sz="1800" dirty="0" err="1"/>
              <a:t>manajer</a:t>
            </a:r>
            <a:r>
              <a:rPr lang="en-US" sz="1800" dirty="0"/>
              <a:t> </a:t>
            </a:r>
            <a:r>
              <a:rPr lang="en-US" sz="1800" dirty="0" err="1"/>
              <a:t>cabang</a:t>
            </a:r>
            <a:r>
              <a:rPr lang="en-US" sz="1800" dirty="0"/>
              <a:t> </a:t>
            </a:r>
            <a:r>
              <a:rPr lang="en-US" sz="1800" dirty="0" err="1"/>
              <a:t>tidak</a:t>
            </a:r>
            <a:r>
              <a:rPr lang="en-US" sz="1800" dirty="0"/>
              <a:t> </a:t>
            </a:r>
            <a:r>
              <a:rPr lang="en-US" sz="1800" dirty="0" err="1"/>
              <a:t>terlalu</a:t>
            </a:r>
            <a:r>
              <a:rPr lang="en-US" sz="1800" dirty="0"/>
              <a:t> </a:t>
            </a:r>
            <a:r>
              <a:rPr lang="en-US" sz="1800" dirty="0" err="1"/>
              <a:t>termotivasi</a:t>
            </a:r>
            <a:r>
              <a:rPr lang="en-US" sz="1800" dirty="0"/>
              <a:t> </a:t>
            </a:r>
            <a:r>
              <a:rPr lang="en-US" sz="1800" dirty="0" err="1"/>
              <a:t>untuk</a:t>
            </a:r>
            <a:r>
              <a:rPr lang="en-US" sz="1800" dirty="0"/>
              <a:t> </a:t>
            </a:r>
            <a:r>
              <a:rPr lang="en-US" sz="1800" dirty="0" err="1"/>
              <a:t>bekerja</a:t>
            </a:r>
            <a:r>
              <a:rPr lang="en-US" sz="1800" dirty="0"/>
              <a:t>. </a:t>
            </a:r>
            <a:r>
              <a:rPr lang="en-US" sz="1800" dirty="0" err="1"/>
              <a:t>Dengan</a:t>
            </a:r>
            <a:r>
              <a:rPr lang="en-US" sz="1800" dirty="0"/>
              <a:t> </a:t>
            </a:r>
            <a:r>
              <a:rPr lang="en-US" sz="1800" dirty="0" err="1"/>
              <a:t>penerapan</a:t>
            </a:r>
            <a:r>
              <a:rPr lang="en-US" sz="1800" dirty="0"/>
              <a:t> </a:t>
            </a:r>
            <a:r>
              <a:rPr lang="en-US" sz="1800" dirty="0" err="1"/>
              <a:t>sistem</a:t>
            </a:r>
            <a:r>
              <a:rPr lang="en-US" sz="1800" dirty="0"/>
              <a:t> ERP </a:t>
            </a:r>
            <a:r>
              <a:rPr lang="en-US" sz="1800" dirty="0" err="1"/>
              <a:t>memberikan</a:t>
            </a:r>
            <a:r>
              <a:rPr lang="en-US" sz="1800" dirty="0"/>
              <a:t> </a:t>
            </a:r>
            <a:r>
              <a:rPr lang="en-US" sz="1800" dirty="0" err="1"/>
              <a:t>pengendalian</a:t>
            </a:r>
            <a:r>
              <a:rPr lang="en-US" sz="1800" dirty="0"/>
              <a:t> yang </a:t>
            </a:r>
            <a:r>
              <a:rPr lang="en-US" sz="1800" dirty="0" err="1"/>
              <a:t>lebih</a:t>
            </a:r>
            <a:r>
              <a:rPr lang="en-US" sz="1800" dirty="0"/>
              <a:t> </a:t>
            </a:r>
            <a:r>
              <a:rPr lang="en-US" sz="1800" dirty="0" err="1"/>
              <a:t>baik</a:t>
            </a:r>
            <a:r>
              <a:rPr lang="en-US" sz="1800" dirty="0"/>
              <a:t> </a:t>
            </a:r>
            <a:r>
              <a:rPr lang="en-US" sz="1800" dirty="0" err="1"/>
              <a:t>bagi</a:t>
            </a:r>
            <a:r>
              <a:rPr lang="en-US" sz="1800" dirty="0"/>
              <a:t> </a:t>
            </a:r>
            <a:r>
              <a:rPr lang="en-US" sz="1800" dirty="0" err="1"/>
              <a:t>kantor</a:t>
            </a:r>
            <a:r>
              <a:rPr lang="en-US" sz="1800" dirty="0"/>
              <a:t> </a:t>
            </a:r>
            <a:r>
              <a:rPr lang="en-US" sz="1800" dirty="0" err="1"/>
              <a:t>pusat</a:t>
            </a:r>
            <a:r>
              <a:rPr lang="en-US" sz="1800" dirty="0"/>
              <a:t> </a:t>
            </a:r>
            <a:r>
              <a:rPr lang="en-US" sz="1800" dirty="0" err="1"/>
              <a:t>terhadap</a:t>
            </a:r>
            <a:r>
              <a:rPr lang="en-US" sz="1800" dirty="0"/>
              <a:t> </a:t>
            </a:r>
            <a:r>
              <a:rPr lang="en-US" sz="1800" dirty="0" err="1"/>
              <a:t>operasi</a:t>
            </a:r>
            <a:r>
              <a:rPr lang="en-US" sz="1800" dirty="0"/>
              <a:t> </a:t>
            </a:r>
            <a:r>
              <a:rPr lang="en-US" sz="1800" dirty="0" err="1"/>
              <a:t>ecerannya</a:t>
            </a:r>
            <a:r>
              <a:rPr lang="en-US" sz="1800" dirty="0"/>
              <a:t>, </a:t>
            </a:r>
            <a:r>
              <a:rPr lang="en-US" sz="1800" dirty="0" err="1"/>
              <a:t>tetapi</a:t>
            </a:r>
            <a:r>
              <a:rPr lang="en-US" sz="1800" dirty="0"/>
              <a:t> </a:t>
            </a:r>
            <a:r>
              <a:rPr lang="en-US" sz="1800" dirty="0" err="1"/>
              <a:t>penipuan</a:t>
            </a:r>
            <a:r>
              <a:rPr lang="en-US" sz="1800" dirty="0"/>
              <a:t> </a:t>
            </a:r>
            <a:r>
              <a:rPr lang="en-US" sz="1800" dirty="0" err="1"/>
              <a:t>dan</a:t>
            </a:r>
            <a:r>
              <a:rPr lang="en-US" sz="1800" dirty="0"/>
              <a:t> </a:t>
            </a:r>
            <a:r>
              <a:rPr lang="en-US" sz="1800" dirty="0" err="1"/>
              <a:t>penyimpangan</a:t>
            </a:r>
            <a:r>
              <a:rPr lang="en-US" sz="1800" dirty="0"/>
              <a:t> </a:t>
            </a:r>
            <a:r>
              <a:rPr lang="en-US" sz="1800" dirty="0" err="1"/>
              <a:t>perilaku</a:t>
            </a:r>
            <a:r>
              <a:rPr lang="en-US" sz="1800" dirty="0"/>
              <a:t> </a:t>
            </a:r>
            <a:r>
              <a:rPr lang="en-US" sz="1800" dirty="0" err="1"/>
              <a:t>antarkaryawan</a:t>
            </a:r>
            <a:r>
              <a:rPr lang="en-US" sz="1800" dirty="0"/>
              <a:t> </a:t>
            </a:r>
            <a:r>
              <a:rPr lang="en-US" sz="1800" dirty="0" err="1"/>
              <a:t>masih</a:t>
            </a:r>
            <a:r>
              <a:rPr lang="en-US" sz="1800" dirty="0"/>
              <a:t> </a:t>
            </a:r>
            <a:r>
              <a:rPr lang="en-US" sz="1800" dirty="0" err="1"/>
              <a:t>terus</a:t>
            </a:r>
            <a:r>
              <a:rPr lang="en-US" sz="1800" dirty="0"/>
              <a:t> </a:t>
            </a:r>
            <a:r>
              <a:rPr lang="en-US" sz="1800" dirty="0" err="1"/>
              <a:t>berlangsung</a:t>
            </a:r>
            <a:r>
              <a:rPr lang="en-US" sz="1800" dirty="0"/>
              <a:t>.</a:t>
            </a:r>
            <a:endParaRPr lang="en-US" sz="1800" dirty="0"/>
          </a:p>
        </p:txBody>
      </p:sp>
      <p:sp>
        <p:nvSpPr>
          <p:cNvPr id="3" name="Title 2"/>
          <p:cNvSpPr>
            <a:spLocks noGrp="1"/>
          </p:cNvSpPr>
          <p:nvPr>
            <p:ph type="ctrTitle"/>
          </p:nvPr>
        </p:nvSpPr>
        <p:spPr>
          <a:xfrm>
            <a:off x="1195600" y="759350"/>
            <a:ext cx="6752700" cy="527190"/>
          </a:xfrm>
        </p:spPr>
        <p:txBody>
          <a:bodyPr/>
          <a:lstStyle/>
          <a:p>
            <a:r>
              <a:rPr lang="en-US" sz="2400" b="1" dirty="0" err="1"/>
              <a:t>Kesimpulan</a:t>
            </a:r>
            <a:endParaRPr lang="id-ID" sz="2400" dirty="0"/>
          </a:p>
        </p:txBody>
      </p:sp>
    </p:spTree>
    <p:extLst>
      <p:ext uri="{BB962C8B-B14F-4D97-AF65-F5344CB8AC3E}">
        <p14:creationId xmlns:p14="http://schemas.microsoft.com/office/powerpoint/2010/main" val="4238276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32"/>
        <p:cNvGrpSpPr/>
        <p:nvPr/>
      </p:nvGrpSpPr>
      <p:grpSpPr>
        <a:xfrm>
          <a:off x="0" y="0"/>
          <a:ext cx="0" cy="0"/>
          <a:chOff x="0" y="0"/>
          <a:chExt cx="0" cy="0"/>
        </a:xfrm>
      </p:grpSpPr>
      <p:grpSp>
        <p:nvGrpSpPr>
          <p:cNvPr id="735" name="Google Shape;735;p42"/>
          <p:cNvGrpSpPr/>
          <p:nvPr/>
        </p:nvGrpSpPr>
        <p:grpSpPr>
          <a:xfrm rot="7953112">
            <a:off x="4526837" y="-114450"/>
            <a:ext cx="7188234" cy="5390861"/>
            <a:chOff x="-828997" y="-878455"/>
            <a:chExt cx="4316370" cy="3152162"/>
          </a:xfrm>
        </p:grpSpPr>
        <p:sp>
          <p:nvSpPr>
            <p:cNvPr id="736" name="Google Shape;736;p42"/>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2"/>
            <p:cNvSpPr/>
            <p:nvPr/>
          </p:nvSpPr>
          <p:spPr>
            <a:xfrm rot="5767268">
              <a:off x="-53996" y="-1321534"/>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2"/>
            <p:cNvSpPr/>
            <p:nvPr/>
          </p:nvSpPr>
          <p:spPr>
            <a:xfrm rot="5138738">
              <a:off x="-204434" y="-133963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2"/>
            <p:cNvSpPr/>
            <p:nvPr/>
          </p:nvSpPr>
          <p:spPr>
            <a:xfrm rot="5618773">
              <a:off x="-70689" y="-1017923"/>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0" name="Google Shape;740;p42"/>
          <p:cNvGrpSpPr/>
          <p:nvPr/>
        </p:nvGrpSpPr>
        <p:grpSpPr>
          <a:xfrm rot="2772126" flipH="1">
            <a:off x="-3053530" y="-200890"/>
            <a:ext cx="8974374" cy="6370274"/>
            <a:chOff x="2652388" y="3463823"/>
            <a:chExt cx="3445974" cy="2931853"/>
          </a:xfrm>
        </p:grpSpPr>
        <p:sp>
          <p:nvSpPr>
            <p:cNvPr id="741" name="Google Shape;741;p42"/>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2"/>
            <p:cNvSpPr/>
            <p:nvPr/>
          </p:nvSpPr>
          <p:spPr>
            <a:xfrm rot="-2082305">
              <a:off x="3465766" y="4081267"/>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2"/>
            <p:cNvSpPr/>
            <p:nvPr/>
          </p:nvSpPr>
          <p:spPr>
            <a:xfrm rot="-1474465">
              <a:off x="3604500" y="4559999"/>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 name="Google Shape;1243;p57"/>
          <p:cNvSpPr txBox="1">
            <a:spLocks/>
          </p:cNvSpPr>
          <p:nvPr/>
        </p:nvSpPr>
        <p:spPr>
          <a:xfrm>
            <a:off x="2306847" y="524191"/>
            <a:ext cx="5322900" cy="10191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1800"/>
              <a:buFont typeface="Dela Gothic One"/>
              <a:buNone/>
              <a:defRPr sz="2400" b="0" i="0" u="none" strike="noStrike" cap="none">
                <a:solidFill>
                  <a:schemeClr val="dk1"/>
                </a:solidFill>
                <a:latin typeface="Dela Gothic One"/>
                <a:ea typeface="Dela Gothic One"/>
                <a:cs typeface="Dela Gothic One"/>
                <a:sym typeface="Dela Gothic One"/>
              </a:defRPr>
            </a:lvl1pPr>
            <a:lvl2pPr marR="0" lvl="1"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2pPr>
            <a:lvl3pPr marR="0" lvl="2"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3pPr>
            <a:lvl4pPr marR="0" lvl="3"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4pPr>
            <a:lvl5pPr marR="0" lvl="4"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5pPr>
            <a:lvl6pPr marR="0" lvl="5"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6pPr>
            <a:lvl7pPr marR="0" lvl="6"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7pPr>
            <a:lvl8pPr marR="0" lvl="7"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8pPr>
            <a:lvl9pPr marR="0" lvl="8" algn="ctr" rtl="0">
              <a:lnSpc>
                <a:spcPct val="100000"/>
              </a:lnSpc>
              <a:spcBef>
                <a:spcPts val="0"/>
              </a:spcBef>
              <a:spcAft>
                <a:spcPts val="0"/>
              </a:spcAft>
              <a:buClr>
                <a:schemeClr val="dk1"/>
              </a:buClr>
              <a:buSzPts val="1800"/>
              <a:buFont typeface="Dela Gothic One"/>
              <a:buNone/>
              <a:defRPr sz="1800" b="0" i="0" u="none" strike="noStrike" cap="none">
                <a:solidFill>
                  <a:schemeClr val="dk1"/>
                </a:solidFill>
                <a:latin typeface="Dela Gothic One"/>
                <a:ea typeface="Dela Gothic One"/>
                <a:cs typeface="Dela Gothic One"/>
                <a:sym typeface="Dela Gothic One"/>
              </a:defRPr>
            </a:lvl9pPr>
          </a:lstStyle>
          <a:p>
            <a:pPr algn="ctr"/>
            <a:r>
              <a:rPr lang="en-US" sz="4800" smtClean="0"/>
              <a:t>¡THANKS!</a:t>
            </a:r>
            <a:endParaRPr lang="en-US" sz="4800">
              <a:solidFill>
                <a:schemeClr val="lt1"/>
              </a:solidFill>
            </a:endParaRPr>
          </a:p>
        </p:txBody>
      </p:sp>
      <p:sp>
        <p:nvSpPr>
          <p:cNvPr id="2" name="Title 1"/>
          <p:cNvSpPr>
            <a:spLocks noGrp="1"/>
          </p:cNvSpPr>
          <p:nvPr>
            <p:ph type="title"/>
          </p:nvPr>
        </p:nvSpPr>
        <p:spPr>
          <a:xfrm rot="-904">
            <a:off x="2963074" y="1655654"/>
            <a:ext cx="4508522" cy="521400"/>
          </a:xfrm>
        </p:spPr>
        <p:txBody>
          <a:bodyPr/>
          <a:lstStyle/>
          <a:p>
            <a:pPr algn="ctr"/>
            <a:r>
              <a:rPr lang="en-US" sz="2000" b="1" smtClean="0"/>
              <a:t>KADANG  </a:t>
            </a:r>
            <a:r>
              <a:rPr lang="en-US" sz="2000" b="1"/>
              <a:t>TIDAK </a:t>
            </a:r>
            <a:r>
              <a:rPr lang="en-US" sz="2000" b="1" smtClean="0"/>
              <a:t> SEMUA </a:t>
            </a:r>
            <a:r>
              <a:rPr lang="en-US" sz="2000" b="1"/>
              <a:t>PERTANYAAN </a:t>
            </a:r>
            <a:r>
              <a:rPr lang="en-US" sz="2000" b="1" smtClean="0"/>
              <a:t> HARUS </a:t>
            </a:r>
            <a:r>
              <a:rPr lang="en-US" sz="2000" b="1"/>
              <a:t>DIJAWAB. NABI </a:t>
            </a:r>
            <a:r>
              <a:rPr lang="en-US" sz="2000" b="1" smtClean="0"/>
              <a:t> SAW </a:t>
            </a:r>
            <a:r>
              <a:rPr lang="en-US" sz="2000" b="1"/>
              <a:t>PERNAH </a:t>
            </a:r>
            <a:r>
              <a:rPr lang="en-US" sz="2000" b="1" smtClean="0"/>
              <a:t>DITANYA  </a:t>
            </a:r>
            <a:r>
              <a:rPr lang="en-US" sz="2000" b="1"/>
              <a:t>OLEH </a:t>
            </a:r>
            <a:r>
              <a:rPr lang="en-US" sz="2000" b="1" smtClean="0"/>
              <a:t>SAHABATNYA  </a:t>
            </a:r>
            <a:r>
              <a:rPr lang="en-US" sz="2000" b="1"/>
              <a:t>DAN </a:t>
            </a:r>
            <a:r>
              <a:rPr lang="en-US" sz="2000" b="1" smtClean="0"/>
              <a:t>BELIAU  </a:t>
            </a:r>
            <a:r>
              <a:rPr lang="en-US" sz="2000" b="1"/>
              <a:t>TIDAK MENJAWAB</a:t>
            </a:r>
            <a:br>
              <a:rPr lang="en-US" sz="2000" b="1"/>
            </a:br>
            <a:endParaRPr lang="en-US" sz="2000"/>
          </a:p>
        </p:txBody>
      </p:sp>
    </p:spTree>
    <p:extLst>
      <p:ext uri="{BB962C8B-B14F-4D97-AF65-F5344CB8AC3E}">
        <p14:creationId xmlns:p14="http://schemas.microsoft.com/office/powerpoint/2010/main" val="4237769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38"/>
          <p:cNvSpPr txBox="1">
            <a:spLocks noGrp="1"/>
          </p:cNvSpPr>
          <p:nvPr>
            <p:ph type="title"/>
          </p:nvPr>
        </p:nvSpPr>
        <p:spPr>
          <a:xfrm>
            <a:off x="956197" y="574482"/>
            <a:ext cx="2539555" cy="468900"/>
          </a:xfrm>
          <a:prstGeom prst="rect">
            <a:avLst/>
          </a:prstGeom>
        </p:spPr>
        <p:txBody>
          <a:bodyPr spcFirstLastPara="1" wrap="square" lIns="91425" tIns="91425" rIns="91425" bIns="91425" anchor="b" anchorCtr="0">
            <a:noAutofit/>
          </a:bodyPr>
          <a:lstStyle/>
          <a:p>
            <a:r>
              <a:rPr lang="en-US" sz="1400"/>
              <a:t>Komunikasi dan </a:t>
            </a:r>
            <a:r>
              <a:rPr lang="en-US" sz="1600"/>
              <a:t>Internalisasi</a:t>
            </a:r>
            <a:endParaRPr lang="en-US" sz="1400" dirty="0"/>
          </a:p>
        </p:txBody>
      </p:sp>
      <p:sp>
        <p:nvSpPr>
          <p:cNvPr id="485" name="Google Shape;485;p38"/>
          <p:cNvSpPr txBox="1">
            <a:spLocks noGrp="1"/>
          </p:cNvSpPr>
          <p:nvPr>
            <p:ph type="title" idx="4"/>
          </p:nvPr>
        </p:nvSpPr>
        <p:spPr>
          <a:xfrm>
            <a:off x="6110891" y="463638"/>
            <a:ext cx="2286300" cy="468900"/>
          </a:xfrm>
          <a:prstGeom prst="rect">
            <a:avLst/>
          </a:prstGeom>
        </p:spPr>
        <p:txBody>
          <a:bodyPr spcFirstLastPara="1" wrap="square" lIns="91425" tIns="91425" rIns="91425" bIns="91425" anchor="b" anchorCtr="0">
            <a:noAutofit/>
          </a:bodyPr>
          <a:lstStyle/>
          <a:p>
            <a:r>
              <a:rPr lang="en-US" sz="1600"/>
              <a:t>Kelengkapan</a:t>
            </a:r>
            <a:endParaRPr lang="en-US" sz="1600" dirty="0"/>
          </a:p>
        </p:txBody>
      </p:sp>
      <p:sp>
        <p:nvSpPr>
          <p:cNvPr id="486" name="Google Shape;486;p38"/>
          <p:cNvSpPr txBox="1">
            <a:spLocks noGrp="1"/>
          </p:cNvSpPr>
          <p:nvPr>
            <p:ph type="subTitle" idx="5"/>
          </p:nvPr>
        </p:nvSpPr>
        <p:spPr>
          <a:xfrm>
            <a:off x="4340871" y="1015070"/>
            <a:ext cx="4641245" cy="819300"/>
          </a:xfrm>
          <a:prstGeom prst="rect">
            <a:avLst/>
          </a:prstGeom>
        </p:spPr>
        <p:txBody>
          <a:bodyPr spcFirstLastPara="1" wrap="square" lIns="91425" tIns="91425" rIns="91425" bIns="91425" anchor="t" anchorCtr="0">
            <a:noAutofit/>
          </a:bodyPr>
          <a:lstStyle/>
          <a:p>
            <a:pPr algn="just">
              <a:lnSpc>
                <a:spcPct val="150000"/>
              </a:lnSpc>
            </a:pPr>
            <a:r>
              <a:rPr lang="en-US" smtClean="0"/>
              <a:t>		Kelengkapan </a:t>
            </a:r>
            <a:r>
              <a:rPr lang="en-US"/>
              <a:t>berarti bahwa area hasil yang didefinisikan dalam SPM termasuk semua bagian yang diharapkan memiliki kinerja yang bagus dan ketika karyawan yang terlibat dapat berpengaruh. Ketika area hasil yang ditetapkan tidak lengkap, karyawan sering membiarkan kinerja di area yang tidak diukur terlewat. Sistem pengendalian hasil selengkap mungkin harus mencakup seluruh informasi mengenai pengaruh karyawan terhadap nilai perusahaan yang diukur secara tepat, sehingga usaha karyawan seimbang pada seluruh dimensi pekerjaan mereka.</a:t>
            </a:r>
            <a:endParaRPr lang="en-US" dirty="0"/>
          </a:p>
        </p:txBody>
      </p:sp>
      <p:grpSp>
        <p:nvGrpSpPr>
          <p:cNvPr id="567" name="Google Shape;567;p38"/>
          <p:cNvGrpSpPr/>
          <p:nvPr/>
        </p:nvGrpSpPr>
        <p:grpSpPr>
          <a:xfrm rot="-902508">
            <a:off x="7242561" y="-1108371"/>
            <a:ext cx="2607363" cy="2843903"/>
            <a:chOff x="7404738" y="-789590"/>
            <a:chExt cx="2209183" cy="2469501"/>
          </a:xfrm>
        </p:grpSpPr>
        <p:sp>
          <p:nvSpPr>
            <p:cNvPr id="568" name="Google Shape;568;p38"/>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38"/>
          <p:cNvGrpSpPr/>
          <p:nvPr/>
        </p:nvGrpSpPr>
        <p:grpSpPr>
          <a:xfrm rot="-899960" flipH="1">
            <a:off x="-3131881" y="-424122"/>
            <a:ext cx="4639969" cy="2713317"/>
            <a:chOff x="-2259326" y="-1380626"/>
            <a:chExt cx="4640108" cy="2713398"/>
          </a:xfrm>
        </p:grpSpPr>
        <p:sp>
          <p:nvSpPr>
            <p:cNvPr id="573" name="Google Shape;573;p38"/>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484;p38"/>
          <p:cNvSpPr txBox="1">
            <a:spLocks/>
          </p:cNvSpPr>
          <p:nvPr/>
        </p:nvSpPr>
        <p:spPr>
          <a:xfrm>
            <a:off x="143006" y="1205847"/>
            <a:ext cx="4160054" cy="819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1pPr>
            <a:lvl2pPr marL="914400" marR="0" lvl="1"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2pPr>
            <a:lvl3pPr marL="1371600" marR="0" lvl="2"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3pPr>
            <a:lvl4pPr marL="1828800" marR="0" lvl="3"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4pPr>
            <a:lvl5pPr marL="2286000" marR="0" lvl="4"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5pPr>
            <a:lvl6pPr marL="2743200" marR="0" lvl="5"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6pPr>
            <a:lvl7pPr marL="3200400" marR="0" lvl="6"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7pPr>
            <a:lvl8pPr marL="3657600" marR="0" lvl="7"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8pPr>
            <a:lvl9pPr marL="4114800" marR="0" lvl="8"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9pPr>
          </a:lstStyle>
          <a:p>
            <a:pPr marL="0" indent="0" algn="just">
              <a:lnSpc>
                <a:spcPct val="150000"/>
              </a:lnSpc>
            </a:pPr>
            <a:r>
              <a:rPr lang="en-US"/>
              <a:t> </a:t>
            </a:r>
            <a:r>
              <a:rPr lang="en-US" smtClean="0"/>
              <a:t>             Agar </a:t>
            </a:r>
            <a:r>
              <a:rPr lang="en-US"/>
              <a:t>pengendalian hasil menjadi ketat, target kinerja juga harus dikomunikasikan secara efektif dan diinternalisasi oleh mereka yang diberi tanggung jawab berdasarkan prestasinya. Kemudian,baru pengendalian hasil dapat mempengaruhi kinerja. Batasan pemahaman dan internalisasi tujuan dipengaruhi oleh banyak faktor, termasuk kualifikasi yang terlibat, tingkat terkontrolnya area hasil pengukuran yang diketahui, tujuan yang beralasan, dan besarnya partisipasi yang diperbolehkan dalam proses penentuan tujuan.</a:t>
            </a:r>
            <a:endParaRPr lang="en-US" dirty="0"/>
          </a:p>
        </p:txBody>
      </p:sp>
    </p:spTree>
    <p:extLst>
      <p:ext uri="{BB962C8B-B14F-4D97-AF65-F5344CB8AC3E}">
        <p14:creationId xmlns:p14="http://schemas.microsoft.com/office/powerpoint/2010/main" val="3780565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38"/>
          <p:cNvSpPr txBox="1">
            <a:spLocks noGrp="1"/>
          </p:cNvSpPr>
          <p:nvPr>
            <p:ph type="title"/>
          </p:nvPr>
        </p:nvSpPr>
        <p:spPr>
          <a:xfrm>
            <a:off x="956197" y="574482"/>
            <a:ext cx="2539555" cy="468900"/>
          </a:xfrm>
          <a:prstGeom prst="rect">
            <a:avLst/>
          </a:prstGeom>
        </p:spPr>
        <p:txBody>
          <a:bodyPr spcFirstLastPara="1" wrap="square" lIns="91425" tIns="91425" rIns="91425" bIns="91425" anchor="b" anchorCtr="0">
            <a:noAutofit/>
          </a:bodyPr>
          <a:lstStyle/>
          <a:p>
            <a:r>
              <a:rPr lang="en-US" sz="1800"/>
              <a:t>Pengukuran Kinerja</a:t>
            </a:r>
            <a:endParaRPr lang="en-US" sz="1800" dirty="0"/>
          </a:p>
        </p:txBody>
      </p:sp>
      <p:sp>
        <p:nvSpPr>
          <p:cNvPr id="485" name="Google Shape;485;p38"/>
          <p:cNvSpPr txBox="1">
            <a:spLocks noGrp="1"/>
          </p:cNvSpPr>
          <p:nvPr>
            <p:ph type="title" idx="4"/>
          </p:nvPr>
        </p:nvSpPr>
        <p:spPr>
          <a:xfrm>
            <a:off x="5961181" y="415225"/>
            <a:ext cx="2286300" cy="468900"/>
          </a:xfrm>
          <a:prstGeom prst="rect">
            <a:avLst/>
          </a:prstGeom>
        </p:spPr>
        <p:txBody>
          <a:bodyPr spcFirstLastPara="1" wrap="square" lIns="91425" tIns="91425" rIns="91425" bIns="91425" anchor="b" anchorCtr="0">
            <a:noAutofit/>
          </a:bodyPr>
          <a:lstStyle/>
          <a:p>
            <a:r>
              <a:rPr lang="en-US" sz="1800"/>
              <a:t>Insentif</a:t>
            </a:r>
            <a:endParaRPr lang="en-US" sz="1800" dirty="0"/>
          </a:p>
        </p:txBody>
      </p:sp>
      <p:sp>
        <p:nvSpPr>
          <p:cNvPr id="486" name="Google Shape;486;p38"/>
          <p:cNvSpPr txBox="1">
            <a:spLocks noGrp="1"/>
          </p:cNvSpPr>
          <p:nvPr>
            <p:ph type="subTitle" idx="5"/>
          </p:nvPr>
        </p:nvSpPr>
        <p:spPr>
          <a:xfrm>
            <a:off x="4841178" y="1015070"/>
            <a:ext cx="4140938" cy="819300"/>
          </a:xfrm>
          <a:prstGeom prst="rect">
            <a:avLst/>
          </a:prstGeom>
        </p:spPr>
        <p:txBody>
          <a:bodyPr spcFirstLastPara="1" wrap="square" lIns="91425" tIns="91425" rIns="91425" bIns="91425" anchor="t" anchorCtr="0">
            <a:noAutofit/>
          </a:bodyPr>
          <a:lstStyle/>
          <a:p>
            <a:pPr marL="0" indent="0" algn="just">
              <a:lnSpc>
                <a:spcPct val="150000"/>
              </a:lnSpc>
            </a:pPr>
            <a:r>
              <a:rPr lang="en-US" smtClean="0"/>
              <a:t>              Pengendalian </a:t>
            </a:r>
            <a:r>
              <a:rPr lang="en-US"/>
              <a:t>hasil mungkin menjadi lebih ketat jika imbalan dihubungkan secara langsung dan pasti dengan pencapaian hasil yang diinginkan. Hubungan langsung berarti bahwa pencapian hasil diterjemahkan secara eksplisit dan jelas menjadi imbalan. Hubungan pasti antara hasil dan imbalan berarti bahwa tidak ada alasan yang ditoleransi.</a:t>
            </a:r>
            <a:endParaRPr lang="en-US" dirty="0"/>
          </a:p>
        </p:txBody>
      </p:sp>
      <p:grpSp>
        <p:nvGrpSpPr>
          <p:cNvPr id="567" name="Google Shape;567;p38"/>
          <p:cNvGrpSpPr/>
          <p:nvPr/>
        </p:nvGrpSpPr>
        <p:grpSpPr>
          <a:xfrm rot="-902508">
            <a:off x="7474742" y="-1216616"/>
            <a:ext cx="2607363" cy="2843903"/>
            <a:chOff x="7404738" y="-789590"/>
            <a:chExt cx="2209183" cy="2469501"/>
          </a:xfrm>
        </p:grpSpPr>
        <p:sp>
          <p:nvSpPr>
            <p:cNvPr id="568" name="Google Shape;568;p38"/>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8"/>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8"/>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8"/>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38"/>
          <p:cNvGrpSpPr/>
          <p:nvPr/>
        </p:nvGrpSpPr>
        <p:grpSpPr>
          <a:xfrm rot="-899960" flipH="1">
            <a:off x="-3216795" y="-678109"/>
            <a:ext cx="4639969" cy="2713317"/>
            <a:chOff x="-2259326" y="-1380626"/>
            <a:chExt cx="4640108" cy="2713398"/>
          </a:xfrm>
        </p:grpSpPr>
        <p:sp>
          <p:nvSpPr>
            <p:cNvPr id="573" name="Google Shape;573;p38"/>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8"/>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8"/>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8"/>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484;p38"/>
          <p:cNvSpPr txBox="1">
            <a:spLocks/>
          </p:cNvSpPr>
          <p:nvPr/>
        </p:nvSpPr>
        <p:spPr>
          <a:xfrm>
            <a:off x="143006" y="1205847"/>
            <a:ext cx="4160054" cy="8193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1pPr>
            <a:lvl2pPr marL="914400" marR="0" lvl="1"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2pPr>
            <a:lvl3pPr marL="1371600" marR="0" lvl="2"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3pPr>
            <a:lvl4pPr marL="1828800" marR="0" lvl="3"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4pPr>
            <a:lvl5pPr marL="2286000" marR="0" lvl="4"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5pPr>
            <a:lvl6pPr marL="2743200" marR="0" lvl="5"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6pPr>
            <a:lvl7pPr marL="3200400" marR="0" lvl="6"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7pPr>
            <a:lvl8pPr marL="3657600" marR="0" lvl="7"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8pPr>
            <a:lvl9pPr marL="4114800" marR="0" lvl="8" indent="-317500" algn="ctr" rtl="0">
              <a:lnSpc>
                <a:spcPct val="100000"/>
              </a:lnSpc>
              <a:spcBef>
                <a:spcPts val="0"/>
              </a:spcBef>
              <a:spcAft>
                <a:spcPts val="0"/>
              </a:spcAft>
              <a:buClr>
                <a:schemeClr val="dk1"/>
              </a:buClr>
              <a:buSzPts val="1400"/>
              <a:buFont typeface="Dosis"/>
              <a:buNone/>
              <a:defRPr sz="1400" b="0" i="0" u="none" strike="noStrike" cap="none">
                <a:solidFill>
                  <a:schemeClr val="dk1"/>
                </a:solidFill>
                <a:latin typeface="Dosis"/>
                <a:ea typeface="Dosis"/>
                <a:cs typeface="Dosis"/>
                <a:sym typeface="Dosis"/>
              </a:defRPr>
            </a:lvl9pPr>
          </a:lstStyle>
          <a:p>
            <a:pPr marL="0" indent="0" algn="just">
              <a:lnSpc>
                <a:spcPct val="150000"/>
              </a:lnSpc>
            </a:pPr>
            <a:r>
              <a:rPr lang="en-US"/>
              <a:t> </a:t>
            </a:r>
            <a:r>
              <a:rPr lang="en-US" smtClean="0"/>
              <a:t>             </a:t>
            </a:r>
            <a:r>
              <a:rPr lang="en-US"/>
              <a:t>Pengendalian hasil tergantung pada pengukuran yang teliti, objektif, tepat waktu, dan dapat dipahami. Sistem pengendalian hasil yang digunakan untuk menerapkan pengendalian yang ketat memerlukan semua kualitas pengukuran yang tinggi. Jika pengukuran gagal pada bagian mana pun, sistem pengendalian tidak dapat digolongkan sebagai pengendalian yang ketat karena adanya permasalahan perilaku yang dimungkinkan.</a:t>
            </a:r>
            <a:endParaRPr lang="en-US" dirty="0"/>
          </a:p>
        </p:txBody>
      </p:sp>
    </p:spTree>
    <p:extLst>
      <p:ext uri="{BB962C8B-B14F-4D97-AF65-F5344CB8AC3E}">
        <p14:creationId xmlns:p14="http://schemas.microsoft.com/office/powerpoint/2010/main" val="1407866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37"/>
          <p:cNvPicPr preferRelativeResize="0">
            <a:picLocks noGrp="1"/>
          </p:cNvPicPr>
          <p:nvPr>
            <p:ph type="pic" idx="2"/>
          </p:nvPr>
        </p:nvPicPr>
        <p:blipFill rotWithShape="1">
          <a:blip r:embed="rId3">
            <a:alphaModFix/>
          </a:blip>
          <a:srcRect t="32271" b="1079"/>
          <a:stretch/>
        </p:blipFill>
        <p:spPr>
          <a:xfrm>
            <a:off x="4947797" y="986731"/>
            <a:ext cx="3258600" cy="3258600"/>
          </a:xfrm>
          <a:prstGeom prst="ellipse">
            <a:avLst/>
          </a:prstGeom>
        </p:spPr>
      </p:pic>
      <p:sp>
        <p:nvSpPr>
          <p:cNvPr id="465" name="Google Shape;465;p37"/>
          <p:cNvSpPr txBox="1">
            <a:spLocks noGrp="1"/>
          </p:cNvSpPr>
          <p:nvPr>
            <p:ph type="title"/>
          </p:nvPr>
        </p:nvSpPr>
        <p:spPr>
          <a:xfrm>
            <a:off x="403730" y="855580"/>
            <a:ext cx="5036868" cy="849300"/>
          </a:xfrm>
          <a:prstGeom prst="rect">
            <a:avLst/>
          </a:prstGeom>
        </p:spPr>
        <p:txBody>
          <a:bodyPr spcFirstLastPara="1" wrap="square" lIns="91425" tIns="91425" rIns="91425" bIns="91425" anchor="b" anchorCtr="0">
            <a:noAutofit/>
          </a:bodyPr>
          <a:lstStyle/>
          <a:p>
            <a:pPr lvl="0"/>
            <a:r>
              <a:rPr lang="en-US" sz="2000" b="1"/>
              <a:t>KETATNYA PENGENDALIAN TINDAKAN</a:t>
            </a:r>
            <a:endParaRPr sz="2000">
              <a:solidFill>
                <a:schemeClr val="lt1"/>
              </a:solidFill>
            </a:endParaRPr>
          </a:p>
        </p:txBody>
      </p:sp>
      <p:sp>
        <p:nvSpPr>
          <p:cNvPr id="466" name="Google Shape;466;p37"/>
          <p:cNvSpPr txBox="1">
            <a:spLocks noGrp="1"/>
          </p:cNvSpPr>
          <p:nvPr>
            <p:ph type="subTitle" idx="1"/>
          </p:nvPr>
        </p:nvSpPr>
        <p:spPr>
          <a:xfrm>
            <a:off x="834187" y="1712390"/>
            <a:ext cx="4039088" cy="1401600"/>
          </a:xfrm>
          <a:prstGeom prst="rect">
            <a:avLst/>
          </a:prstGeom>
        </p:spPr>
        <p:txBody>
          <a:bodyPr spcFirstLastPara="1" wrap="square" lIns="91425" tIns="91425" rIns="91425" bIns="91425" anchor="t" anchorCtr="0">
            <a:noAutofit/>
          </a:bodyPr>
          <a:lstStyle/>
          <a:p>
            <a:pPr marL="0" indent="0" algn="just">
              <a:lnSpc>
                <a:spcPct val="150000"/>
              </a:lnSpc>
            </a:pPr>
            <a:r>
              <a:rPr lang="en-US"/>
              <a:t> </a:t>
            </a:r>
            <a:r>
              <a:rPr lang="en-US" smtClean="0"/>
              <a:t>           Secara </a:t>
            </a:r>
            <a:r>
              <a:rPr lang="en-US"/>
              <a:t>keseluruhan, sistem pengendalian tindakan harus dianggap ketat jika kemungkinan bagi karyawan untuk terus menerus terlibat dalam semua tindakan yang penting untuk keberhasilan operasi dan tidak akan terlibat dengan tindakan yang merugikan.</a:t>
            </a:r>
            <a:endParaRPr lang="en-US" dirty="0"/>
          </a:p>
        </p:txBody>
      </p:sp>
      <p:grpSp>
        <p:nvGrpSpPr>
          <p:cNvPr id="467" name="Google Shape;467;p37"/>
          <p:cNvGrpSpPr/>
          <p:nvPr/>
        </p:nvGrpSpPr>
        <p:grpSpPr>
          <a:xfrm rot="4500097">
            <a:off x="4773377" y="-797529"/>
            <a:ext cx="5712524" cy="3891482"/>
            <a:chOff x="-1160076" y="-892225"/>
            <a:chExt cx="4647449" cy="3165933"/>
          </a:xfrm>
        </p:grpSpPr>
        <p:sp>
          <p:nvSpPr>
            <p:cNvPr id="468" name="Google Shape;468;p37"/>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7"/>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7"/>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7"/>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37"/>
          <p:cNvGrpSpPr/>
          <p:nvPr/>
        </p:nvGrpSpPr>
        <p:grpSpPr>
          <a:xfrm rot="899960" flipH="1">
            <a:off x="-1121851" y="3309460"/>
            <a:ext cx="4965498" cy="3400581"/>
            <a:chOff x="5587057" y="3255497"/>
            <a:chExt cx="4965646" cy="3400682"/>
          </a:xfrm>
        </p:grpSpPr>
        <p:sp>
          <p:nvSpPr>
            <p:cNvPr id="473" name="Google Shape;473;p37"/>
            <p:cNvSpPr/>
            <p:nvPr/>
          </p:nvSpPr>
          <p:spPr>
            <a:xfrm rot="-899960">
              <a:off x="5782661" y="3811438"/>
              <a:ext cx="4574438" cy="2113787"/>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7"/>
            <p:cNvSpPr/>
            <p:nvPr/>
          </p:nvSpPr>
          <p:spPr>
            <a:xfrm rot="-405102">
              <a:off x="6315368" y="4262073"/>
              <a:ext cx="3657578" cy="169011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7"/>
            <p:cNvSpPr/>
            <p:nvPr/>
          </p:nvSpPr>
          <p:spPr>
            <a:xfrm rot="-1166964">
              <a:off x="6804451" y="4745453"/>
              <a:ext cx="3104907" cy="143473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7"/>
            <p:cNvSpPr/>
            <p:nvPr/>
          </p:nvSpPr>
          <p:spPr>
            <a:xfrm rot="-386622">
              <a:off x="7145844" y="5196886"/>
              <a:ext cx="2600606" cy="1201706"/>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35"/>
          <p:cNvSpPr txBox="1">
            <a:spLocks noGrp="1"/>
          </p:cNvSpPr>
          <p:nvPr>
            <p:ph type="title"/>
          </p:nvPr>
        </p:nvSpPr>
        <p:spPr>
          <a:xfrm>
            <a:off x="1005430" y="134332"/>
            <a:ext cx="3128100" cy="634500"/>
          </a:xfrm>
          <a:prstGeom prst="rect">
            <a:avLst/>
          </a:prstGeom>
        </p:spPr>
        <p:txBody>
          <a:bodyPr spcFirstLastPara="1" wrap="square" lIns="91425" tIns="91425" rIns="91425" bIns="91425" anchor="t" anchorCtr="0">
            <a:noAutofit/>
          </a:bodyPr>
          <a:lstStyle/>
          <a:p>
            <a:pPr lvl="0"/>
            <a:r>
              <a:rPr lang="en-US" sz="2000"/>
              <a:t>Pembatas Perilaku</a:t>
            </a:r>
            <a:endParaRPr sz="2000">
              <a:solidFill>
                <a:schemeClr val="lt1"/>
              </a:solidFill>
            </a:endParaRPr>
          </a:p>
        </p:txBody>
      </p:sp>
      <p:grpSp>
        <p:nvGrpSpPr>
          <p:cNvPr id="406" name="Google Shape;406;p35"/>
          <p:cNvGrpSpPr/>
          <p:nvPr/>
        </p:nvGrpSpPr>
        <p:grpSpPr>
          <a:xfrm>
            <a:off x="7404738" y="-789590"/>
            <a:ext cx="2209183" cy="2469501"/>
            <a:chOff x="7404738" y="-789590"/>
            <a:chExt cx="2209183" cy="2469501"/>
          </a:xfrm>
        </p:grpSpPr>
        <p:sp>
          <p:nvSpPr>
            <p:cNvPr id="407" name="Google Shape;407;p35"/>
            <p:cNvSpPr/>
            <p:nvPr/>
          </p:nvSpPr>
          <p:spPr>
            <a:xfrm rot="10800000">
              <a:off x="7404738" y="-583094"/>
              <a:ext cx="2045723" cy="226300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5"/>
            <p:cNvSpPr/>
            <p:nvPr/>
          </p:nvSpPr>
          <p:spPr>
            <a:xfrm rot="-10519489">
              <a:off x="7686613" y="-627503"/>
              <a:ext cx="1845179" cy="2041242"/>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5"/>
            <p:cNvSpPr/>
            <p:nvPr/>
          </p:nvSpPr>
          <p:spPr>
            <a:xfrm rot="10601364">
              <a:off x="7900917" y="-743266"/>
              <a:ext cx="1660046" cy="1836739"/>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5"/>
            <p:cNvSpPr/>
            <p:nvPr/>
          </p:nvSpPr>
          <p:spPr>
            <a:xfrm rot="-10632274">
              <a:off x="8314492" y="-620147"/>
              <a:ext cx="1202245" cy="13298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1" name="Google Shape;411;p35"/>
          <p:cNvGrpSpPr/>
          <p:nvPr/>
        </p:nvGrpSpPr>
        <p:grpSpPr>
          <a:xfrm>
            <a:off x="-2259326" y="-1380626"/>
            <a:ext cx="4640108" cy="2713398"/>
            <a:chOff x="-2259326" y="-1380626"/>
            <a:chExt cx="4640108" cy="2713398"/>
          </a:xfrm>
        </p:grpSpPr>
        <p:sp>
          <p:nvSpPr>
            <p:cNvPr id="412" name="Google Shape;412;p35"/>
            <p:cNvSpPr/>
            <p:nvPr/>
          </p:nvSpPr>
          <p:spPr>
            <a:xfrm rot="-10688933">
              <a:off x="-2226381" y="-854240"/>
              <a:ext cx="4574217" cy="2113685"/>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5"/>
            <p:cNvSpPr/>
            <p:nvPr/>
          </p:nvSpPr>
          <p:spPr>
            <a:xfrm rot="10505186">
              <a:off x="-1810617" y="-745398"/>
              <a:ext cx="3658466" cy="1690528"/>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5"/>
            <p:cNvSpPr/>
            <p:nvPr/>
          </p:nvSpPr>
          <p:spPr>
            <a:xfrm rot="10643984">
              <a:off x="-1600499" y="-853004"/>
              <a:ext cx="3105674" cy="1435091"/>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5"/>
            <p:cNvSpPr/>
            <p:nvPr/>
          </p:nvSpPr>
          <p:spPr>
            <a:xfrm rot="-10176084">
              <a:off x="-1316072" y="-1155817"/>
              <a:ext cx="2600353" cy="1201589"/>
            </a:xfrm>
            <a:custGeom>
              <a:avLst/>
              <a:gdLst/>
              <a:ahLst/>
              <a:cxnLst/>
              <a:rect l="l" t="t" r="r" b="b"/>
              <a:pathLst>
                <a:path w="182983" h="84554" extrusionOk="0">
                  <a:moveTo>
                    <a:pt x="73340" y="1"/>
                  </a:moveTo>
                  <a:cubicBezTo>
                    <a:pt x="62697" y="1"/>
                    <a:pt x="53152" y="10986"/>
                    <a:pt x="54500" y="27470"/>
                  </a:cubicBezTo>
                  <a:cubicBezTo>
                    <a:pt x="55533" y="40388"/>
                    <a:pt x="51643" y="51574"/>
                    <a:pt x="42463" y="55221"/>
                  </a:cubicBezTo>
                  <a:cubicBezTo>
                    <a:pt x="33436" y="58838"/>
                    <a:pt x="23223" y="55313"/>
                    <a:pt x="14165" y="58869"/>
                  </a:cubicBezTo>
                  <a:cubicBezTo>
                    <a:pt x="5320" y="62334"/>
                    <a:pt x="0" y="74492"/>
                    <a:pt x="2949" y="84553"/>
                  </a:cubicBezTo>
                  <a:lnTo>
                    <a:pt x="179761" y="81939"/>
                  </a:lnTo>
                  <a:cubicBezTo>
                    <a:pt x="182831" y="67471"/>
                    <a:pt x="182983" y="51392"/>
                    <a:pt x="176326" y="38595"/>
                  </a:cubicBezTo>
                  <a:cubicBezTo>
                    <a:pt x="171209" y="28781"/>
                    <a:pt x="161288" y="21831"/>
                    <a:pt x="151546" y="21831"/>
                  </a:cubicBezTo>
                  <a:cubicBezTo>
                    <a:pt x="148555" y="21831"/>
                    <a:pt x="145582" y="22486"/>
                    <a:pt x="142769" y="23914"/>
                  </a:cubicBezTo>
                  <a:cubicBezTo>
                    <a:pt x="137541" y="26558"/>
                    <a:pt x="133468" y="31422"/>
                    <a:pt x="129061" y="35586"/>
                  </a:cubicBezTo>
                  <a:cubicBezTo>
                    <a:pt x="124895" y="39550"/>
                    <a:pt x="119916" y="43161"/>
                    <a:pt x="114532" y="43161"/>
                  </a:cubicBezTo>
                  <a:cubicBezTo>
                    <a:pt x="114219" y="43161"/>
                    <a:pt x="113905" y="43149"/>
                    <a:pt x="113589" y="43124"/>
                  </a:cubicBezTo>
                  <a:cubicBezTo>
                    <a:pt x="103133" y="42273"/>
                    <a:pt x="97966" y="30267"/>
                    <a:pt x="95625" y="22729"/>
                  </a:cubicBezTo>
                  <a:cubicBezTo>
                    <a:pt x="90639" y="6705"/>
                    <a:pt x="81654" y="1"/>
                    <a:pt x="733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9" name="Google Shape;419;p35"/>
          <p:cNvSpPr txBox="1">
            <a:spLocks noGrp="1"/>
          </p:cNvSpPr>
          <p:nvPr>
            <p:ph type="body" idx="1"/>
          </p:nvPr>
        </p:nvSpPr>
        <p:spPr>
          <a:xfrm>
            <a:off x="535625" y="588069"/>
            <a:ext cx="7025435" cy="2096163"/>
          </a:xfrm>
          <a:prstGeom prst="rect">
            <a:avLst/>
          </a:prstGeom>
        </p:spPr>
        <p:txBody>
          <a:bodyPr spcFirstLastPara="1" wrap="square" lIns="91425" tIns="91425" rIns="91425" bIns="91425" anchor="t" anchorCtr="0">
            <a:noAutofit/>
          </a:bodyPr>
          <a:lstStyle/>
          <a:p>
            <a:pPr algn="just"/>
            <a:r>
              <a:rPr lang="en-US" sz="1400"/>
              <a:t>Pembatas fisik terdiri atas banyak bentuk, mulai dari kunci sederhana di meja untuk mengembangkan perangkat lunak dan sistem keamanan elektronik. Pembatasan otoritas keputusan pada tingkat organisasi yang lebih tinggi menimbulkan pengendalian yang lebih ketat jika dapat diasumsikan bahwa karyawan dengan kedudukan yang lebih tinggi akan membuat keputusan yang lebih reliabel daripada karyawan yang kedudukannya lebih rendah</a:t>
            </a:r>
            <a:r>
              <a:rPr lang="en-US" sz="1400" smtClean="0"/>
              <a:t>.</a:t>
            </a:r>
          </a:p>
          <a:p>
            <a:pPr algn="just"/>
            <a:r>
              <a:rPr lang="en-US" sz="1400"/>
              <a:t>Pemisahan tugas antara dua karyawan atau lebih yang merupakan tipe pembatas administasi yang lain, membuat aktivitas yang merugikan cenderung berkurang karena satu orang tidak bisa menyelesaikan keseluruhan tugas yang tidak diinginkan. Asumsi penting disini adalah bahwa orang yang tidak mempunyai otoritas terhadap suatu tindakan atau keputusan tidak dapat melanggar batasan yang telah ditetapkan. </a:t>
            </a:r>
            <a:endParaRPr lang="en-US" sz="1400" smtClean="0"/>
          </a:p>
          <a:p>
            <a:pPr marL="139700" indent="0" algn="just">
              <a:buNone/>
            </a:pPr>
            <a:endParaRPr lang="en-US" sz="1400"/>
          </a:p>
          <a:p>
            <a:pPr marL="139700" indent="0" algn="just">
              <a:buNone/>
            </a:pPr>
            <a:endParaRPr lang="en-US" sz="1400" dirty="0"/>
          </a:p>
        </p:txBody>
      </p:sp>
      <p:sp>
        <p:nvSpPr>
          <p:cNvPr id="17" name="Google Shape;405;p35"/>
          <p:cNvSpPr txBox="1">
            <a:spLocks/>
          </p:cNvSpPr>
          <p:nvPr/>
        </p:nvSpPr>
        <p:spPr>
          <a:xfrm>
            <a:off x="5154679" y="2863257"/>
            <a:ext cx="3128100" cy="634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300"/>
              <a:buFont typeface="Dela Gothic One"/>
              <a:buNone/>
              <a:defRPr sz="2800" b="0" i="0" u="none" strike="noStrike" cap="none">
                <a:solidFill>
                  <a:schemeClr val="dk1"/>
                </a:solidFill>
                <a:latin typeface="Dela Gothic One"/>
                <a:ea typeface="Dela Gothic One"/>
                <a:cs typeface="Dela Gothic One"/>
                <a:sym typeface="Dela Gothic One"/>
              </a:defRPr>
            </a:lvl1pPr>
            <a:lvl2pPr marR="0" lvl="1"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2pPr>
            <a:lvl3pPr marR="0" lvl="2"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3pPr>
            <a:lvl4pPr marR="0" lvl="3"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4pPr>
            <a:lvl5pPr marR="0" lvl="4"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5pPr>
            <a:lvl6pPr marR="0" lvl="5"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6pPr>
            <a:lvl7pPr marR="0" lvl="6"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7pPr>
            <a:lvl8pPr marR="0" lvl="7"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8pPr>
            <a:lvl9pPr marR="0" lvl="8" algn="ctr" rtl="0">
              <a:lnSpc>
                <a:spcPct val="100000"/>
              </a:lnSpc>
              <a:spcBef>
                <a:spcPts val="0"/>
              </a:spcBef>
              <a:spcAft>
                <a:spcPts val="0"/>
              </a:spcAft>
              <a:buClr>
                <a:schemeClr val="dk1"/>
              </a:buClr>
              <a:buSzPts val="3300"/>
              <a:buFont typeface="Dela Gothic One"/>
              <a:buNone/>
              <a:defRPr sz="3300" b="0" i="0" u="none" strike="noStrike" cap="none">
                <a:solidFill>
                  <a:schemeClr val="dk1"/>
                </a:solidFill>
                <a:latin typeface="Dela Gothic One"/>
                <a:ea typeface="Dela Gothic One"/>
                <a:cs typeface="Dela Gothic One"/>
                <a:sym typeface="Dela Gothic One"/>
              </a:defRPr>
            </a:lvl9pPr>
          </a:lstStyle>
          <a:p>
            <a:r>
              <a:rPr lang="en-US" sz="2000"/>
              <a:t>Kajian Pratindakan</a:t>
            </a:r>
            <a:endParaRPr lang="en-US" sz="2000" dirty="0"/>
          </a:p>
        </p:txBody>
      </p:sp>
      <p:sp>
        <p:nvSpPr>
          <p:cNvPr id="18" name="Google Shape;419;p35"/>
          <p:cNvSpPr txBox="1">
            <a:spLocks/>
          </p:cNvSpPr>
          <p:nvPr/>
        </p:nvSpPr>
        <p:spPr>
          <a:xfrm>
            <a:off x="1257344" y="3325208"/>
            <a:ext cx="7025435" cy="209616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accent1"/>
              </a:buClr>
              <a:buSzPts val="1400"/>
              <a:buFont typeface="Dosis"/>
              <a:buChar char="●"/>
              <a:defRPr sz="1200" b="0" i="0" u="none" strike="noStrike" cap="none">
                <a:solidFill>
                  <a:schemeClr val="dk1"/>
                </a:solidFill>
                <a:latin typeface="Dosis"/>
                <a:ea typeface="Dosis"/>
                <a:cs typeface="Dosis"/>
                <a:sym typeface="Dosis"/>
              </a:defRPr>
            </a:lvl1pPr>
            <a:lvl2pPr marL="914400" marR="0" lvl="1" indent="-317500" algn="l" rtl="0">
              <a:lnSpc>
                <a:spcPct val="115000"/>
              </a:lnSpc>
              <a:spcBef>
                <a:spcPts val="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2pPr>
            <a:lvl3pPr marL="1371600" marR="0" lvl="2"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3pPr>
            <a:lvl4pPr marL="1828800" marR="0" lvl="3"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4pPr>
            <a:lvl5pPr marL="2286000" marR="0" lvl="4"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5pPr>
            <a:lvl6pPr marL="2743200" marR="0" lvl="5"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6pPr>
            <a:lvl7pPr marL="3200400" marR="0" lvl="6"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7pPr>
            <a:lvl8pPr marL="3657600" marR="0" lvl="7" indent="-317500" algn="l" rtl="0">
              <a:lnSpc>
                <a:spcPct val="115000"/>
              </a:lnSpc>
              <a:spcBef>
                <a:spcPts val="1600"/>
              </a:spcBef>
              <a:spcAft>
                <a:spcPts val="0"/>
              </a:spcAft>
              <a:buClr>
                <a:schemeClr val="dk1"/>
              </a:buClr>
              <a:buSzPts val="1400"/>
              <a:buFont typeface="Dosis"/>
              <a:buChar char="○"/>
              <a:defRPr sz="1400" b="0" i="0" u="none" strike="noStrike" cap="none">
                <a:solidFill>
                  <a:schemeClr val="dk1"/>
                </a:solidFill>
                <a:latin typeface="Dosis"/>
                <a:ea typeface="Dosis"/>
                <a:cs typeface="Dosis"/>
                <a:sym typeface="Dosis"/>
              </a:defRPr>
            </a:lvl8pPr>
            <a:lvl9pPr marL="4114800" marR="0" lvl="8" indent="-317500" algn="l" rtl="0">
              <a:lnSpc>
                <a:spcPct val="115000"/>
              </a:lnSpc>
              <a:spcBef>
                <a:spcPts val="1600"/>
              </a:spcBef>
              <a:spcAft>
                <a:spcPts val="1600"/>
              </a:spcAft>
              <a:buClr>
                <a:schemeClr val="dk1"/>
              </a:buClr>
              <a:buSzPts val="1400"/>
              <a:buFont typeface="Dosis"/>
              <a:buChar char="■"/>
              <a:defRPr sz="1400" b="0" i="0" u="none" strike="noStrike" cap="none">
                <a:solidFill>
                  <a:schemeClr val="dk1"/>
                </a:solidFill>
                <a:latin typeface="Dosis"/>
                <a:ea typeface="Dosis"/>
                <a:cs typeface="Dosis"/>
                <a:sym typeface="Dosis"/>
              </a:defRPr>
            </a:lvl9pPr>
          </a:lstStyle>
          <a:p>
            <a:pPr algn="just"/>
            <a:r>
              <a:rPr lang="en-US" sz="1400"/>
              <a:t>Kajian pratindakan dapat membuat ketat SPM jika kajiannya sering, detail, dan dilakukan oleh pengkaji yang rajin dan berpengetahuan luas. Kajian pratindakan selalu ketat pada bagian yang melibatkan alokasi sumber daya yang besar karena banyak investasi yang tidak mudah dibatalkan dan dapat memengaruhi keberhasilan atau kegagalan suatu organisasi. Kajian pratindakan yang ketat ini melibatkan pengawasan formal rencana bisnis dan permintaan modal oleh para ahli pada posisi staf seperti pada divisi keuangan, dan berbagai tingkat manajemen, termasuk manajemen puncak. </a:t>
            </a:r>
          </a:p>
          <a:p>
            <a:pPr marL="139700" indent="0" algn="just">
              <a:buFont typeface="Dosis"/>
              <a:buNone/>
            </a:pPr>
            <a:endParaRPr lang="en-US" sz="1400" smtClean="0"/>
          </a:p>
          <a:p>
            <a:pPr marL="139700" indent="0" algn="just">
              <a:buFont typeface="Dosis"/>
              <a:buNone/>
            </a:pP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39"/>
          <p:cNvSpPr txBox="1">
            <a:spLocks noGrp="1"/>
          </p:cNvSpPr>
          <p:nvPr>
            <p:ph type="title"/>
          </p:nvPr>
        </p:nvSpPr>
        <p:spPr>
          <a:xfrm>
            <a:off x="478195" y="-15222"/>
            <a:ext cx="7704000" cy="634500"/>
          </a:xfrm>
          <a:prstGeom prst="rect">
            <a:avLst/>
          </a:prstGeom>
        </p:spPr>
        <p:txBody>
          <a:bodyPr spcFirstLastPara="1" wrap="square" lIns="91425" tIns="91425" rIns="91425" bIns="91425" anchor="t" anchorCtr="0">
            <a:noAutofit/>
          </a:bodyPr>
          <a:lstStyle/>
          <a:p>
            <a:pPr lvl="0"/>
            <a:r>
              <a:rPr lang="en-US" sz="2400" b="1"/>
              <a:t>AKUNTABILITAS TINDAKAN</a:t>
            </a:r>
            <a:endParaRPr sz="2400">
              <a:solidFill>
                <a:schemeClr val="lt1"/>
              </a:solidFill>
            </a:endParaRPr>
          </a:p>
        </p:txBody>
      </p:sp>
      <p:sp>
        <p:nvSpPr>
          <p:cNvPr id="582" name="Google Shape;582;p39"/>
          <p:cNvSpPr txBox="1">
            <a:spLocks noGrp="1"/>
          </p:cNvSpPr>
          <p:nvPr>
            <p:ph type="subTitle" idx="1"/>
          </p:nvPr>
        </p:nvSpPr>
        <p:spPr>
          <a:xfrm rot="-443">
            <a:off x="906125" y="583411"/>
            <a:ext cx="7568239" cy="1701000"/>
          </a:xfrm>
          <a:prstGeom prst="rect">
            <a:avLst/>
          </a:prstGeom>
        </p:spPr>
        <p:txBody>
          <a:bodyPr spcFirstLastPara="1" wrap="square" lIns="91425" tIns="91425" rIns="91425" bIns="91425" anchor="t" anchorCtr="0">
            <a:noAutofit/>
          </a:bodyPr>
          <a:lstStyle/>
          <a:p>
            <a:pPr algn="just">
              <a:lnSpc>
                <a:spcPct val="150000"/>
              </a:lnSpc>
            </a:pPr>
            <a:r>
              <a:rPr lang="en-ID" sz="1400" b="1">
                <a:solidFill>
                  <a:srgbClr val="000000"/>
                </a:solidFill>
                <a:latin typeface="ff2"/>
              </a:rPr>
              <a:t>Definisi tindakan</a:t>
            </a:r>
          </a:p>
          <a:p>
            <a:pPr marL="0" indent="0" algn="just">
              <a:lnSpc>
                <a:spcPct val="150000"/>
              </a:lnSpc>
              <a:buNone/>
            </a:pPr>
            <a:r>
              <a:rPr lang="en-ID" sz="1400">
                <a:solidFill>
                  <a:srgbClr val="000000"/>
                </a:solidFill>
                <a:latin typeface="ff2"/>
              </a:rPr>
              <a:t>	Untuk mencapai pengendalian akuntabilitas tindakan yang ketat, definisi Tindakan harus sesuai, spesifik, dikomunikasikan dengan baik, dan lengkap. Pengendalian yang lebih ketat dapat juga dipengaruhi oleh pembuatan definisi tindakan yang spesifik dalam bentuk peraturan kerja atau kebijakan yang berlalwanan dengan hanya mengandalkan arahan yang kurang spesifik. </a:t>
            </a:r>
            <a:r>
              <a:rPr lang="en-ID" sz="1400" smtClean="0">
                <a:solidFill>
                  <a:srgbClr val="000000"/>
                </a:solidFill>
                <a:latin typeface="ff2"/>
              </a:rPr>
              <a:t>Pengendalian </a:t>
            </a:r>
            <a:r>
              <a:rPr lang="en-ID" sz="1400">
                <a:solidFill>
                  <a:srgbClr val="000000"/>
                </a:solidFill>
                <a:latin typeface="ff2"/>
              </a:rPr>
              <a:t>tindakan yang ketat tergantung pada pemahaman dan penerimaan peraturan kerja, kebijakan, dan arahan oleh karyawan yang perilakunya sedang dikendalikan. Ketika tindakan tidak dapat didefinisikan dengan tepat, pengendalian tersebut mungkin akan menjadi kontraproduktif karena mungkin akan membatasi penilaian profesional, mengekang kreativitas, dan menyebabkan penundaan keputusan dan lambatnya respons strategis terhadap kondisi pasar yang berubah. </a:t>
            </a:r>
          </a:p>
        </p:txBody>
      </p:sp>
      <p:grpSp>
        <p:nvGrpSpPr>
          <p:cNvPr id="583" name="Google Shape;583;p39"/>
          <p:cNvGrpSpPr/>
          <p:nvPr/>
        </p:nvGrpSpPr>
        <p:grpSpPr>
          <a:xfrm rot="-2846743">
            <a:off x="-2986625" y="-770771"/>
            <a:ext cx="5614633" cy="4541410"/>
            <a:chOff x="-828997" y="-1126036"/>
            <a:chExt cx="4316370" cy="3399743"/>
          </a:xfrm>
        </p:grpSpPr>
        <p:sp>
          <p:nvSpPr>
            <p:cNvPr id="584" name="Google Shape;584;p39"/>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9"/>
            <p:cNvSpPr/>
            <p:nvPr/>
          </p:nvSpPr>
          <p:spPr>
            <a:xfrm rot="5767268">
              <a:off x="-53996" y="-1321534"/>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9"/>
            <p:cNvSpPr/>
            <p:nvPr/>
          </p:nvSpPr>
          <p:spPr>
            <a:xfrm rot="5138738">
              <a:off x="-204434" y="-133963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9"/>
            <p:cNvSpPr/>
            <p:nvPr/>
          </p:nvSpPr>
          <p:spPr>
            <a:xfrm rot="6540757">
              <a:off x="129282" y="-1195951"/>
              <a:ext cx="1728716" cy="249563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8" name="Google Shape;588;p39"/>
          <p:cNvGrpSpPr/>
          <p:nvPr/>
        </p:nvGrpSpPr>
        <p:grpSpPr>
          <a:xfrm rot="5400000" flipH="1">
            <a:off x="6707490" y="-271076"/>
            <a:ext cx="4190526" cy="2803046"/>
            <a:chOff x="5173700" y="-722431"/>
            <a:chExt cx="4570818" cy="2803046"/>
          </a:xfrm>
        </p:grpSpPr>
        <p:sp>
          <p:nvSpPr>
            <p:cNvPr id="589" name="Google Shape;589;p39"/>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9"/>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9"/>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9"/>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9" name="Google Shape;429;p36"/>
          <p:cNvSpPr txBox="1">
            <a:spLocks noGrp="1"/>
          </p:cNvSpPr>
          <p:nvPr>
            <p:ph type="title" idx="2"/>
          </p:nvPr>
        </p:nvSpPr>
        <p:spPr>
          <a:xfrm>
            <a:off x="2951788" y="471589"/>
            <a:ext cx="4560653" cy="447900"/>
          </a:xfrm>
          <a:prstGeom prst="rect">
            <a:avLst/>
          </a:prstGeom>
        </p:spPr>
        <p:txBody>
          <a:bodyPr spcFirstLastPara="1" wrap="square" lIns="91425" tIns="91425" rIns="91425" bIns="91425" anchor="b" anchorCtr="0">
            <a:noAutofit/>
          </a:bodyPr>
          <a:lstStyle/>
          <a:p>
            <a:r>
              <a:rPr lang="en-US" sz="2000"/>
              <a:t>Pelacakan Tindakan</a:t>
            </a:r>
            <a:endParaRPr lang="en-US" sz="2000" dirty="0"/>
          </a:p>
        </p:txBody>
      </p:sp>
      <p:sp>
        <p:nvSpPr>
          <p:cNvPr id="430" name="Google Shape;430;p36"/>
          <p:cNvSpPr txBox="1">
            <a:spLocks noGrp="1"/>
          </p:cNvSpPr>
          <p:nvPr>
            <p:ph type="subTitle" idx="1"/>
          </p:nvPr>
        </p:nvSpPr>
        <p:spPr>
          <a:xfrm>
            <a:off x="1963246" y="1135504"/>
            <a:ext cx="5926112" cy="602700"/>
          </a:xfrm>
          <a:prstGeom prst="rect">
            <a:avLst/>
          </a:prstGeom>
        </p:spPr>
        <p:txBody>
          <a:bodyPr spcFirstLastPara="1" wrap="square" lIns="91425" tIns="91425" rIns="91425" bIns="91425" anchor="t" anchorCtr="0">
            <a:noAutofit/>
          </a:bodyPr>
          <a:lstStyle/>
          <a:p>
            <a:pPr marL="0" indent="0" algn="just">
              <a:lnSpc>
                <a:spcPct val="150000"/>
              </a:lnSpc>
            </a:pPr>
            <a:r>
              <a:rPr lang="en-ID" sz="1600">
                <a:solidFill>
                  <a:srgbClr val="000000"/>
                </a:solidFill>
                <a:latin typeface="ff2"/>
              </a:rPr>
              <a:t> </a:t>
            </a:r>
            <a:r>
              <a:rPr lang="en-ID" sz="1600" smtClean="0">
                <a:solidFill>
                  <a:srgbClr val="000000"/>
                </a:solidFill>
                <a:latin typeface="ff2"/>
              </a:rPr>
              <a:t>     Karyawan </a:t>
            </a:r>
            <a:r>
              <a:rPr lang="en-ID" sz="1600">
                <a:solidFill>
                  <a:srgbClr val="000000"/>
                </a:solidFill>
                <a:latin typeface="ff2"/>
              </a:rPr>
              <a:t>yang yakin bahwa tindakan mereka akan diperhatikan, dan diperhatikan secara tepat waku, akan lebih kuat dipengaruhi oleh sistem pengendalian akuntabilitas tindakan daripada karyawan yang merasa bahwa kemungkinannya “tertangkap” kecil. Supervisi langsung secara terus menerus adalah suatu metode pelacakan tindakan yang ketat. Audit laporan tindakan yang detail merupakan metode lainnya.</a:t>
            </a:r>
          </a:p>
          <a:p>
            <a:pPr marL="0" indent="0" algn="just">
              <a:lnSpc>
                <a:spcPct val="150000"/>
              </a:lnSpc>
            </a:pPr>
            <a:endParaRPr lang="en-ID" sz="1600">
              <a:solidFill>
                <a:srgbClr val="000000"/>
              </a:solidFill>
              <a:latin typeface="ff2"/>
            </a:endParaRPr>
          </a:p>
        </p:txBody>
      </p:sp>
      <p:grpSp>
        <p:nvGrpSpPr>
          <p:cNvPr id="441" name="Google Shape;441;p36"/>
          <p:cNvGrpSpPr/>
          <p:nvPr/>
        </p:nvGrpSpPr>
        <p:grpSpPr>
          <a:xfrm rot="-899968" flipH="1">
            <a:off x="6485515" y="-881504"/>
            <a:ext cx="4183978" cy="3165838"/>
            <a:chOff x="-1160076" y="-892225"/>
            <a:chExt cx="4647449" cy="3165933"/>
          </a:xfrm>
        </p:grpSpPr>
        <p:sp>
          <p:nvSpPr>
            <p:cNvPr id="442" name="Google Shape;442;p36"/>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6"/>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6" name="Google Shape;446;p36"/>
          <p:cNvGrpSpPr/>
          <p:nvPr/>
        </p:nvGrpSpPr>
        <p:grpSpPr>
          <a:xfrm rot="900015" flipH="1">
            <a:off x="-1177428" y="-557510"/>
            <a:ext cx="4190717" cy="2802963"/>
            <a:chOff x="5173700" y="-722431"/>
            <a:chExt cx="4570818" cy="2803046"/>
          </a:xfrm>
        </p:grpSpPr>
        <p:sp>
          <p:nvSpPr>
            <p:cNvPr id="447" name="Google Shape;447;p36"/>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6"/>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36"/>
          <p:cNvGrpSpPr/>
          <p:nvPr/>
        </p:nvGrpSpPr>
        <p:grpSpPr>
          <a:xfrm rot="20342305" flipH="1">
            <a:off x="6875500" y="2611582"/>
            <a:ext cx="3304644" cy="3184082"/>
            <a:chOff x="-931344" y="2916100"/>
            <a:chExt cx="3453394" cy="3283525"/>
          </a:xfrm>
        </p:grpSpPr>
        <p:sp>
          <p:nvSpPr>
            <p:cNvPr id="452" name="Google Shape;452;p36"/>
            <p:cNvSpPr/>
            <p:nvPr/>
          </p:nvSpPr>
          <p:spPr>
            <a:xfrm>
              <a:off x="-409625" y="2916100"/>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6"/>
            <p:cNvSpPr/>
            <p:nvPr/>
          </p:nvSpPr>
          <p:spPr>
            <a:xfrm rot="332098">
              <a:off x="-486222" y="3426521"/>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6"/>
            <p:cNvSpPr/>
            <p:nvPr/>
          </p:nvSpPr>
          <p:spPr>
            <a:xfrm>
              <a:off x="-759526" y="3780975"/>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6"/>
            <p:cNvSpPr/>
            <p:nvPr/>
          </p:nvSpPr>
          <p:spPr>
            <a:xfrm rot="887779">
              <a:off x="-759204" y="4456981"/>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6" name="Google Shape;456;p36"/>
          <p:cNvGrpSpPr/>
          <p:nvPr/>
        </p:nvGrpSpPr>
        <p:grpSpPr>
          <a:xfrm rot="1800044">
            <a:off x="-902896" y="2643773"/>
            <a:ext cx="4365476" cy="3325164"/>
            <a:chOff x="2652388" y="3463823"/>
            <a:chExt cx="3445974" cy="2931853"/>
          </a:xfrm>
        </p:grpSpPr>
        <p:sp>
          <p:nvSpPr>
            <p:cNvPr id="457" name="Google Shape;457;p36"/>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6"/>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6"/>
            <p:cNvSpPr/>
            <p:nvPr/>
          </p:nvSpPr>
          <p:spPr>
            <a:xfrm rot="-1474465">
              <a:off x="3489441" y="4630227"/>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9" name="Google Shape;429;p36"/>
          <p:cNvSpPr txBox="1">
            <a:spLocks noGrp="1"/>
          </p:cNvSpPr>
          <p:nvPr>
            <p:ph type="title" idx="2"/>
          </p:nvPr>
        </p:nvSpPr>
        <p:spPr>
          <a:xfrm>
            <a:off x="2951788" y="471589"/>
            <a:ext cx="4560653" cy="447900"/>
          </a:xfrm>
          <a:prstGeom prst="rect">
            <a:avLst/>
          </a:prstGeom>
        </p:spPr>
        <p:txBody>
          <a:bodyPr spcFirstLastPara="1" wrap="square" lIns="91425" tIns="91425" rIns="91425" bIns="91425" anchor="b" anchorCtr="0">
            <a:noAutofit/>
          </a:bodyPr>
          <a:lstStyle/>
          <a:p>
            <a:r>
              <a:rPr lang="en-US" sz="2000"/>
              <a:t>Penguatan Tindakan</a:t>
            </a:r>
            <a:endParaRPr lang="en-US" sz="2000" dirty="0"/>
          </a:p>
        </p:txBody>
      </p:sp>
      <p:sp>
        <p:nvSpPr>
          <p:cNvPr id="430" name="Google Shape;430;p36"/>
          <p:cNvSpPr txBox="1">
            <a:spLocks noGrp="1"/>
          </p:cNvSpPr>
          <p:nvPr>
            <p:ph type="subTitle" idx="1"/>
          </p:nvPr>
        </p:nvSpPr>
        <p:spPr>
          <a:xfrm>
            <a:off x="428625" y="1135504"/>
            <a:ext cx="8258175" cy="602700"/>
          </a:xfrm>
          <a:prstGeom prst="rect">
            <a:avLst/>
          </a:prstGeom>
        </p:spPr>
        <p:txBody>
          <a:bodyPr spcFirstLastPara="1" wrap="square" lIns="91425" tIns="91425" rIns="91425" bIns="91425" anchor="t" anchorCtr="0">
            <a:noAutofit/>
          </a:bodyPr>
          <a:lstStyle/>
          <a:p>
            <a:pPr marL="0" indent="0" algn="just">
              <a:lnSpc>
                <a:spcPct val="150000"/>
              </a:lnSpc>
            </a:pPr>
            <a:r>
              <a:rPr lang="en-ID">
                <a:solidFill>
                  <a:srgbClr val="000000"/>
                </a:solidFill>
                <a:latin typeface="ff2"/>
              </a:rPr>
              <a:t> </a:t>
            </a:r>
            <a:r>
              <a:rPr lang="en-ID" smtClean="0">
                <a:solidFill>
                  <a:srgbClr val="000000"/>
                </a:solidFill>
                <a:latin typeface="ff2"/>
              </a:rPr>
              <a:t>     </a:t>
            </a:r>
            <a:r>
              <a:rPr lang="en-ID">
                <a:solidFill>
                  <a:srgbClr val="000000"/>
                </a:solidFill>
                <a:latin typeface="ff2"/>
              </a:rPr>
              <a:t>Penguatan tindakan membuat imbalan atau hukuman menjadi lebih signifikan terhadap karyawan yang terlibat. Imbalan (insentif) merupakan bentuk umum dari penguatan yang diberikan oleh perusahaan dalam penetapan pengendalian hasil. Sedangkan hukuman adalah tindakan pendisiplinan yang umum dalam penetapan pengendalian tindakan karena hukuman tersebut sering melibatkan pelanggaran karyawan terhadap peraturan dan prosedur.</a:t>
            </a:r>
          </a:p>
          <a:p>
            <a:pPr marL="0" indent="0" algn="just">
              <a:lnSpc>
                <a:spcPct val="150000"/>
              </a:lnSpc>
            </a:pPr>
            <a:r>
              <a:rPr lang="en-ID">
                <a:solidFill>
                  <a:srgbClr val="000000"/>
                </a:solidFill>
                <a:latin typeface="ff2"/>
              </a:rPr>
              <a:t>Pelacakan tindakan yang menyimpang dilakukan dengan teliti dan tepat waktu karena semua pelanggaran yang potensial diperiksa secara teliti oleh penginvestigasi yang objektif. Dengan demikian, usaha </a:t>
            </a:r>
            <a:r>
              <a:rPr lang="en-ID" i="1">
                <a:solidFill>
                  <a:srgbClr val="000000"/>
                </a:solidFill>
                <a:latin typeface="ff2"/>
              </a:rPr>
              <a:t>reengineering</a:t>
            </a:r>
            <a:r>
              <a:rPr lang="en-ID">
                <a:solidFill>
                  <a:srgbClr val="000000"/>
                </a:solidFill>
                <a:latin typeface="ff2"/>
              </a:rPr>
              <a:t> yang terfokus pada peningkatan efisiensi terkadang secara tidak hati-hati merendahkan kajian pratindakan, segregasi tugas, bukti tertulis, dan rekonsiliasi yang </a:t>
            </a:r>
            <a:r>
              <a:rPr lang="en-ID" i="1">
                <a:solidFill>
                  <a:srgbClr val="000000"/>
                </a:solidFill>
                <a:latin typeface="ff2"/>
              </a:rPr>
              <a:t>tidak memberikan nilai tambah</a:t>
            </a:r>
            <a:r>
              <a:rPr lang="en-ID">
                <a:solidFill>
                  <a:srgbClr val="000000"/>
                </a:solidFill>
                <a:latin typeface="ff2"/>
              </a:rPr>
              <a:t>. </a:t>
            </a:r>
          </a:p>
          <a:p>
            <a:pPr marL="0" indent="0" algn="just">
              <a:lnSpc>
                <a:spcPct val="150000"/>
              </a:lnSpc>
            </a:pPr>
            <a:endParaRPr lang="en-ID">
              <a:solidFill>
                <a:srgbClr val="000000"/>
              </a:solidFill>
              <a:latin typeface="ff2"/>
            </a:endParaRPr>
          </a:p>
        </p:txBody>
      </p:sp>
      <p:grpSp>
        <p:nvGrpSpPr>
          <p:cNvPr id="441" name="Google Shape;441;p36"/>
          <p:cNvGrpSpPr/>
          <p:nvPr/>
        </p:nvGrpSpPr>
        <p:grpSpPr>
          <a:xfrm rot="-899968" flipH="1">
            <a:off x="6485515" y="-881504"/>
            <a:ext cx="4183978" cy="3165838"/>
            <a:chOff x="-1160076" y="-892225"/>
            <a:chExt cx="4647449" cy="3165933"/>
          </a:xfrm>
        </p:grpSpPr>
        <p:sp>
          <p:nvSpPr>
            <p:cNvPr id="442" name="Google Shape;442;p36"/>
            <p:cNvSpPr/>
            <p:nvPr/>
          </p:nvSpPr>
          <p:spPr>
            <a:xfrm rot="5400000">
              <a:off x="-107666" y="-1321332"/>
              <a:ext cx="2931675" cy="425840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6"/>
            <p:cNvSpPr/>
            <p:nvPr/>
          </p:nvSpPr>
          <p:spPr>
            <a:xfrm rot="5767268">
              <a:off x="-259153" y="-1370440"/>
              <a:ext cx="2650393" cy="3835700"/>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6"/>
            <p:cNvSpPr/>
            <p:nvPr/>
          </p:nvSpPr>
          <p:spPr>
            <a:xfrm rot="5138738">
              <a:off x="-535513" y="-1353406"/>
              <a:ext cx="2382413" cy="3454194"/>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6"/>
            <p:cNvSpPr/>
            <p:nvPr/>
          </p:nvSpPr>
          <p:spPr>
            <a:xfrm rot="5618773">
              <a:off x="-451369" y="-1142218"/>
              <a:ext cx="1724090" cy="250120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6" name="Google Shape;446;p36"/>
          <p:cNvGrpSpPr/>
          <p:nvPr/>
        </p:nvGrpSpPr>
        <p:grpSpPr>
          <a:xfrm rot="900015" flipH="1">
            <a:off x="-1177428" y="-557510"/>
            <a:ext cx="4190717" cy="2802963"/>
            <a:chOff x="5173700" y="-722431"/>
            <a:chExt cx="4570818" cy="2803046"/>
          </a:xfrm>
        </p:grpSpPr>
        <p:sp>
          <p:nvSpPr>
            <p:cNvPr id="447" name="Google Shape;447;p36"/>
            <p:cNvSpPr/>
            <p:nvPr/>
          </p:nvSpPr>
          <p:spPr>
            <a:xfrm>
              <a:off x="5173700" y="-412929"/>
              <a:ext cx="4450300" cy="2493545"/>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6"/>
            <p:cNvSpPr/>
            <p:nvPr/>
          </p:nvSpPr>
          <p:spPr>
            <a:xfrm rot="-249891">
              <a:off x="5635701" y="-593343"/>
              <a:ext cx="3938394" cy="2228503"/>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6"/>
            <p:cNvSpPr/>
            <p:nvPr/>
          </p:nvSpPr>
          <p:spPr>
            <a:xfrm>
              <a:off x="6321331" y="-646171"/>
              <a:ext cx="3188872" cy="1786441"/>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6"/>
            <p:cNvSpPr/>
            <p:nvPr/>
          </p:nvSpPr>
          <p:spPr>
            <a:xfrm rot="212448">
              <a:off x="7213795" y="-616518"/>
              <a:ext cx="2124410" cy="1198622"/>
            </a:xfrm>
            <a:custGeom>
              <a:avLst/>
              <a:gdLst/>
              <a:ahLst/>
              <a:cxnLst/>
              <a:rect l="l" t="t" r="r" b="b"/>
              <a:pathLst>
                <a:path w="111188" h="92251" extrusionOk="0">
                  <a:moveTo>
                    <a:pt x="24925" y="0"/>
                  </a:moveTo>
                  <a:cubicBezTo>
                    <a:pt x="0" y="19544"/>
                    <a:pt x="19058" y="46049"/>
                    <a:pt x="37904" y="39575"/>
                  </a:cubicBezTo>
                  <a:cubicBezTo>
                    <a:pt x="54682" y="33830"/>
                    <a:pt x="62646" y="47022"/>
                    <a:pt x="60640" y="56201"/>
                  </a:cubicBezTo>
                  <a:cubicBezTo>
                    <a:pt x="53588" y="88512"/>
                    <a:pt x="89577" y="92251"/>
                    <a:pt x="102191" y="67539"/>
                  </a:cubicBezTo>
                  <a:cubicBezTo>
                    <a:pt x="111188" y="49879"/>
                    <a:pt x="109243" y="23040"/>
                    <a:pt x="104683" y="419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1" name="Google Shape;451;p36"/>
          <p:cNvGrpSpPr/>
          <p:nvPr/>
        </p:nvGrpSpPr>
        <p:grpSpPr>
          <a:xfrm rot="21151414" flipH="1">
            <a:off x="7382135" y="2815991"/>
            <a:ext cx="3304644" cy="3184082"/>
            <a:chOff x="-931344" y="2916100"/>
            <a:chExt cx="3453394" cy="3283525"/>
          </a:xfrm>
        </p:grpSpPr>
        <p:sp>
          <p:nvSpPr>
            <p:cNvPr id="452" name="Google Shape;452;p36"/>
            <p:cNvSpPr/>
            <p:nvPr/>
          </p:nvSpPr>
          <p:spPr>
            <a:xfrm>
              <a:off x="-409625" y="2916100"/>
              <a:ext cx="2931675" cy="3283525"/>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6"/>
            <p:cNvSpPr/>
            <p:nvPr/>
          </p:nvSpPr>
          <p:spPr>
            <a:xfrm rot="332098">
              <a:off x="-486222" y="3426521"/>
              <a:ext cx="2322160" cy="260085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6"/>
            <p:cNvSpPr/>
            <p:nvPr/>
          </p:nvSpPr>
          <p:spPr>
            <a:xfrm>
              <a:off x="-759526" y="3780975"/>
              <a:ext cx="2124585" cy="2379571"/>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6"/>
            <p:cNvSpPr/>
            <p:nvPr/>
          </p:nvSpPr>
          <p:spPr>
            <a:xfrm rot="887779">
              <a:off x="-759204" y="4456981"/>
              <a:ext cx="1361469" cy="15248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6" name="Google Shape;456;p36"/>
          <p:cNvGrpSpPr/>
          <p:nvPr/>
        </p:nvGrpSpPr>
        <p:grpSpPr>
          <a:xfrm rot="1800044">
            <a:off x="-1952552" y="2692109"/>
            <a:ext cx="4365476" cy="3325164"/>
            <a:chOff x="2652388" y="3463823"/>
            <a:chExt cx="3445974" cy="2931853"/>
          </a:xfrm>
        </p:grpSpPr>
        <p:sp>
          <p:nvSpPr>
            <p:cNvPr id="457" name="Google Shape;457;p36"/>
            <p:cNvSpPr/>
            <p:nvPr/>
          </p:nvSpPr>
          <p:spPr>
            <a:xfrm rot="-2083054">
              <a:off x="3284872" y="3747766"/>
              <a:ext cx="2181005" cy="236396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6"/>
            <p:cNvSpPr/>
            <p:nvPr/>
          </p:nvSpPr>
          <p:spPr>
            <a:xfrm rot="-2082305">
              <a:off x="3408236" y="4116381"/>
              <a:ext cx="1817646" cy="1969938"/>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6"/>
            <p:cNvSpPr/>
            <p:nvPr/>
          </p:nvSpPr>
          <p:spPr>
            <a:xfrm rot="-1474465">
              <a:off x="3489441" y="4630227"/>
              <a:ext cx="1204040" cy="1324593"/>
            </a:xfrm>
            <a:custGeom>
              <a:avLst/>
              <a:gdLst/>
              <a:ahLst/>
              <a:cxnLst/>
              <a:rect l="l" t="t" r="r" b="b"/>
              <a:pathLst>
                <a:path w="117267" h="131341" extrusionOk="0">
                  <a:moveTo>
                    <a:pt x="517" y="23132"/>
                  </a:moveTo>
                  <a:cubicBezTo>
                    <a:pt x="517" y="23132"/>
                    <a:pt x="29119" y="1"/>
                    <a:pt x="48937" y="21004"/>
                  </a:cubicBezTo>
                  <a:cubicBezTo>
                    <a:pt x="62646" y="35533"/>
                    <a:pt x="51460" y="55625"/>
                    <a:pt x="60518" y="68087"/>
                  </a:cubicBezTo>
                  <a:cubicBezTo>
                    <a:pt x="73588" y="86051"/>
                    <a:pt x="88391" y="65047"/>
                    <a:pt x="103042" y="79394"/>
                  </a:cubicBezTo>
                  <a:cubicBezTo>
                    <a:pt x="117267" y="93315"/>
                    <a:pt x="105017" y="107936"/>
                    <a:pt x="106355" y="122161"/>
                  </a:cubicBezTo>
                  <a:cubicBezTo>
                    <a:pt x="107236" y="131340"/>
                    <a:pt x="87236" y="112890"/>
                    <a:pt x="78178" y="114653"/>
                  </a:cubicBezTo>
                  <a:cubicBezTo>
                    <a:pt x="52372" y="119668"/>
                    <a:pt x="25411" y="118787"/>
                    <a:pt x="0" y="11213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269305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Wavy Aesthetics Portfolio by Slidesgo">
  <a:themeElements>
    <a:clrScheme name="Simple Light">
      <a:dk1>
        <a:srgbClr val="222222"/>
      </a:dk1>
      <a:lt1>
        <a:srgbClr val="E46A4B"/>
      </a:lt1>
      <a:dk2>
        <a:srgbClr val="A7E7C6"/>
      </a:dk2>
      <a:lt2>
        <a:srgbClr val="D4B69D"/>
      </a:lt2>
      <a:accent1>
        <a:srgbClr val="DDBC8F"/>
      </a:accent1>
      <a:accent2>
        <a:srgbClr val="FFE7C7"/>
      </a:accent2>
      <a:accent3>
        <a:srgbClr val="FFFFFF"/>
      </a:accent3>
      <a:accent4>
        <a:srgbClr val="FFFFFF"/>
      </a:accent4>
      <a:accent5>
        <a:srgbClr val="FFFFFF"/>
      </a:accent5>
      <a:accent6>
        <a:srgbClr val="FFFFFF"/>
      </a:accent6>
      <a:hlink>
        <a:srgbClr val="22222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2513</Words>
  <Application>Microsoft Office PowerPoint</Application>
  <PresentationFormat>On-screen Show (16:9)</PresentationFormat>
  <Paragraphs>88</Paragraphs>
  <Slides>27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ff2</vt:lpstr>
      <vt:lpstr>Wingdings</vt:lpstr>
      <vt:lpstr>Dosis</vt:lpstr>
      <vt:lpstr>Arial</vt:lpstr>
      <vt:lpstr>Dela Gothic One</vt:lpstr>
      <vt:lpstr>Wavy Aesthetics Portfolio by Slidesgo</vt:lpstr>
      <vt:lpstr>KETATNYA SISTEM PENGENDALIAN &amp; BIAYA SISTEM PENGENDALIAN</vt:lpstr>
      <vt:lpstr>Definisi yang dihasilkan</vt:lpstr>
      <vt:lpstr>Komunikasi dan Internalisasi</vt:lpstr>
      <vt:lpstr>Pengukuran Kinerja</vt:lpstr>
      <vt:lpstr>KETATNYA PENGENDALIAN TINDAKAN</vt:lpstr>
      <vt:lpstr>Pembatas Perilaku</vt:lpstr>
      <vt:lpstr>AKUNTABILITAS TINDAKAN</vt:lpstr>
      <vt:lpstr>Pelacakan Tindakan</vt:lpstr>
      <vt:lpstr>Penguatan Tindakan</vt:lpstr>
      <vt:lpstr>Ketatnya pengendalian personel/kultural</vt:lpstr>
      <vt:lpstr>BIAYA  LANGSUNG</vt:lpstr>
      <vt:lpstr>PERUBAHAN   PERILAKU</vt:lpstr>
      <vt:lpstr>PERUBAHAN  PERILAKU  DAN PENGENDALIAN  HASIL</vt:lpstr>
      <vt:lpstr>PERUBAHAN   PERILAKU  DAN PENGENDALIAN   TINDAKAN</vt:lpstr>
      <vt:lpstr>PERUBAHAN PERILAKU DAN PENGENDALIAN PERSONEL/KULTURAL</vt:lpstr>
      <vt:lpstr>GAMESMANSHIP</vt:lpstr>
      <vt:lpstr>PENCIPTAAN SLACK</vt:lpstr>
      <vt:lpstr>Penundaan Pekerjaan</vt:lpstr>
      <vt:lpstr>Perilaku Negatif</vt:lpstr>
      <vt:lpstr>Perilaku Negatif Yang Disebabkan Oleh Pengendalian Hasil</vt:lpstr>
      <vt:lpstr>Perilaku Negatif Yang Ditimbulkan Dari Pengendalian Tindakan</vt:lpstr>
      <vt:lpstr>Studi kasus sunshine Fashion : Penipuan,Pencurian, dan Perilaku Menyimpang AntarKarayawan </vt:lpstr>
      <vt:lpstr>Latar Belakang Perusahan</vt:lpstr>
      <vt:lpstr>Permasalahan</vt:lpstr>
      <vt:lpstr>Penyelesaian</vt:lpstr>
      <vt:lpstr>Kesimpulan</vt:lpstr>
      <vt:lpstr>KADANG  TIDAK  SEMUA PERTANYAAN  HARUS DIJAWAB. NABI  SAW PERNAH DITANYA  OLEH SAHABATNYA  DAN BELIAU  TIDAK MENJAWAB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KETATNYA SISTEM PENGENDALIAN &amp; BIAYA SISTEM PENGENDALIAN</dc:title>
  <dc:creator>User</dc:creator>
  <cp:lastModifiedBy>ASUS</cp:lastModifiedBy>
  <cp:revision>15</cp:revision>
  <dcterms:modified xsi:type="dcterms:W3CDTF">2023-03-16T07:38:10Z</dcterms:modified>
</cp:coreProperties>
</file>