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5" r:id="rId9"/>
    <p:sldId id="266" r:id="rId10"/>
    <p:sldId id="263" r:id="rId11"/>
    <p:sldId id="264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4" r:id="rId26"/>
    <p:sldId id="283" r:id="rId27"/>
    <p:sldId id="285" r:id="rId28"/>
    <p:sldId id="289" r:id="rId29"/>
    <p:sldId id="286" r:id="rId30"/>
    <p:sldId id="287" r:id="rId31"/>
    <p:sldId id="288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16" r:id="rId48"/>
    <p:sldId id="318" r:id="rId49"/>
    <p:sldId id="305" r:id="rId50"/>
    <p:sldId id="306" r:id="rId51"/>
    <p:sldId id="314" r:id="rId52"/>
    <p:sldId id="307" r:id="rId53"/>
    <p:sldId id="315" r:id="rId54"/>
    <p:sldId id="308" r:id="rId55"/>
    <p:sldId id="312" r:id="rId56"/>
    <p:sldId id="313" r:id="rId57"/>
    <p:sldId id="309" r:id="rId58"/>
    <p:sldId id="311" r:id="rId59"/>
    <p:sldId id="310" r:id="rId60"/>
    <p:sldId id="344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21" r:id="rId74"/>
    <p:sldId id="323" r:id="rId75"/>
    <p:sldId id="346" r:id="rId76"/>
    <p:sldId id="348" r:id="rId77"/>
    <p:sldId id="338" r:id="rId78"/>
    <p:sldId id="345" r:id="rId79"/>
    <p:sldId id="342" r:id="rId80"/>
    <p:sldId id="343" r:id="rId81"/>
    <p:sldId id="347" r:id="rId82"/>
    <p:sldId id="349" r:id="rId83"/>
    <p:sldId id="350" r:id="rId84"/>
    <p:sldId id="351" r:id="rId85"/>
    <p:sldId id="352" r:id="rId86"/>
    <p:sldId id="319" r:id="rId87"/>
    <p:sldId id="320" r:id="rId88"/>
    <p:sldId id="353" r:id="rId89"/>
    <p:sldId id="354" r:id="rId90"/>
    <p:sldId id="355" r:id="rId9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FF"/>
    <a:srgbClr val="CC0099"/>
    <a:srgbClr val="0000FF"/>
    <a:srgbClr val="CC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80956-D0E4-47AC-87EB-D7C8962F1513}" type="doc">
      <dgm:prSet loTypeId="urn:microsoft.com/office/officeart/2005/8/layout/vList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3BA453-82F9-4F11-A846-507415175B27}">
      <dgm:prSet phldrT="[Text]" custT="1"/>
      <dgm:spPr/>
      <dgm:t>
        <a:bodyPr/>
        <a:lstStyle/>
        <a:p>
          <a:r>
            <a:rPr lang="en-US" sz="3600" dirty="0" err="1"/>
            <a:t>Sifat</a:t>
          </a:r>
          <a:endParaRPr lang="en-US" sz="3600" dirty="0"/>
        </a:p>
      </dgm:t>
    </dgm:pt>
    <dgm:pt modelId="{D283EFAE-0AA7-44A5-A3F5-6CE8C3BD4259}" type="parTrans" cxnId="{5F733A19-0AB7-4A08-ABF8-8EE282719122}">
      <dgm:prSet/>
      <dgm:spPr/>
      <dgm:t>
        <a:bodyPr/>
        <a:lstStyle/>
        <a:p>
          <a:endParaRPr lang="en-US"/>
        </a:p>
      </dgm:t>
    </dgm:pt>
    <dgm:pt modelId="{A3475765-7CB9-4122-866E-B5C7DC88CA5F}" type="sibTrans" cxnId="{5F733A19-0AB7-4A08-ABF8-8EE282719122}">
      <dgm:prSet/>
      <dgm:spPr/>
      <dgm:t>
        <a:bodyPr/>
        <a:lstStyle/>
        <a:p>
          <a:endParaRPr lang="en-US"/>
        </a:p>
      </dgm:t>
    </dgm:pt>
    <dgm:pt modelId="{AB9AB448-06FE-4708-B712-7A1A417B1281}">
      <dgm:prSet phldrT="[Text]"/>
      <dgm:spPr/>
      <dgm:t>
        <a:bodyPr/>
        <a:lstStyle/>
        <a:p>
          <a:r>
            <a:rPr lang="en-US" dirty="0" err="1"/>
            <a:t>kualitatif</a:t>
          </a:r>
          <a:endParaRPr lang="en-US" dirty="0"/>
        </a:p>
      </dgm:t>
    </dgm:pt>
    <dgm:pt modelId="{8F1F33FB-6BAC-4CB7-B92B-F8CE75AC0CAF}" type="parTrans" cxnId="{1215B569-4807-42BE-81D3-C898B57922B0}">
      <dgm:prSet/>
      <dgm:spPr/>
      <dgm:t>
        <a:bodyPr/>
        <a:lstStyle/>
        <a:p>
          <a:endParaRPr lang="en-US"/>
        </a:p>
      </dgm:t>
    </dgm:pt>
    <dgm:pt modelId="{B436E79E-0FFC-4059-AD33-2694CF567F0D}" type="sibTrans" cxnId="{1215B569-4807-42BE-81D3-C898B57922B0}">
      <dgm:prSet/>
      <dgm:spPr/>
      <dgm:t>
        <a:bodyPr/>
        <a:lstStyle/>
        <a:p>
          <a:endParaRPr lang="en-US"/>
        </a:p>
      </dgm:t>
    </dgm:pt>
    <dgm:pt modelId="{DC48234D-AA50-44E4-9658-1662A15B8E22}">
      <dgm:prSet phldrT="[Text]"/>
      <dgm:spPr/>
      <dgm:t>
        <a:bodyPr/>
        <a:lstStyle/>
        <a:p>
          <a:r>
            <a:rPr lang="en-US" dirty="0" err="1"/>
            <a:t>Kuantitatif</a:t>
          </a:r>
          <a:endParaRPr lang="en-US" dirty="0"/>
        </a:p>
      </dgm:t>
    </dgm:pt>
    <dgm:pt modelId="{681873D9-3215-4D40-8BAD-EFBC9C7298DB}" type="parTrans" cxnId="{1686A132-6A94-4B2F-B7FE-8D8CA51D6413}">
      <dgm:prSet/>
      <dgm:spPr/>
      <dgm:t>
        <a:bodyPr/>
        <a:lstStyle/>
        <a:p>
          <a:endParaRPr lang="en-US"/>
        </a:p>
      </dgm:t>
    </dgm:pt>
    <dgm:pt modelId="{5FAE075E-9D71-4CA6-84F1-AAF17BF66308}" type="sibTrans" cxnId="{1686A132-6A94-4B2F-B7FE-8D8CA51D6413}">
      <dgm:prSet/>
      <dgm:spPr/>
      <dgm:t>
        <a:bodyPr/>
        <a:lstStyle/>
        <a:p>
          <a:endParaRPr lang="en-US"/>
        </a:p>
      </dgm:t>
    </dgm:pt>
    <dgm:pt modelId="{1FE6B252-CE31-4DD9-89FA-BF12F091ECCE}">
      <dgm:prSet phldrT="[Text]" custT="1"/>
      <dgm:spPr/>
      <dgm:t>
        <a:bodyPr/>
        <a:lstStyle/>
        <a:p>
          <a:r>
            <a:rPr lang="en-US" sz="3600" dirty="0" err="1"/>
            <a:t>Sumber</a:t>
          </a:r>
          <a:endParaRPr lang="en-US" sz="3600" dirty="0"/>
        </a:p>
      </dgm:t>
    </dgm:pt>
    <dgm:pt modelId="{A0869DC1-0E14-4699-AD15-D298C38A4067}" type="parTrans" cxnId="{39A7A174-A786-44DA-9232-02C7334316AD}">
      <dgm:prSet/>
      <dgm:spPr/>
      <dgm:t>
        <a:bodyPr/>
        <a:lstStyle/>
        <a:p>
          <a:endParaRPr lang="en-US"/>
        </a:p>
      </dgm:t>
    </dgm:pt>
    <dgm:pt modelId="{0AF2798D-12C4-4530-89E8-0C5555128CEF}" type="sibTrans" cxnId="{39A7A174-A786-44DA-9232-02C7334316AD}">
      <dgm:prSet/>
      <dgm:spPr/>
      <dgm:t>
        <a:bodyPr/>
        <a:lstStyle/>
        <a:p>
          <a:endParaRPr lang="en-US"/>
        </a:p>
      </dgm:t>
    </dgm:pt>
    <dgm:pt modelId="{D2E0C9F7-66A1-4882-A3FB-BD91B99D22BA}">
      <dgm:prSet phldrT="[Text]"/>
      <dgm:spPr/>
      <dgm:t>
        <a:bodyPr/>
        <a:lstStyle/>
        <a:p>
          <a:r>
            <a:rPr lang="en-US" dirty="0"/>
            <a:t>Primer</a:t>
          </a:r>
        </a:p>
      </dgm:t>
    </dgm:pt>
    <dgm:pt modelId="{D0FB86F4-836A-49EC-8A67-A21DD1597CAF}" type="parTrans" cxnId="{47618219-6D0E-472A-84D4-C84771FB762E}">
      <dgm:prSet/>
      <dgm:spPr/>
      <dgm:t>
        <a:bodyPr/>
        <a:lstStyle/>
        <a:p>
          <a:endParaRPr lang="en-US"/>
        </a:p>
      </dgm:t>
    </dgm:pt>
    <dgm:pt modelId="{2958C3FB-10B5-4C01-9E59-F9EA4AC48FE3}" type="sibTrans" cxnId="{47618219-6D0E-472A-84D4-C84771FB762E}">
      <dgm:prSet/>
      <dgm:spPr/>
      <dgm:t>
        <a:bodyPr/>
        <a:lstStyle/>
        <a:p>
          <a:endParaRPr lang="en-US"/>
        </a:p>
      </dgm:t>
    </dgm:pt>
    <dgm:pt modelId="{EB90B7C7-92B5-48AC-9156-29E0983B9383}">
      <dgm:prSet phldrT="[Text]"/>
      <dgm:spPr/>
      <dgm:t>
        <a:bodyPr/>
        <a:lstStyle/>
        <a:p>
          <a:r>
            <a:rPr lang="en-US" dirty="0" err="1"/>
            <a:t>Sekunder</a:t>
          </a:r>
          <a:endParaRPr lang="en-US" dirty="0"/>
        </a:p>
      </dgm:t>
    </dgm:pt>
    <dgm:pt modelId="{E41F0D3E-307C-4543-9A47-243F7508F741}" type="parTrans" cxnId="{16C76F3D-0815-4771-ABEE-E35A25FDC34C}">
      <dgm:prSet/>
      <dgm:spPr/>
      <dgm:t>
        <a:bodyPr/>
        <a:lstStyle/>
        <a:p>
          <a:endParaRPr lang="en-US"/>
        </a:p>
      </dgm:t>
    </dgm:pt>
    <dgm:pt modelId="{A5E01D51-2888-4CA3-A0F5-260F908A1915}" type="sibTrans" cxnId="{16C76F3D-0815-4771-ABEE-E35A25FDC34C}">
      <dgm:prSet/>
      <dgm:spPr/>
      <dgm:t>
        <a:bodyPr/>
        <a:lstStyle/>
        <a:p>
          <a:endParaRPr lang="en-US"/>
        </a:p>
      </dgm:t>
    </dgm:pt>
    <dgm:pt modelId="{D504C23F-16A4-463F-A3E7-CE97A093E388}" type="pres">
      <dgm:prSet presAssocID="{9A380956-D0E4-47AC-87EB-D7C8962F151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22BAC29C-C13D-4961-9671-A96B9AC93380}" type="pres">
      <dgm:prSet presAssocID="{543BA453-82F9-4F11-A846-507415175B27}" presName="linNode" presStyleCnt="0"/>
      <dgm:spPr/>
    </dgm:pt>
    <dgm:pt modelId="{1AF3C983-8233-496D-AA6C-2A50DB0CBABC}" type="pres">
      <dgm:prSet presAssocID="{543BA453-82F9-4F11-A846-507415175B2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81D0EA-586E-4837-9686-FAD2FC5D048F}" type="pres">
      <dgm:prSet presAssocID="{543BA453-82F9-4F11-A846-507415175B2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58171B6-CF4D-4F9D-9CD2-47B29A4D5569}" type="pres">
      <dgm:prSet presAssocID="{A3475765-7CB9-4122-866E-B5C7DC88CA5F}" presName="spacing" presStyleCnt="0"/>
      <dgm:spPr/>
    </dgm:pt>
    <dgm:pt modelId="{5FE086B5-BD33-4226-AED7-956A1213EAE7}" type="pres">
      <dgm:prSet presAssocID="{1FE6B252-CE31-4DD9-89FA-BF12F091ECCE}" presName="linNode" presStyleCnt="0"/>
      <dgm:spPr/>
    </dgm:pt>
    <dgm:pt modelId="{5AD1D455-BB72-42AC-841E-EF911AE2E879}" type="pres">
      <dgm:prSet presAssocID="{1FE6B252-CE31-4DD9-89FA-BF12F091ECC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B729D4-0ACD-4F2B-937E-8C5D8575A83B}" type="pres">
      <dgm:prSet presAssocID="{1FE6B252-CE31-4DD9-89FA-BF12F091ECC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686A132-6A94-4B2F-B7FE-8D8CA51D6413}" srcId="{543BA453-82F9-4F11-A846-507415175B27}" destId="{DC48234D-AA50-44E4-9658-1662A15B8E22}" srcOrd="1" destOrd="0" parTransId="{681873D9-3215-4D40-8BAD-EFBC9C7298DB}" sibTransId="{5FAE075E-9D71-4CA6-84F1-AAF17BF66308}"/>
    <dgm:cxn modelId="{39A7A174-A786-44DA-9232-02C7334316AD}" srcId="{9A380956-D0E4-47AC-87EB-D7C8962F1513}" destId="{1FE6B252-CE31-4DD9-89FA-BF12F091ECCE}" srcOrd="1" destOrd="0" parTransId="{A0869DC1-0E14-4699-AD15-D298C38A4067}" sibTransId="{0AF2798D-12C4-4530-89E8-0C5555128CEF}"/>
    <dgm:cxn modelId="{9BA3A5F0-16B3-444B-988B-9DC643A75D58}" type="presOf" srcId="{AB9AB448-06FE-4708-B712-7A1A417B1281}" destId="{9A81D0EA-586E-4837-9686-FAD2FC5D048F}" srcOrd="0" destOrd="0" presId="urn:microsoft.com/office/officeart/2005/8/layout/vList6"/>
    <dgm:cxn modelId="{52858A18-E554-4CE1-8678-F5B231366F80}" type="presOf" srcId="{D2E0C9F7-66A1-4882-A3FB-BD91B99D22BA}" destId="{ECB729D4-0ACD-4F2B-937E-8C5D8575A83B}" srcOrd="0" destOrd="0" presId="urn:microsoft.com/office/officeart/2005/8/layout/vList6"/>
    <dgm:cxn modelId="{E141A92B-2B28-4139-97D8-489E97E8CE17}" type="presOf" srcId="{9A380956-D0E4-47AC-87EB-D7C8962F1513}" destId="{D504C23F-16A4-463F-A3E7-CE97A093E388}" srcOrd="0" destOrd="0" presId="urn:microsoft.com/office/officeart/2005/8/layout/vList6"/>
    <dgm:cxn modelId="{47618219-6D0E-472A-84D4-C84771FB762E}" srcId="{1FE6B252-CE31-4DD9-89FA-BF12F091ECCE}" destId="{D2E0C9F7-66A1-4882-A3FB-BD91B99D22BA}" srcOrd="0" destOrd="0" parTransId="{D0FB86F4-836A-49EC-8A67-A21DD1597CAF}" sibTransId="{2958C3FB-10B5-4C01-9E59-F9EA4AC48FE3}"/>
    <dgm:cxn modelId="{4EA2052F-C468-4839-9601-7A3804DFFE00}" type="presOf" srcId="{DC48234D-AA50-44E4-9658-1662A15B8E22}" destId="{9A81D0EA-586E-4837-9686-FAD2FC5D048F}" srcOrd="0" destOrd="1" presId="urn:microsoft.com/office/officeart/2005/8/layout/vList6"/>
    <dgm:cxn modelId="{436CD780-7BD8-4F05-8330-C21854972A67}" type="presOf" srcId="{1FE6B252-CE31-4DD9-89FA-BF12F091ECCE}" destId="{5AD1D455-BB72-42AC-841E-EF911AE2E879}" srcOrd="0" destOrd="0" presId="urn:microsoft.com/office/officeart/2005/8/layout/vList6"/>
    <dgm:cxn modelId="{1215B569-4807-42BE-81D3-C898B57922B0}" srcId="{543BA453-82F9-4F11-A846-507415175B27}" destId="{AB9AB448-06FE-4708-B712-7A1A417B1281}" srcOrd="0" destOrd="0" parTransId="{8F1F33FB-6BAC-4CB7-B92B-F8CE75AC0CAF}" sibTransId="{B436E79E-0FFC-4059-AD33-2694CF567F0D}"/>
    <dgm:cxn modelId="{16C76F3D-0815-4771-ABEE-E35A25FDC34C}" srcId="{1FE6B252-CE31-4DD9-89FA-BF12F091ECCE}" destId="{EB90B7C7-92B5-48AC-9156-29E0983B9383}" srcOrd="1" destOrd="0" parTransId="{E41F0D3E-307C-4543-9A47-243F7508F741}" sibTransId="{A5E01D51-2888-4CA3-A0F5-260F908A1915}"/>
    <dgm:cxn modelId="{CB1AF138-CC85-4383-8426-B290B60C102B}" type="presOf" srcId="{EB90B7C7-92B5-48AC-9156-29E0983B9383}" destId="{ECB729D4-0ACD-4F2B-937E-8C5D8575A83B}" srcOrd="0" destOrd="1" presId="urn:microsoft.com/office/officeart/2005/8/layout/vList6"/>
    <dgm:cxn modelId="{9D73AA32-A601-40F6-93D3-EE70BA1158C2}" type="presOf" srcId="{543BA453-82F9-4F11-A846-507415175B27}" destId="{1AF3C983-8233-496D-AA6C-2A50DB0CBABC}" srcOrd="0" destOrd="0" presId="urn:microsoft.com/office/officeart/2005/8/layout/vList6"/>
    <dgm:cxn modelId="{5F733A19-0AB7-4A08-ABF8-8EE282719122}" srcId="{9A380956-D0E4-47AC-87EB-D7C8962F1513}" destId="{543BA453-82F9-4F11-A846-507415175B27}" srcOrd="0" destOrd="0" parTransId="{D283EFAE-0AA7-44A5-A3F5-6CE8C3BD4259}" sibTransId="{A3475765-7CB9-4122-866E-B5C7DC88CA5F}"/>
    <dgm:cxn modelId="{3953E64A-C73F-4B11-989F-A320C5E3EC8D}" type="presParOf" srcId="{D504C23F-16A4-463F-A3E7-CE97A093E388}" destId="{22BAC29C-C13D-4961-9671-A96B9AC93380}" srcOrd="0" destOrd="0" presId="urn:microsoft.com/office/officeart/2005/8/layout/vList6"/>
    <dgm:cxn modelId="{5F5A8DDA-9562-4C02-908D-C50390F47160}" type="presParOf" srcId="{22BAC29C-C13D-4961-9671-A96B9AC93380}" destId="{1AF3C983-8233-496D-AA6C-2A50DB0CBABC}" srcOrd="0" destOrd="0" presId="urn:microsoft.com/office/officeart/2005/8/layout/vList6"/>
    <dgm:cxn modelId="{008E2CC2-E69B-4296-B11F-EA56028AFD88}" type="presParOf" srcId="{22BAC29C-C13D-4961-9671-A96B9AC93380}" destId="{9A81D0EA-586E-4837-9686-FAD2FC5D048F}" srcOrd="1" destOrd="0" presId="urn:microsoft.com/office/officeart/2005/8/layout/vList6"/>
    <dgm:cxn modelId="{A8B42207-043C-407E-B388-E47FA1033ED2}" type="presParOf" srcId="{D504C23F-16A4-463F-A3E7-CE97A093E388}" destId="{758171B6-CF4D-4F9D-9CD2-47B29A4D5569}" srcOrd="1" destOrd="0" presId="urn:microsoft.com/office/officeart/2005/8/layout/vList6"/>
    <dgm:cxn modelId="{C72D9F1C-51CB-4F72-9729-E5B38651F365}" type="presParOf" srcId="{D504C23F-16A4-463F-A3E7-CE97A093E388}" destId="{5FE086B5-BD33-4226-AED7-956A1213EAE7}" srcOrd="2" destOrd="0" presId="urn:microsoft.com/office/officeart/2005/8/layout/vList6"/>
    <dgm:cxn modelId="{27B648F0-25B7-4DCC-9E73-D65C517B80B8}" type="presParOf" srcId="{5FE086B5-BD33-4226-AED7-956A1213EAE7}" destId="{5AD1D455-BB72-42AC-841E-EF911AE2E879}" srcOrd="0" destOrd="0" presId="urn:microsoft.com/office/officeart/2005/8/layout/vList6"/>
    <dgm:cxn modelId="{8D02FFEE-0175-4011-9AE7-D36CBD99D9E6}" type="presParOf" srcId="{5FE086B5-BD33-4226-AED7-956A1213EAE7}" destId="{ECB729D4-0ACD-4F2B-937E-8C5D8575A8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380956-D0E4-47AC-87EB-D7C8962F1513}" type="doc">
      <dgm:prSet loTypeId="urn:microsoft.com/office/officeart/2005/8/layout/vList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3BA453-82F9-4F11-A846-507415175B27}">
      <dgm:prSet phldrT="[Text]"/>
      <dgm:spPr/>
      <dgm:t>
        <a:bodyPr/>
        <a:lstStyle/>
        <a:p>
          <a:r>
            <a:rPr lang="en-US" dirty="0"/>
            <a:t>Cara </a:t>
          </a:r>
          <a:r>
            <a:rPr lang="en-US" dirty="0" err="1"/>
            <a:t>memperoleh</a:t>
          </a:r>
          <a:endParaRPr lang="en-US" dirty="0"/>
        </a:p>
      </dgm:t>
    </dgm:pt>
    <dgm:pt modelId="{D283EFAE-0AA7-44A5-A3F5-6CE8C3BD4259}" type="parTrans" cxnId="{5F733A19-0AB7-4A08-ABF8-8EE282719122}">
      <dgm:prSet/>
      <dgm:spPr/>
      <dgm:t>
        <a:bodyPr/>
        <a:lstStyle/>
        <a:p>
          <a:endParaRPr lang="en-US"/>
        </a:p>
      </dgm:t>
    </dgm:pt>
    <dgm:pt modelId="{A3475765-7CB9-4122-866E-B5C7DC88CA5F}" type="sibTrans" cxnId="{5F733A19-0AB7-4A08-ABF8-8EE282719122}">
      <dgm:prSet/>
      <dgm:spPr/>
      <dgm:t>
        <a:bodyPr/>
        <a:lstStyle/>
        <a:p>
          <a:endParaRPr lang="en-US"/>
        </a:p>
      </dgm:t>
    </dgm:pt>
    <dgm:pt modelId="{AB9AB448-06FE-4708-B712-7A1A417B1281}">
      <dgm:prSet phldrT="[Text]"/>
      <dgm:spPr/>
      <dgm:t>
        <a:bodyPr/>
        <a:lstStyle/>
        <a:p>
          <a:r>
            <a:rPr lang="en-US" dirty="0" err="1"/>
            <a:t>Sensus</a:t>
          </a:r>
          <a:endParaRPr lang="en-US" dirty="0"/>
        </a:p>
      </dgm:t>
    </dgm:pt>
    <dgm:pt modelId="{8F1F33FB-6BAC-4CB7-B92B-F8CE75AC0CAF}" type="parTrans" cxnId="{1215B569-4807-42BE-81D3-C898B57922B0}">
      <dgm:prSet/>
      <dgm:spPr/>
      <dgm:t>
        <a:bodyPr/>
        <a:lstStyle/>
        <a:p>
          <a:endParaRPr lang="en-US"/>
        </a:p>
      </dgm:t>
    </dgm:pt>
    <dgm:pt modelId="{B436E79E-0FFC-4059-AD33-2694CF567F0D}" type="sibTrans" cxnId="{1215B569-4807-42BE-81D3-C898B57922B0}">
      <dgm:prSet/>
      <dgm:spPr/>
      <dgm:t>
        <a:bodyPr/>
        <a:lstStyle/>
        <a:p>
          <a:endParaRPr lang="en-US"/>
        </a:p>
      </dgm:t>
    </dgm:pt>
    <dgm:pt modelId="{DC48234D-AA50-44E4-9658-1662A15B8E22}">
      <dgm:prSet phldrT="[Text]"/>
      <dgm:spPr/>
      <dgm:t>
        <a:bodyPr/>
        <a:lstStyle/>
        <a:p>
          <a:r>
            <a:rPr lang="en-US" dirty="0"/>
            <a:t>Sampling</a:t>
          </a:r>
        </a:p>
      </dgm:t>
    </dgm:pt>
    <dgm:pt modelId="{681873D9-3215-4D40-8BAD-EFBC9C7298DB}" type="parTrans" cxnId="{1686A132-6A94-4B2F-B7FE-8D8CA51D6413}">
      <dgm:prSet/>
      <dgm:spPr/>
      <dgm:t>
        <a:bodyPr/>
        <a:lstStyle/>
        <a:p>
          <a:endParaRPr lang="en-US"/>
        </a:p>
      </dgm:t>
    </dgm:pt>
    <dgm:pt modelId="{5FAE075E-9D71-4CA6-84F1-AAF17BF66308}" type="sibTrans" cxnId="{1686A132-6A94-4B2F-B7FE-8D8CA51D6413}">
      <dgm:prSet/>
      <dgm:spPr/>
      <dgm:t>
        <a:bodyPr/>
        <a:lstStyle/>
        <a:p>
          <a:endParaRPr lang="en-US"/>
        </a:p>
      </dgm:t>
    </dgm:pt>
    <dgm:pt modelId="{1FE6B252-CE31-4DD9-89FA-BF12F091ECCE}">
      <dgm:prSet phldrT="[Text]"/>
      <dgm:spPr/>
      <dgm:t>
        <a:bodyPr/>
        <a:lstStyle/>
        <a:p>
          <a:r>
            <a:rPr lang="en-US" dirty="0" err="1"/>
            <a:t>Waktu</a:t>
          </a:r>
          <a:r>
            <a:rPr lang="en-US" dirty="0"/>
            <a:t> </a:t>
          </a:r>
          <a:r>
            <a:rPr lang="en-US" dirty="0" err="1"/>
            <a:t>pengumpulan</a:t>
          </a:r>
          <a:endParaRPr lang="en-US" dirty="0"/>
        </a:p>
      </dgm:t>
    </dgm:pt>
    <dgm:pt modelId="{A0869DC1-0E14-4699-AD15-D298C38A4067}" type="parTrans" cxnId="{39A7A174-A786-44DA-9232-02C7334316AD}">
      <dgm:prSet/>
      <dgm:spPr/>
      <dgm:t>
        <a:bodyPr/>
        <a:lstStyle/>
        <a:p>
          <a:endParaRPr lang="en-US"/>
        </a:p>
      </dgm:t>
    </dgm:pt>
    <dgm:pt modelId="{0AF2798D-12C4-4530-89E8-0C5555128CEF}" type="sibTrans" cxnId="{39A7A174-A786-44DA-9232-02C7334316AD}">
      <dgm:prSet/>
      <dgm:spPr/>
      <dgm:t>
        <a:bodyPr/>
        <a:lstStyle/>
        <a:p>
          <a:endParaRPr lang="en-US"/>
        </a:p>
      </dgm:t>
    </dgm:pt>
    <dgm:pt modelId="{D2E0C9F7-66A1-4882-A3FB-BD91B99D22BA}">
      <dgm:prSet phldrT="[Text]"/>
      <dgm:spPr/>
      <dgm:t>
        <a:bodyPr/>
        <a:lstStyle/>
        <a:p>
          <a:r>
            <a:rPr lang="en-US" dirty="0"/>
            <a:t>Cross section</a:t>
          </a:r>
        </a:p>
      </dgm:t>
    </dgm:pt>
    <dgm:pt modelId="{D0FB86F4-836A-49EC-8A67-A21DD1597CAF}" type="parTrans" cxnId="{47618219-6D0E-472A-84D4-C84771FB762E}">
      <dgm:prSet/>
      <dgm:spPr/>
      <dgm:t>
        <a:bodyPr/>
        <a:lstStyle/>
        <a:p>
          <a:endParaRPr lang="en-US"/>
        </a:p>
      </dgm:t>
    </dgm:pt>
    <dgm:pt modelId="{2958C3FB-10B5-4C01-9E59-F9EA4AC48FE3}" type="sibTrans" cxnId="{47618219-6D0E-472A-84D4-C84771FB762E}">
      <dgm:prSet/>
      <dgm:spPr/>
      <dgm:t>
        <a:bodyPr/>
        <a:lstStyle/>
        <a:p>
          <a:endParaRPr lang="en-US"/>
        </a:p>
      </dgm:t>
    </dgm:pt>
    <dgm:pt modelId="{EB90B7C7-92B5-48AC-9156-29E0983B9383}">
      <dgm:prSet phldrT="[Text]"/>
      <dgm:spPr/>
      <dgm:t>
        <a:bodyPr/>
        <a:lstStyle/>
        <a:p>
          <a:r>
            <a:rPr lang="en-US" dirty="0"/>
            <a:t>Time series</a:t>
          </a:r>
        </a:p>
      </dgm:t>
    </dgm:pt>
    <dgm:pt modelId="{E41F0D3E-307C-4543-9A47-243F7508F741}" type="parTrans" cxnId="{16C76F3D-0815-4771-ABEE-E35A25FDC34C}">
      <dgm:prSet/>
      <dgm:spPr/>
      <dgm:t>
        <a:bodyPr/>
        <a:lstStyle/>
        <a:p>
          <a:endParaRPr lang="en-US"/>
        </a:p>
      </dgm:t>
    </dgm:pt>
    <dgm:pt modelId="{A5E01D51-2888-4CA3-A0F5-260F908A1915}" type="sibTrans" cxnId="{16C76F3D-0815-4771-ABEE-E35A25FDC34C}">
      <dgm:prSet/>
      <dgm:spPr/>
      <dgm:t>
        <a:bodyPr/>
        <a:lstStyle/>
        <a:p>
          <a:endParaRPr lang="en-US"/>
        </a:p>
      </dgm:t>
    </dgm:pt>
    <dgm:pt modelId="{D504C23F-16A4-463F-A3E7-CE97A093E388}" type="pres">
      <dgm:prSet presAssocID="{9A380956-D0E4-47AC-87EB-D7C8962F151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22BAC29C-C13D-4961-9671-A96B9AC93380}" type="pres">
      <dgm:prSet presAssocID="{543BA453-82F9-4F11-A846-507415175B27}" presName="linNode" presStyleCnt="0"/>
      <dgm:spPr/>
    </dgm:pt>
    <dgm:pt modelId="{1AF3C983-8233-496D-AA6C-2A50DB0CBABC}" type="pres">
      <dgm:prSet presAssocID="{543BA453-82F9-4F11-A846-507415175B2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81D0EA-586E-4837-9686-FAD2FC5D048F}" type="pres">
      <dgm:prSet presAssocID="{543BA453-82F9-4F11-A846-507415175B2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58171B6-CF4D-4F9D-9CD2-47B29A4D5569}" type="pres">
      <dgm:prSet presAssocID="{A3475765-7CB9-4122-866E-B5C7DC88CA5F}" presName="spacing" presStyleCnt="0"/>
      <dgm:spPr/>
    </dgm:pt>
    <dgm:pt modelId="{5FE086B5-BD33-4226-AED7-956A1213EAE7}" type="pres">
      <dgm:prSet presAssocID="{1FE6B252-CE31-4DD9-89FA-BF12F091ECCE}" presName="linNode" presStyleCnt="0"/>
      <dgm:spPr/>
    </dgm:pt>
    <dgm:pt modelId="{5AD1D455-BB72-42AC-841E-EF911AE2E879}" type="pres">
      <dgm:prSet presAssocID="{1FE6B252-CE31-4DD9-89FA-BF12F091ECC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B729D4-0ACD-4F2B-937E-8C5D8575A83B}" type="pres">
      <dgm:prSet presAssocID="{1FE6B252-CE31-4DD9-89FA-BF12F091ECC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BD6F816-81EA-4E44-85F1-FC2A36AF2D50}" type="presOf" srcId="{543BA453-82F9-4F11-A846-507415175B27}" destId="{1AF3C983-8233-496D-AA6C-2A50DB0CBABC}" srcOrd="0" destOrd="0" presId="urn:microsoft.com/office/officeart/2005/8/layout/vList6"/>
    <dgm:cxn modelId="{1686A132-6A94-4B2F-B7FE-8D8CA51D6413}" srcId="{543BA453-82F9-4F11-A846-507415175B27}" destId="{DC48234D-AA50-44E4-9658-1662A15B8E22}" srcOrd="1" destOrd="0" parTransId="{681873D9-3215-4D40-8BAD-EFBC9C7298DB}" sibTransId="{5FAE075E-9D71-4CA6-84F1-AAF17BF66308}"/>
    <dgm:cxn modelId="{39A7A174-A786-44DA-9232-02C7334316AD}" srcId="{9A380956-D0E4-47AC-87EB-D7C8962F1513}" destId="{1FE6B252-CE31-4DD9-89FA-BF12F091ECCE}" srcOrd="1" destOrd="0" parTransId="{A0869DC1-0E14-4699-AD15-D298C38A4067}" sibTransId="{0AF2798D-12C4-4530-89E8-0C5555128CEF}"/>
    <dgm:cxn modelId="{47ECA7B5-0380-4C84-9DFF-6D543C952457}" type="presOf" srcId="{1FE6B252-CE31-4DD9-89FA-BF12F091ECCE}" destId="{5AD1D455-BB72-42AC-841E-EF911AE2E879}" srcOrd="0" destOrd="0" presId="urn:microsoft.com/office/officeart/2005/8/layout/vList6"/>
    <dgm:cxn modelId="{3F4E2E22-8330-47E6-84B4-DEB3176CB282}" type="presOf" srcId="{EB90B7C7-92B5-48AC-9156-29E0983B9383}" destId="{ECB729D4-0ACD-4F2B-937E-8C5D8575A83B}" srcOrd="0" destOrd="1" presId="urn:microsoft.com/office/officeart/2005/8/layout/vList6"/>
    <dgm:cxn modelId="{FA32BDD6-52BF-4B6E-B4EA-BB21A1C8501F}" type="presOf" srcId="{9A380956-D0E4-47AC-87EB-D7C8962F1513}" destId="{D504C23F-16A4-463F-A3E7-CE97A093E388}" srcOrd="0" destOrd="0" presId="urn:microsoft.com/office/officeart/2005/8/layout/vList6"/>
    <dgm:cxn modelId="{47618219-6D0E-472A-84D4-C84771FB762E}" srcId="{1FE6B252-CE31-4DD9-89FA-BF12F091ECCE}" destId="{D2E0C9F7-66A1-4882-A3FB-BD91B99D22BA}" srcOrd="0" destOrd="0" parTransId="{D0FB86F4-836A-49EC-8A67-A21DD1597CAF}" sibTransId="{2958C3FB-10B5-4C01-9E59-F9EA4AC48FE3}"/>
    <dgm:cxn modelId="{24E35C0A-DE08-4ECA-8BE9-C317F181E3E3}" type="presOf" srcId="{D2E0C9F7-66A1-4882-A3FB-BD91B99D22BA}" destId="{ECB729D4-0ACD-4F2B-937E-8C5D8575A83B}" srcOrd="0" destOrd="0" presId="urn:microsoft.com/office/officeart/2005/8/layout/vList6"/>
    <dgm:cxn modelId="{B1F31018-E95B-4308-9342-B1AD5AE2E7D2}" type="presOf" srcId="{AB9AB448-06FE-4708-B712-7A1A417B1281}" destId="{9A81D0EA-586E-4837-9686-FAD2FC5D048F}" srcOrd="0" destOrd="0" presId="urn:microsoft.com/office/officeart/2005/8/layout/vList6"/>
    <dgm:cxn modelId="{1215B569-4807-42BE-81D3-C898B57922B0}" srcId="{543BA453-82F9-4F11-A846-507415175B27}" destId="{AB9AB448-06FE-4708-B712-7A1A417B1281}" srcOrd="0" destOrd="0" parTransId="{8F1F33FB-6BAC-4CB7-B92B-F8CE75AC0CAF}" sibTransId="{B436E79E-0FFC-4059-AD33-2694CF567F0D}"/>
    <dgm:cxn modelId="{89D2B786-54DB-403B-8C7D-8192107F1348}" type="presOf" srcId="{DC48234D-AA50-44E4-9658-1662A15B8E22}" destId="{9A81D0EA-586E-4837-9686-FAD2FC5D048F}" srcOrd="0" destOrd="1" presId="urn:microsoft.com/office/officeart/2005/8/layout/vList6"/>
    <dgm:cxn modelId="{16C76F3D-0815-4771-ABEE-E35A25FDC34C}" srcId="{1FE6B252-CE31-4DD9-89FA-BF12F091ECCE}" destId="{EB90B7C7-92B5-48AC-9156-29E0983B9383}" srcOrd="1" destOrd="0" parTransId="{E41F0D3E-307C-4543-9A47-243F7508F741}" sibTransId="{A5E01D51-2888-4CA3-A0F5-260F908A1915}"/>
    <dgm:cxn modelId="{5F733A19-0AB7-4A08-ABF8-8EE282719122}" srcId="{9A380956-D0E4-47AC-87EB-D7C8962F1513}" destId="{543BA453-82F9-4F11-A846-507415175B27}" srcOrd="0" destOrd="0" parTransId="{D283EFAE-0AA7-44A5-A3F5-6CE8C3BD4259}" sibTransId="{A3475765-7CB9-4122-866E-B5C7DC88CA5F}"/>
    <dgm:cxn modelId="{72DF7806-F2C5-4E32-A65C-6A07C1FE7039}" type="presParOf" srcId="{D504C23F-16A4-463F-A3E7-CE97A093E388}" destId="{22BAC29C-C13D-4961-9671-A96B9AC93380}" srcOrd="0" destOrd="0" presId="urn:microsoft.com/office/officeart/2005/8/layout/vList6"/>
    <dgm:cxn modelId="{4FAE5166-89F3-452F-8D49-5BC3BAA70784}" type="presParOf" srcId="{22BAC29C-C13D-4961-9671-A96B9AC93380}" destId="{1AF3C983-8233-496D-AA6C-2A50DB0CBABC}" srcOrd="0" destOrd="0" presId="urn:microsoft.com/office/officeart/2005/8/layout/vList6"/>
    <dgm:cxn modelId="{F5689A95-6372-4032-9E81-E7B1C75178CF}" type="presParOf" srcId="{22BAC29C-C13D-4961-9671-A96B9AC93380}" destId="{9A81D0EA-586E-4837-9686-FAD2FC5D048F}" srcOrd="1" destOrd="0" presId="urn:microsoft.com/office/officeart/2005/8/layout/vList6"/>
    <dgm:cxn modelId="{6CE90C65-C75A-4C89-886C-7B07DD2F5135}" type="presParOf" srcId="{D504C23F-16A4-463F-A3E7-CE97A093E388}" destId="{758171B6-CF4D-4F9D-9CD2-47B29A4D5569}" srcOrd="1" destOrd="0" presId="urn:microsoft.com/office/officeart/2005/8/layout/vList6"/>
    <dgm:cxn modelId="{2D53ED29-F096-4062-8BA0-05EAC8C39CEC}" type="presParOf" srcId="{D504C23F-16A4-463F-A3E7-CE97A093E388}" destId="{5FE086B5-BD33-4226-AED7-956A1213EAE7}" srcOrd="2" destOrd="0" presId="urn:microsoft.com/office/officeart/2005/8/layout/vList6"/>
    <dgm:cxn modelId="{4EFCA32C-5731-427C-AD21-BA180B42CF38}" type="presParOf" srcId="{5FE086B5-BD33-4226-AED7-956A1213EAE7}" destId="{5AD1D455-BB72-42AC-841E-EF911AE2E879}" srcOrd="0" destOrd="0" presId="urn:microsoft.com/office/officeart/2005/8/layout/vList6"/>
    <dgm:cxn modelId="{B31EBE86-CF3E-420D-B826-07CACF24DE2D}" type="presParOf" srcId="{5FE086B5-BD33-4226-AED7-956A1213EAE7}" destId="{ECB729D4-0ACD-4F2B-937E-8C5D8575A8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FB8D16-FF84-4470-90B0-3E41CF0C7B1B}" type="doc">
      <dgm:prSet loTypeId="urn:microsoft.com/office/officeart/2005/8/layout/vList6" loCatId="process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70DBD84-936D-4D3D-9A89-8F6B566075DC}">
      <dgm:prSet phldrT="[Text]"/>
      <dgm:spPr/>
      <dgm:t>
        <a:bodyPr/>
        <a:lstStyle/>
        <a:p>
          <a:r>
            <a:rPr lang="en-US" dirty="0" err="1"/>
            <a:t>Kualitatif</a:t>
          </a:r>
          <a:endParaRPr lang="en-US" dirty="0"/>
        </a:p>
      </dgm:t>
    </dgm:pt>
    <dgm:pt modelId="{6C70F4A9-78C6-4818-B4D2-C0AEB0C23093}" type="parTrans" cxnId="{4761EDCD-A4FE-4DB5-B3DF-4D0F5A28F641}">
      <dgm:prSet/>
      <dgm:spPr/>
      <dgm:t>
        <a:bodyPr/>
        <a:lstStyle/>
        <a:p>
          <a:endParaRPr lang="en-US"/>
        </a:p>
      </dgm:t>
    </dgm:pt>
    <dgm:pt modelId="{A7C72C4B-09F4-4AA2-A921-F3D5E298E99B}" type="sibTrans" cxnId="{4761EDCD-A4FE-4DB5-B3DF-4D0F5A28F641}">
      <dgm:prSet/>
      <dgm:spPr/>
      <dgm:t>
        <a:bodyPr/>
        <a:lstStyle/>
        <a:p>
          <a:endParaRPr lang="en-US"/>
        </a:p>
      </dgm:t>
    </dgm:pt>
    <dgm:pt modelId="{2013F31E-42F3-4A8E-AAA4-D95084C014AF}">
      <dgm:prSet phldrT="[Text]"/>
      <dgm:spPr/>
      <dgm:t>
        <a:bodyPr/>
        <a:lstStyle/>
        <a:p>
          <a:r>
            <a:rPr lang="en-US" dirty="0" err="1"/>
            <a:t>Bukan</a:t>
          </a:r>
          <a:r>
            <a:rPr lang="en-US" dirty="0"/>
            <a:t> “</a:t>
          </a:r>
          <a:r>
            <a:rPr lang="en-US" dirty="0" err="1"/>
            <a:t>angka</a:t>
          </a:r>
          <a:r>
            <a:rPr lang="en-US" dirty="0"/>
            <a:t>”: nominal &amp; ordinal</a:t>
          </a:r>
        </a:p>
      </dgm:t>
    </dgm:pt>
    <dgm:pt modelId="{F0C82A41-16AA-49F2-AE08-33569C55848B}" type="parTrans" cxnId="{A7216D1D-C80A-4B61-9FE2-8AC732A8BDC1}">
      <dgm:prSet/>
      <dgm:spPr/>
      <dgm:t>
        <a:bodyPr/>
        <a:lstStyle/>
        <a:p>
          <a:endParaRPr lang="en-US"/>
        </a:p>
      </dgm:t>
    </dgm:pt>
    <dgm:pt modelId="{67CF9BFD-A184-4C64-AEC3-C32974FA4505}" type="sibTrans" cxnId="{A7216D1D-C80A-4B61-9FE2-8AC732A8BDC1}">
      <dgm:prSet/>
      <dgm:spPr/>
      <dgm:t>
        <a:bodyPr/>
        <a:lstStyle/>
        <a:p>
          <a:endParaRPr lang="en-US"/>
        </a:p>
      </dgm:t>
    </dgm:pt>
    <dgm:pt modelId="{F499C19D-20CF-491F-97F4-0BC147A8A059}">
      <dgm:prSet phldrT="[Text]"/>
      <dgm:spPr/>
      <dgm:t>
        <a:bodyPr/>
        <a:lstStyle/>
        <a:p>
          <a:r>
            <a:rPr lang="en-US" dirty="0" err="1"/>
            <a:t>Jenis</a:t>
          </a:r>
          <a:r>
            <a:rPr lang="en-US" dirty="0"/>
            <a:t> </a:t>
          </a:r>
          <a:r>
            <a:rPr lang="en-US" dirty="0" err="1"/>
            <a:t>pekerjaan</a:t>
          </a:r>
          <a:r>
            <a:rPr lang="en-US" dirty="0"/>
            <a:t>, </a:t>
          </a:r>
          <a:r>
            <a:rPr lang="en-US" dirty="0" err="1"/>
            <a:t>tgl&amp;tempat</a:t>
          </a:r>
          <a:r>
            <a:rPr lang="en-US" dirty="0"/>
            <a:t> </a:t>
          </a:r>
          <a:r>
            <a:rPr lang="en-US" dirty="0" err="1"/>
            <a:t>lhr</a:t>
          </a:r>
          <a:r>
            <a:rPr lang="en-US" dirty="0"/>
            <a:t>, </a:t>
          </a:r>
          <a:r>
            <a:rPr lang="en-US" dirty="0" err="1"/>
            <a:t>tingkat</a:t>
          </a:r>
          <a:r>
            <a:rPr lang="en-US" dirty="0"/>
            <a:t> </a:t>
          </a:r>
          <a:r>
            <a:rPr lang="en-US" dirty="0" err="1"/>
            <a:t>pendidikan</a:t>
          </a:r>
          <a:endParaRPr lang="en-US" dirty="0"/>
        </a:p>
      </dgm:t>
    </dgm:pt>
    <dgm:pt modelId="{B20F1527-FE51-477E-AA8F-DF9055109986}" type="parTrans" cxnId="{0301D9B4-4344-418D-B6C2-0E3F6CF0E94D}">
      <dgm:prSet/>
      <dgm:spPr/>
      <dgm:t>
        <a:bodyPr/>
        <a:lstStyle/>
        <a:p>
          <a:endParaRPr lang="en-US"/>
        </a:p>
      </dgm:t>
    </dgm:pt>
    <dgm:pt modelId="{A8AEDE46-7C61-4EBA-89D2-E5563550FEC6}" type="sibTrans" cxnId="{0301D9B4-4344-418D-B6C2-0E3F6CF0E94D}">
      <dgm:prSet/>
      <dgm:spPr/>
      <dgm:t>
        <a:bodyPr/>
        <a:lstStyle/>
        <a:p>
          <a:endParaRPr lang="en-US"/>
        </a:p>
      </dgm:t>
    </dgm:pt>
    <dgm:pt modelId="{EC4B02EE-C9CD-4E3C-8636-B7005E0D7A0D}">
      <dgm:prSet phldrT="[Text]"/>
      <dgm:spPr/>
      <dgm:t>
        <a:bodyPr/>
        <a:lstStyle/>
        <a:p>
          <a:r>
            <a:rPr lang="en-US" dirty="0" err="1"/>
            <a:t>Kuantitatif</a:t>
          </a:r>
          <a:endParaRPr lang="en-US" dirty="0"/>
        </a:p>
      </dgm:t>
    </dgm:pt>
    <dgm:pt modelId="{E7B8FA97-74F4-4C1B-8208-700E3962A272}" type="parTrans" cxnId="{F8C55B5D-1DBF-4CC6-8F42-738014D5659B}">
      <dgm:prSet/>
      <dgm:spPr/>
      <dgm:t>
        <a:bodyPr/>
        <a:lstStyle/>
        <a:p>
          <a:endParaRPr lang="en-US"/>
        </a:p>
      </dgm:t>
    </dgm:pt>
    <dgm:pt modelId="{57BD12D6-35BE-4D9E-B06C-D1108887668D}" type="sibTrans" cxnId="{F8C55B5D-1DBF-4CC6-8F42-738014D5659B}">
      <dgm:prSet/>
      <dgm:spPr/>
      <dgm:t>
        <a:bodyPr/>
        <a:lstStyle/>
        <a:p>
          <a:endParaRPr lang="en-US"/>
        </a:p>
      </dgm:t>
    </dgm:pt>
    <dgm:pt modelId="{0F1A673F-5C17-42DA-9494-61F00EA64119}">
      <dgm:prSet phldrT="[Text]"/>
      <dgm:spPr/>
      <dgm:t>
        <a:bodyPr/>
        <a:lstStyle/>
        <a:p>
          <a:r>
            <a:rPr lang="en-US" dirty="0" err="1"/>
            <a:t>Berupa</a:t>
          </a:r>
          <a:r>
            <a:rPr lang="en-US" dirty="0"/>
            <a:t> </a:t>
          </a:r>
          <a:r>
            <a:rPr lang="en-US" dirty="0" err="1"/>
            <a:t>angka:interval</a:t>
          </a:r>
          <a:r>
            <a:rPr lang="en-US" dirty="0"/>
            <a:t> &amp; </a:t>
          </a:r>
          <a:r>
            <a:rPr lang="en-US" dirty="0" err="1"/>
            <a:t>rasio</a:t>
          </a:r>
          <a:endParaRPr lang="en-US" dirty="0"/>
        </a:p>
      </dgm:t>
    </dgm:pt>
    <dgm:pt modelId="{7F377C7A-35F3-470A-BAFC-6A4B5CECD1E9}" type="parTrans" cxnId="{E40C73AB-7FA1-4358-9FD3-72C8D765E8E3}">
      <dgm:prSet/>
      <dgm:spPr/>
      <dgm:t>
        <a:bodyPr/>
        <a:lstStyle/>
        <a:p>
          <a:endParaRPr lang="en-US"/>
        </a:p>
      </dgm:t>
    </dgm:pt>
    <dgm:pt modelId="{AE158CD9-5A0D-4EDC-99C0-A696E2909E7D}" type="sibTrans" cxnId="{E40C73AB-7FA1-4358-9FD3-72C8D765E8E3}">
      <dgm:prSet/>
      <dgm:spPr/>
      <dgm:t>
        <a:bodyPr/>
        <a:lstStyle/>
        <a:p>
          <a:endParaRPr lang="en-US"/>
        </a:p>
      </dgm:t>
    </dgm:pt>
    <dgm:pt modelId="{20DF9EB9-25B7-46E1-B9AD-6C99E2A5B23E}">
      <dgm:prSet phldrT="[Text]"/>
      <dgm:spPr/>
      <dgm:t>
        <a:bodyPr/>
        <a:lstStyle/>
        <a:p>
          <a:r>
            <a:rPr lang="en-US" dirty="0" err="1"/>
            <a:t>Umur</a:t>
          </a:r>
          <a:r>
            <a:rPr lang="en-US" dirty="0"/>
            <a:t>, </a:t>
          </a:r>
          <a:r>
            <a:rPr lang="en-US" dirty="0" err="1"/>
            <a:t>tinggi</a:t>
          </a:r>
          <a:r>
            <a:rPr lang="en-US" dirty="0"/>
            <a:t> </a:t>
          </a:r>
          <a:r>
            <a:rPr lang="en-US" dirty="0" err="1"/>
            <a:t>badan</a:t>
          </a:r>
          <a:r>
            <a:rPr lang="en-US" dirty="0"/>
            <a:t>, </a:t>
          </a:r>
          <a:r>
            <a:rPr lang="en-US" dirty="0" err="1"/>
            <a:t>berat</a:t>
          </a:r>
          <a:r>
            <a:rPr lang="en-US" dirty="0"/>
            <a:t> </a:t>
          </a:r>
          <a:r>
            <a:rPr lang="en-US" dirty="0" err="1"/>
            <a:t>badan</a:t>
          </a:r>
          <a:endParaRPr lang="en-US" dirty="0"/>
        </a:p>
      </dgm:t>
    </dgm:pt>
    <dgm:pt modelId="{38A86597-5FAC-421E-882C-D5F6B19A4EDC}" type="parTrans" cxnId="{400EB14F-1436-4198-995D-4FBE05F213B0}">
      <dgm:prSet/>
      <dgm:spPr/>
      <dgm:t>
        <a:bodyPr/>
        <a:lstStyle/>
        <a:p>
          <a:endParaRPr lang="en-US"/>
        </a:p>
      </dgm:t>
    </dgm:pt>
    <dgm:pt modelId="{68B21100-E275-4B88-9014-3B926ACCC2E3}" type="sibTrans" cxnId="{400EB14F-1436-4198-995D-4FBE05F213B0}">
      <dgm:prSet/>
      <dgm:spPr/>
      <dgm:t>
        <a:bodyPr/>
        <a:lstStyle/>
        <a:p>
          <a:endParaRPr lang="en-US"/>
        </a:p>
      </dgm:t>
    </dgm:pt>
    <dgm:pt modelId="{49CFEA10-4545-40A5-BBAF-F903FE9DF9A7}" type="pres">
      <dgm:prSet presAssocID="{E5FB8D16-FF84-4470-90B0-3E41CF0C7B1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62476614-0D08-4EEC-836D-EB2FF3DE1F27}" type="pres">
      <dgm:prSet presAssocID="{870DBD84-936D-4D3D-9A89-8F6B566075DC}" presName="linNode" presStyleCnt="0"/>
      <dgm:spPr/>
    </dgm:pt>
    <dgm:pt modelId="{7C3A8D7E-9221-4BC9-AEE9-78320248FAB2}" type="pres">
      <dgm:prSet presAssocID="{870DBD84-936D-4D3D-9A89-8F6B566075D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CC2BDA-4857-4E90-996F-FE7F174ABA62}" type="pres">
      <dgm:prSet presAssocID="{870DBD84-936D-4D3D-9A89-8F6B566075D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CD268D-A0CA-478A-B521-E21C91E36EF2}" type="pres">
      <dgm:prSet presAssocID="{A7C72C4B-09F4-4AA2-A921-F3D5E298E99B}" presName="spacing" presStyleCnt="0"/>
      <dgm:spPr/>
    </dgm:pt>
    <dgm:pt modelId="{47979598-019E-409D-99A6-5E25F9DE85C6}" type="pres">
      <dgm:prSet presAssocID="{EC4B02EE-C9CD-4E3C-8636-B7005E0D7A0D}" presName="linNode" presStyleCnt="0"/>
      <dgm:spPr/>
    </dgm:pt>
    <dgm:pt modelId="{E6C09D84-B81B-4252-BCB8-09A005D7989A}" type="pres">
      <dgm:prSet presAssocID="{EC4B02EE-C9CD-4E3C-8636-B7005E0D7A0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8B67DC-DD53-4A21-B8E7-C03166930F0A}" type="pres">
      <dgm:prSet presAssocID="{EC4B02EE-C9CD-4E3C-8636-B7005E0D7A0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00EB14F-1436-4198-995D-4FBE05F213B0}" srcId="{EC4B02EE-C9CD-4E3C-8636-B7005E0D7A0D}" destId="{20DF9EB9-25B7-46E1-B9AD-6C99E2A5B23E}" srcOrd="1" destOrd="0" parTransId="{38A86597-5FAC-421E-882C-D5F6B19A4EDC}" sibTransId="{68B21100-E275-4B88-9014-3B926ACCC2E3}"/>
    <dgm:cxn modelId="{F8C55B5D-1DBF-4CC6-8F42-738014D5659B}" srcId="{E5FB8D16-FF84-4470-90B0-3E41CF0C7B1B}" destId="{EC4B02EE-C9CD-4E3C-8636-B7005E0D7A0D}" srcOrd="1" destOrd="0" parTransId="{E7B8FA97-74F4-4C1B-8208-700E3962A272}" sibTransId="{57BD12D6-35BE-4D9E-B06C-D1108887668D}"/>
    <dgm:cxn modelId="{B6F3AD3F-6CFE-47BE-9744-56FDD7F3E306}" type="presOf" srcId="{0F1A673F-5C17-42DA-9494-61F00EA64119}" destId="{5D8B67DC-DD53-4A21-B8E7-C03166930F0A}" srcOrd="0" destOrd="0" presId="urn:microsoft.com/office/officeart/2005/8/layout/vList6"/>
    <dgm:cxn modelId="{E2C4E828-A118-480A-911E-0C3D9EE0A3C0}" type="presOf" srcId="{870DBD84-936D-4D3D-9A89-8F6B566075DC}" destId="{7C3A8D7E-9221-4BC9-AEE9-78320248FAB2}" srcOrd="0" destOrd="0" presId="urn:microsoft.com/office/officeart/2005/8/layout/vList6"/>
    <dgm:cxn modelId="{E40C73AB-7FA1-4358-9FD3-72C8D765E8E3}" srcId="{EC4B02EE-C9CD-4E3C-8636-B7005E0D7A0D}" destId="{0F1A673F-5C17-42DA-9494-61F00EA64119}" srcOrd="0" destOrd="0" parTransId="{7F377C7A-35F3-470A-BAFC-6A4B5CECD1E9}" sibTransId="{AE158CD9-5A0D-4EDC-99C0-A696E2909E7D}"/>
    <dgm:cxn modelId="{F479D10D-B127-472D-B9F6-104C153F4BE7}" type="presOf" srcId="{2013F31E-42F3-4A8E-AAA4-D95084C014AF}" destId="{1FCC2BDA-4857-4E90-996F-FE7F174ABA62}" srcOrd="0" destOrd="0" presId="urn:microsoft.com/office/officeart/2005/8/layout/vList6"/>
    <dgm:cxn modelId="{4761EDCD-A4FE-4DB5-B3DF-4D0F5A28F641}" srcId="{E5FB8D16-FF84-4470-90B0-3E41CF0C7B1B}" destId="{870DBD84-936D-4D3D-9A89-8F6B566075DC}" srcOrd="0" destOrd="0" parTransId="{6C70F4A9-78C6-4818-B4D2-C0AEB0C23093}" sibTransId="{A7C72C4B-09F4-4AA2-A921-F3D5E298E99B}"/>
    <dgm:cxn modelId="{A7216D1D-C80A-4B61-9FE2-8AC732A8BDC1}" srcId="{870DBD84-936D-4D3D-9A89-8F6B566075DC}" destId="{2013F31E-42F3-4A8E-AAA4-D95084C014AF}" srcOrd="0" destOrd="0" parTransId="{F0C82A41-16AA-49F2-AE08-33569C55848B}" sibTransId="{67CF9BFD-A184-4C64-AEC3-C32974FA4505}"/>
    <dgm:cxn modelId="{10A5C944-B1BC-44B8-902F-5F5622CF7789}" type="presOf" srcId="{E5FB8D16-FF84-4470-90B0-3E41CF0C7B1B}" destId="{49CFEA10-4545-40A5-BBAF-F903FE9DF9A7}" srcOrd="0" destOrd="0" presId="urn:microsoft.com/office/officeart/2005/8/layout/vList6"/>
    <dgm:cxn modelId="{0301D9B4-4344-418D-B6C2-0E3F6CF0E94D}" srcId="{870DBD84-936D-4D3D-9A89-8F6B566075DC}" destId="{F499C19D-20CF-491F-97F4-0BC147A8A059}" srcOrd="1" destOrd="0" parTransId="{B20F1527-FE51-477E-AA8F-DF9055109986}" sibTransId="{A8AEDE46-7C61-4EBA-89D2-E5563550FEC6}"/>
    <dgm:cxn modelId="{AE23DD06-FB6D-4FE7-A5EE-FEE14DE644DC}" type="presOf" srcId="{20DF9EB9-25B7-46E1-B9AD-6C99E2A5B23E}" destId="{5D8B67DC-DD53-4A21-B8E7-C03166930F0A}" srcOrd="0" destOrd="1" presId="urn:microsoft.com/office/officeart/2005/8/layout/vList6"/>
    <dgm:cxn modelId="{5AB644FE-8C3D-44CD-8C93-0BFA40F27A09}" type="presOf" srcId="{F499C19D-20CF-491F-97F4-0BC147A8A059}" destId="{1FCC2BDA-4857-4E90-996F-FE7F174ABA62}" srcOrd="0" destOrd="1" presId="urn:microsoft.com/office/officeart/2005/8/layout/vList6"/>
    <dgm:cxn modelId="{601C155F-13A4-4D7C-89CA-885C1CF9A42D}" type="presOf" srcId="{EC4B02EE-C9CD-4E3C-8636-B7005E0D7A0D}" destId="{E6C09D84-B81B-4252-BCB8-09A005D7989A}" srcOrd="0" destOrd="0" presId="urn:microsoft.com/office/officeart/2005/8/layout/vList6"/>
    <dgm:cxn modelId="{E0FD8221-134C-4456-A331-3F46F2931B81}" type="presParOf" srcId="{49CFEA10-4545-40A5-BBAF-F903FE9DF9A7}" destId="{62476614-0D08-4EEC-836D-EB2FF3DE1F27}" srcOrd="0" destOrd="0" presId="urn:microsoft.com/office/officeart/2005/8/layout/vList6"/>
    <dgm:cxn modelId="{FC9B2D02-6F87-468A-810D-EBE98D3324B2}" type="presParOf" srcId="{62476614-0D08-4EEC-836D-EB2FF3DE1F27}" destId="{7C3A8D7E-9221-4BC9-AEE9-78320248FAB2}" srcOrd="0" destOrd="0" presId="urn:microsoft.com/office/officeart/2005/8/layout/vList6"/>
    <dgm:cxn modelId="{32EC5642-C312-45E4-9442-F9DB134ECC60}" type="presParOf" srcId="{62476614-0D08-4EEC-836D-EB2FF3DE1F27}" destId="{1FCC2BDA-4857-4E90-996F-FE7F174ABA62}" srcOrd="1" destOrd="0" presId="urn:microsoft.com/office/officeart/2005/8/layout/vList6"/>
    <dgm:cxn modelId="{B43DFEA1-2D34-43E3-9CF6-367F4C9F6AF9}" type="presParOf" srcId="{49CFEA10-4545-40A5-BBAF-F903FE9DF9A7}" destId="{13CD268D-A0CA-478A-B521-E21C91E36EF2}" srcOrd="1" destOrd="0" presId="urn:microsoft.com/office/officeart/2005/8/layout/vList6"/>
    <dgm:cxn modelId="{303198D4-BC98-487B-8605-40B5C2CA66DF}" type="presParOf" srcId="{49CFEA10-4545-40A5-BBAF-F903FE9DF9A7}" destId="{47979598-019E-409D-99A6-5E25F9DE85C6}" srcOrd="2" destOrd="0" presId="urn:microsoft.com/office/officeart/2005/8/layout/vList6"/>
    <dgm:cxn modelId="{14B6D91B-D192-407F-8DC5-7BC4B131008C}" type="presParOf" srcId="{47979598-019E-409D-99A6-5E25F9DE85C6}" destId="{E6C09D84-B81B-4252-BCB8-09A005D7989A}" srcOrd="0" destOrd="0" presId="urn:microsoft.com/office/officeart/2005/8/layout/vList6"/>
    <dgm:cxn modelId="{F4FB1CA9-AFC4-4078-B4CC-D4A607D1173F}" type="presParOf" srcId="{47979598-019E-409D-99A6-5E25F9DE85C6}" destId="{5D8B67DC-DD53-4A21-B8E7-C03166930F0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DB193B-BEDF-4223-9073-75E8B344460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B5794F-C461-45FB-B36D-92097FA4C157}">
      <dgm:prSet phldrT="[Text]"/>
      <dgm:spPr/>
      <dgm:t>
        <a:bodyPr/>
        <a:lstStyle/>
        <a:p>
          <a:r>
            <a:rPr lang="en-US" dirty="0" err="1"/>
            <a:t>Bilangan</a:t>
          </a:r>
          <a:r>
            <a:rPr lang="en-US" dirty="0"/>
            <a:t> </a:t>
          </a:r>
          <a:r>
            <a:rPr lang="en-US" dirty="0" err="1"/>
            <a:t>bulat</a:t>
          </a:r>
          <a:endParaRPr lang="en-US" dirty="0"/>
        </a:p>
      </dgm:t>
    </dgm:pt>
    <dgm:pt modelId="{29F36075-B412-4E80-984F-8F4A17B441F2}" type="parTrans" cxnId="{759F2F17-3211-44BB-A4FF-B6E0DB46FE95}">
      <dgm:prSet/>
      <dgm:spPr/>
      <dgm:t>
        <a:bodyPr/>
        <a:lstStyle/>
        <a:p>
          <a:endParaRPr lang="en-US"/>
        </a:p>
      </dgm:t>
    </dgm:pt>
    <dgm:pt modelId="{FB78A09E-D679-48FD-BE1B-836C8837BD07}" type="sibTrans" cxnId="{759F2F17-3211-44BB-A4FF-B6E0DB46FE95}">
      <dgm:prSet/>
      <dgm:spPr/>
      <dgm:t>
        <a:bodyPr/>
        <a:lstStyle/>
        <a:p>
          <a:endParaRPr lang="en-US"/>
        </a:p>
      </dgm:t>
    </dgm:pt>
    <dgm:pt modelId="{478A3239-7FAE-442A-9EAD-6232C65033F2}">
      <dgm:prSet phldrT="[Text]"/>
      <dgm:spPr/>
      <dgm:t>
        <a:bodyPr/>
        <a:lstStyle/>
        <a:p>
          <a:r>
            <a:rPr lang="en-US" dirty="0" err="1"/>
            <a:t>Bilangan</a:t>
          </a:r>
          <a:r>
            <a:rPr lang="en-US" dirty="0"/>
            <a:t> </a:t>
          </a:r>
          <a:r>
            <a:rPr lang="en-US" dirty="0" err="1"/>
            <a:t>bulat</a:t>
          </a:r>
          <a:endParaRPr lang="en-US" dirty="0"/>
        </a:p>
      </dgm:t>
    </dgm:pt>
    <dgm:pt modelId="{33513FFE-ACFD-4F76-847B-A5570F3977EE}" type="parTrans" cxnId="{234E1A72-42EB-4C95-B6CB-2E0F132C88B5}">
      <dgm:prSet/>
      <dgm:spPr/>
      <dgm:t>
        <a:bodyPr/>
        <a:lstStyle/>
        <a:p>
          <a:endParaRPr lang="en-US"/>
        </a:p>
      </dgm:t>
    </dgm:pt>
    <dgm:pt modelId="{02A17640-D51F-4B41-9DFB-1DFA650C3C47}" type="sibTrans" cxnId="{234E1A72-42EB-4C95-B6CB-2E0F132C88B5}">
      <dgm:prSet/>
      <dgm:spPr/>
      <dgm:t>
        <a:bodyPr/>
        <a:lstStyle/>
        <a:p>
          <a:endParaRPr lang="en-US"/>
        </a:p>
      </dgm:t>
    </dgm:pt>
    <dgm:pt modelId="{D3759CF1-96CB-4E46-AC9D-BEA24FFD2C4E}">
      <dgm:prSet phldrT="[Text]"/>
      <dgm:spPr/>
      <dgm:t>
        <a:bodyPr/>
        <a:lstStyle/>
        <a:p>
          <a:r>
            <a:rPr lang="en-US" dirty="0" err="1"/>
            <a:t>Bil</a:t>
          </a:r>
          <a:r>
            <a:rPr lang="en-US" dirty="0"/>
            <a:t> </a:t>
          </a:r>
          <a:r>
            <a:rPr lang="en-US" dirty="0" err="1"/>
            <a:t>bulat</a:t>
          </a:r>
          <a:r>
            <a:rPr lang="en-US" dirty="0"/>
            <a:t> 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desimal</a:t>
          </a:r>
          <a:endParaRPr lang="en-US" dirty="0"/>
        </a:p>
      </dgm:t>
    </dgm:pt>
    <dgm:pt modelId="{046D85D0-715A-47A1-80F8-03CF53D67786}" type="parTrans" cxnId="{59C7747D-B033-4CAA-931B-C8611F26D552}">
      <dgm:prSet/>
      <dgm:spPr/>
      <dgm:t>
        <a:bodyPr/>
        <a:lstStyle/>
        <a:p>
          <a:endParaRPr lang="en-US"/>
        </a:p>
      </dgm:t>
    </dgm:pt>
    <dgm:pt modelId="{0E1A1B05-572B-44BA-8579-C613EAF7E99B}" type="sibTrans" cxnId="{59C7747D-B033-4CAA-931B-C8611F26D552}">
      <dgm:prSet/>
      <dgm:spPr/>
      <dgm:t>
        <a:bodyPr/>
        <a:lstStyle/>
        <a:p>
          <a:endParaRPr lang="en-US"/>
        </a:p>
      </dgm:t>
    </dgm:pt>
    <dgm:pt modelId="{0D5BD8FF-33AB-4A1F-873A-2A2AB10A3160}">
      <dgm:prSet phldrT="[Text]"/>
      <dgm:spPr/>
      <dgm:t>
        <a:bodyPr/>
        <a:lstStyle/>
        <a:p>
          <a:r>
            <a:rPr lang="en-US" dirty="0" err="1"/>
            <a:t>Bilangan</a:t>
          </a:r>
          <a:r>
            <a:rPr lang="en-US" dirty="0"/>
            <a:t> </a:t>
          </a:r>
          <a:r>
            <a:rPr lang="en-US" dirty="0" err="1"/>
            <a:t>bulat</a:t>
          </a:r>
          <a:r>
            <a:rPr lang="en-US" dirty="0"/>
            <a:t> 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desimal</a:t>
          </a:r>
          <a:endParaRPr lang="en-US" dirty="0"/>
        </a:p>
      </dgm:t>
    </dgm:pt>
    <dgm:pt modelId="{51F3F71D-5C93-4FDB-9A19-900CBA02D957}" type="parTrans" cxnId="{73AF3D16-FA01-4EFF-B351-AE29E09CB18C}">
      <dgm:prSet/>
      <dgm:spPr/>
      <dgm:t>
        <a:bodyPr/>
        <a:lstStyle/>
        <a:p>
          <a:endParaRPr lang="en-US"/>
        </a:p>
      </dgm:t>
    </dgm:pt>
    <dgm:pt modelId="{F61D1C22-75A7-4163-B4E1-7546042AB239}" type="sibTrans" cxnId="{73AF3D16-FA01-4EFF-B351-AE29E09CB18C}">
      <dgm:prSet/>
      <dgm:spPr/>
      <dgm:t>
        <a:bodyPr/>
        <a:lstStyle/>
        <a:p>
          <a:endParaRPr lang="en-US"/>
        </a:p>
      </dgm:t>
    </dgm:pt>
    <dgm:pt modelId="{B9CE6315-1413-480F-A48D-A1D8B89D8EC1}">
      <dgm:prSet phldrT="[Text]"/>
      <dgm:spPr/>
      <dgm:t>
        <a:bodyPr/>
        <a:lstStyle/>
        <a:p>
          <a:r>
            <a:rPr lang="en-US" dirty="0" err="1"/>
            <a:t>Bil</a:t>
          </a:r>
          <a:r>
            <a:rPr lang="en-US" dirty="0"/>
            <a:t> </a:t>
          </a:r>
          <a:r>
            <a:rPr lang="en-US" dirty="0" err="1"/>
            <a:t>bulat</a:t>
          </a:r>
          <a:r>
            <a:rPr lang="en-US" dirty="0"/>
            <a:t> n </a:t>
          </a:r>
          <a:r>
            <a:rPr lang="en-US" dirty="0" err="1"/>
            <a:t>desimal</a:t>
          </a:r>
          <a:endParaRPr lang="en-US" dirty="0"/>
        </a:p>
      </dgm:t>
    </dgm:pt>
    <dgm:pt modelId="{16D18D6B-6474-47F0-87FC-5D8B6EF51AB8}" type="parTrans" cxnId="{FD05B902-47CB-4699-904A-E284AE5C7FAC}">
      <dgm:prSet/>
      <dgm:spPr/>
      <dgm:t>
        <a:bodyPr/>
        <a:lstStyle/>
        <a:p>
          <a:endParaRPr lang="en-US"/>
        </a:p>
      </dgm:t>
    </dgm:pt>
    <dgm:pt modelId="{73896FF1-8589-4ED7-AB79-CD1AF0D71970}" type="sibTrans" cxnId="{FD05B902-47CB-4699-904A-E284AE5C7FAC}">
      <dgm:prSet/>
      <dgm:spPr/>
      <dgm:t>
        <a:bodyPr/>
        <a:lstStyle/>
        <a:p>
          <a:endParaRPr lang="en-US"/>
        </a:p>
      </dgm:t>
    </dgm:pt>
    <dgm:pt modelId="{DAAB9941-E450-4F2B-BA15-2BD3A3C77C02}">
      <dgm:prSet phldrT="[Text]"/>
      <dgm:spPr/>
      <dgm:t>
        <a:bodyPr/>
        <a:lstStyle/>
        <a:p>
          <a:r>
            <a:rPr lang="en-US" dirty="0" err="1"/>
            <a:t>Bilangan</a:t>
          </a:r>
          <a:r>
            <a:rPr lang="en-US" dirty="0"/>
            <a:t> </a:t>
          </a:r>
          <a:r>
            <a:rPr lang="en-US" dirty="0" err="1"/>
            <a:t>bulat</a:t>
          </a:r>
          <a:r>
            <a:rPr lang="en-US" dirty="0"/>
            <a:t> n </a:t>
          </a:r>
          <a:r>
            <a:rPr lang="en-US" dirty="0" err="1"/>
            <a:t>desimal</a:t>
          </a:r>
          <a:endParaRPr lang="en-US" dirty="0"/>
        </a:p>
      </dgm:t>
    </dgm:pt>
    <dgm:pt modelId="{5179B9EF-A90C-4141-B66F-DFB5C281E3AB}" type="parTrans" cxnId="{6198DB6F-D427-4854-8587-A7D43B33D9C4}">
      <dgm:prSet/>
      <dgm:spPr/>
      <dgm:t>
        <a:bodyPr/>
        <a:lstStyle/>
        <a:p>
          <a:endParaRPr lang="en-US"/>
        </a:p>
      </dgm:t>
    </dgm:pt>
    <dgm:pt modelId="{E59E0127-A1D3-46C8-9F8C-4167442C9D3D}" type="sibTrans" cxnId="{6198DB6F-D427-4854-8587-A7D43B33D9C4}">
      <dgm:prSet/>
      <dgm:spPr/>
      <dgm:t>
        <a:bodyPr/>
        <a:lstStyle/>
        <a:p>
          <a:endParaRPr lang="en-US"/>
        </a:p>
      </dgm:t>
    </dgm:pt>
    <dgm:pt modelId="{63BF22BD-4F96-4B07-A8E6-2FE44E4ACE4D}" type="pres">
      <dgm:prSet presAssocID="{8ADB193B-BEDF-4223-9073-75E8B34446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96E741B-B4EA-416E-9A49-027609BEEFD9}" type="pres">
      <dgm:prSet presAssocID="{11B5794F-C461-45FB-B36D-92097FA4C157}" presName="linNode" presStyleCnt="0"/>
      <dgm:spPr/>
    </dgm:pt>
    <dgm:pt modelId="{10A673C0-D2FC-4ECA-9E50-34B0980F0DDD}" type="pres">
      <dgm:prSet presAssocID="{11B5794F-C461-45FB-B36D-92097FA4C15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6C31FB-00B7-4954-95AD-02ADAA286526}" type="pres">
      <dgm:prSet presAssocID="{11B5794F-C461-45FB-B36D-92097FA4C15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1EFEDE-3349-486A-AF32-1A33B17C5ECB}" type="pres">
      <dgm:prSet presAssocID="{FB78A09E-D679-48FD-BE1B-836C8837BD07}" presName="sp" presStyleCnt="0"/>
      <dgm:spPr/>
    </dgm:pt>
    <dgm:pt modelId="{3822462E-9275-4579-96F7-97ED7204A176}" type="pres">
      <dgm:prSet presAssocID="{D3759CF1-96CB-4E46-AC9D-BEA24FFD2C4E}" presName="linNode" presStyleCnt="0"/>
      <dgm:spPr/>
    </dgm:pt>
    <dgm:pt modelId="{078382C8-391F-44DB-8B5B-C5E3C0BB60DC}" type="pres">
      <dgm:prSet presAssocID="{D3759CF1-96CB-4E46-AC9D-BEA24FFD2C4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DCA179-CCD4-4DF2-96D2-29E8A98DFDAE}" type="pres">
      <dgm:prSet presAssocID="{D3759CF1-96CB-4E46-AC9D-BEA24FFD2C4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38D58A3-F7D4-405B-A381-E86E59802077}" type="pres">
      <dgm:prSet presAssocID="{0E1A1B05-572B-44BA-8579-C613EAF7E99B}" presName="sp" presStyleCnt="0"/>
      <dgm:spPr/>
    </dgm:pt>
    <dgm:pt modelId="{26A7BA56-7E57-4631-8A3F-C2BDC1EC6C56}" type="pres">
      <dgm:prSet presAssocID="{B9CE6315-1413-480F-A48D-A1D8B89D8EC1}" presName="linNode" presStyleCnt="0"/>
      <dgm:spPr/>
    </dgm:pt>
    <dgm:pt modelId="{A4B9DDC4-1967-41A8-8553-ACD967C6C6A8}" type="pres">
      <dgm:prSet presAssocID="{B9CE6315-1413-480F-A48D-A1D8B89D8E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7D5F06D-179C-4993-B402-27F491A7A705}" type="pres">
      <dgm:prSet presAssocID="{B9CE6315-1413-480F-A48D-A1D8B89D8E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B310B02-5A60-4EF3-B713-3A9408486AD3}" type="presOf" srcId="{B9CE6315-1413-480F-A48D-A1D8B89D8EC1}" destId="{A4B9DDC4-1967-41A8-8553-ACD967C6C6A8}" srcOrd="0" destOrd="0" presId="urn:microsoft.com/office/officeart/2005/8/layout/vList5"/>
    <dgm:cxn modelId="{234E1A72-42EB-4C95-B6CB-2E0F132C88B5}" srcId="{11B5794F-C461-45FB-B36D-92097FA4C157}" destId="{478A3239-7FAE-442A-9EAD-6232C65033F2}" srcOrd="0" destOrd="0" parTransId="{33513FFE-ACFD-4F76-847B-A5570F3977EE}" sibTransId="{02A17640-D51F-4B41-9DFB-1DFA650C3C47}"/>
    <dgm:cxn modelId="{1BFDAFD5-772D-4FB0-95AA-DF7E3E7AA83A}" type="presOf" srcId="{0D5BD8FF-33AB-4A1F-873A-2A2AB10A3160}" destId="{39DCA179-CCD4-4DF2-96D2-29E8A98DFDAE}" srcOrd="0" destOrd="0" presId="urn:microsoft.com/office/officeart/2005/8/layout/vList5"/>
    <dgm:cxn modelId="{759F2F17-3211-44BB-A4FF-B6E0DB46FE95}" srcId="{8ADB193B-BEDF-4223-9073-75E8B3444603}" destId="{11B5794F-C461-45FB-B36D-92097FA4C157}" srcOrd="0" destOrd="0" parTransId="{29F36075-B412-4E80-984F-8F4A17B441F2}" sibTransId="{FB78A09E-D679-48FD-BE1B-836C8837BD07}"/>
    <dgm:cxn modelId="{59C7747D-B033-4CAA-931B-C8611F26D552}" srcId="{8ADB193B-BEDF-4223-9073-75E8B3444603}" destId="{D3759CF1-96CB-4E46-AC9D-BEA24FFD2C4E}" srcOrd="1" destOrd="0" parTransId="{046D85D0-715A-47A1-80F8-03CF53D67786}" sibTransId="{0E1A1B05-572B-44BA-8579-C613EAF7E99B}"/>
    <dgm:cxn modelId="{6198DB6F-D427-4854-8587-A7D43B33D9C4}" srcId="{B9CE6315-1413-480F-A48D-A1D8B89D8EC1}" destId="{DAAB9941-E450-4F2B-BA15-2BD3A3C77C02}" srcOrd="0" destOrd="0" parTransId="{5179B9EF-A90C-4141-B66F-DFB5C281E3AB}" sibTransId="{E59E0127-A1D3-46C8-9F8C-4167442C9D3D}"/>
    <dgm:cxn modelId="{97601FB2-F131-447A-B169-C57F9B1B1D8B}" type="presOf" srcId="{8ADB193B-BEDF-4223-9073-75E8B3444603}" destId="{63BF22BD-4F96-4B07-A8E6-2FE44E4ACE4D}" srcOrd="0" destOrd="0" presId="urn:microsoft.com/office/officeart/2005/8/layout/vList5"/>
    <dgm:cxn modelId="{73AF3D16-FA01-4EFF-B351-AE29E09CB18C}" srcId="{D3759CF1-96CB-4E46-AC9D-BEA24FFD2C4E}" destId="{0D5BD8FF-33AB-4A1F-873A-2A2AB10A3160}" srcOrd="0" destOrd="0" parTransId="{51F3F71D-5C93-4FDB-9A19-900CBA02D957}" sibTransId="{F61D1C22-75A7-4163-B4E1-7546042AB239}"/>
    <dgm:cxn modelId="{1FEEED8D-18F8-476D-A62E-250E0DD08A27}" type="presOf" srcId="{11B5794F-C461-45FB-B36D-92097FA4C157}" destId="{10A673C0-D2FC-4ECA-9E50-34B0980F0DDD}" srcOrd="0" destOrd="0" presId="urn:microsoft.com/office/officeart/2005/8/layout/vList5"/>
    <dgm:cxn modelId="{2B7507DD-D2F0-4D57-BE84-5C85FD2A5DE1}" type="presOf" srcId="{D3759CF1-96CB-4E46-AC9D-BEA24FFD2C4E}" destId="{078382C8-391F-44DB-8B5B-C5E3C0BB60DC}" srcOrd="0" destOrd="0" presId="urn:microsoft.com/office/officeart/2005/8/layout/vList5"/>
    <dgm:cxn modelId="{7E1017F8-0695-481F-8072-EA8F0EDF8AA7}" type="presOf" srcId="{478A3239-7FAE-442A-9EAD-6232C65033F2}" destId="{956C31FB-00B7-4954-95AD-02ADAA286526}" srcOrd="0" destOrd="0" presId="urn:microsoft.com/office/officeart/2005/8/layout/vList5"/>
    <dgm:cxn modelId="{1281E2F2-D672-4F0D-8CE5-4580EB2D6670}" type="presOf" srcId="{DAAB9941-E450-4F2B-BA15-2BD3A3C77C02}" destId="{C7D5F06D-179C-4993-B402-27F491A7A705}" srcOrd="0" destOrd="0" presId="urn:microsoft.com/office/officeart/2005/8/layout/vList5"/>
    <dgm:cxn modelId="{FD05B902-47CB-4699-904A-E284AE5C7FAC}" srcId="{8ADB193B-BEDF-4223-9073-75E8B3444603}" destId="{B9CE6315-1413-480F-A48D-A1D8B89D8EC1}" srcOrd="2" destOrd="0" parTransId="{16D18D6B-6474-47F0-87FC-5D8B6EF51AB8}" sibTransId="{73896FF1-8589-4ED7-AB79-CD1AF0D71970}"/>
    <dgm:cxn modelId="{88D9C69D-5634-4539-AD22-7D51E14904BB}" type="presParOf" srcId="{63BF22BD-4F96-4B07-A8E6-2FE44E4ACE4D}" destId="{196E741B-B4EA-416E-9A49-027609BEEFD9}" srcOrd="0" destOrd="0" presId="urn:microsoft.com/office/officeart/2005/8/layout/vList5"/>
    <dgm:cxn modelId="{822B375D-224F-4436-A6E6-03D17CC27DBD}" type="presParOf" srcId="{196E741B-B4EA-416E-9A49-027609BEEFD9}" destId="{10A673C0-D2FC-4ECA-9E50-34B0980F0DDD}" srcOrd="0" destOrd="0" presId="urn:microsoft.com/office/officeart/2005/8/layout/vList5"/>
    <dgm:cxn modelId="{8A1A1021-350C-41CA-88EF-6119ABF42083}" type="presParOf" srcId="{196E741B-B4EA-416E-9A49-027609BEEFD9}" destId="{956C31FB-00B7-4954-95AD-02ADAA286526}" srcOrd="1" destOrd="0" presId="urn:microsoft.com/office/officeart/2005/8/layout/vList5"/>
    <dgm:cxn modelId="{5DC63644-A21C-4EFA-8EC1-0CB338294846}" type="presParOf" srcId="{63BF22BD-4F96-4B07-A8E6-2FE44E4ACE4D}" destId="{B71EFEDE-3349-486A-AF32-1A33B17C5ECB}" srcOrd="1" destOrd="0" presId="urn:microsoft.com/office/officeart/2005/8/layout/vList5"/>
    <dgm:cxn modelId="{6F715068-D5C7-4FDE-8688-E598D2AAC050}" type="presParOf" srcId="{63BF22BD-4F96-4B07-A8E6-2FE44E4ACE4D}" destId="{3822462E-9275-4579-96F7-97ED7204A176}" srcOrd="2" destOrd="0" presId="urn:microsoft.com/office/officeart/2005/8/layout/vList5"/>
    <dgm:cxn modelId="{26A4FA07-845B-4F1F-98B9-9BC80E963286}" type="presParOf" srcId="{3822462E-9275-4579-96F7-97ED7204A176}" destId="{078382C8-391F-44DB-8B5B-C5E3C0BB60DC}" srcOrd="0" destOrd="0" presId="urn:microsoft.com/office/officeart/2005/8/layout/vList5"/>
    <dgm:cxn modelId="{45ED187A-D5B6-4D6B-A3EA-2ED4F67A4955}" type="presParOf" srcId="{3822462E-9275-4579-96F7-97ED7204A176}" destId="{39DCA179-CCD4-4DF2-96D2-29E8A98DFDAE}" srcOrd="1" destOrd="0" presId="urn:microsoft.com/office/officeart/2005/8/layout/vList5"/>
    <dgm:cxn modelId="{D84342AA-2475-48C8-936A-1D77F8525D08}" type="presParOf" srcId="{63BF22BD-4F96-4B07-A8E6-2FE44E4ACE4D}" destId="{F38D58A3-F7D4-405B-A381-E86E59802077}" srcOrd="3" destOrd="0" presId="urn:microsoft.com/office/officeart/2005/8/layout/vList5"/>
    <dgm:cxn modelId="{2FBED93D-B44D-4AFD-80D2-5F3868D1FFF6}" type="presParOf" srcId="{63BF22BD-4F96-4B07-A8E6-2FE44E4ACE4D}" destId="{26A7BA56-7E57-4631-8A3F-C2BDC1EC6C56}" srcOrd="4" destOrd="0" presId="urn:microsoft.com/office/officeart/2005/8/layout/vList5"/>
    <dgm:cxn modelId="{1290DB95-771A-4527-95D2-2E0893ECA110}" type="presParOf" srcId="{26A7BA56-7E57-4631-8A3F-C2BDC1EC6C56}" destId="{A4B9DDC4-1967-41A8-8553-ACD967C6C6A8}" srcOrd="0" destOrd="0" presId="urn:microsoft.com/office/officeart/2005/8/layout/vList5"/>
    <dgm:cxn modelId="{9D4108B3-4AEE-4D45-B3BE-99A92A786DCE}" type="presParOf" srcId="{26A7BA56-7E57-4631-8A3F-C2BDC1EC6C56}" destId="{C7D5F06D-179C-4993-B402-27F491A7A7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EA5CA1-4093-468E-86F1-A8FFDB1E47F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6C1F55-8CE2-4A07-8A5D-5AE9B3FA9C7E}">
      <dgm:prSet phldrT="[Text]"/>
      <dgm:spPr/>
      <dgm:t>
        <a:bodyPr/>
        <a:lstStyle/>
        <a:p>
          <a:r>
            <a:rPr lang="en-US" dirty="0" err="1"/>
            <a:t>Tabel</a:t>
          </a:r>
          <a:r>
            <a:rPr lang="en-US" dirty="0"/>
            <a:t> </a:t>
          </a:r>
          <a:r>
            <a:rPr lang="en-US" dirty="0" err="1"/>
            <a:t>distribusi</a:t>
          </a:r>
          <a:r>
            <a:rPr lang="en-US" dirty="0"/>
            <a:t> </a:t>
          </a:r>
          <a:r>
            <a:rPr lang="en-US" dirty="0" err="1"/>
            <a:t>frekuensi</a:t>
          </a:r>
          <a:r>
            <a:rPr lang="en-US" dirty="0"/>
            <a:t> </a:t>
          </a:r>
          <a:r>
            <a:rPr lang="en-US" dirty="0" err="1"/>
            <a:t>relatif</a:t>
          </a:r>
          <a:endParaRPr lang="en-US" dirty="0"/>
        </a:p>
      </dgm:t>
    </dgm:pt>
    <dgm:pt modelId="{61BF7BCD-0E3F-4592-938F-4DBA0B61292D}" type="parTrans" cxnId="{68CB42DC-6632-4453-A48F-890C5A4D56D1}">
      <dgm:prSet/>
      <dgm:spPr/>
      <dgm:t>
        <a:bodyPr/>
        <a:lstStyle/>
        <a:p>
          <a:endParaRPr lang="en-US"/>
        </a:p>
      </dgm:t>
    </dgm:pt>
    <dgm:pt modelId="{71FA6820-B46D-4BAD-85BB-F7FA9CD462C6}" type="sibTrans" cxnId="{68CB42DC-6632-4453-A48F-890C5A4D56D1}">
      <dgm:prSet/>
      <dgm:spPr/>
      <dgm:t>
        <a:bodyPr/>
        <a:lstStyle/>
        <a:p>
          <a:endParaRPr lang="en-US"/>
        </a:p>
      </dgm:t>
    </dgm:pt>
    <dgm:pt modelId="{9CA04C2C-9F09-4A07-A964-BEEA886C9764}">
      <dgm:prSet phldrT="[Text]" phldr="1"/>
      <dgm:spPr/>
      <dgm:t>
        <a:bodyPr/>
        <a:lstStyle/>
        <a:p>
          <a:endParaRPr lang="en-US" dirty="0"/>
        </a:p>
      </dgm:t>
    </dgm:pt>
    <dgm:pt modelId="{48634BDA-CBC9-4BF8-9A1C-ACDD807CB99D}" type="parTrans" cxnId="{ABA453CD-BD6B-4BA0-86DB-B69C96DC8C1A}">
      <dgm:prSet/>
      <dgm:spPr/>
      <dgm:t>
        <a:bodyPr/>
        <a:lstStyle/>
        <a:p>
          <a:endParaRPr lang="en-US"/>
        </a:p>
      </dgm:t>
    </dgm:pt>
    <dgm:pt modelId="{4BF12288-7C63-4297-93D1-5E356453F8E0}" type="sibTrans" cxnId="{ABA453CD-BD6B-4BA0-86DB-B69C96DC8C1A}">
      <dgm:prSet/>
      <dgm:spPr/>
      <dgm:t>
        <a:bodyPr/>
        <a:lstStyle/>
        <a:p>
          <a:endParaRPr lang="en-US"/>
        </a:p>
      </dgm:t>
    </dgm:pt>
    <dgm:pt modelId="{C79A3D96-8ED0-4A8F-9B6B-ED2B17FC0F24}">
      <dgm:prSet phldrT="[Text]" phldr="1"/>
      <dgm:spPr/>
      <dgm:t>
        <a:bodyPr/>
        <a:lstStyle/>
        <a:p>
          <a:endParaRPr lang="en-US"/>
        </a:p>
      </dgm:t>
    </dgm:pt>
    <dgm:pt modelId="{4A279033-EA74-4D7B-9383-E6F805C958F0}" type="parTrans" cxnId="{C70C5C0B-4FDB-46D6-BAAA-27534A421615}">
      <dgm:prSet/>
      <dgm:spPr/>
      <dgm:t>
        <a:bodyPr/>
        <a:lstStyle/>
        <a:p>
          <a:endParaRPr lang="en-US"/>
        </a:p>
      </dgm:t>
    </dgm:pt>
    <dgm:pt modelId="{CBE0E23C-0670-424F-803E-D479B4F63518}" type="sibTrans" cxnId="{C70C5C0B-4FDB-46D6-BAAA-27534A421615}">
      <dgm:prSet/>
      <dgm:spPr/>
      <dgm:t>
        <a:bodyPr/>
        <a:lstStyle/>
        <a:p>
          <a:endParaRPr lang="en-US"/>
        </a:p>
      </dgm:t>
    </dgm:pt>
    <dgm:pt modelId="{2758EB19-9408-4B3B-B374-B456522F1136}">
      <dgm:prSet phldrT="[Text]"/>
      <dgm:spPr/>
      <dgm:t>
        <a:bodyPr/>
        <a:lstStyle/>
        <a:p>
          <a:r>
            <a:rPr lang="en-US" dirty="0" err="1"/>
            <a:t>Tabel</a:t>
          </a:r>
          <a:r>
            <a:rPr lang="en-US" dirty="0"/>
            <a:t> </a:t>
          </a:r>
          <a:r>
            <a:rPr lang="en-US" dirty="0" err="1"/>
            <a:t>distribusi</a:t>
          </a:r>
          <a:r>
            <a:rPr lang="en-US" dirty="0"/>
            <a:t> </a:t>
          </a:r>
          <a:r>
            <a:rPr lang="en-US" dirty="0" err="1"/>
            <a:t>frekuensi</a:t>
          </a:r>
          <a:r>
            <a:rPr lang="en-US" dirty="0"/>
            <a:t> </a:t>
          </a:r>
          <a:r>
            <a:rPr lang="en-US" dirty="0" err="1"/>
            <a:t>kumulatif</a:t>
          </a:r>
          <a:endParaRPr lang="en-US" dirty="0"/>
        </a:p>
      </dgm:t>
    </dgm:pt>
    <dgm:pt modelId="{ECC2B9EF-67AE-4F59-97A8-4ED4313D133A}" type="parTrans" cxnId="{F0986A2F-4ABD-4E92-826F-CEC215B20318}">
      <dgm:prSet/>
      <dgm:spPr/>
      <dgm:t>
        <a:bodyPr/>
        <a:lstStyle/>
        <a:p>
          <a:endParaRPr lang="en-US"/>
        </a:p>
      </dgm:t>
    </dgm:pt>
    <dgm:pt modelId="{9FCE89B1-3386-4AC2-ABF9-ED57F15142DE}" type="sibTrans" cxnId="{F0986A2F-4ABD-4E92-826F-CEC215B20318}">
      <dgm:prSet/>
      <dgm:spPr/>
      <dgm:t>
        <a:bodyPr/>
        <a:lstStyle/>
        <a:p>
          <a:endParaRPr lang="en-US"/>
        </a:p>
      </dgm:t>
    </dgm:pt>
    <dgm:pt modelId="{CD59496F-1E1F-4B98-9104-410393AED92C}">
      <dgm:prSet phldrT="[Text]"/>
      <dgm:spPr/>
      <dgm:t>
        <a:bodyPr/>
        <a:lstStyle/>
        <a:p>
          <a:r>
            <a:rPr lang="en-US" dirty="0" err="1"/>
            <a:t>Tabel</a:t>
          </a:r>
          <a:r>
            <a:rPr lang="en-US" dirty="0"/>
            <a:t> dist </a:t>
          </a:r>
          <a:r>
            <a:rPr lang="en-US" dirty="0" err="1"/>
            <a:t>frek</a:t>
          </a:r>
          <a:r>
            <a:rPr lang="en-US" dirty="0"/>
            <a:t> </a:t>
          </a:r>
          <a:r>
            <a:rPr lang="en-US" dirty="0" err="1"/>
            <a:t>kum</a:t>
          </a:r>
          <a:r>
            <a:rPr lang="en-US" dirty="0"/>
            <a:t> “</a:t>
          </a:r>
          <a:r>
            <a:rPr lang="en-US" dirty="0" err="1"/>
            <a:t>kurang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”</a:t>
          </a:r>
        </a:p>
      </dgm:t>
    </dgm:pt>
    <dgm:pt modelId="{C602898F-9ACC-4C59-9C38-E332A8DA60CE}" type="parTrans" cxnId="{A95BB571-2B20-4A37-805E-F6D72C4A9302}">
      <dgm:prSet/>
      <dgm:spPr/>
      <dgm:t>
        <a:bodyPr/>
        <a:lstStyle/>
        <a:p>
          <a:endParaRPr lang="en-US"/>
        </a:p>
      </dgm:t>
    </dgm:pt>
    <dgm:pt modelId="{967BD1D9-35F1-42CD-B7B0-55D86315BDFB}" type="sibTrans" cxnId="{A95BB571-2B20-4A37-805E-F6D72C4A9302}">
      <dgm:prSet/>
      <dgm:spPr/>
      <dgm:t>
        <a:bodyPr/>
        <a:lstStyle/>
        <a:p>
          <a:endParaRPr lang="en-US"/>
        </a:p>
      </dgm:t>
    </dgm:pt>
    <dgm:pt modelId="{65805F1A-F08D-466D-9B89-C33B993783C9}">
      <dgm:prSet phldrT="[Text]"/>
      <dgm:spPr/>
      <dgm:t>
        <a:bodyPr/>
        <a:lstStyle/>
        <a:p>
          <a:r>
            <a:rPr lang="en-US" dirty="0" err="1"/>
            <a:t>Tabel</a:t>
          </a:r>
          <a:r>
            <a:rPr lang="en-US" dirty="0"/>
            <a:t> dist </a:t>
          </a:r>
          <a:r>
            <a:rPr lang="en-US" dirty="0" err="1"/>
            <a:t>frek</a:t>
          </a:r>
          <a:r>
            <a:rPr lang="en-US" dirty="0"/>
            <a:t> </a:t>
          </a:r>
          <a:r>
            <a:rPr lang="en-US" dirty="0" err="1"/>
            <a:t>kum</a:t>
          </a:r>
          <a:r>
            <a:rPr lang="en-US" dirty="0"/>
            <a:t> “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”</a:t>
          </a:r>
        </a:p>
      </dgm:t>
    </dgm:pt>
    <dgm:pt modelId="{85256BF7-3884-4595-99F6-1D8A6FFD3CD5}" type="parTrans" cxnId="{9EBBD1F1-9FB4-4236-A311-CFD668B50C66}">
      <dgm:prSet/>
      <dgm:spPr/>
      <dgm:t>
        <a:bodyPr/>
        <a:lstStyle/>
        <a:p>
          <a:endParaRPr lang="en-US"/>
        </a:p>
      </dgm:t>
    </dgm:pt>
    <dgm:pt modelId="{D152950C-B187-4385-A234-EA694A4D0DC4}" type="sibTrans" cxnId="{9EBBD1F1-9FB4-4236-A311-CFD668B50C66}">
      <dgm:prSet/>
      <dgm:spPr/>
      <dgm:t>
        <a:bodyPr/>
        <a:lstStyle/>
        <a:p>
          <a:endParaRPr lang="en-US"/>
        </a:p>
      </dgm:t>
    </dgm:pt>
    <dgm:pt modelId="{07DF238F-CCAA-4CC0-91A3-8F9500BB31A9}">
      <dgm:prSet phldrT="[Text]"/>
      <dgm:spPr/>
      <dgm:t>
        <a:bodyPr/>
        <a:lstStyle/>
        <a:p>
          <a:r>
            <a:rPr lang="en-US" dirty="0" err="1"/>
            <a:t>Tabel</a:t>
          </a:r>
          <a:r>
            <a:rPr lang="en-US" dirty="0"/>
            <a:t> </a:t>
          </a:r>
          <a:r>
            <a:rPr lang="en-US" dirty="0" err="1"/>
            <a:t>distribusi</a:t>
          </a:r>
          <a:r>
            <a:rPr lang="en-US" dirty="0"/>
            <a:t> </a:t>
          </a:r>
          <a:r>
            <a:rPr lang="en-US" dirty="0" err="1"/>
            <a:t>relatif</a:t>
          </a:r>
          <a:r>
            <a:rPr lang="en-US" dirty="0"/>
            <a:t> </a:t>
          </a:r>
          <a:r>
            <a:rPr lang="en-US" dirty="0" err="1"/>
            <a:t>kumulatif</a:t>
          </a:r>
          <a:endParaRPr lang="en-US" dirty="0"/>
        </a:p>
      </dgm:t>
    </dgm:pt>
    <dgm:pt modelId="{1BC5F2BF-45BB-4FFD-9A28-AD80324A915D}" type="parTrans" cxnId="{B9B8F4AC-2B49-47AB-B8DA-145102B605D5}">
      <dgm:prSet/>
      <dgm:spPr/>
      <dgm:t>
        <a:bodyPr/>
        <a:lstStyle/>
        <a:p>
          <a:endParaRPr lang="en-US"/>
        </a:p>
      </dgm:t>
    </dgm:pt>
    <dgm:pt modelId="{0F2FD146-0CFA-4DFA-80EF-B3B753570848}" type="sibTrans" cxnId="{B9B8F4AC-2B49-47AB-B8DA-145102B605D5}">
      <dgm:prSet/>
      <dgm:spPr/>
      <dgm:t>
        <a:bodyPr/>
        <a:lstStyle/>
        <a:p>
          <a:endParaRPr lang="en-US"/>
        </a:p>
      </dgm:t>
    </dgm:pt>
    <dgm:pt modelId="{43D2F123-6AE0-4336-94DD-E040322E67F1}">
      <dgm:prSet phldrT="[Text]"/>
      <dgm:spPr/>
      <dgm:t>
        <a:bodyPr/>
        <a:lstStyle/>
        <a:p>
          <a:r>
            <a:rPr lang="en-US" dirty="0" err="1"/>
            <a:t>Tabel</a:t>
          </a:r>
          <a:r>
            <a:rPr lang="en-US" dirty="0"/>
            <a:t> dist </a:t>
          </a:r>
          <a:r>
            <a:rPr lang="en-US" dirty="0" err="1"/>
            <a:t>frek</a:t>
          </a:r>
          <a:r>
            <a:rPr lang="en-US" dirty="0"/>
            <a:t> </a:t>
          </a:r>
          <a:r>
            <a:rPr lang="en-US" dirty="0" err="1"/>
            <a:t>rel</a:t>
          </a:r>
          <a:r>
            <a:rPr lang="en-US" dirty="0"/>
            <a:t> </a:t>
          </a:r>
          <a:r>
            <a:rPr lang="en-US" dirty="0" err="1"/>
            <a:t>kum</a:t>
          </a:r>
          <a:r>
            <a:rPr lang="en-US" dirty="0"/>
            <a:t> “</a:t>
          </a:r>
          <a:r>
            <a:rPr lang="en-US" dirty="0" err="1"/>
            <a:t>kurang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”</a:t>
          </a:r>
        </a:p>
      </dgm:t>
    </dgm:pt>
    <dgm:pt modelId="{878BF4F5-46E4-4446-AE30-1E478C55D9AD}" type="parTrans" cxnId="{5382D10D-2443-4ED7-979C-7B07EA65D65A}">
      <dgm:prSet/>
      <dgm:spPr/>
      <dgm:t>
        <a:bodyPr/>
        <a:lstStyle/>
        <a:p>
          <a:endParaRPr lang="en-US"/>
        </a:p>
      </dgm:t>
    </dgm:pt>
    <dgm:pt modelId="{D8AC8821-D493-4F28-8C9E-228F5C5BE548}" type="sibTrans" cxnId="{5382D10D-2443-4ED7-979C-7B07EA65D65A}">
      <dgm:prSet/>
      <dgm:spPr/>
      <dgm:t>
        <a:bodyPr/>
        <a:lstStyle/>
        <a:p>
          <a:endParaRPr lang="en-US"/>
        </a:p>
      </dgm:t>
    </dgm:pt>
    <dgm:pt modelId="{193DD3C7-7FBE-44E5-8F4D-2BA853405568}">
      <dgm:prSet/>
      <dgm:spPr/>
      <dgm:t>
        <a:bodyPr/>
        <a:lstStyle/>
        <a:p>
          <a:r>
            <a:rPr lang="en-US" dirty="0" err="1"/>
            <a:t>Tabel</a:t>
          </a:r>
          <a:r>
            <a:rPr lang="en-US" dirty="0"/>
            <a:t> dist </a:t>
          </a:r>
          <a:r>
            <a:rPr lang="en-US" dirty="0" err="1"/>
            <a:t>frek</a:t>
          </a:r>
          <a:r>
            <a:rPr lang="en-US" dirty="0"/>
            <a:t> </a:t>
          </a:r>
          <a:r>
            <a:rPr lang="en-US" dirty="0" err="1"/>
            <a:t>rel</a:t>
          </a:r>
          <a:r>
            <a:rPr lang="en-US" dirty="0"/>
            <a:t>  </a:t>
          </a:r>
          <a:r>
            <a:rPr lang="en-US" dirty="0" err="1"/>
            <a:t>kum</a:t>
          </a:r>
          <a:r>
            <a:rPr lang="en-US" dirty="0"/>
            <a:t> “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”</a:t>
          </a:r>
        </a:p>
      </dgm:t>
    </dgm:pt>
    <dgm:pt modelId="{469937F6-D411-4CE1-812C-6277A6BF4D9B}" type="parTrans" cxnId="{2F83F4BB-32A5-4D67-B28F-E954577C0A43}">
      <dgm:prSet/>
      <dgm:spPr/>
      <dgm:t>
        <a:bodyPr/>
        <a:lstStyle/>
        <a:p>
          <a:endParaRPr lang="en-US"/>
        </a:p>
      </dgm:t>
    </dgm:pt>
    <dgm:pt modelId="{A66F4AB9-1BED-4272-A155-1FCBCEAEA624}" type="sibTrans" cxnId="{2F83F4BB-32A5-4D67-B28F-E954577C0A43}">
      <dgm:prSet/>
      <dgm:spPr/>
      <dgm:t>
        <a:bodyPr/>
        <a:lstStyle/>
        <a:p>
          <a:endParaRPr lang="en-US"/>
        </a:p>
      </dgm:t>
    </dgm:pt>
    <dgm:pt modelId="{7108EF3D-330E-47B7-8AFF-35EAA0321BEC}" type="pres">
      <dgm:prSet presAssocID="{0BEA5CA1-4093-468E-86F1-A8FFDB1E47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778337E-87D5-4BBB-8F5E-0F10FA97425F}" type="pres">
      <dgm:prSet presAssocID="{216C1F55-8CE2-4A07-8A5D-5AE9B3FA9C7E}" presName="linNode" presStyleCnt="0"/>
      <dgm:spPr/>
    </dgm:pt>
    <dgm:pt modelId="{117E7BB2-6312-4ED3-8EF7-2095BAB2DD52}" type="pres">
      <dgm:prSet presAssocID="{216C1F55-8CE2-4A07-8A5D-5AE9B3FA9C7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83ADAE1-790D-416F-BB70-9C68C56171B0}" type="pres">
      <dgm:prSet presAssocID="{216C1F55-8CE2-4A07-8A5D-5AE9B3FA9C7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5B6F798-9308-4AB4-A5B5-2B5B2FEBC4D9}" type="pres">
      <dgm:prSet presAssocID="{71FA6820-B46D-4BAD-85BB-F7FA9CD462C6}" presName="sp" presStyleCnt="0"/>
      <dgm:spPr/>
    </dgm:pt>
    <dgm:pt modelId="{002B28B2-8971-47C5-BFC6-F809F5AEFE3F}" type="pres">
      <dgm:prSet presAssocID="{2758EB19-9408-4B3B-B374-B456522F1136}" presName="linNode" presStyleCnt="0"/>
      <dgm:spPr/>
    </dgm:pt>
    <dgm:pt modelId="{A39766B2-ED19-4249-8AF2-30B1B7F2B2CF}" type="pres">
      <dgm:prSet presAssocID="{2758EB19-9408-4B3B-B374-B456522F113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67AC7A-A84B-4F0A-A6FB-A827D648AB48}" type="pres">
      <dgm:prSet presAssocID="{2758EB19-9408-4B3B-B374-B456522F113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BB8B31B-773E-4120-8EE2-03B9647A6505}" type="pres">
      <dgm:prSet presAssocID="{9FCE89B1-3386-4AC2-ABF9-ED57F15142DE}" presName="sp" presStyleCnt="0"/>
      <dgm:spPr/>
    </dgm:pt>
    <dgm:pt modelId="{B274B7CB-6686-433C-8CB9-A88F9AAEC41B}" type="pres">
      <dgm:prSet presAssocID="{07DF238F-CCAA-4CC0-91A3-8F9500BB31A9}" presName="linNode" presStyleCnt="0"/>
      <dgm:spPr/>
    </dgm:pt>
    <dgm:pt modelId="{AF48F7B4-C1B5-4990-9A77-978B91A65A3B}" type="pres">
      <dgm:prSet presAssocID="{07DF238F-CCAA-4CC0-91A3-8F9500BB31A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55347D-411B-4E19-B9E1-71235ADF25AA}" type="pres">
      <dgm:prSet presAssocID="{07DF238F-CCAA-4CC0-91A3-8F9500BB31A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70C5C0B-4FDB-46D6-BAAA-27534A421615}" srcId="{216C1F55-8CE2-4A07-8A5D-5AE9B3FA9C7E}" destId="{C79A3D96-8ED0-4A8F-9B6B-ED2B17FC0F24}" srcOrd="1" destOrd="0" parTransId="{4A279033-EA74-4D7B-9383-E6F805C958F0}" sibTransId="{CBE0E23C-0670-424F-803E-D479B4F63518}"/>
    <dgm:cxn modelId="{027875F9-F004-4B2A-A876-E77FFABB5361}" type="presOf" srcId="{9CA04C2C-9F09-4A07-A964-BEEA886C9764}" destId="{483ADAE1-790D-416F-BB70-9C68C56171B0}" srcOrd="0" destOrd="0" presId="urn:microsoft.com/office/officeart/2005/8/layout/vList5"/>
    <dgm:cxn modelId="{3E7BF344-1F6F-437E-B0D4-DB62F49A758E}" type="presOf" srcId="{CD59496F-1E1F-4B98-9104-410393AED92C}" destId="{8967AC7A-A84B-4F0A-A6FB-A827D648AB48}" srcOrd="0" destOrd="0" presId="urn:microsoft.com/office/officeart/2005/8/layout/vList5"/>
    <dgm:cxn modelId="{B8AD9A6C-A838-4351-8B53-AAA8349B55FC}" type="presOf" srcId="{216C1F55-8CE2-4A07-8A5D-5AE9B3FA9C7E}" destId="{117E7BB2-6312-4ED3-8EF7-2095BAB2DD52}" srcOrd="0" destOrd="0" presId="urn:microsoft.com/office/officeart/2005/8/layout/vList5"/>
    <dgm:cxn modelId="{5852AB27-916E-4A69-BC94-D6541621D50A}" type="presOf" srcId="{C79A3D96-8ED0-4A8F-9B6B-ED2B17FC0F24}" destId="{483ADAE1-790D-416F-BB70-9C68C56171B0}" srcOrd="0" destOrd="1" presId="urn:microsoft.com/office/officeart/2005/8/layout/vList5"/>
    <dgm:cxn modelId="{5382D10D-2443-4ED7-979C-7B07EA65D65A}" srcId="{07DF238F-CCAA-4CC0-91A3-8F9500BB31A9}" destId="{43D2F123-6AE0-4336-94DD-E040322E67F1}" srcOrd="0" destOrd="0" parTransId="{878BF4F5-46E4-4446-AE30-1E478C55D9AD}" sibTransId="{D8AC8821-D493-4F28-8C9E-228F5C5BE548}"/>
    <dgm:cxn modelId="{A95BB571-2B20-4A37-805E-F6D72C4A9302}" srcId="{2758EB19-9408-4B3B-B374-B456522F1136}" destId="{CD59496F-1E1F-4B98-9104-410393AED92C}" srcOrd="0" destOrd="0" parTransId="{C602898F-9ACC-4C59-9C38-E332A8DA60CE}" sibTransId="{967BD1D9-35F1-42CD-B7B0-55D86315BDFB}"/>
    <dgm:cxn modelId="{9D4D38D4-EE5C-40E2-89E6-169A86AC0BF1}" type="presOf" srcId="{07DF238F-CCAA-4CC0-91A3-8F9500BB31A9}" destId="{AF48F7B4-C1B5-4990-9A77-978B91A65A3B}" srcOrd="0" destOrd="0" presId="urn:microsoft.com/office/officeart/2005/8/layout/vList5"/>
    <dgm:cxn modelId="{B9B8F4AC-2B49-47AB-B8DA-145102B605D5}" srcId="{0BEA5CA1-4093-468E-86F1-A8FFDB1E47F9}" destId="{07DF238F-CCAA-4CC0-91A3-8F9500BB31A9}" srcOrd="2" destOrd="0" parTransId="{1BC5F2BF-45BB-4FFD-9A28-AD80324A915D}" sibTransId="{0F2FD146-0CFA-4DFA-80EF-B3B753570848}"/>
    <dgm:cxn modelId="{ABA453CD-BD6B-4BA0-86DB-B69C96DC8C1A}" srcId="{216C1F55-8CE2-4A07-8A5D-5AE9B3FA9C7E}" destId="{9CA04C2C-9F09-4A07-A964-BEEA886C9764}" srcOrd="0" destOrd="0" parTransId="{48634BDA-CBC9-4BF8-9A1C-ACDD807CB99D}" sibTransId="{4BF12288-7C63-4297-93D1-5E356453F8E0}"/>
    <dgm:cxn modelId="{2F83F4BB-32A5-4D67-B28F-E954577C0A43}" srcId="{07DF238F-CCAA-4CC0-91A3-8F9500BB31A9}" destId="{193DD3C7-7FBE-44E5-8F4D-2BA853405568}" srcOrd="1" destOrd="0" parTransId="{469937F6-D411-4CE1-812C-6277A6BF4D9B}" sibTransId="{A66F4AB9-1BED-4272-A155-1FCBCEAEA624}"/>
    <dgm:cxn modelId="{68CB42DC-6632-4453-A48F-890C5A4D56D1}" srcId="{0BEA5CA1-4093-468E-86F1-A8FFDB1E47F9}" destId="{216C1F55-8CE2-4A07-8A5D-5AE9B3FA9C7E}" srcOrd="0" destOrd="0" parTransId="{61BF7BCD-0E3F-4592-938F-4DBA0B61292D}" sibTransId="{71FA6820-B46D-4BAD-85BB-F7FA9CD462C6}"/>
    <dgm:cxn modelId="{F0986A2F-4ABD-4E92-826F-CEC215B20318}" srcId="{0BEA5CA1-4093-468E-86F1-A8FFDB1E47F9}" destId="{2758EB19-9408-4B3B-B374-B456522F1136}" srcOrd="1" destOrd="0" parTransId="{ECC2B9EF-67AE-4F59-97A8-4ED4313D133A}" sibTransId="{9FCE89B1-3386-4AC2-ABF9-ED57F15142DE}"/>
    <dgm:cxn modelId="{5CF4791E-FA64-498D-A6D4-628A9AD832FE}" type="presOf" srcId="{2758EB19-9408-4B3B-B374-B456522F1136}" destId="{A39766B2-ED19-4249-8AF2-30B1B7F2B2CF}" srcOrd="0" destOrd="0" presId="urn:microsoft.com/office/officeart/2005/8/layout/vList5"/>
    <dgm:cxn modelId="{4950C17D-863A-4EAB-A46D-47B7F6769E1E}" type="presOf" srcId="{193DD3C7-7FBE-44E5-8F4D-2BA853405568}" destId="{3455347D-411B-4E19-B9E1-71235ADF25AA}" srcOrd="0" destOrd="1" presId="urn:microsoft.com/office/officeart/2005/8/layout/vList5"/>
    <dgm:cxn modelId="{C7A8BCA9-7541-49CA-9E54-8D07659A18DC}" type="presOf" srcId="{43D2F123-6AE0-4336-94DD-E040322E67F1}" destId="{3455347D-411B-4E19-B9E1-71235ADF25AA}" srcOrd="0" destOrd="0" presId="urn:microsoft.com/office/officeart/2005/8/layout/vList5"/>
    <dgm:cxn modelId="{DC5C8BF2-65A5-4465-9DA2-D1C6FF0522E8}" type="presOf" srcId="{0BEA5CA1-4093-468E-86F1-A8FFDB1E47F9}" destId="{7108EF3D-330E-47B7-8AFF-35EAA0321BEC}" srcOrd="0" destOrd="0" presId="urn:microsoft.com/office/officeart/2005/8/layout/vList5"/>
    <dgm:cxn modelId="{9EBBD1F1-9FB4-4236-A311-CFD668B50C66}" srcId="{2758EB19-9408-4B3B-B374-B456522F1136}" destId="{65805F1A-F08D-466D-9B89-C33B993783C9}" srcOrd="1" destOrd="0" parTransId="{85256BF7-3884-4595-99F6-1D8A6FFD3CD5}" sibTransId="{D152950C-B187-4385-A234-EA694A4D0DC4}"/>
    <dgm:cxn modelId="{385E8272-6961-4E2C-AA6A-5AE724559038}" type="presOf" srcId="{65805F1A-F08D-466D-9B89-C33B993783C9}" destId="{8967AC7A-A84B-4F0A-A6FB-A827D648AB48}" srcOrd="0" destOrd="1" presId="urn:microsoft.com/office/officeart/2005/8/layout/vList5"/>
    <dgm:cxn modelId="{8AD52B1B-5B4A-4DF3-A15C-6A2C38C1B032}" type="presParOf" srcId="{7108EF3D-330E-47B7-8AFF-35EAA0321BEC}" destId="{7778337E-87D5-4BBB-8F5E-0F10FA97425F}" srcOrd="0" destOrd="0" presId="urn:microsoft.com/office/officeart/2005/8/layout/vList5"/>
    <dgm:cxn modelId="{D5BF5A1C-41EE-4565-A10B-2233DBBFBB29}" type="presParOf" srcId="{7778337E-87D5-4BBB-8F5E-0F10FA97425F}" destId="{117E7BB2-6312-4ED3-8EF7-2095BAB2DD52}" srcOrd="0" destOrd="0" presId="urn:microsoft.com/office/officeart/2005/8/layout/vList5"/>
    <dgm:cxn modelId="{7E910D0C-F900-45AA-8463-CB09B00D26B3}" type="presParOf" srcId="{7778337E-87D5-4BBB-8F5E-0F10FA97425F}" destId="{483ADAE1-790D-416F-BB70-9C68C56171B0}" srcOrd="1" destOrd="0" presId="urn:microsoft.com/office/officeart/2005/8/layout/vList5"/>
    <dgm:cxn modelId="{E88AD165-922D-48EB-A896-403C5E5BDACB}" type="presParOf" srcId="{7108EF3D-330E-47B7-8AFF-35EAA0321BEC}" destId="{15B6F798-9308-4AB4-A5B5-2B5B2FEBC4D9}" srcOrd="1" destOrd="0" presId="urn:microsoft.com/office/officeart/2005/8/layout/vList5"/>
    <dgm:cxn modelId="{225518E3-FEB2-4CB7-A4BE-EB9CCB0AD84D}" type="presParOf" srcId="{7108EF3D-330E-47B7-8AFF-35EAA0321BEC}" destId="{002B28B2-8971-47C5-BFC6-F809F5AEFE3F}" srcOrd="2" destOrd="0" presId="urn:microsoft.com/office/officeart/2005/8/layout/vList5"/>
    <dgm:cxn modelId="{B86E8B3A-2195-4D5A-A5BA-02DF81B54CF6}" type="presParOf" srcId="{002B28B2-8971-47C5-BFC6-F809F5AEFE3F}" destId="{A39766B2-ED19-4249-8AF2-30B1B7F2B2CF}" srcOrd="0" destOrd="0" presId="urn:microsoft.com/office/officeart/2005/8/layout/vList5"/>
    <dgm:cxn modelId="{F920F8C4-2693-45D1-8E0D-DDDDCD63E884}" type="presParOf" srcId="{002B28B2-8971-47C5-BFC6-F809F5AEFE3F}" destId="{8967AC7A-A84B-4F0A-A6FB-A827D648AB48}" srcOrd="1" destOrd="0" presId="urn:microsoft.com/office/officeart/2005/8/layout/vList5"/>
    <dgm:cxn modelId="{7385A497-3F63-4D98-A815-66232A05D215}" type="presParOf" srcId="{7108EF3D-330E-47B7-8AFF-35EAA0321BEC}" destId="{4BB8B31B-773E-4120-8EE2-03B9647A6505}" srcOrd="3" destOrd="0" presId="urn:microsoft.com/office/officeart/2005/8/layout/vList5"/>
    <dgm:cxn modelId="{DDB14C37-B9AF-43A6-9D1B-72F2F5419A30}" type="presParOf" srcId="{7108EF3D-330E-47B7-8AFF-35EAA0321BEC}" destId="{B274B7CB-6686-433C-8CB9-A88F9AAEC41B}" srcOrd="4" destOrd="0" presId="urn:microsoft.com/office/officeart/2005/8/layout/vList5"/>
    <dgm:cxn modelId="{4D8BF4C7-5C35-4DEC-BBB0-9633A832867F}" type="presParOf" srcId="{B274B7CB-6686-433C-8CB9-A88F9AAEC41B}" destId="{AF48F7B4-C1B5-4990-9A77-978B91A65A3B}" srcOrd="0" destOrd="0" presId="urn:microsoft.com/office/officeart/2005/8/layout/vList5"/>
    <dgm:cxn modelId="{93692194-9600-48AD-B128-36529F5A5412}" type="presParOf" srcId="{B274B7CB-6686-433C-8CB9-A88F9AAEC41B}" destId="{3455347D-411B-4E19-B9E1-71235ADF25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1D0EA-586E-4837-9686-FAD2FC5D048F}">
      <dsp:nvSpPr>
        <dsp:cNvPr id="0" name=""/>
        <dsp:cNvSpPr/>
      </dsp:nvSpPr>
      <dsp:spPr>
        <a:xfrm>
          <a:off x="3291839" y="297"/>
          <a:ext cx="4937760" cy="11608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/>
            <a:t>kualitatif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/>
            <a:t>Kuantitatif</a:t>
          </a:r>
          <a:endParaRPr lang="en-US" sz="2700" kern="1200" dirty="0"/>
        </a:p>
      </dsp:txBody>
      <dsp:txXfrm>
        <a:off x="3291839" y="145404"/>
        <a:ext cx="4502438" cy="870644"/>
      </dsp:txXfrm>
    </dsp:sp>
    <dsp:sp modelId="{1AF3C983-8233-496D-AA6C-2A50DB0CBABC}">
      <dsp:nvSpPr>
        <dsp:cNvPr id="0" name=""/>
        <dsp:cNvSpPr/>
      </dsp:nvSpPr>
      <dsp:spPr>
        <a:xfrm>
          <a:off x="0" y="297"/>
          <a:ext cx="3291840" cy="11608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/>
            <a:t>Sifat</a:t>
          </a:r>
          <a:endParaRPr lang="en-US" sz="3600" kern="1200" dirty="0"/>
        </a:p>
      </dsp:txBody>
      <dsp:txXfrm>
        <a:off x="56668" y="56965"/>
        <a:ext cx="3178504" cy="1047522"/>
      </dsp:txXfrm>
    </dsp:sp>
    <dsp:sp modelId="{ECB729D4-0ACD-4F2B-937E-8C5D8575A83B}">
      <dsp:nvSpPr>
        <dsp:cNvPr id="0" name=""/>
        <dsp:cNvSpPr/>
      </dsp:nvSpPr>
      <dsp:spPr>
        <a:xfrm>
          <a:off x="3291839" y="1277242"/>
          <a:ext cx="4937760" cy="11608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Primer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/>
            <a:t>Sekunder</a:t>
          </a:r>
          <a:endParaRPr lang="en-US" sz="2700" kern="1200" dirty="0"/>
        </a:p>
      </dsp:txBody>
      <dsp:txXfrm>
        <a:off x="3291839" y="1422349"/>
        <a:ext cx="4502438" cy="870644"/>
      </dsp:txXfrm>
    </dsp:sp>
    <dsp:sp modelId="{5AD1D455-BB72-42AC-841E-EF911AE2E879}">
      <dsp:nvSpPr>
        <dsp:cNvPr id="0" name=""/>
        <dsp:cNvSpPr/>
      </dsp:nvSpPr>
      <dsp:spPr>
        <a:xfrm>
          <a:off x="0" y="1277242"/>
          <a:ext cx="3291840" cy="11608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/>
            <a:t>Sumber</a:t>
          </a:r>
          <a:endParaRPr lang="en-US" sz="3600" kern="1200" dirty="0"/>
        </a:p>
      </dsp:txBody>
      <dsp:txXfrm>
        <a:off x="56668" y="1333910"/>
        <a:ext cx="3178504" cy="1047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1D0EA-586E-4837-9686-FAD2FC5D048F}">
      <dsp:nvSpPr>
        <dsp:cNvPr id="0" name=""/>
        <dsp:cNvSpPr/>
      </dsp:nvSpPr>
      <dsp:spPr>
        <a:xfrm>
          <a:off x="3291839" y="297"/>
          <a:ext cx="4937760" cy="11608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/>
            <a:t>Sensus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Sampling</a:t>
          </a:r>
        </a:p>
      </dsp:txBody>
      <dsp:txXfrm>
        <a:off x="3291839" y="145404"/>
        <a:ext cx="4502438" cy="870644"/>
      </dsp:txXfrm>
    </dsp:sp>
    <dsp:sp modelId="{1AF3C983-8233-496D-AA6C-2A50DB0CBABC}">
      <dsp:nvSpPr>
        <dsp:cNvPr id="0" name=""/>
        <dsp:cNvSpPr/>
      </dsp:nvSpPr>
      <dsp:spPr>
        <a:xfrm>
          <a:off x="0" y="297"/>
          <a:ext cx="3291840" cy="11608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Cara </a:t>
          </a:r>
          <a:r>
            <a:rPr lang="en-US" sz="3300" kern="1200" dirty="0" err="1"/>
            <a:t>memperoleh</a:t>
          </a:r>
          <a:endParaRPr lang="en-US" sz="3300" kern="1200" dirty="0"/>
        </a:p>
      </dsp:txBody>
      <dsp:txXfrm>
        <a:off x="56668" y="56965"/>
        <a:ext cx="3178504" cy="1047522"/>
      </dsp:txXfrm>
    </dsp:sp>
    <dsp:sp modelId="{ECB729D4-0ACD-4F2B-937E-8C5D8575A83B}">
      <dsp:nvSpPr>
        <dsp:cNvPr id="0" name=""/>
        <dsp:cNvSpPr/>
      </dsp:nvSpPr>
      <dsp:spPr>
        <a:xfrm>
          <a:off x="3291839" y="1277242"/>
          <a:ext cx="4937760" cy="11608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Cross section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Time series</a:t>
          </a:r>
        </a:p>
      </dsp:txBody>
      <dsp:txXfrm>
        <a:off x="3291839" y="1422349"/>
        <a:ext cx="4502438" cy="870644"/>
      </dsp:txXfrm>
    </dsp:sp>
    <dsp:sp modelId="{5AD1D455-BB72-42AC-841E-EF911AE2E879}">
      <dsp:nvSpPr>
        <dsp:cNvPr id="0" name=""/>
        <dsp:cNvSpPr/>
      </dsp:nvSpPr>
      <dsp:spPr>
        <a:xfrm>
          <a:off x="0" y="1277242"/>
          <a:ext cx="3291840" cy="11608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Waktu</a:t>
          </a:r>
          <a:r>
            <a:rPr lang="en-US" sz="3300" kern="1200" dirty="0"/>
            <a:t> </a:t>
          </a:r>
          <a:r>
            <a:rPr lang="en-US" sz="3300" kern="1200" dirty="0" err="1"/>
            <a:t>pengumpulan</a:t>
          </a:r>
          <a:endParaRPr lang="en-US" sz="3300" kern="1200" dirty="0"/>
        </a:p>
      </dsp:txBody>
      <dsp:txXfrm>
        <a:off x="56668" y="1333910"/>
        <a:ext cx="3178504" cy="1047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C2BDA-4857-4E90-996F-FE7F174ABA62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/>
            <a:t>Bukan</a:t>
          </a:r>
          <a:r>
            <a:rPr lang="en-US" sz="2600" kern="1200" dirty="0"/>
            <a:t> “</a:t>
          </a:r>
          <a:r>
            <a:rPr lang="en-US" sz="2600" kern="1200" dirty="0" err="1"/>
            <a:t>angka</a:t>
          </a:r>
          <a:r>
            <a:rPr lang="en-US" sz="2600" kern="1200" dirty="0"/>
            <a:t>”: nominal &amp; ordinal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/>
            <a:t>Jenis</a:t>
          </a:r>
          <a:r>
            <a:rPr lang="en-US" sz="2600" kern="1200" dirty="0"/>
            <a:t> </a:t>
          </a:r>
          <a:r>
            <a:rPr lang="en-US" sz="2600" kern="1200" dirty="0" err="1"/>
            <a:t>pekerjaan</a:t>
          </a:r>
          <a:r>
            <a:rPr lang="en-US" sz="2600" kern="1200" dirty="0"/>
            <a:t>, </a:t>
          </a:r>
          <a:r>
            <a:rPr lang="en-US" sz="2600" kern="1200" dirty="0" err="1"/>
            <a:t>tgl&amp;tempat</a:t>
          </a:r>
          <a:r>
            <a:rPr lang="en-US" sz="2600" kern="1200" dirty="0"/>
            <a:t> </a:t>
          </a:r>
          <a:r>
            <a:rPr lang="en-US" sz="2600" kern="1200" dirty="0" err="1"/>
            <a:t>lhr</a:t>
          </a:r>
          <a:r>
            <a:rPr lang="en-US" sz="2600" kern="1200" dirty="0"/>
            <a:t>, </a:t>
          </a:r>
          <a:r>
            <a:rPr lang="en-US" sz="2600" kern="1200" dirty="0" err="1"/>
            <a:t>tingkat</a:t>
          </a:r>
          <a:r>
            <a:rPr lang="en-US" sz="2600" kern="1200" dirty="0"/>
            <a:t> </a:t>
          </a:r>
          <a:r>
            <a:rPr lang="en-US" sz="2600" kern="1200" dirty="0" err="1"/>
            <a:t>pendidikan</a:t>
          </a:r>
          <a:endParaRPr lang="en-US" sz="2600" kern="1200" dirty="0"/>
        </a:p>
      </dsp:txBody>
      <dsp:txXfrm>
        <a:off x="3291839" y="269889"/>
        <a:ext cx="4129750" cy="1616020"/>
      </dsp:txXfrm>
    </dsp:sp>
    <dsp:sp modelId="{7C3A8D7E-9221-4BC9-AEE9-78320248FAB2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/>
            <a:t>Kualitatif</a:t>
          </a:r>
          <a:endParaRPr lang="en-US" sz="4800" kern="1200" dirty="0"/>
        </a:p>
      </dsp:txBody>
      <dsp:txXfrm>
        <a:off x="105183" y="105735"/>
        <a:ext cx="3081474" cy="1944328"/>
      </dsp:txXfrm>
    </dsp:sp>
    <dsp:sp modelId="{5D8B67DC-DD53-4A21-B8E7-C03166930F0A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/>
            <a:t>Berupa</a:t>
          </a:r>
          <a:r>
            <a:rPr lang="en-US" sz="2600" kern="1200" dirty="0"/>
            <a:t> </a:t>
          </a:r>
          <a:r>
            <a:rPr lang="en-US" sz="2600" kern="1200" dirty="0" err="1"/>
            <a:t>angka:interval</a:t>
          </a:r>
          <a:r>
            <a:rPr lang="en-US" sz="2600" kern="1200" dirty="0"/>
            <a:t> &amp; </a:t>
          </a:r>
          <a:r>
            <a:rPr lang="en-US" sz="2600" kern="1200" dirty="0" err="1"/>
            <a:t>rasio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/>
            <a:t>Umur</a:t>
          </a:r>
          <a:r>
            <a:rPr lang="en-US" sz="2600" kern="1200" dirty="0"/>
            <a:t>, </a:t>
          </a:r>
          <a:r>
            <a:rPr lang="en-US" sz="2600" kern="1200" dirty="0" err="1"/>
            <a:t>tinggi</a:t>
          </a:r>
          <a:r>
            <a:rPr lang="en-US" sz="2600" kern="1200" dirty="0"/>
            <a:t> </a:t>
          </a:r>
          <a:r>
            <a:rPr lang="en-US" sz="2600" kern="1200" dirty="0" err="1"/>
            <a:t>badan</a:t>
          </a:r>
          <a:r>
            <a:rPr lang="en-US" sz="2600" kern="1200" dirty="0"/>
            <a:t>, </a:t>
          </a:r>
          <a:r>
            <a:rPr lang="en-US" sz="2600" kern="1200" dirty="0" err="1"/>
            <a:t>berat</a:t>
          </a:r>
          <a:r>
            <a:rPr lang="en-US" sz="2600" kern="1200" dirty="0"/>
            <a:t> </a:t>
          </a:r>
          <a:r>
            <a:rPr lang="en-US" sz="2600" kern="1200" dirty="0" err="1"/>
            <a:t>badan</a:t>
          </a:r>
          <a:endParaRPr lang="en-US" sz="2600" kern="1200" dirty="0"/>
        </a:p>
      </dsp:txBody>
      <dsp:txXfrm>
        <a:off x="3291839" y="2640053"/>
        <a:ext cx="4129750" cy="1616020"/>
      </dsp:txXfrm>
    </dsp:sp>
    <dsp:sp modelId="{E6C09D84-B81B-4252-BCB8-09A005D7989A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67556"/>
                <a:satOff val="-4269"/>
                <a:lumOff val="41107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/>
            <a:t>Kuantitatif</a:t>
          </a:r>
          <a:endParaRPr lang="en-US" sz="4800" kern="1200" dirty="0"/>
        </a:p>
      </dsp:txBody>
      <dsp:txXfrm>
        <a:off x="105183" y="2475899"/>
        <a:ext cx="3081474" cy="1944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C31FB-00B7-4954-95AD-02ADAA286526}">
      <dsp:nvSpPr>
        <dsp:cNvPr id="0" name=""/>
        <dsp:cNvSpPr/>
      </dsp:nvSpPr>
      <dsp:spPr>
        <a:xfrm rot="5400000">
          <a:off x="5101106" y="-2012820"/>
          <a:ext cx="990042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err="1"/>
            <a:t>Bilangan</a:t>
          </a:r>
          <a:r>
            <a:rPr lang="en-US" sz="3300" kern="1200" dirty="0"/>
            <a:t> </a:t>
          </a:r>
          <a:r>
            <a:rPr lang="en-US" sz="3300" kern="1200" dirty="0" err="1"/>
            <a:t>bulat</a:t>
          </a:r>
          <a:endParaRPr lang="en-US" sz="3300" kern="1200" dirty="0"/>
        </a:p>
      </dsp:txBody>
      <dsp:txXfrm rot="-5400000">
        <a:off x="2962655" y="173961"/>
        <a:ext cx="5218614" cy="893382"/>
      </dsp:txXfrm>
    </dsp:sp>
    <dsp:sp modelId="{10A673C0-D2FC-4ECA-9E50-34B0980F0DDD}">
      <dsp:nvSpPr>
        <dsp:cNvPr id="0" name=""/>
        <dsp:cNvSpPr/>
      </dsp:nvSpPr>
      <dsp:spPr>
        <a:xfrm>
          <a:off x="0" y="1875"/>
          <a:ext cx="2962656" cy="1237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Bilangan</a:t>
          </a:r>
          <a:r>
            <a:rPr lang="en-US" sz="3500" kern="1200" dirty="0"/>
            <a:t> </a:t>
          </a:r>
          <a:r>
            <a:rPr lang="en-US" sz="3500" kern="1200" dirty="0" err="1"/>
            <a:t>bulat</a:t>
          </a:r>
          <a:endParaRPr lang="en-US" sz="3500" kern="1200" dirty="0"/>
        </a:p>
      </dsp:txBody>
      <dsp:txXfrm>
        <a:off x="60412" y="62287"/>
        <a:ext cx="2841832" cy="1116728"/>
      </dsp:txXfrm>
    </dsp:sp>
    <dsp:sp modelId="{39DCA179-CCD4-4DF2-96D2-29E8A98DFDAE}">
      <dsp:nvSpPr>
        <dsp:cNvPr id="0" name=""/>
        <dsp:cNvSpPr/>
      </dsp:nvSpPr>
      <dsp:spPr>
        <a:xfrm rot="5400000">
          <a:off x="5101106" y="-713390"/>
          <a:ext cx="990042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err="1"/>
            <a:t>Bilangan</a:t>
          </a:r>
          <a:r>
            <a:rPr lang="en-US" sz="3300" kern="1200" dirty="0"/>
            <a:t> </a:t>
          </a:r>
          <a:r>
            <a:rPr lang="en-US" sz="3300" kern="1200" dirty="0" err="1"/>
            <a:t>bulat</a:t>
          </a:r>
          <a:r>
            <a:rPr lang="en-US" sz="3300" kern="1200" dirty="0"/>
            <a:t> </a:t>
          </a:r>
          <a:r>
            <a:rPr lang="en-US" sz="3300" kern="1200" dirty="0" err="1"/>
            <a:t>satu</a:t>
          </a:r>
          <a:r>
            <a:rPr lang="en-US" sz="3300" kern="1200" dirty="0"/>
            <a:t> </a:t>
          </a:r>
          <a:r>
            <a:rPr lang="en-US" sz="3300" kern="1200" dirty="0" err="1"/>
            <a:t>desimal</a:t>
          </a:r>
          <a:endParaRPr lang="en-US" sz="3300" kern="1200" dirty="0"/>
        </a:p>
      </dsp:txBody>
      <dsp:txXfrm rot="-5400000">
        <a:off x="2962655" y="1473391"/>
        <a:ext cx="5218614" cy="893382"/>
      </dsp:txXfrm>
    </dsp:sp>
    <dsp:sp modelId="{078382C8-391F-44DB-8B5B-C5E3C0BB60DC}">
      <dsp:nvSpPr>
        <dsp:cNvPr id="0" name=""/>
        <dsp:cNvSpPr/>
      </dsp:nvSpPr>
      <dsp:spPr>
        <a:xfrm>
          <a:off x="0" y="1301305"/>
          <a:ext cx="2962656" cy="1237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Bil</a:t>
          </a:r>
          <a:r>
            <a:rPr lang="en-US" sz="3500" kern="1200" dirty="0"/>
            <a:t> </a:t>
          </a:r>
          <a:r>
            <a:rPr lang="en-US" sz="3500" kern="1200" dirty="0" err="1"/>
            <a:t>bulat</a:t>
          </a:r>
          <a:r>
            <a:rPr lang="en-US" sz="3500" kern="1200" dirty="0"/>
            <a:t> </a:t>
          </a:r>
          <a:r>
            <a:rPr lang="en-US" sz="3500" kern="1200" dirty="0" err="1"/>
            <a:t>satu</a:t>
          </a:r>
          <a:r>
            <a:rPr lang="en-US" sz="3500" kern="1200" dirty="0"/>
            <a:t> </a:t>
          </a:r>
          <a:r>
            <a:rPr lang="en-US" sz="3500" kern="1200" dirty="0" err="1"/>
            <a:t>desimal</a:t>
          </a:r>
          <a:endParaRPr lang="en-US" sz="3500" kern="1200" dirty="0"/>
        </a:p>
      </dsp:txBody>
      <dsp:txXfrm>
        <a:off x="60412" y="1361717"/>
        <a:ext cx="2841832" cy="1116728"/>
      </dsp:txXfrm>
    </dsp:sp>
    <dsp:sp modelId="{C7D5F06D-179C-4993-B402-27F491A7A705}">
      <dsp:nvSpPr>
        <dsp:cNvPr id="0" name=""/>
        <dsp:cNvSpPr/>
      </dsp:nvSpPr>
      <dsp:spPr>
        <a:xfrm rot="5400000">
          <a:off x="5101106" y="586039"/>
          <a:ext cx="990042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err="1"/>
            <a:t>Bilangan</a:t>
          </a:r>
          <a:r>
            <a:rPr lang="en-US" sz="3300" kern="1200" dirty="0"/>
            <a:t> </a:t>
          </a:r>
          <a:r>
            <a:rPr lang="en-US" sz="3300" kern="1200" dirty="0" err="1"/>
            <a:t>bulat</a:t>
          </a:r>
          <a:r>
            <a:rPr lang="en-US" sz="3300" kern="1200" dirty="0"/>
            <a:t> n </a:t>
          </a:r>
          <a:r>
            <a:rPr lang="en-US" sz="3300" kern="1200" dirty="0" err="1"/>
            <a:t>desimal</a:t>
          </a:r>
          <a:endParaRPr lang="en-US" sz="3300" kern="1200" dirty="0"/>
        </a:p>
      </dsp:txBody>
      <dsp:txXfrm rot="-5400000">
        <a:off x="2962655" y="2772820"/>
        <a:ext cx="5218614" cy="893382"/>
      </dsp:txXfrm>
    </dsp:sp>
    <dsp:sp modelId="{A4B9DDC4-1967-41A8-8553-ACD967C6C6A8}">
      <dsp:nvSpPr>
        <dsp:cNvPr id="0" name=""/>
        <dsp:cNvSpPr/>
      </dsp:nvSpPr>
      <dsp:spPr>
        <a:xfrm>
          <a:off x="0" y="2600735"/>
          <a:ext cx="2962656" cy="1237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Bil</a:t>
          </a:r>
          <a:r>
            <a:rPr lang="en-US" sz="3500" kern="1200" dirty="0"/>
            <a:t> </a:t>
          </a:r>
          <a:r>
            <a:rPr lang="en-US" sz="3500" kern="1200" dirty="0" err="1"/>
            <a:t>bulat</a:t>
          </a:r>
          <a:r>
            <a:rPr lang="en-US" sz="3500" kern="1200" dirty="0"/>
            <a:t> n </a:t>
          </a:r>
          <a:r>
            <a:rPr lang="en-US" sz="3500" kern="1200" dirty="0" err="1"/>
            <a:t>desimal</a:t>
          </a:r>
          <a:endParaRPr lang="en-US" sz="3500" kern="1200" dirty="0"/>
        </a:p>
      </dsp:txBody>
      <dsp:txXfrm>
        <a:off x="60412" y="2661147"/>
        <a:ext cx="2841832" cy="11167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ADAE1-790D-416F-BB70-9C68C56171B0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/>
        </a:p>
      </dsp:txBody>
      <dsp:txXfrm rot="-5400000">
        <a:off x="2962656" y="205028"/>
        <a:ext cx="5209983" cy="1052927"/>
      </dsp:txXfrm>
    </dsp:sp>
    <dsp:sp modelId="{117E7BB2-6312-4ED3-8EF7-2095BAB2DD52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Tabel</a:t>
          </a:r>
          <a:r>
            <a:rPr lang="en-US" sz="2800" kern="1200" dirty="0"/>
            <a:t> </a:t>
          </a:r>
          <a:r>
            <a:rPr lang="en-US" sz="2800" kern="1200" dirty="0" err="1"/>
            <a:t>distribusi</a:t>
          </a:r>
          <a:r>
            <a:rPr lang="en-US" sz="2800" kern="1200" dirty="0"/>
            <a:t> </a:t>
          </a:r>
          <a:r>
            <a:rPr lang="en-US" sz="2800" kern="1200" dirty="0" err="1"/>
            <a:t>frekuensi</a:t>
          </a:r>
          <a:r>
            <a:rPr lang="en-US" sz="2800" kern="1200" dirty="0"/>
            <a:t> </a:t>
          </a:r>
          <a:r>
            <a:rPr lang="en-US" sz="2800" kern="1200" dirty="0" err="1"/>
            <a:t>relatif</a:t>
          </a:r>
          <a:endParaRPr lang="en-US" sz="2800" kern="1200" dirty="0"/>
        </a:p>
      </dsp:txBody>
      <dsp:txXfrm>
        <a:off x="71201" y="73410"/>
        <a:ext cx="2820254" cy="1316160"/>
      </dsp:txXfrm>
    </dsp:sp>
    <dsp:sp modelId="{8967AC7A-A84B-4F0A-A6FB-A827D648AB48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/>
            <a:t>Tabel</a:t>
          </a:r>
          <a:r>
            <a:rPr lang="en-US" sz="2500" kern="1200" dirty="0"/>
            <a:t> dist </a:t>
          </a:r>
          <a:r>
            <a:rPr lang="en-US" sz="2500" kern="1200" dirty="0" err="1"/>
            <a:t>frek</a:t>
          </a:r>
          <a:r>
            <a:rPr lang="en-US" sz="2500" kern="1200" dirty="0"/>
            <a:t> </a:t>
          </a:r>
          <a:r>
            <a:rPr lang="en-US" sz="2500" kern="1200" dirty="0" err="1"/>
            <a:t>kum</a:t>
          </a:r>
          <a:r>
            <a:rPr lang="en-US" sz="2500" kern="1200" dirty="0"/>
            <a:t> “</a:t>
          </a:r>
          <a:r>
            <a:rPr lang="en-US" sz="2500" kern="1200" dirty="0" err="1"/>
            <a:t>kurang</a:t>
          </a:r>
          <a:r>
            <a:rPr lang="en-US" sz="2500" kern="1200" dirty="0"/>
            <a:t> </a:t>
          </a:r>
          <a:r>
            <a:rPr lang="en-US" sz="2500" kern="1200" dirty="0" err="1"/>
            <a:t>dari</a:t>
          </a:r>
          <a:r>
            <a:rPr lang="en-US" sz="2500" kern="1200" dirty="0"/>
            <a:t>”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/>
            <a:t>Tabel</a:t>
          </a:r>
          <a:r>
            <a:rPr lang="en-US" sz="2500" kern="1200" dirty="0"/>
            <a:t> dist </a:t>
          </a:r>
          <a:r>
            <a:rPr lang="en-US" sz="2500" kern="1200" dirty="0" err="1"/>
            <a:t>frek</a:t>
          </a:r>
          <a:r>
            <a:rPr lang="en-US" sz="2500" kern="1200" dirty="0"/>
            <a:t> </a:t>
          </a:r>
          <a:r>
            <a:rPr lang="en-US" sz="2500" kern="1200" dirty="0" err="1"/>
            <a:t>kum</a:t>
          </a:r>
          <a:r>
            <a:rPr lang="en-US" sz="2500" kern="1200" dirty="0"/>
            <a:t> “ </a:t>
          </a:r>
          <a:r>
            <a:rPr lang="en-US" sz="2500" kern="1200" dirty="0" err="1"/>
            <a:t>atau</a:t>
          </a:r>
          <a:r>
            <a:rPr lang="en-US" sz="2500" kern="1200" dirty="0"/>
            <a:t> </a:t>
          </a:r>
          <a:r>
            <a:rPr lang="en-US" sz="2500" kern="1200" dirty="0" err="1"/>
            <a:t>lebih</a:t>
          </a:r>
          <a:r>
            <a:rPr lang="en-US" sz="2500" kern="1200" dirty="0"/>
            <a:t>”</a:t>
          </a:r>
        </a:p>
      </dsp:txBody>
      <dsp:txXfrm rot="-5400000">
        <a:off x="2962656" y="1736518"/>
        <a:ext cx="5209983" cy="1052927"/>
      </dsp:txXfrm>
    </dsp:sp>
    <dsp:sp modelId="{A39766B2-ED19-4249-8AF2-30B1B7F2B2CF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Tabel</a:t>
          </a:r>
          <a:r>
            <a:rPr lang="en-US" sz="2800" kern="1200" dirty="0"/>
            <a:t> </a:t>
          </a:r>
          <a:r>
            <a:rPr lang="en-US" sz="2800" kern="1200" dirty="0" err="1"/>
            <a:t>distribusi</a:t>
          </a:r>
          <a:r>
            <a:rPr lang="en-US" sz="2800" kern="1200" dirty="0"/>
            <a:t> </a:t>
          </a:r>
          <a:r>
            <a:rPr lang="en-US" sz="2800" kern="1200" dirty="0" err="1"/>
            <a:t>frekuensi</a:t>
          </a:r>
          <a:r>
            <a:rPr lang="en-US" sz="2800" kern="1200" dirty="0"/>
            <a:t> </a:t>
          </a:r>
          <a:r>
            <a:rPr lang="en-US" sz="2800" kern="1200" dirty="0" err="1"/>
            <a:t>kumulatif</a:t>
          </a:r>
          <a:endParaRPr lang="en-US" sz="2800" kern="1200" dirty="0"/>
        </a:p>
      </dsp:txBody>
      <dsp:txXfrm>
        <a:off x="71201" y="1604901"/>
        <a:ext cx="2820254" cy="1316160"/>
      </dsp:txXfrm>
    </dsp:sp>
    <dsp:sp modelId="{3455347D-411B-4E19-B9E1-71235ADF25AA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/>
            <a:t>Tabel</a:t>
          </a:r>
          <a:r>
            <a:rPr lang="en-US" sz="2500" kern="1200" dirty="0"/>
            <a:t> dist </a:t>
          </a:r>
          <a:r>
            <a:rPr lang="en-US" sz="2500" kern="1200" dirty="0" err="1"/>
            <a:t>frek</a:t>
          </a:r>
          <a:r>
            <a:rPr lang="en-US" sz="2500" kern="1200" dirty="0"/>
            <a:t> </a:t>
          </a:r>
          <a:r>
            <a:rPr lang="en-US" sz="2500" kern="1200" dirty="0" err="1"/>
            <a:t>rel</a:t>
          </a:r>
          <a:r>
            <a:rPr lang="en-US" sz="2500" kern="1200" dirty="0"/>
            <a:t> </a:t>
          </a:r>
          <a:r>
            <a:rPr lang="en-US" sz="2500" kern="1200" dirty="0" err="1"/>
            <a:t>kum</a:t>
          </a:r>
          <a:r>
            <a:rPr lang="en-US" sz="2500" kern="1200" dirty="0"/>
            <a:t> “</a:t>
          </a:r>
          <a:r>
            <a:rPr lang="en-US" sz="2500" kern="1200" dirty="0" err="1"/>
            <a:t>kurang</a:t>
          </a:r>
          <a:r>
            <a:rPr lang="en-US" sz="2500" kern="1200" dirty="0"/>
            <a:t> </a:t>
          </a:r>
          <a:r>
            <a:rPr lang="en-US" sz="2500" kern="1200" dirty="0" err="1"/>
            <a:t>dari</a:t>
          </a:r>
          <a:r>
            <a:rPr lang="en-US" sz="2500" kern="1200" dirty="0"/>
            <a:t>”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/>
            <a:t>Tabel</a:t>
          </a:r>
          <a:r>
            <a:rPr lang="en-US" sz="2500" kern="1200" dirty="0"/>
            <a:t> dist </a:t>
          </a:r>
          <a:r>
            <a:rPr lang="en-US" sz="2500" kern="1200" dirty="0" err="1"/>
            <a:t>frek</a:t>
          </a:r>
          <a:r>
            <a:rPr lang="en-US" sz="2500" kern="1200" dirty="0"/>
            <a:t> </a:t>
          </a:r>
          <a:r>
            <a:rPr lang="en-US" sz="2500" kern="1200" dirty="0" err="1"/>
            <a:t>rel</a:t>
          </a:r>
          <a:r>
            <a:rPr lang="en-US" sz="2500" kern="1200" dirty="0"/>
            <a:t>  </a:t>
          </a:r>
          <a:r>
            <a:rPr lang="en-US" sz="2500" kern="1200" dirty="0" err="1"/>
            <a:t>kum</a:t>
          </a:r>
          <a:r>
            <a:rPr lang="en-US" sz="2500" kern="1200" dirty="0"/>
            <a:t> “ </a:t>
          </a:r>
          <a:r>
            <a:rPr lang="en-US" sz="2500" kern="1200" dirty="0" err="1"/>
            <a:t>atau</a:t>
          </a:r>
          <a:r>
            <a:rPr lang="en-US" sz="2500" kern="1200" dirty="0"/>
            <a:t> </a:t>
          </a:r>
          <a:r>
            <a:rPr lang="en-US" sz="2500" kern="1200" dirty="0" err="1"/>
            <a:t>lebih</a:t>
          </a:r>
          <a:r>
            <a:rPr lang="en-US" sz="2500" kern="1200" dirty="0"/>
            <a:t>”</a:t>
          </a:r>
        </a:p>
      </dsp:txBody>
      <dsp:txXfrm rot="-5400000">
        <a:off x="2962656" y="3268008"/>
        <a:ext cx="5209983" cy="1052927"/>
      </dsp:txXfrm>
    </dsp:sp>
    <dsp:sp modelId="{AF48F7B4-C1B5-4990-9A77-978B91A65A3B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Tabel</a:t>
          </a:r>
          <a:r>
            <a:rPr lang="en-US" sz="2800" kern="1200" dirty="0"/>
            <a:t> </a:t>
          </a:r>
          <a:r>
            <a:rPr lang="en-US" sz="2800" kern="1200" dirty="0" err="1"/>
            <a:t>distribusi</a:t>
          </a:r>
          <a:r>
            <a:rPr lang="en-US" sz="2800" kern="1200" dirty="0"/>
            <a:t> </a:t>
          </a:r>
          <a:r>
            <a:rPr lang="en-US" sz="2800" kern="1200" dirty="0" err="1"/>
            <a:t>relatif</a:t>
          </a:r>
          <a:r>
            <a:rPr lang="en-US" sz="2800" kern="1200" dirty="0"/>
            <a:t> </a:t>
          </a:r>
          <a:r>
            <a:rPr lang="en-US" sz="2800" kern="1200" dirty="0" err="1"/>
            <a:t>kumulatif</a:t>
          </a:r>
          <a:endParaRPr lang="en-US" sz="2800" kern="1200" dirty="0"/>
        </a:p>
      </dsp:txBody>
      <dsp:txXfrm>
        <a:off x="71201" y="3136391"/>
        <a:ext cx="2820254" cy="131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0.wmf"/><Relationship Id="rId4" Type="http://schemas.openxmlformats.org/officeDocument/2006/relationships/image" Target="../media/image5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F7622-AD37-4C89-80E0-6D7356EBB40F}" type="datetimeFigureOut">
              <a:rPr lang="id-ID" smtClean="0"/>
              <a:pPr/>
              <a:t>12/04/2018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272B9-95AE-4754-8DEB-627CAF88378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4324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D0FE81C-958C-4755-B529-C534DE67E3CD}" type="datetimeFigureOut">
              <a:rPr lang="en-GB"/>
              <a:pPr>
                <a:defRPr/>
              </a:pPr>
              <a:t>12/04/2018</a:t>
            </a:fld>
            <a:endParaRPr lang="en-GB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1AE2061-FD24-46CF-A4D1-DD909782D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734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B4D8D-9CE2-41C7-8B49-F9A05E0354AB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90C36-63EB-472D-95E9-63BAA7D5A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55AA6-0680-492E-A0A2-90A837358C54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EF039-C4DE-44DD-A105-763265E69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FADFA-8252-44F3-BE56-AFFAE50DA76A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924B6-82FB-4F04-808E-C08AB334F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EFC47-7C37-4D5C-9F80-182F285DB0EF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BD3-0173-418F-80B8-C60891381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74034-13BB-4885-A21D-74E08E51B6D5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91BC3-270F-493C-BC16-B86FE90D8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8DEA-90B4-4474-84FB-6DF69C9E2907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AC185-8561-4B90-B23E-2E766FCAA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3B112-FB78-4063-B06A-76456AF9A830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8ABE4-EBC3-4AB1-9240-EFC4D1F89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42E6-927C-4E61-9FE5-134ED5554031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DCF38-3F9C-43F2-A899-B4570BF6F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F113F-886A-4D74-81C8-FAA203B023EE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BCA3D-76BD-4C1E-9716-FAD5F6945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BC063-0F70-44B6-833E-8E36E4A5BD93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DFBC7-34C1-4233-A6B0-53101D090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4AA0-8215-4488-B9D4-8C546A41FAA2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3398-D3DF-45DD-A38C-A29049548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B483C-FC03-4494-8283-E4678C15C8CC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B944-64C1-4E90-85FF-39019523D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7DD495-3CEB-4025-B07A-5B60B0D29EBD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D149CB-7D05-48DD-ABC5-821FF79DF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8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2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4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5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6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7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8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9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0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1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3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4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5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6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7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0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1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39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4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6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51.bin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7.w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8.w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10D96-1E47-4C13-B7A5-B44B5EBAF71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PENGANTAR STATISTIKA DASAR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/>
              <a:t>MANAJEMEN PERHOTELAN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d-ID"/>
              <a:t>2018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21A55-DC03-48C6-8111-EAA207C6EF6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Data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243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Content Placeholder 11"/>
          <p:cNvGraphicFramePr>
            <a:graphicFrameLocks/>
          </p:cNvGraphicFramePr>
          <p:nvPr/>
        </p:nvGraphicFramePr>
        <p:xfrm>
          <a:off x="609600" y="4114800"/>
          <a:ext cx="8229600" cy="243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47F8E-AC64-4AED-802D-80A7FE5B919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sifat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6822B-156A-421F-8B34-71260F85590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PENYAJIAN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8BC3E-542C-4A0A-9212-0B9B6F9928A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>
                <a:solidFill>
                  <a:srgbClr val="000000"/>
                </a:solidFill>
              </a:rPr>
              <a:t>Memberi gambaran yang sistematis tentang peristiwa-peristiwa yang merupakan hasil penelitian atau observasi, 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000000"/>
                </a:solidFill>
              </a:rPr>
              <a:t>Data lebih cepat ditangkap dan dimengerti,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000000"/>
                </a:solidFill>
              </a:rPr>
              <a:t>Memudahkan dalam membuat analisis data, dan 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000000"/>
                </a:solidFill>
              </a:rPr>
              <a:t>Membuat proses pengambilan keputusan dan kesimpulan lebih tepat, cepat, dan akurat.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324600"/>
            <a:ext cx="830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http://abdulsyahid-forum.blogspot.com/2009/03/penyajian-data-statistik.html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9B352-915F-4028-AA01-849D21FA753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Cara </a:t>
            </a:r>
            <a:r>
              <a:rPr lang="en-US" dirty="0" err="1"/>
              <a:t>Penyajian</a:t>
            </a:r>
            <a:r>
              <a:rPr lang="en-US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Tabel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Gambar</a:t>
            </a:r>
            <a:r>
              <a:rPr lang="en-US" dirty="0"/>
              <a:t>/</a:t>
            </a:r>
            <a:r>
              <a:rPr lang="en-US" dirty="0" err="1"/>
              <a:t>Grafik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B1AEA-4825-4793-B1AC-E7F730D30E2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Statistik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arah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majemuk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   -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   -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arah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4953000"/>
            <a:ext cx="8229600" cy="15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yang </a:t>
            </a:r>
            <a:r>
              <a:rPr lang="en-US" sz="2400" dirty="0" err="1"/>
              <a:t>memuat</a:t>
            </a:r>
            <a:r>
              <a:rPr lang="en-US" sz="2400" dirty="0"/>
              <a:t> </a:t>
            </a:r>
            <a:r>
              <a:rPr lang="en-US" sz="2400" dirty="0" err="1"/>
              <a:t>keterangan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karakteristik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. </a:t>
            </a:r>
            <a:r>
              <a:rPr lang="en-US" sz="2400" dirty="0" err="1"/>
              <a:t>Misalnya</a:t>
            </a:r>
            <a:r>
              <a:rPr lang="en-US" sz="2400" dirty="0"/>
              <a:t> data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kedelai</a:t>
            </a:r>
            <a:r>
              <a:rPr lang="en-US" sz="2400" dirty="0"/>
              <a:t> </a:t>
            </a: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varietas</a:t>
            </a:r>
            <a:r>
              <a:rPr lang="en-US" sz="2400" dirty="0"/>
              <a:t> yang </a:t>
            </a:r>
            <a:r>
              <a:rPr lang="en-US" sz="2400" dirty="0" err="1"/>
              <a:t>ditanam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629400"/>
            <a:ext cx="830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http://abdulsyahid-forum.blogspot.com/2009/03/penyajian-data-statistik.html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49736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4800600"/>
            <a:ext cx="8382000" cy="167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yang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karakteristik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r>
              <a:rPr lang="en-US" sz="2400" dirty="0"/>
              <a:t>. </a:t>
            </a:r>
            <a:r>
              <a:rPr lang="en-US" sz="2400" dirty="0" err="1"/>
              <a:t>Misalnya</a:t>
            </a:r>
            <a:r>
              <a:rPr lang="en-US" sz="2400" dirty="0"/>
              <a:t> data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kedelai</a:t>
            </a:r>
            <a:r>
              <a:rPr lang="en-US" sz="2400" dirty="0"/>
              <a:t> </a:t>
            </a: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varietas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panen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4863" y="2819400"/>
            <a:ext cx="5799137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81000" y="4800600"/>
            <a:ext cx="8382000" cy="167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yang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karakteristik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r>
              <a:rPr lang="en-US" sz="2400" dirty="0"/>
              <a:t>. </a:t>
            </a:r>
            <a:r>
              <a:rPr lang="en-US" sz="2400" dirty="0" err="1"/>
              <a:t>Misalnya</a:t>
            </a:r>
            <a:r>
              <a:rPr lang="en-US" sz="2400" dirty="0"/>
              <a:t> data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pengamatan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kedelai</a:t>
            </a:r>
            <a:r>
              <a:rPr lang="en-US" sz="2400" dirty="0"/>
              <a:t> (ton/ha) </a:t>
            </a: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varietas</a:t>
            </a:r>
            <a:r>
              <a:rPr lang="en-US" sz="2400" dirty="0"/>
              <a:t>,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panen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250" y="2514600"/>
            <a:ext cx="52387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EB7E3-23FC-4944-9C67-74E7A513D24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/</a:t>
            </a:r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(line chart),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Batangan</a:t>
            </a:r>
            <a:r>
              <a:rPr lang="en-US" dirty="0"/>
              <a:t> (bar chart),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 (pie chart),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(Pictogram chart)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Diagram </a:t>
            </a:r>
            <a:r>
              <a:rPr lang="en-US" dirty="0" err="1"/>
              <a:t>Pencar</a:t>
            </a:r>
            <a:r>
              <a:rPr lang="en-US" dirty="0"/>
              <a:t> (Scatter diagram)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06B7A-A280-4179-8D51-BAB1135E6B4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0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10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724400" y="990600"/>
          <a:ext cx="3352800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Picture" r:id="rId3" imgW="4492800" imgH="3594240" progId="">
                  <p:embed/>
                </p:oleObj>
              </mc:Choice>
              <mc:Fallback>
                <p:oleObj name="Picture" r:id="rId3" imgW="4492800" imgH="35942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990600"/>
                        <a:ext cx="3352800" cy="268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762000" y="4267200"/>
          <a:ext cx="3048000" cy="244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Picture" r:id="rId5" imgW="4492800" imgH="3594240" progId="">
                  <p:embed/>
                </p:oleObj>
              </mc:Choice>
              <mc:Fallback>
                <p:oleObj name="Picture" r:id="rId5" imgW="4492800" imgH="359424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67200"/>
                        <a:ext cx="3048000" cy="244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4800600" y="4171950"/>
          <a:ext cx="3352800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icture" r:id="rId7" imgW="4492800" imgH="3594240" progId="">
                  <p:embed/>
                </p:oleObj>
              </mc:Choice>
              <mc:Fallback>
                <p:oleObj name="Picture" r:id="rId7" imgW="4492800" imgH="359424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171950"/>
                        <a:ext cx="3352800" cy="268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98525" y="730250"/>
            <a:ext cx="2190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Grafik Batang (Bar)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013325" y="741363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Grafik Garis (line)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960438" y="3810000"/>
            <a:ext cx="2392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Grafik lingkaran (pie)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4937125" y="3713163"/>
            <a:ext cx="3146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Grafik Interaksi (interactive)</a:t>
            </a:r>
          </a:p>
        </p:txBody>
      </p:sp>
      <p:graphicFrame>
        <p:nvGraphicFramePr>
          <p:cNvPr id="1029" name="Object 4"/>
          <p:cNvGraphicFramePr>
            <a:graphicFrameLocks noChangeAspect="1"/>
          </p:cNvGraphicFramePr>
          <p:nvPr/>
        </p:nvGraphicFramePr>
        <p:xfrm>
          <a:off x="685800" y="1143000"/>
          <a:ext cx="3352800" cy="26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icture" r:id="rId9" imgW="4492800" imgH="3594240" progId="">
                  <p:embed/>
                </p:oleObj>
              </mc:Choice>
              <mc:Fallback>
                <p:oleObj name="Picture" r:id="rId9" imgW="4492800" imgH="35942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43000"/>
                        <a:ext cx="3352800" cy="268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0A8F1-811F-498B-AACE-CE1D1E6FB1A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Grafik gambar 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/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9339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886200"/>
            <a:ext cx="5486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ent-Up Arrow 5"/>
          <p:cNvSpPr/>
          <p:nvPr/>
        </p:nvSpPr>
        <p:spPr>
          <a:xfrm rot="5400000">
            <a:off x="1485900" y="4000500"/>
            <a:ext cx="1295400" cy="1676400"/>
          </a:xfrm>
          <a:prstGeom prst="bentUpArrow">
            <a:avLst>
              <a:gd name="adj1" fmla="val 4663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1:10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ADC2D-66EF-4981-A4B1-E39026D8A0F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DISTRIBUSI FREKUENSI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503C7-6424-4628-9542-5B2D298611D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sampel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200" y="1219200"/>
            <a:ext cx="3429000" cy="274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chemeClr val="bg1"/>
                </a:solidFill>
              </a:rPr>
              <a:t>Populasi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3429000"/>
            <a:ext cx="3124200" cy="1371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/>
              <a:t>Sampel</a:t>
            </a:r>
            <a:endParaRPr lang="en-US" sz="3200" dirty="0"/>
          </a:p>
        </p:txBody>
      </p:sp>
      <p:sp>
        <p:nvSpPr>
          <p:cNvPr id="6" name="Down Arrow 5"/>
          <p:cNvSpPr/>
          <p:nvPr/>
        </p:nvSpPr>
        <p:spPr>
          <a:xfrm>
            <a:off x="1676400" y="3505200"/>
            <a:ext cx="914400" cy="1219200"/>
          </a:xfrm>
          <a:prstGeom prst="downArrow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4953000"/>
            <a:ext cx="20574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Parameter</a:t>
            </a:r>
          </a:p>
        </p:txBody>
      </p:sp>
      <p:sp>
        <p:nvSpPr>
          <p:cNvPr id="9" name="Up Arrow 8"/>
          <p:cNvSpPr/>
          <p:nvPr/>
        </p:nvSpPr>
        <p:spPr>
          <a:xfrm rot="10800000">
            <a:off x="5867400" y="4495800"/>
            <a:ext cx="838200" cy="914400"/>
          </a:xfrm>
          <a:prstGeom prst="upArrow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5562600"/>
            <a:ext cx="17526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Statistik</a:t>
            </a:r>
            <a:endParaRPr lang="en-US" sz="2400" dirty="0"/>
          </a:p>
        </p:txBody>
      </p:sp>
      <p:sp>
        <p:nvSpPr>
          <p:cNvPr id="11" name="Bent Arrow 10"/>
          <p:cNvSpPr/>
          <p:nvPr/>
        </p:nvSpPr>
        <p:spPr>
          <a:xfrm rot="5400000">
            <a:off x="4648200" y="1371600"/>
            <a:ext cx="1295400" cy="2514600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6172200"/>
            <a:ext cx="8382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Parameter </a:t>
            </a:r>
            <a:r>
              <a:rPr lang="en-US" sz="2800" dirty="0" err="1"/>
              <a:t>adalah</a:t>
            </a:r>
            <a:r>
              <a:rPr lang="en-US" sz="2800" dirty="0"/>
              <a:t>  </a:t>
            </a:r>
            <a:r>
              <a:rPr lang="en-US" sz="2800" dirty="0" err="1"/>
              <a:t>ukuran</a:t>
            </a:r>
            <a:r>
              <a:rPr lang="en-US" sz="2800" dirty="0"/>
              <a:t> yang </a:t>
            </a:r>
            <a:r>
              <a:rPr lang="en-US" sz="2800" dirty="0" err="1"/>
              <a:t>mencerminkan</a:t>
            </a:r>
            <a:r>
              <a:rPr lang="en-US" sz="2800" dirty="0"/>
              <a:t> </a:t>
            </a:r>
            <a:r>
              <a:rPr lang="en-US" sz="2800" dirty="0" err="1"/>
              <a:t>karakterstik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populasi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81000" y="6172200"/>
            <a:ext cx="8382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Populasi</a:t>
            </a:r>
            <a:r>
              <a:rPr lang="en-US" sz="2800" dirty="0"/>
              <a:t>  </a:t>
            </a:r>
            <a:r>
              <a:rPr lang="en-US" sz="2800" dirty="0" err="1"/>
              <a:t>adalah</a:t>
            </a:r>
            <a:r>
              <a:rPr lang="en-US" sz="2800" dirty="0"/>
              <a:t>  data </a:t>
            </a:r>
            <a:r>
              <a:rPr lang="en-US" sz="2800" dirty="0" err="1"/>
              <a:t>kuantitatif</a:t>
            </a:r>
            <a:r>
              <a:rPr lang="en-US" sz="2800" dirty="0"/>
              <a:t> yang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objek</a:t>
            </a:r>
            <a:r>
              <a:rPr lang="en-US" sz="2800" dirty="0"/>
              <a:t> </a:t>
            </a:r>
            <a:r>
              <a:rPr lang="en-US" sz="2800" dirty="0" err="1"/>
              <a:t>telaah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382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Sampel</a:t>
            </a:r>
            <a:r>
              <a:rPr lang="en-US" sz="2800" dirty="0"/>
              <a:t> 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populasi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381000" y="6172200"/>
            <a:ext cx="8382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Parameter </a:t>
            </a:r>
            <a:r>
              <a:rPr lang="en-US" sz="2800" dirty="0" err="1"/>
              <a:t>adalah</a:t>
            </a:r>
            <a:r>
              <a:rPr lang="en-US" sz="2800" dirty="0"/>
              <a:t>  </a:t>
            </a:r>
            <a:r>
              <a:rPr lang="en-US" sz="2800" dirty="0" err="1"/>
              <a:t>ukuran</a:t>
            </a:r>
            <a:r>
              <a:rPr lang="en-US" sz="2800" dirty="0"/>
              <a:t> yang </a:t>
            </a:r>
            <a:r>
              <a:rPr lang="en-US" sz="2800" dirty="0" err="1"/>
              <a:t>mencerminkan</a:t>
            </a:r>
            <a:r>
              <a:rPr lang="en-US" sz="2800" dirty="0"/>
              <a:t> </a:t>
            </a:r>
            <a:r>
              <a:rPr lang="en-US" sz="2800" dirty="0" err="1"/>
              <a:t>karakteristik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populasi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81000" y="6172200"/>
            <a:ext cx="83820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Statistik</a:t>
            </a:r>
            <a:r>
              <a:rPr lang="en-US" sz="2800" dirty="0"/>
              <a:t>  </a:t>
            </a:r>
            <a:r>
              <a:rPr lang="en-US" sz="2800" dirty="0" err="1"/>
              <a:t>adalah</a:t>
            </a:r>
            <a:r>
              <a:rPr lang="en-US" sz="2800" dirty="0"/>
              <a:t>  </a:t>
            </a:r>
            <a:r>
              <a:rPr lang="en-US" sz="2800" dirty="0" err="1"/>
              <a:t>ukuran</a:t>
            </a:r>
            <a:r>
              <a:rPr lang="en-US" sz="2800" dirty="0"/>
              <a:t> yang </a:t>
            </a:r>
            <a:r>
              <a:rPr lang="en-US" sz="2800" dirty="0" err="1"/>
              <a:t>mencerminkan</a:t>
            </a:r>
            <a:r>
              <a:rPr lang="en-US" sz="2800" dirty="0"/>
              <a:t> </a:t>
            </a:r>
            <a:r>
              <a:rPr lang="en-US" sz="2800" dirty="0" err="1"/>
              <a:t>karakteristik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sampel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2645B-6113-4CE9-8C8D-1C3ABBFF4FF2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Distribusi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Frekuensi</a:t>
            </a:r>
            <a:endParaRPr lang="en-US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</a:rPr>
              <a:t>Bentuk pengelompokan data untuk menggambarkan distribusi data</a:t>
            </a:r>
          </a:p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</a:rPr>
              <a:t>Dapat dinyatakan dalam</a:t>
            </a:r>
          </a:p>
          <a:p>
            <a:pPr lvl="1" eaLnBrk="1" hangingPunct="1">
              <a:buClr>
                <a:schemeClr val="tx2"/>
              </a:buClr>
              <a:buFont typeface="Wingdings" pitchFamily="2" charset="2"/>
              <a:buChar char="S"/>
              <a:defRPr/>
            </a:pPr>
            <a:r>
              <a:rPr lang="en-US">
                <a:solidFill>
                  <a:srgbClr val="000000"/>
                </a:solidFill>
              </a:rPr>
              <a:t>bentuk tabel distribusi frekuensi</a:t>
            </a:r>
          </a:p>
          <a:p>
            <a:pPr lvl="1" eaLnBrk="1" hangingPunct="1">
              <a:buClr>
                <a:schemeClr val="tx2"/>
              </a:buClr>
              <a:buFont typeface="Wingdings" pitchFamily="2" charset="2"/>
              <a:buChar char="S"/>
              <a:defRPr/>
            </a:pPr>
            <a:r>
              <a:rPr lang="en-US">
                <a:solidFill>
                  <a:srgbClr val="000000"/>
                </a:solidFill>
              </a:rPr>
              <a:t>histogram atau poligon frekuensi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0769F-B115-44D7-ACBB-144BDE3BA52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Prosedur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Umum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Penyusunan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Tabel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Dist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Frekuensi</a:t>
            </a:r>
            <a:endParaRPr lang="en-US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kelas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lebar</a:t>
            </a:r>
            <a:r>
              <a:rPr lang="en-US" dirty="0"/>
              <a:t> </a:t>
            </a:r>
            <a:r>
              <a:rPr lang="en-US" dirty="0" err="1"/>
              <a:t>kelas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kelas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3C664-432B-441E-B0D6-B95F441BE82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Contoh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tabel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dist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frekuensi</a:t>
            </a:r>
            <a:endParaRPr lang="en-US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324600"/>
            <a:ext cx="815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hanckey.pbworks.com/f/</a:t>
            </a:r>
            <a:r>
              <a:rPr lang="en-US" b="1" i="1" dirty="0" err="1"/>
              <a:t>presentasi</a:t>
            </a:r>
            <a:r>
              <a:rPr lang="en-US" i="1" dirty="0" err="1"/>
              <a:t>+</a:t>
            </a:r>
            <a:r>
              <a:rPr lang="en-US" b="1" i="1" dirty="0" err="1"/>
              <a:t>bahan</a:t>
            </a:r>
            <a:r>
              <a:rPr lang="en-US" i="1" dirty="0" err="1"/>
              <a:t>+</a:t>
            </a:r>
            <a:r>
              <a:rPr lang="en-US" b="1" i="1" dirty="0" err="1"/>
              <a:t>kuliah</a:t>
            </a:r>
            <a:r>
              <a:rPr lang="en-US" i="1" dirty="0" err="1"/>
              <a:t>.ppt</a:t>
            </a:r>
            <a:endParaRPr lang="en-US" dirty="0"/>
          </a:p>
        </p:txBody>
      </p:sp>
      <p:graphicFrame>
        <p:nvGraphicFramePr>
          <p:cNvPr id="5" name="Group 242"/>
          <p:cNvGraphicFramePr>
            <a:graphicFrameLocks noGrp="1"/>
          </p:cNvGraphicFramePr>
          <p:nvPr/>
        </p:nvGraphicFramePr>
        <p:xfrm>
          <a:off x="762000" y="1524000"/>
          <a:ext cx="2743200" cy="25908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KELOMPOK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FREKUENSI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Kelompok ke-1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f1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Kelompok ke-2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f2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Kelompok ke-3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f3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Kelompok ke-i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fi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Kelompok ke-k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fk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4303" name="Text Box 43"/>
          <p:cNvSpPr txBox="1">
            <a:spLocks noChangeArrowheads="1"/>
          </p:cNvSpPr>
          <p:nvPr/>
        </p:nvSpPr>
        <p:spPr bwMode="auto">
          <a:xfrm>
            <a:off x="2362200" y="335280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333399"/>
                </a:solidFill>
                <a:latin typeface="Calibri" pitchFamily="34" charset="0"/>
              </a:rPr>
              <a:t>       k</a:t>
            </a:r>
          </a:p>
          <a:p>
            <a:r>
              <a:rPr lang="en-US" sz="1400" b="1">
                <a:solidFill>
                  <a:srgbClr val="333399"/>
                </a:solidFill>
                <a:latin typeface="Calibri" pitchFamily="34" charset="0"/>
              </a:rPr>
              <a:t>n = </a:t>
            </a:r>
            <a:r>
              <a:rPr lang="en-US" sz="14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400" b="1">
                <a:solidFill>
                  <a:srgbClr val="333399"/>
                </a:solidFill>
                <a:latin typeface="Calibri" pitchFamily="34" charset="0"/>
                <a:sym typeface="Arial Special G2"/>
              </a:rPr>
              <a:t> fi</a:t>
            </a:r>
          </a:p>
          <a:p>
            <a:r>
              <a:rPr lang="en-US" sz="1400" b="1">
                <a:solidFill>
                  <a:srgbClr val="333399"/>
                </a:solidFill>
                <a:latin typeface="Calibri" pitchFamily="34" charset="0"/>
                <a:sym typeface="Arial Special G2"/>
              </a:rPr>
              <a:t>       i=1</a:t>
            </a:r>
            <a:endParaRPr lang="en-US" sz="1400" b="1">
              <a:solidFill>
                <a:srgbClr val="333399"/>
              </a:solidFill>
              <a:latin typeface="Calibri" pitchFamily="34" charset="0"/>
            </a:endParaRPr>
          </a:p>
        </p:txBody>
      </p:sp>
      <p:graphicFrame>
        <p:nvGraphicFramePr>
          <p:cNvPr id="7" name="Group 102"/>
          <p:cNvGraphicFramePr>
            <a:graphicFrameLocks noGrp="1"/>
          </p:cNvGraphicFramePr>
          <p:nvPr/>
        </p:nvGraphicFramePr>
        <p:xfrm>
          <a:off x="4800600" y="1905000"/>
          <a:ext cx="2743200" cy="2036064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Pendidikan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Frekuensi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 Box 205"/>
          <p:cNvSpPr txBox="1">
            <a:spLocks noChangeArrowheads="1"/>
          </p:cNvSpPr>
          <p:nvPr/>
        </p:nvSpPr>
        <p:spPr bwMode="auto">
          <a:xfrm>
            <a:off x="2133600" y="5322888"/>
            <a:ext cx="5181600" cy="925512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333399"/>
                </a:solidFill>
                <a:latin typeface="Calibri" pitchFamily="34" charset="0"/>
              </a:rPr>
              <a:t>       k</a:t>
            </a:r>
          </a:p>
          <a:p>
            <a:r>
              <a:rPr lang="en-US" b="1" dirty="0">
                <a:solidFill>
                  <a:srgbClr val="333399"/>
                </a:solidFill>
                <a:latin typeface="Calibri" pitchFamily="34" charset="0"/>
              </a:rPr>
              <a:t>n = </a:t>
            </a:r>
            <a:r>
              <a:rPr lang="en-US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b="1" dirty="0">
                <a:solidFill>
                  <a:srgbClr val="333399"/>
                </a:solidFill>
                <a:latin typeface="Calibri" pitchFamily="34" charset="0"/>
                <a:sym typeface="Arial Special G2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Calibri" pitchFamily="34" charset="0"/>
                <a:sym typeface="Arial Special G2"/>
              </a:rPr>
              <a:t>fi</a:t>
            </a:r>
            <a:r>
              <a:rPr lang="en-US" b="1" dirty="0">
                <a:solidFill>
                  <a:srgbClr val="333399"/>
                </a:solidFill>
                <a:latin typeface="Calibri" pitchFamily="34" charset="0"/>
                <a:sym typeface="Arial Special G2"/>
              </a:rPr>
              <a:t>  = f</a:t>
            </a:r>
            <a:r>
              <a:rPr lang="en-US" b="1" baseline="-25000" dirty="0">
                <a:solidFill>
                  <a:srgbClr val="333399"/>
                </a:solidFill>
                <a:latin typeface="Calibri" pitchFamily="34" charset="0"/>
                <a:sym typeface="Arial Special G2"/>
              </a:rPr>
              <a:t>1</a:t>
            </a:r>
            <a:r>
              <a:rPr lang="en-US" b="1" dirty="0">
                <a:solidFill>
                  <a:srgbClr val="333399"/>
                </a:solidFill>
                <a:latin typeface="Calibri" pitchFamily="34" charset="0"/>
                <a:sym typeface="Arial Special G2"/>
              </a:rPr>
              <a:t> + f</a:t>
            </a:r>
            <a:r>
              <a:rPr lang="en-US" b="1" baseline="-25000" dirty="0">
                <a:solidFill>
                  <a:srgbClr val="333399"/>
                </a:solidFill>
                <a:latin typeface="Calibri" pitchFamily="34" charset="0"/>
                <a:sym typeface="Arial Special G2"/>
              </a:rPr>
              <a:t>2</a:t>
            </a:r>
            <a:r>
              <a:rPr lang="en-US" b="1" dirty="0">
                <a:solidFill>
                  <a:srgbClr val="333399"/>
                </a:solidFill>
                <a:latin typeface="Calibri" pitchFamily="34" charset="0"/>
                <a:sym typeface="Arial Special G2"/>
              </a:rPr>
              <a:t> + f</a:t>
            </a:r>
            <a:r>
              <a:rPr lang="en-US" b="1" baseline="-25000" dirty="0">
                <a:solidFill>
                  <a:srgbClr val="333399"/>
                </a:solidFill>
                <a:latin typeface="Calibri" pitchFamily="34" charset="0"/>
                <a:sym typeface="Arial Special G2"/>
              </a:rPr>
              <a:t>3</a:t>
            </a:r>
            <a:r>
              <a:rPr lang="en-US" b="1" dirty="0">
                <a:solidFill>
                  <a:srgbClr val="333399"/>
                </a:solidFill>
                <a:latin typeface="Calibri" pitchFamily="34" charset="0"/>
                <a:sym typeface="Arial Special G2"/>
              </a:rPr>
              <a:t> +….. + </a:t>
            </a:r>
            <a:r>
              <a:rPr lang="en-US" b="1" dirty="0" err="1">
                <a:solidFill>
                  <a:srgbClr val="333399"/>
                </a:solidFill>
                <a:latin typeface="Calibri" pitchFamily="34" charset="0"/>
                <a:sym typeface="Arial Special G2"/>
              </a:rPr>
              <a:t>f</a:t>
            </a:r>
            <a:r>
              <a:rPr lang="en-US" b="1" baseline="-25000" dirty="0" err="1">
                <a:solidFill>
                  <a:srgbClr val="333399"/>
                </a:solidFill>
                <a:latin typeface="Calibri" pitchFamily="34" charset="0"/>
                <a:sym typeface="Arial Special G2"/>
              </a:rPr>
              <a:t>i</a:t>
            </a:r>
            <a:r>
              <a:rPr lang="en-US" b="1" dirty="0">
                <a:solidFill>
                  <a:srgbClr val="333399"/>
                </a:solidFill>
                <a:latin typeface="Calibri" pitchFamily="34" charset="0"/>
                <a:sym typeface="Arial Special G2"/>
              </a:rPr>
              <a:t> + …… + </a:t>
            </a:r>
            <a:r>
              <a:rPr lang="en-US" b="1" dirty="0" err="1">
                <a:solidFill>
                  <a:srgbClr val="333399"/>
                </a:solidFill>
                <a:latin typeface="Calibri" pitchFamily="34" charset="0"/>
                <a:sym typeface="Arial Special G2"/>
              </a:rPr>
              <a:t>f</a:t>
            </a:r>
            <a:r>
              <a:rPr lang="en-US" b="1" baseline="-25000" dirty="0" err="1">
                <a:solidFill>
                  <a:srgbClr val="333399"/>
                </a:solidFill>
                <a:latin typeface="Calibri" pitchFamily="34" charset="0"/>
                <a:sym typeface="Arial Special G2"/>
              </a:rPr>
              <a:t>k</a:t>
            </a:r>
            <a:endParaRPr lang="en-US" b="1" baseline="-25000" dirty="0">
              <a:solidFill>
                <a:srgbClr val="333399"/>
              </a:solidFill>
              <a:latin typeface="Calibri" pitchFamily="34" charset="0"/>
              <a:sym typeface="Arial Special G2"/>
            </a:endParaRPr>
          </a:p>
          <a:p>
            <a:r>
              <a:rPr lang="en-US" b="1" dirty="0">
                <a:solidFill>
                  <a:srgbClr val="333399"/>
                </a:solidFill>
                <a:latin typeface="Calibri" pitchFamily="34" charset="0"/>
                <a:sym typeface="Arial Special G2"/>
              </a:rPr>
              <a:t>       </a:t>
            </a:r>
            <a:r>
              <a:rPr lang="en-US" b="1" dirty="0" err="1">
                <a:solidFill>
                  <a:srgbClr val="333399"/>
                </a:solidFill>
                <a:latin typeface="Calibri" pitchFamily="34" charset="0"/>
                <a:sym typeface="Arial Special G2"/>
              </a:rPr>
              <a:t>i</a:t>
            </a:r>
            <a:r>
              <a:rPr lang="en-US" b="1" dirty="0">
                <a:solidFill>
                  <a:srgbClr val="333399"/>
                </a:solidFill>
                <a:latin typeface="Calibri" pitchFamily="34" charset="0"/>
                <a:sym typeface="Arial Special G2"/>
              </a:rPr>
              <a:t>=1</a:t>
            </a:r>
            <a:endParaRPr lang="en-US" b="1" dirty="0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9" name="AutoShape 243"/>
          <p:cNvSpPr>
            <a:spLocks noChangeArrowheads="1"/>
          </p:cNvSpPr>
          <p:nvPr/>
        </p:nvSpPr>
        <p:spPr bwMode="auto">
          <a:xfrm>
            <a:off x="2286000" y="4267200"/>
            <a:ext cx="1371600" cy="8382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AE5DB-459E-4ECF-89B1-7D07100ABCBB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Contoh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Soal</a:t>
            </a:r>
            <a:endParaRPr lang="en-US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53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Susun data berikut dalam tabel dist frekuensi</a:t>
            </a:r>
          </a:p>
        </p:txBody>
      </p:sp>
      <p:graphicFrame>
        <p:nvGraphicFramePr>
          <p:cNvPr id="4" name="Group 111"/>
          <p:cNvGraphicFramePr>
            <a:graphicFrameLocks noGrp="1"/>
          </p:cNvGraphicFramePr>
          <p:nvPr/>
        </p:nvGraphicFramePr>
        <p:xfrm>
          <a:off x="3352800" y="2286000"/>
          <a:ext cx="1981200" cy="45720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USIA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FREKUENSI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6F8A5-FE59-4AF3-9E8E-92FC9A2ED03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Langkah-langkah</a:t>
            </a:r>
            <a:endParaRPr lang="en-US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rentang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(k)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(p)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2209800"/>
            <a:ext cx="7696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</a:rPr>
              <a:t>RENTANG: NILAI DATA TERBESAR – NILAI DATA TERKECIL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3429000"/>
            <a:ext cx="76962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ATURAN STURGES: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k = 1 + (</a:t>
            </a:r>
            <a:r>
              <a:rPr lang="en-US" sz="2400" dirty="0" smtClean="0">
                <a:solidFill>
                  <a:srgbClr val="000000"/>
                </a:solidFill>
              </a:rPr>
              <a:t>3,3)(</a:t>
            </a:r>
            <a:r>
              <a:rPr lang="en-US" sz="2400" dirty="0">
                <a:solidFill>
                  <a:srgbClr val="000000"/>
                </a:solidFill>
              </a:rPr>
              <a:t>log n)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5334000"/>
            <a:ext cx="7696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</a:rPr>
              <a:t>p = RENTANG/k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3D52C-058E-4280-A16F-8C4D9FA479B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Catatan tentang panjang kelas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229600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loud 4"/>
          <p:cNvSpPr/>
          <p:nvPr/>
        </p:nvSpPr>
        <p:spPr>
          <a:xfrm>
            <a:off x="1066800" y="1295400"/>
            <a:ext cx="18288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</a:t>
            </a:r>
          </a:p>
        </p:txBody>
      </p:sp>
      <p:sp>
        <p:nvSpPr>
          <p:cNvPr id="6" name="Cloud 5"/>
          <p:cNvSpPr/>
          <p:nvPr/>
        </p:nvSpPr>
        <p:spPr>
          <a:xfrm>
            <a:off x="3581400" y="1295400"/>
            <a:ext cx="46482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PANJANG KELAS  (p)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31DE3-F5F9-4D53-8B94-5899EB1D124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Lanjutan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langkah-langkah</a:t>
            </a:r>
            <a:endParaRPr lang="en-US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</a:rPr>
              <a:t>Tentukan nilai ujung bawah kelas interval pertama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</a:rPr>
              <a:t>Masukkan semua data ke dalam interval kelas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2667000"/>
            <a:ext cx="6705600" cy="1752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data </a:t>
            </a:r>
            <a:r>
              <a:rPr lang="en-US" sz="2400" dirty="0" err="1"/>
              <a:t>terkecil</a:t>
            </a: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data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data </a:t>
            </a:r>
            <a:r>
              <a:rPr lang="en-US" sz="2400" dirty="0" err="1"/>
              <a:t>terkecil</a:t>
            </a: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31C28-F325-4D7F-AAE1-67597A83DB63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Kembali ke contoh..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743200" y="1600200"/>
            <a:ext cx="6019800" cy="1749425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>
                <a:solidFill>
                  <a:srgbClr val="333399"/>
                </a:solidFill>
                <a:latin typeface="Calibri" pitchFamily="34" charset="0"/>
              </a:rPr>
              <a:t>Membuat distribusi frekuensi :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solidFill>
                  <a:srgbClr val="333399"/>
                </a:solidFill>
                <a:latin typeface="Calibri" pitchFamily="34" charset="0"/>
              </a:rPr>
              <a:t>Mencari rentang  </a:t>
            </a:r>
            <a:r>
              <a:rPr lang="en-US">
                <a:solidFill>
                  <a:srgbClr val="333399"/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en-US">
                <a:solidFill>
                  <a:srgbClr val="333399"/>
                </a:solidFill>
                <a:latin typeface="Calibri" pitchFamily="34" charset="0"/>
              </a:rPr>
              <a:t> 35 – 20 = 15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solidFill>
                  <a:srgbClr val="333399"/>
                </a:solidFill>
                <a:latin typeface="Calibri" pitchFamily="34" charset="0"/>
              </a:rPr>
              <a:t>Menentukan banyak kelas </a:t>
            </a:r>
            <a:r>
              <a:rPr lang="en-US">
                <a:solidFill>
                  <a:srgbClr val="333399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>
                <a:solidFill>
                  <a:srgbClr val="333399"/>
                </a:solidFill>
                <a:latin typeface="Calibri" pitchFamily="34" charset="0"/>
              </a:rPr>
              <a:t>  </a:t>
            </a:r>
            <a:r>
              <a:rPr lang="en-US" b="1">
                <a:solidFill>
                  <a:srgbClr val="333399"/>
                </a:solidFill>
                <a:latin typeface="Calibri" pitchFamily="34" charset="0"/>
              </a:rPr>
              <a:t>k = 1 + 3,3 log n </a:t>
            </a:r>
            <a:r>
              <a:rPr lang="en-US">
                <a:solidFill>
                  <a:srgbClr val="333399"/>
                </a:solidFill>
                <a:sym typeface="Wingdings" pitchFamily="2" charset="2"/>
              </a:rPr>
              <a:t></a:t>
            </a:r>
            <a:r>
              <a:rPr lang="en-US" b="1">
                <a:solidFill>
                  <a:srgbClr val="333399"/>
                </a:solidFill>
                <a:latin typeface="Calibri" pitchFamily="34" charset="0"/>
              </a:rPr>
              <a:t> </a:t>
            </a:r>
            <a:r>
              <a:rPr lang="en-US">
                <a:solidFill>
                  <a:srgbClr val="333399"/>
                </a:solidFill>
                <a:latin typeface="Calibri" pitchFamily="34" charset="0"/>
                <a:sym typeface="Times New Roman Special G2"/>
              </a:rPr>
              <a:t>7 atau 8</a:t>
            </a:r>
            <a:endParaRPr lang="en-US">
              <a:solidFill>
                <a:srgbClr val="333399"/>
              </a:solidFill>
              <a:latin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>
                <a:solidFill>
                  <a:srgbClr val="333399"/>
                </a:solidFill>
                <a:latin typeface="Calibri" pitchFamily="34" charset="0"/>
              </a:rPr>
              <a:t>Menentukan panjang kelas </a:t>
            </a:r>
            <a:r>
              <a:rPr lang="en-US">
                <a:solidFill>
                  <a:srgbClr val="333399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b="1">
                <a:solidFill>
                  <a:srgbClr val="333399"/>
                </a:solidFill>
                <a:latin typeface="Calibri" pitchFamily="34" charset="0"/>
                <a:sym typeface="Wingdings" pitchFamily="2" charset="2"/>
              </a:rPr>
              <a:t>p</a:t>
            </a:r>
            <a:r>
              <a:rPr lang="en-US">
                <a:solidFill>
                  <a:srgbClr val="333399"/>
                </a:solidFill>
                <a:latin typeface="Calibri" pitchFamily="34" charset="0"/>
                <a:sym typeface="Wingdings" pitchFamily="2" charset="2"/>
              </a:rPr>
              <a:t> = </a:t>
            </a:r>
            <a:r>
              <a:rPr lang="en-US">
                <a:solidFill>
                  <a:srgbClr val="333399"/>
                </a:solidFill>
                <a:latin typeface="Calibri" pitchFamily="34" charset="0"/>
                <a:sym typeface="Times New Roman Special G2"/>
              </a:rPr>
              <a:t>15/7 = 2,5 </a:t>
            </a:r>
            <a:r>
              <a:rPr lang="en-US">
                <a:solidFill>
                  <a:srgbClr val="333399"/>
                </a:solidFill>
                <a:latin typeface="Calibri" pitchFamily="34" charset="0"/>
                <a:sym typeface="Wingdings" pitchFamily="2" charset="2"/>
              </a:rPr>
              <a:t> 2 atau 3</a:t>
            </a:r>
          </a:p>
        </p:txBody>
      </p:sp>
      <p:graphicFrame>
        <p:nvGraphicFramePr>
          <p:cNvPr id="5" name="Group 57"/>
          <p:cNvGraphicFramePr>
            <a:graphicFrameLocks noGrp="1"/>
          </p:cNvGraphicFramePr>
          <p:nvPr/>
        </p:nvGraphicFramePr>
        <p:xfrm>
          <a:off x="3962400" y="3429000"/>
          <a:ext cx="3276600" cy="2743200"/>
        </p:xfrm>
        <a:graphic>
          <a:graphicData uri="http://schemas.openxmlformats.org/drawingml/2006/table">
            <a:tbl>
              <a:tblPr/>
              <a:tblGrid>
                <a:gridCol w="1858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7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KELOMPOK USIA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FREKUENSI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20 – 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22 – 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24 – 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26 – 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28 – 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30 – 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32 - 33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34 - 35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6" name="Group 111"/>
          <p:cNvGraphicFramePr>
            <a:graphicFrameLocks noGrp="1"/>
          </p:cNvGraphicFramePr>
          <p:nvPr/>
        </p:nvGraphicFramePr>
        <p:xfrm>
          <a:off x="609600" y="1600200"/>
          <a:ext cx="1981200" cy="45720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USIA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FREKUENSI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7" name="AutoShape 108"/>
          <p:cNvSpPr>
            <a:spLocks noChangeArrowheads="1"/>
          </p:cNvSpPr>
          <p:nvPr/>
        </p:nvSpPr>
        <p:spPr bwMode="auto">
          <a:xfrm>
            <a:off x="2971800" y="4038600"/>
            <a:ext cx="914400" cy="1447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6324600"/>
            <a:ext cx="815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hanckey.pbworks.com/f/</a:t>
            </a:r>
            <a:r>
              <a:rPr lang="en-US" b="1" i="1" dirty="0" err="1"/>
              <a:t>presentasi</a:t>
            </a:r>
            <a:r>
              <a:rPr lang="en-US" i="1" dirty="0" err="1"/>
              <a:t>+</a:t>
            </a:r>
            <a:r>
              <a:rPr lang="en-US" b="1" i="1" dirty="0" err="1"/>
              <a:t>bahan</a:t>
            </a:r>
            <a:r>
              <a:rPr lang="en-US" i="1" dirty="0" err="1"/>
              <a:t>+</a:t>
            </a:r>
            <a:r>
              <a:rPr lang="en-US" b="1" i="1" dirty="0" err="1"/>
              <a:t>kuliah</a:t>
            </a:r>
            <a:r>
              <a:rPr lang="en-US" i="1" dirty="0" err="1"/>
              <a:t>.ppt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77200" y="2667000"/>
            <a:ext cx="304800" cy="4572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94A81-8B0A-41E6-9193-5CBC1E1C8E1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604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/>
          </a:p>
        </p:txBody>
      </p:sp>
      <p:graphicFrame>
        <p:nvGraphicFramePr>
          <p:cNvPr id="5" name="Group 111"/>
          <p:cNvGraphicFramePr>
            <a:graphicFrameLocks noGrp="1"/>
          </p:cNvGraphicFramePr>
          <p:nvPr/>
        </p:nvGraphicFramePr>
        <p:xfrm>
          <a:off x="838200" y="1600200"/>
          <a:ext cx="1981200" cy="45720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USIA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FREKUENSI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3657600" y="3505200"/>
            <a:ext cx="19050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37973" name="Group 85"/>
          <p:cNvGraphicFramePr>
            <a:graphicFrameLocks noGrp="1"/>
          </p:cNvGraphicFramePr>
          <p:nvPr/>
        </p:nvGraphicFramePr>
        <p:xfrm>
          <a:off x="5715000" y="2743200"/>
          <a:ext cx="3124200" cy="2438400"/>
        </p:xfrm>
        <a:graphic>
          <a:graphicData uri="http://schemas.openxmlformats.org/drawingml/2006/table">
            <a:tbl>
              <a:tblPr/>
              <a:tblGrid>
                <a:gridCol w="1773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0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KELOMPOK USIA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FREKUENSI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20 – 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23 – 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27– 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30 – 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33 – 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36 – 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39 - 41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7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C9C0E-CA1B-407F-8599-693567575370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data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id-ID" dirty="0"/>
              <a:t>ujian</a:t>
            </a:r>
            <a:r>
              <a:rPr lang="en-US" dirty="0"/>
              <a:t> </a:t>
            </a:r>
            <a:r>
              <a:rPr lang="en-US" dirty="0" err="1"/>
              <a:t>tengah</a:t>
            </a:r>
            <a:r>
              <a:rPr lang="en-US" dirty="0"/>
              <a:t> semester, Mata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Statistika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Program </a:t>
            </a:r>
            <a:r>
              <a:rPr lang="id-ID" dirty="0"/>
              <a:t>D4 Perhotelan UDINUS</a:t>
            </a:r>
            <a:r>
              <a:rPr lang="en-US" dirty="0"/>
              <a:t>. </a:t>
            </a:r>
            <a:r>
              <a:rPr lang="en-US" dirty="0" err="1"/>
              <a:t>Susun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dist </a:t>
            </a:r>
            <a:r>
              <a:rPr lang="en-US" dirty="0" err="1"/>
              <a:t>frekuensi</a:t>
            </a:r>
            <a:r>
              <a:rPr lang="en-US" dirty="0"/>
              <a:t>!</a:t>
            </a:r>
          </a:p>
          <a:p>
            <a:pPr eaLnBrk="1" hangingPunct="1"/>
            <a:endParaRPr lang="en-US" dirty="0"/>
          </a:p>
          <a:p>
            <a:pPr eaLnBrk="1" hangingPunct="1">
              <a:buFont typeface="Arial" pitchFamily="34" charset="0"/>
              <a:buNone/>
            </a:pPr>
            <a:r>
              <a:rPr lang="en-US" dirty="0"/>
              <a:t>  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3962400"/>
          <a:ext cx="7620000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lang="en-US" sz="28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sz="28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sz="28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sz="28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Latihan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Soal</a:t>
            </a:r>
            <a:endParaRPr lang="en-US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1E924-528F-47C0-8300-2749E218761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358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r>
              <a:rPr lang="en-US" sz="4000"/>
              <a:t>Statistika Deskriptif</a:t>
            </a:r>
          </a:p>
          <a:p>
            <a:pPr eaLnBrk="1" hangingPunct="1">
              <a:buFont typeface="Arial" pitchFamily="34" charset="0"/>
              <a:buNone/>
            </a:pPr>
            <a:endParaRPr lang="en-US" sz="4000"/>
          </a:p>
          <a:p>
            <a:pPr eaLnBrk="1" hangingPunct="1"/>
            <a:r>
              <a:rPr lang="en-US" sz="4000"/>
              <a:t>Statistika Inferensi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/>
              <a:t>Statistika</a:t>
            </a:r>
            <a:r>
              <a:rPr lang="en-US" sz="4000" dirty="0"/>
              <a:t> </a:t>
            </a:r>
            <a:r>
              <a:rPr lang="en-US" sz="4000" dirty="0" err="1"/>
              <a:t>menurut</a:t>
            </a:r>
            <a:r>
              <a:rPr lang="en-US" sz="4000" dirty="0"/>
              <a:t> </a:t>
            </a:r>
            <a:r>
              <a:rPr lang="en-US" sz="4000" dirty="0" err="1"/>
              <a:t>fungsinya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21059-2AF8-45AC-B39D-23D70B720164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Macam-macam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dist </a:t>
            </a:r>
            <a:r>
              <a:rPr lang="en-US" dirty="0" err="1"/>
              <a:t>frekuensi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5FA08-7A0E-419B-BB65-90306823733B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dist </a:t>
            </a:r>
            <a:r>
              <a:rPr lang="en-US" dirty="0" err="1"/>
              <a:t>frek</a:t>
            </a:r>
            <a:r>
              <a:rPr lang="en-US" dirty="0"/>
              <a:t> </a:t>
            </a:r>
            <a:r>
              <a:rPr lang="en-US" dirty="0" err="1"/>
              <a:t>relatif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133600"/>
          <a:ext cx="5486401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6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0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Nilai</a:t>
                      </a:r>
                      <a:r>
                        <a:rPr lang="en-US" dirty="0"/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Frekuensi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Frekuensi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Relatif</a:t>
                      </a:r>
                      <a:r>
                        <a:rPr lang="en-US" dirty="0"/>
                        <a:t>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f1’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f2’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e-f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f3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f3’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f4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f4’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-j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f5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f5’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Jumlah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553200" y="3886200"/>
          <a:ext cx="20764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3" imgW="1130040" imgH="622080" progId="">
                  <p:embed/>
                </p:oleObj>
              </mc:Choice>
              <mc:Fallback>
                <p:oleObj name="Equation" r:id="rId3" imgW="1130040" imgH="6220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886200"/>
                        <a:ext cx="20764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477000" y="3200400"/>
            <a:ext cx="1447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Dimana</a:t>
            </a:r>
            <a:r>
              <a:rPr lang="en-US" dirty="0"/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CFDBF-C543-41F8-9450-ADAA0252D2F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dist </a:t>
            </a:r>
            <a:r>
              <a:rPr lang="en-US" dirty="0" err="1"/>
              <a:t>frek</a:t>
            </a:r>
            <a:r>
              <a:rPr lang="en-US" dirty="0"/>
              <a:t> </a:t>
            </a:r>
            <a:r>
              <a:rPr lang="en-US" dirty="0" err="1"/>
              <a:t>kumulatif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52600" y="1219200"/>
          <a:ext cx="5486401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6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0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Nilai</a:t>
                      </a:r>
                      <a:r>
                        <a:rPr lang="en-US" dirty="0"/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Frekuensi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Frekuensi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Kumulatif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f1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f1+f2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e-f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f3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f1+f2+f3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f4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f1+f2+f3+f4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r>
                        <a:rPr lang="en-US" dirty="0"/>
                        <a:t>-j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f5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f1+f2+f3+f4+f5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41053" name="Group 93"/>
          <p:cNvGraphicFramePr>
            <a:graphicFrameLocks noGrp="1"/>
          </p:cNvGraphicFramePr>
          <p:nvPr/>
        </p:nvGraphicFramePr>
        <p:xfrm>
          <a:off x="838200" y="4056063"/>
          <a:ext cx="3609975" cy="2648585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4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Nilai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Frekuensi  Kumulatif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Krg dr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Krg dr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Krg dr 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f1+f2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Krg dr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f1+f2+f3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Krg dr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f1+f2+f3+f4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Krg dr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f1+f2+f3+f4+f5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 noGrp="1"/>
          </p:cNvGraphicFramePr>
          <p:nvPr/>
        </p:nvGraphicFramePr>
        <p:xfrm>
          <a:off x="4724400" y="4114800"/>
          <a:ext cx="4419600" cy="2743203"/>
        </p:xfrm>
        <a:graphic>
          <a:graphicData uri="http://schemas.openxmlformats.org/drawingml/2006/table">
            <a:tbl>
              <a:tblPr/>
              <a:tblGrid>
                <a:gridCol w="1247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1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Nilai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Frekuensi  Kumulatif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atau lbh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f5+f4+f3+f2+f1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 atau lbh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f5+f4+f3+f2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 atau lbh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f5+f4+f3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 atau lbh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f5+f4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 atau lbh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 atau lbh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Curved Right Arrow 7"/>
          <p:cNvSpPr/>
          <p:nvPr/>
        </p:nvSpPr>
        <p:spPr>
          <a:xfrm rot="2078417">
            <a:off x="533400" y="2514600"/>
            <a:ext cx="685800" cy="1447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rot="20232028">
            <a:off x="7881938" y="2452688"/>
            <a:ext cx="844550" cy="15478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F187E-41EF-496A-AD7E-0AA9AC3F0DE0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Bentuk tabel dist relatif kumulatif</a:t>
            </a:r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dengan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1752600"/>
          <a:ext cx="830580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384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Nilai</a:t>
                      </a:r>
                      <a:r>
                        <a:rPr lang="en-US" sz="2400" dirty="0"/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Frekuensi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Frekuensi</a:t>
                      </a:r>
                      <a:r>
                        <a:rPr lang="en-US" sz="2400" dirty="0"/>
                        <a:t>  </a:t>
                      </a:r>
                      <a:r>
                        <a:rPr lang="en-US" sz="2400" dirty="0" err="1"/>
                        <a:t>Kumulatif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Frek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relatif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kumulatif</a:t>
                      </a:r>
                      <a:r>
                        <a:rPr lang="en-US" sz="2400" dirty="0"/>
                        <a:t>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Times New Roman" pitchFamily="18" charset="0"/>
                          <a:cs typeface="Times New Roman" pitchFamily="18" charset="0"/>
                        </a:rPr>
                        <a:t>f1’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c-d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f1+f2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Times New Roman" pitchFamily="18" charset="0"/>
                          <a:cs typeface="Times New Roman" pitchFamily="18" charset="0"/>
                        </a:rPr>
                        <a:t>f2’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e-f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f3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f1+f2+f3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Times New Roman" pitchFamily="18" charset="0"/>
                          <a:cs typeface="Times New Roman" pitchFamily="18" charset="0"/>
                        </a:rPr>
                        <a:t>f3’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f4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f1+f2+f3+f4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Times New Roman" pitchFamily="18" charset="0"/>
                          <a:cs typeface="Times New Roman" pitchFamily="18" charset="0"/>
                        </a:rPr>
                        <a:t>f4’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r>
                        <a:rPr lang="en-US" sz="2400" dirty="0"/>
                        <a:t>-j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f5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f1+f2+f3+f4+f5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895600" y="5486400"/>
          <a:ext cx="2286000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3" imgW="1130040" imgH="609480" progId="Equation.3">
                  <p:embed/>
                </p:oleObj>
              </mc:Choice>
              <mc:Fallback>
                <p:oleObj name="Equation" r:id="rId3" imgW="1130040" imgH="609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86400"/>
                        <a:ext cx="2286000" cy="123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F668-BB29-42F5-A24F-4D215006F33A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>
                <a:solidFill>
                  <a:srgbClr val="000000"/>
                </a:solidFill>
              </a:rPr>
              <a:t>Contoh tabel dist frek, kum, rel, rel kum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5344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5410200"/>
            <a:ext cx="807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/>
              <a:t>Sumber</a:t>
            </a:r>
            <a:r>
              <a:rPr lang="en-US" i="1" dirty="0"/>
              <a:t>: </a:t>
            </a:r>
            <a:r>
              <a:rPr lang="en-US" i="1" dirty="0" err="1"/>
              <a:t>statistika</a:t>
            </a:r>
            <a:r>
              <a:rPr lang="en-US" i="1" dirty="0"/>
              <a:t> </a:t>
            </a:r>
            <a:r>
              <a:rPr lang="en-US" i="1" dirty="0" err="1"/>
              <a:t>deskriptif-suprayogi</a:t>
            </a:r>
            <a:r>
              <a:rPr lang="en-US" i="1" dirty="0"/>
              <a:t>, ITB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solehpunya.files.wordpress.com/2008/03/</a:t>
            </a:r>
            <a:r>
              <a:rPr lang="en-US" b="1" i="1" dirty="0"/>
              <a:t>00</a:t>
            </a:r>
            <a:r>
              <a:rPr lang="en-US" i="1" dirty="0"/>
              <a:t>-</a:t>
            </a:r>
            <a:r>
              <a:rPr lang="en-US" b="1" i="1" dirty="0"/>
              <a:t>statistika</a:t>
            </a:r>
            <a:r>
              <a:rPr lang="en-US" i="1" dirty="0"/>
              <a:t>-</a:t>
            </a:r>
            <a:r>
              <a:rPr lang="en-US" b="1" i="1" dirty="0"/>
              <a:t>deskriptif</a:t>
            </a:r>
            <a:r>
              <a:rPr lang="en-US" i="1" dirty="0"/>
              <a:t>.pdf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4FC63-627D-4D4E-A37E-BBFCFF631CBF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Macam-macam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bentuk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Data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terkelompok</a:t>
            </a:r>
            <a:r>
              <a:rPr lang="en-US" dirty="0"/>
              <a:t> : diagram </a:t>
            </a:r>
            <a:r>
              <a:rPr lang="en-US" dirty="0" err="1"/>
              <a:t>batang</a:t>
            </a:r>
            <a:r>
              <a:rPr lang="en-US" dirty="0"/>
              <a:t>, diagram </a:t>
            </a:r>
            <a:r>
              <a:rPr lang="en-US" dirty="0" err="1"/>
              <a:t>lingkaran</a:t>
            </a:r>
            <a:r>
              <a:rPr lang="en-US" dirty="0"/>
              <a:t>, </a:t>
            </a:r>
            <a:r>
              <a:rPr lang="en-US" dirty="0" err="1"/>
              <a:t>garis</a:t>
            </a:r>
            <a:r>
              <a:rPr lang="en-US" dirty="0"/>
              <a:t>, </a:t>
            </a:r>
            <a:r>
              <a:rPr lang="en-US" dirty="0" err="1"/>
              <a:t>gambar</a:t>
            </a:r>
            <a:r>
              <a:rPr lang="en-US" dirty="0"/>
              <a:t> (</a:t>
            </a:r>
            <a:r>
              <a:rPr lang="en-US" dirty="0" err="1"/>
              <a:t>simbol</a:t>
            </a:r>
            <a:r>
              <a:rPr lang="en-US" dirty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Data </a:t>
            </a:r>
            <a:r>
              <a:rPr lang="en-US" dirty="0" err="1"/>
              <a:t>terkelompok</a:t>
            </a:r>
            <a:r>
              <a:rPr lang="en-US" dirty="0"/>
              <a:t> : histogram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poligon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, </a:t>
            </a:r>
            <a:r>
              <a:rPr lang="en-US" dirty="0" err="1"/>
              <a:t>ogive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84222-61AE-4459-93FF-B086E262F034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Histogram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poligon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frekuensi</a:t>
            </a:r>
            <a:endParaRPr lang="en-US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Histogram </a:t>
            </a:r>
            <a:r>
              <a:rPr lang="en-US" dirty="0" err="1"/>
              <a:t>mrpk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diagram </a:t>
            </a:r>
            <a:r>
              <a:rPr lang="en-US" dirty="0" err="1"/>
              <a:t>batng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dist </a:t>
            </a:r>
            <a:r>
              <a:rPr lang="en-US" dirty="0" err="1"/>
              <a:t>frekuensi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Poligon</a:t>
            </a:r>
            <a:r>
              <a:rPr lang="en-US" dirty="0"/>
              <a:t> (</a:t>
            </a:r>
            <a:r>
              <a:rPr lang="en-US" dirty="0" err="1"/>
              <a:t>kurva</a:t>
            </a:r>
            <a:r>
              <a:rPr lang="en-US" dirty="0"/>
              <a:t>)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mrpk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diagram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dist </a:t>
            </a:r>
            <a:r>
              <a:rPr lang="en-US" dirty="0" err="1"/>
              <a:t>frekuensi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9C570-664E-4926-9B19-CC1AB6378332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Contoh</a:t>
            </a:r>
            <a:r>
              <a:rPr lang="en-US" dirty="0"/>
              <a:t> Histogram</a:t>
            </a:r>
          </a:p>
        </p:txBody>
      </p:sp>
      <p:sp>
        <p:nvSpPr>
          <p:cNvPr id="67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/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1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6248400"/>
            <a:ext cx="807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/>
              <a:t>Sumber</a:t>
            </a:r>
            <a:r>
              <a:rPr lang="en-US" i="1" dirty="0"/>
              <a:t>: </a:t>
            </a:r>
            <a:r>
              <a:rPr lang="en-US" i="1" dirty="0" err="1"/>
              <a:t>statistika</a:t>
            </a:r>
            <a:r>
              <a:rPr lang="en-US" i="1" dirty="0"/>
              <a:t> </a:t>
            </a:r>
            <a:r>
              <a:rPr lang="en-US" i="1" dirty="0" err="1"/>
              <a:t>deskriptif-suprayogi</a:t>
            </a:r>
            <a:r>
              <a:rPr lang="en-US" i="1" dirty="0"/>
              <a:t>, ITB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solehpunya.files.wordpress.com/2008/03/</a:t>
            </a:r>
            <a:r>
              <a:rPr lang="en-US" b="1" i="1" dirty="0"/>
              <a:t>00</a:t>
            </a:r>
            <a:r>
              <a:rPr lang="en-US" i="1" dirty="0"/>
              <a:t>-</a:t>
            </a:r>
            <a:r>
              <a:rPr lang="en-US" b="1" i="1" dirty="0"/>
              <a:t>statistika</a:t>
            </a:r>
            <a:r>
              <a:rPr lang="en-US" i="1" dirty="0"/>
              <a:t>-</a:t>
            </a:r>
            <a:r>
              <a:rPr lang="en-US" b="1" i="1" dirty="0"/>
              <a:t>deskriptif</a:t>
            </a:r>
            <a:r>
              <a:rPr lang="en-US" i="1" dirty="0"/>
              <a:t>.pdf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BAF3-58AC-4FF5-9469-4A5E5557C355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Contoh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poligon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frekuensi</a:t>
            </a:r>
            <a:endParaRPr lang="en-US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6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/>
          </a:p>
        </p:txBody>
      </p:sp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53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6248400"/>
            <a:ext cx="807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/>
              <a:t>Sumber</a:t>
            </a:r>
            <a:r>
              <a:rPr lang="en-US" i="1" dirty="0"/>
              <a:t>: </a:t>
            </a:r>
            <a:r>
              <a:rPr lang="en-US" i="1" dirty="0" err="1"/>
              <a:t>statistika</a:t>
            </a:r>
            <a:r>
              <a:rPr lang="en-US" i="1" dirty="0"/>
              <a:t> </a:t>
            </a:r>
            <a:r>
              <a:rPr lang="en-US" i="1" dirty="0" err="1"/>
              <a:t>deskriptif-suprayogi</a:t>
            </a:r>
            <a:r>
              <a:rPr lang="en-US" i="1" dirty="0"/>
              <a:t>, ITB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solehpunya.files.wordpress.com/2008/03/</a:t>
            </a:r>
            <a:r>
              <a:rPr lang="en-US" b="1" i="1" dirty="0"/>
              <a:t>00</a:t>
            </a:r>
            <a:r>
              <a:rPr lang="en-US" i="1" dirty="0"/>
              <a:t>-</a:t>
            </a:r>
            <a:r>
              <a:rPr lang="en-US" b="1" i="1" dirty="0"/>
              <a:t>statistika</a:t>
            </a:r>
            <a:r>
              <a:rPr lang="en-US" i="1" dirty="0"/>
              <a:t>-</a:t>
            </a:r>
            <a:r>
              <a:rPr lang="en-US" b="1" i="1" dirty="0"/>
              <a:t>deskriptif</a:t>
            </a:r>
            <a:r>
              <a:rPr lang="en-US" i="1" dirty="0"/>
              <a:t>.pdf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8563A-C4B5-4454-B72F-CBD3331628F3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696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Contoh Ogive (kumulatif)</a:t>
            </a:r>
          </a:p>
        </p:txBody>
      </p:sp>
      <p:sp>
        <p:nvSpPr>
          <p:cNvPr id="696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/>
          </a:p>
        </p:txBody>
      </p:sp>
      <p:pic>
        <p:nvPicPr>
          <p:cNvPr id="696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6248400"/>
            <a:ext cx="807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/>
              <a:t>Sumber</a:t>
            </a:r>
            <a:r>
              <a:rPr lang="en-US" i="1" dirty="0"/>
              <a:t>: </a:t>
            </a:r>
            <a:r>
              <a:rPr lang="en-US" i="1" dirty="0" err="1"/>
              <a:t>statistika</a:t>
            </a:r>
            <a:r>
              <a:rPr lang="en-US" i="1" dirty="0"/>
              <a:t> </a:t>
            </a:r>
            <a:r>
              <a:rPr lang="en-US" i="1" dirty="0" err="1"/>
              <a:t>deskriptif-suprayogi</a:t>
            </a:r>
            <a:r>
              <a:rPr lang="en-US" i="1" dirty="0"/>
              <a:t>, ITB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solehpunya.files.wordpress.com/2008/03/</a:t>
            </a:r>
            <a:r>
              <a:rPr lang="en-US" b="1" i="1" dirty="0"/>
              <a:t>00</a:t>
            </a:r>
            <a:r>
              <a:rPr lang="en-US" i="1" dirty="0"/>
              <a:t>-</a:t>
            </a:r>
            <a:r>
              <a:rPr lang="en-US" b="1" i="1" dirty="0"/>
              <a:t>statistika</a:t>
            </a:r>
            <a:r>
              <a:rPr lang="en-US" i="1" dirty="0"/>
              <a:t>-</a:t>
            </a:r>
            <a:r>
              <a:rPr lang="en-US" b="1" i="1" dirty="0"/>
              <a:t>deskriptif</a:t>
            </a:r>
            <a:r>
              <a:rPr lang="en-US" i="1" dirty="0"/>
              <a:t>.pdf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95A7D-BC8E-4DF5-87F7-C659B475A84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rgbClr val="CC0000"/>
              </a:gs>
              <a:gs pos="100000">
                <a:srgbClr val="FFFFFF"/>
              </a:gs>
            </a:gsLst>
            <a:lin ang="5400000" scaled="1"/>
          </a:gradFill>
          <a:ln w="38100" cap="flat" algn="ctr">
            <a:solidFill>
              <a:schemeClr val="accent2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deskriptif</a:t>
            </a:r>
            <a:endParaRPr lang="en-US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8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endParaRPr lang="en-US" sz="3600"/>
          </a:p>
          <a:p>
            <a:pPr algn="just" eaLnBrk="1" hangingPunct="1"/>
            <a:r>
              <a:rPr lang="en-US" sz="3600"/>
              <a:t>Menggambarkan dan menganalisis kelompok data yang diberikan </a:t>
            </a:r>
            <a:r>
              <a:rPr lang="en-US" sz="3600" b="1"/>
              <a:t>tanpa penarikan kesimpulan</a:t>
            </a:r>
            <a:r>
              <a:rPr lang="en-US" sz="3600"/>
              <a:t> mengenai kelompok data yang lebih besar</a:t>
            </a:r>
          </a:p>
          <a:p>
            <a:pPr eaLnBrk="1" hangingPunct="1">
              <a:buFont typeface="Arial" pitchFamily="34" charset="0"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1AEA2-048D-4C73-B57E-FCD5AED9E32F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>
                <a:solidFill>
                  <a:srgbClr val="000000"/>
                </a:solidFill>
              </a:rPr>
              <a:t>Catatan tentang batas atas dan bawah</a:t>
            </a:r>
          </a:p>
        </p:txBody>
      </p:sp>
      <p:sp>
        <p:nvSpPr>
          <p:cNvPr id="706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Batas bawah (bb) = ujung bwh – ketelitian data yang digunakan</a:t>
            </a:r>
          </a:p>
          <a:p>
            <a:pPr eaLnBrk="1" hangingPunct="1"/>
            <a:r>
              <a:rPr lang="en-US"/>
              <a:t>Batas atas (ba) = ujung atas + ketelitian data yg digunakan</a:t>
            </a:r>
          </a:p>
          <a:p>
            <a:pPr eaLnBrk="1" hangingPunct="1">
              <a:buFont typeface="Arial" pitchFamily="34" charset="0"/>
              <a:buNone/>
            </a:pPr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81000" y="4114800"/>
          <a:ext cx="8077200" cy="2409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30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34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09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Ketelitian</a:t>
                      </a:r>
                      <a:r>
                        <a:rPr lang="en-US" sz="2400" dirty="0"/>
                        <a:t> yang </a:t>
                      </a:r>
                      <a:r>
                        <a:rPr lang="en-US" sz="2400" dirty="0" err="1"/>
                        <a:t>digunakan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Bil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bulat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Bil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satu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desimal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Bil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dua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desimal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0,005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dst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B9DB7-D9E3-4A50-B7AF-9FDAFD40CE24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tengah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tengah</a:t>
            </a:r>
            <a:r>
              <a:rPr lang="en-US" dirty="0"/>
              <a:t> = ½ (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+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676A3-11C0-48CD-9336-724DA02D8692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STATISTIK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2A26F-19F4-43B6-83F0-C91437DD21BB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Statistik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</a:rPr>
              <a:t>Ukuran lokasi (pemusatan)</a:t>
            </a:r>
          </a:p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</a:rPr>
              <a:t>Ukuran dispersi (sebaran)</a:t>
            </a:r>
          </a:p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</a:rPr>
              <a:t>Ukuran kemiringan</a:t>
            </a:r>
          </a:p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</a:rPr>
              <a:t>Ukuran keruncingan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B62A6-E0B7-40D4-A9B5-8D9BA04BC475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Ukuran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lokasi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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ukuran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cenderung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memusat</a:t>
            </a:r>
            <a:endParaRPr lang="en-US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                                        rata-rata </a:t>
            </a:r>
            <a:r>
              <a:rPr lang="en-US" dirty="0" err="1"/>
              <a:t>hitung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Rata-rata                     </a:t>
            </a:r>
            <a:r>
              <a:rPr lang="en-US" dirty="0" err="1"/>
              <a:t>rata-rata</a:t>
            </a:r>
            <a:r>
              <a:rPr lang="en-US" dirty="0"/>
              <a:t> </a:t>
            </a:r>
            <a:r>
              <a:rPr lang="en-US" dirty="0" err="1"/>
              <a:t>ukur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				  rata-rata </a:t>
            </a:r>
            <a:r>
              <a:rPr lang="en-US" dirty="0" err="1"/>
              <a:t>harmonik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Median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Modus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3276600" y="1905000"/>
            <a:ext cx="609600" cy="12954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4783E-7561-4F22-B112-C220100F3145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Rata-rata hitung data tersebar</a:t>
            </a:r>
          </a:p>
        </p:txBody>
      </p:sp>
      <p:sp>
        <p:nvSpPr>
          <p:cNvPr id="41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Data tersebar (tdk berkelompok)</a:t>
            </a:r>
          </a:p>
          <a:p>
            <a:pPr eaLnBrk="1" hangingPunct="1">
              <a:buFont typeface="Arial" pitchFamily="34" charset="0"/>
              <a:buNone/>
            </a:pPr>
            <a:endParaRPr lang="en-US"/>
          </a:p>
          <a:p>
            <a:pPr eaLnBrk="1" hangingPunct="1">
              <a:buFont typeface="Arial" pitchFamily="34" charset="0"/>
              <a:buNone/>
            </a:pPr>
            <a:endParaRPr lang="en-US"/>
          </a:p>
          <a:p>
            <a:pPr eaLnBrk="1" hangingPunct="1">
              <a:buFont typeface="Arial" pitchFamily="34" charset="0"/>
              <a:buNone/>
            </a:pPr>
            <a:endParaRPr lang="en-US"/>
          </a:p>
          <a:p>
            <a:pPr eaLnBrk="1" hangingPunct="1">
              <a:buFont typeface="Arial" pitchFamily="34" charset="0"/>
              <a:buNone/>
            </a:pPr>
            <a:endParaRPr lang="en-US"/>
          </a:p>
          <a:p>
            <a:pPr eaLnBrk="1" hangingPunct="1">
              <a:buFont typeface="Arial" pitchFamily="34" charset="0"/>
              <a:buNone/>
            </a:pPr>
            <a:r>
              <a:rPr lang="en-US"/>
              <a:t>	</a:t>
            </a:r>
          </a:p>
          <a:p>
            <a:pPr eaLnBrk="1" hangingPunct="1">
              <a:buFont typeface="Arial" pitchFamily="34" charset="0"/>
              <a:buNone/>
            </a:pPr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191000" y="2286000"/>
          <a:ext cx="1295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609480" imgH="609480" progId="Equation.3">
                  <p:embed/>
                </p:oleObj>
              </mc:Choice>
              <mc:Fallback>
                <p:oleObj name="Equation" r:id="rId3" imgW="609480" imgH="609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0"/>
                        <a:ext cx="1295400" cy="1295400"/>
                      </a:xfrm>
                      <a:prstGeom prst="rect">
                        <a:avLst/>
                      </a:prstGeom>
                      <a:noFill/>
                      <a:ln w="349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23B8E-FBA3-41C0-B8D5-6F19B39CDD15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rgbClr val="000000"/>
                </a:solidFill>
              </a:rPr>
              <a:t>Rata-rata </a:t>
            </a:r>
            <a:r>
              <a:rPr lang="en-US" sz="4000" dirty="0" err="1">
                <a:solidFill>
                  <a:srgbClr val="000000"/>
                </a:solidFill>
              </a:rPr>
              <a:t>hitung</a:t>
            </a:r>
            <a:r>
              <a:rPr lang="en-US" sz="4000" dirty="0">
                <a:solidFill>
                  <a:srgbClr val="000000"/>
                </a:solidFill>
              </a:rPr>
              <a:t> data </a:t>
            </a:r>
            <a:r>
              <a:rPr lang="en-US" sz="4000" dirty="0" err="1">
                <a:solidFill>
                  <a:srgbClr val="000000"/>
                </a:solidFill>
              </a:rPr>
              <a:t>terkelompok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1. </a:t>
            </a:r>
            <a:r>
              <a:rPr lang="en-US" dirty="0" err="1">
                <a:solidFill>
                  <a:srgbClr val="000000"/>
                </a:solidFill>
              </a:rPr>
              <a:t>Tanda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kelas</a:t>
            </a:r>
            <a:r>
              <a:rPr lang="en-US" dirty="0">
                <a:solidFill>
                  <a:srgbClr val="000000"/>
                </a:solidFill>
              </a:rPr>
              <a:t>                2. rata-rata </a:t>
            </a:r>
            <a:r>
              <a:rPr lang="en-US" dirty="0" err="1">
                <a:solidFill>
                  <a:srgbClr val="000000"/>
                </a:solidFill>
              </a:rPr>
              <a:t>duga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  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400" dirty="0">
                <a:solidFill>
                  <a:srgbClr val="000000"/>
                </a:solidFill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 :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tengah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kelas</a:t>
            </a:r>
            <a:r>
              <a:rPr lang="en-US" sz="2400" dirty="0">
                <a:solidFill>
                  <a:srgbClr val="000000"/>
                </a:solidFill>
              </a:rPr>
              <a:t>       	       AM :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tengah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kelas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</a:rPr>
              <a:t>         interval </a:t>
            </a:r>
            <a:r>
              <a:rPr lang="en-US" sz="2400" dirty="0" err="1">
                <a:solidFill>
                  <a:srgbClr val="000000"/>
                </a:solidFill>
              </a:rPr>
              <a:t>ke-i</a:t>
            </a:r>
            <a:r>
              <a:rPr lang="en-US" sz="2400" dirty="0">
                <a:solidFill>
                  <a:srgbClr val="000000"/>
                </a:solidFill>
              </a:rPr>
              <a:t>              		   interval (</a:t>
            </a:r>
            <a:r>
              <a:rPr lang="en-US" sz="2400" dirty="0" err="1">
                <a:solidFill>
                  <a:srgbClr val="000000"/>
                </a:solidFill>
              </a:rPr>
              <a:t>pilih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sbrg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</a:rPr>
              <a:t>                                            	       p : </a:t>
            </a:r>
            <a:r>
              <a:rPr lang="en-US" sz="2400" dirty="0" err="1">
                <a:solidFill>
                  <a:srgbClr val="000000"/>
                </a:solidFill>
              </a:rPr>
              <a:t>panjang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kelas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intv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752600" y="2362200"/>
          <a:ext cx="15113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3" imgW="711000" imgH="609480" progId="Equation.3">
                  <p:embed/>
                </p:oleObj>
              </mc:Choice>
              <mc:Fallback>
                <p:oleObj name="Equation" r:id="rId3" imgW="711000" imgH="609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362200"/>
                        <a:ext cx="1511300" cy="1295400"/>
                      </a:xfrm>
                      <a:prstGeom prst="rect">
                        <a:avLst/>
                      </a:prstGeom>
                      <a:noFill/>
                      <a:ln w="349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181600" y="2362200"/>
          <a:ext cx="26447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5" imgW="1244520" imgH="609480" progId="Equation.3">
                  <p:embed/>
                </p:oleObj>
              </mc:Choice>
              <mc:Fallback>
                <p:oleObj name="Equation" r:id="rId5" imgW="1244520" imgH="609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362200"/>
                        <a:ext cx="2644775" cy="1295400"/>
                      </a:xfrm>
                      <a:prstGeom prst="rect">
                        <a:avLst/>
                      </a:prstGeom>
                      <a:noFill/>
                      <a:ln w="349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rot="5400000">
            <a:off x="1868488" y="3998912"/>
            <a:ext cx="4800600" cy="3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257800" y="5334000"/>
          <a:ext cx="183515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7" imgW="863280" imgH="419040" progId="Equation.3">
                  <p:embed/>
                </p:oleObj>
              </mc:Choice>
              <mc:Fallback>
                <p:oleObj name="Equation" r:id="rId7" imgW="86328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334000"/>
                        <a:ext cx="183515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49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1C708-8CEB-456D-AB0C-3A8841BE2E9E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rata-rata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572000"/>
            <a:ext cx="403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Mean = 358/20 = 17,9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828800"/>
          <a:ext cx="6019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Kelas</a:t>
                      </a:r>
                      <a:r>
                        <a:rPr lang="en-US" dirty="0"/>
                        <a:t> 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Tanda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kelas</a:t>
                      </a:r>
                      <a:r>
                        <a:rPr lang="en-US" dirty="0"/>
                        <a:t> (xi)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xifi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jumlah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0FA14-DDEC-4A76-9F5B-F846E1DEC25C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rata-rata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1828800"/>
          <a:ext cx="60198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Kelas</a:t>
                      </a:r>
                      <a:r>
                        <a:rPr lang="en-US" dirty="0"/>
                        <a:t> 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Tanda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kelas</a:t>
                      </a:r>
                      <a:r>
                        <a:rPr lang="en-US" dirty="0"/>
                        <a:t> (xi)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fidi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(14-20)/3 = 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jumlah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19200" y="4495800"/>
            <a:ext cx="4495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Mean = 20+ (3)(-14)/20 =20 – 2,1 = 17,9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2971800"/>
            <a:ext cx="6019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0" y="1600200"/>
            <a:ext cx="1295400" cy="914400"/>
          </a:xfrm>
          <a:prstGeom prst="cloudCallout">
            <a:avLst>
              <a:gd name="adj1" fmla="val 37404"/>
              <a:gd name="adj2" fmla="val 11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AM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dipilih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06F33-BA80-45F3-9D97-2ABD5B695CF5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Rata-rata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ukur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harmonis</a:t>
            </a:r>
            <a:endParaRPr lang="en-US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/>
              <a:t>Rata-rata ukur</a:t>
            </a:r>
          </a:p>
          <a:p>
            <a:pPr eaLnBrk="1" hangingPunct="1">
              <a:buFont typeface="Arial" pitchFamily="34" charset="0"/>
              <a:buNone/>
            </a:pPr>
            <a:endParaRPr lang="en-US"/>
          </a:p>
          <a:p>
            <a:pPr eaLnBrk="1" hangingPunct="1">
              <a:buFont typeface="Arial" pitchFamily="34" charset="0"/>
              <a:buNone/>
            </a:pPr>
            <a:endParaRPr lang="en-US"/>
          </a:p>
          <a:p>
            <a:pPr eaLnBrk="1" hangingPunct="1">
              <a:buFont typeface="Arial" pitchFamily="34" charset="0"/>
              <a:buNone/>
            </a:pPr>
            <a:r>
              <a:rPr lang="en-US"/>
              <a:t>    dimana                            dan seterusnya</a:t>
            </a:r>
          </a:p>
          <a:p>
            <a:pPr eaLnBrk="1" hangingPunct="1">
              <a:buFont typeface="Arial" pitchFamily="34" charset="0"/>
              <a:buNone/>
            </a:pPr>
            <a:endParaRPr lang="en-US" sz="1400"/>
          </a:p>
          <a:p>
            <a:pPr eaLnBrk="1" hangingPunct="1"/>
            <a:r>
              <a:rPr lang="en-US"/>
              <a:t>Rata-rata harmonis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048000" y="2286000"/>
          <a:ext cx="22098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3" imgW="952200" imgH="266400" progId="Equation.3">
                  <p:embed/>
                </p:oleObj>
              </mc:Choice>
              <mc:Fallback>
                <p:oleObj name="Equation" r:id="rId3" imgW="95220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286000"/>
                        <a:ext cx="2209800" cy="6191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514600" y="3124200"/>
          <a:ext cx="1828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5" imgW="838080" imgH="431640" progId="Equation.3">
                  <p:embed/>
                </p:oleObj>
              </mc:Choice>
              <mc:Fallback>
                <p:oleObj name="Equation" r:id="rId5" imgW="83808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124200"/>
                        <a:ext cx="1828800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352800" y="4800600"/>
          <a:ext cx="1562100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7" imgW="672840" imgH="634680" progId="Equation.3">
                  <p:embed/>
                </p:oleObj>
              </mc:Choice>
              <mc:Fallback>
                <p:oleObj name="Equation" r:id="rId7" imgW="672840" imgH="634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00600"/>
                        <a:ext cx="1562100" cy="14747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00E27-0786-47E9-AE8E-4C29BD6271EE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52400"/>
            <a:ext cx="4953000" cy="6172200"/>
          </a:xfrm>
        </p:spPr>
      </p:pic>
      <p:sp>
        <p:nvSpPr>
          <p:cNvPr id="5" name="Rectangle 4"/>
          <p:cNvSpPr/>
          <p:nvPr/>
        </p:nvSpPr>
        <p:spPr>
          <a:xfrm>
            <a:off x="381000" y="6248400"/>
            <a:ext cx="853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 err="1"/>
              <a:t>Statistika</a:t>
            </a:r>
            <a:r>
              <a:rPr lang="en-US" dirty="0"/>
              <a:t> </a:t>
            </a:r>
            <a:r>
              <a:rPr lang="en-US" dirty="0" err="1"/>
              <a:t>Deskriptif-Suprayogi</a:t>
            </a:r>
            <a:r>
              <a:rPr lang="en-US" dirty="0"/>
              <a:t>, ITB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solehpunya.files.wordpress.com/2008/03/</a:t>
            </a:r>
            <a:r>
              <a:rPr lang="en-US" b="1" i="1" dirty="0"/>
              <a:t>00</a:t>
            </a:r>
            <a:r>
              <a:rPr lang="en-US" i="1" dirty="0"/>
              <a:t>-</a:t>
            </a:r>
            <a:r>
              <a:rPr lang="en-US" b="1" i="1" dirty="0"/>
              <a:t>statistika</a:t>
            </a:r>
            <a:r>
              <a:rPr lang="en-US" i="1" dirty="0"/>
              <a:t>-</a:t>
            </a:r>
            <a:r>
              <a:rPr lang="en-US" b="1" i="1" dirty="0"/>
              <a:t>deskriptif</a:t>
            </a:r>
            <a:r>
              <a:rPr lang="en-US" i="1" dirty="0"/>
              <a:t>.pdf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7B15E-EE92-42E6-A725-419BAC939F2C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Modus</a:t>
            </a:r>
          </a:p>
        </p:txBody>
      </p:sp>
      <p:sp>
        <p:nvSpPr>
          <p:cNvPr id="778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Data kualitatif </a:t>
            </a:r>
            <a:r>
              <a:rPr lang="en-US">
                <a:sym typeface="Wingdings" pitchFamily="2" charset="2"/>
              </a:rPr>
              <a:t> gejala yang sering terjadi</a:t>
            </a:r>
          </a:p>
          <a:p>
            <a:pPr eaLnBrk="1" hangingPunct="1"/>
            <a:endParaRPr lang="en-US">
              <a:sym typeface="Wingdings" pitchFamily="2" charset="2"/>
            </a:endParaRPr>
          </a:p>
          <a:p>
            <a:pPr eaLnBrk="1" hangingPunct="1"/>
            <a:r>
              <a:rPr lang="en-US">
                <a:sym typeface="Wingdings" pitchFamily="2" charset="2"/>
              </a:rPr>
              <a:t>Data kuantitatif  angka yang sering muncul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8333D-AF11-4365-BA77-0730AC79910D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modus</a:t>
            </a:r>
          </a:p>
        </p:txBody>
      </p:sp>
      <p:sp>
        <p:nvSpPr>
          <p:cNvPr id="788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Data tidak terkelompok</a:t>
            </a:r>
          </a:p>
        </p:txBody>
      </p:sp>
      <p:pic>
        <p:nvPicPr>
          <p:cNvPr id="788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438400"/>
            <a:ext cx="6629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6248400"/>
            <a:ext cx="807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/>
              <a:t>Sumber</a:t>
            </a:r>
            <a:r>
              <a:rPr lang="en-US" i="1" dirty="0"/>
              <a:t>: </a:t>
            </a:r>
            <a:r>
              <a:rPr lang="en-US" i="1" dirty="0" err="1"/>
              <a:t>statistika</a:t>
            </a:r>
            <a:r>
              <a:rPr lang="en-US" i="1" dirty="0"/>
              <a:t> </a:t>
            </a:r>
            <a:r>
              <a:rPr lang="en-US" i="1" dirty="0" err="1"/>
              <a:t>deskriptif-suprayogi</a:t>
            </a:r>
            <a:r>
              <a:rPr lang="en-US" i="1" dirty="0"/>
              <a:t>, ITB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solehpunya.files.wordpress.com/2008/03/</a:t>
            </a:r>
            <a:r>
              <a:rPr lang="en-US" b="1" i="1" dirty="0"/>
              <a:t>00</a:t>
            </a:r>
            <a:r>
              <a:rPr lang="en-US" i="1" dirty="0"/>
              <a:t>-</a:t>
            </a:r>
            <a:r>
              <a:rPr lang="en-US" b="1" i="1" dirty="0"/>
              <a:t>statistika</a:t>
            </a:r>
            <a:r>
              <a:rPr lang="en-US" i="1" dirty="0"/>
              <a:t>-</a:t>
            </a:r>
            <a:r>
              <a:rPr lang="en-US" b="1" i="1" dirty="0"/>
              <a:t>deskriptif</a:t>
            </a:r>
            <a:r>
              <a:rPr lang="en-US" i="1" dirty="0"/>
              <a:t>.pdf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981200" y="32004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 flipV="1">
            <a:off x="1905000" y="41148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2451C-30D0-4C10-B22E-61DEF2992400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Modus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terkelompok</a:t>
            </a:r>
            <a:endParaRPr lang="en-US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it-IT" sz="30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it-IT" sz="30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Mo = Bb + p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it-IT" sz="2200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it-IT" sz="1000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it-IT" sz="22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dengan </a:t>
            </a:r>
            <a:endParaRPr lang="en-US" sz="2200" dirty="0">
              <a:solidFill>
                <a:srgbClr val="000000"/>
              </a:solidFill>
              <a:ea typeface="Times New Roman" pitchFamily="18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it-IT" sz="22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	Bb = batas bawah kelas interval yang mempunyai frekuensi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it-IT" sz="22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		 tertinggi</a:t>
            </a:r>
            <a:endParaRPr lang="en-US" sz="2200" dirty="0">
              <a:solidFill>
                <a:srgbClr val="000000"/>
              </a:solidFill>
              <a:ea typeface="Times New Roman" pitchFamily="18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it-IT" sz="22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	b</a:t>
            </a:r>
            <a:r>
              <a:rPr lang="it-IT" sz="2200" baseline="-250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1</a:t>
            </a:r>
            <a:r>
              <a:rPr lang="it-IT" sz="22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 = selisih frekuensi tertinggi dengan frekuensi dari kelas 	 	interval yang lebih rendah.</a:t>
            </a:r>
            <a:endParaRPr lang="en-US" sz="2200" dirty="0">
              <a:solidFill>
                <a:srgbClr val="000000"/>
              </a:solidFill>
              <a:ea typeface="Times New Roman" pitchFamily="18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it-IT" sz="22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	b</a:t>
            </a:r>
            <a:r>
              <a:rPr lang="it-IT" sz="2200" baseline="-250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2</a:t>
            </a:r>
            <a:r>
              <a:rPr lang="it-IT" sz="22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 = selisih frekuensi tertinggi dengan frekuensi dari kelas 	interval yang lebih tinggi.</a:t>
            </a:r>
            <a:endParaRPr lang="en-US" sz="2200" dirty="0">
              <a:solidFill>
                <a:srgbClr val="000000"/>
              </a:solidFill>
              <a:ea typeface="Times New Roman" pitchFamily="18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it-IT" sz="22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	p  = panjang kelas.	</a:t>
            </a:r>
            <a:endParaRPr lang="en-US" sz="30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3200400" y="1828800"/>
          <a:ext cx="15240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3" imgW="584200" imgH="419100" progId="Equation.3">
                  <p:embed/>
                </p:oleObj>
              </mc:Choice>
              <mc:Fallback>
                <p:oleObj name="Equation" r:id="rId3" imgW="5842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828800"/>
                        <a:ext cx="1524000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474F4-7860-4F12-A992-C23518E2149E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Data terkelompok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modus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248400"/>
            <a:ext cx="807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/>
              <a:t>Sumber</a:t>
            </a:r>
            <a:r>
              <a:rPr lang="en-US" i="1" dirty="0"/>
              <a:t>: </a:t>
            </a:r>
            <a:r>
              <a:rPr lang="en-US" i="1" dirty="0" err="1"/>
              <a:t>statistika</a:t>
            </a:r>
            <a:r>
              <a:rPr lang="en-US" i="1" dirty="0"/>
              <a:t> </a:t>
            </a:r>
            <a:r>
              <a:rPr lang="en-US" i="1" dirty="0" err="1"/>
              <a:t>deskriptif-suprayogi</a:t>
            </a:r>
            <a:r>
              <a:rPr lang="en-US" i="1" dirty="0"/>
              <a:t>, ITB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solehpunya.files.wordpress.com/2008/03/</a:t>
            </a:r>
            <a:r>
              <a:rPr lang="en-US" b="1" i="1" dirty="0"/>
              <a:t>00</a:t>
            </a:r>
            <a:r>
              <a:rPr lang="en-US" i="1" dirty="0"/>
              <a:t>-</a:t>
            </a:r>
            <a:r>
              <a:rPr lang="en-US" b="1" i="1" dirty="0"/>
              <a:t>statistika</a:t>
            </a:r>
            <a:r>
              <a:rPr lang="en-US" i="1" dirty="0"/>
              <a:t>-</a:t>
            </a:r>
            <a:r>
              <a:rPr lang="en-US" b="1" i="1" dirty="0"/>
              <a:t>deskriptif</a:t>
            </a:r>
            <a:r>
              <a:rPr lang="en-US" i="1" dirty="0"/>
              <a:t>.pdf</a:t>
            </a:r>
            <a:endParaRPr lang="en-US" dirty="0"/>
          </a:p>
        </p:txBody>
      </p:sp>
      <p:pic>
        <p:nvPicPr>
          <p:cNvPr id="798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09800"/>
            <a:ext cx="6043613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67E10-F1DC-4350-9C43-85240BA441F3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Median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terkelompok</a:t>
            </a:r>
            <a:endParaRPr lang="en-US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</a:rPr>
              <a:t>Jika banyak data genap</a:t>
            </a:r>
          </a:p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</a:rPr>
              <a:t>Jika banyak data ganjil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  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    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Me</a:t>
            </a:r>
            <a:r>
              <a:rPr lang="it-IT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= </a:t>
            </a:r>
            <a:endParaRPr lang="it-IT" sz="6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2743200" y="2362200"/>
          <a:ext cx="338931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3" imgW="2577960" imgH="609480" progId="Equation.3">
                  <p:embed/>
                </p:oleObj>
              </mc:Choice>
              <mc:Fallback>
                <p:oleObj name="Equation" r:id="rId3" imgW="2577960" imgH="609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362200"/>
                        <a:ext cx="3389313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1752600" y="2668588"/>
            <a:ext cx="108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sv-SE" sz="2400">
                <a:latin typeface="Tahoma" pitchFamily="34" charset="0"/>
                <a:ea typeface="Times New Roman" pitchFamily="18" charset="0"/>
                <a:cs typeface="Tahoma" pitchFamily="34" charset="0"/>
              </a:rPr>
              <a:t>Me  = </a:t>
            </a:r>
            <a:endParaRPr lang="sv-SE" sz="240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137160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2895600" y="5105400"/>
          <a:ext cx="22494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5" imgW="1155700" imgH="393700" progId="Equation.3">
                  <p:embed/>
                </p:oleObj>
              </mc:Choice>
              <mc:Fallback>
                <p:oleObj name="Equation" r:id="rId5" imgW="11557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105400"/>
                        <a:ext cx="22494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114300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33400" y="6324600"/>
            <a:ext cx="815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diurutkan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terkecil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terbesar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8DF95-6E21-4B28-885B-F09E1769C94C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median</a:t>
            </a:r>
          </a:p>
        </p:txBody>
      </p:sp>
      <p:sp>
        <p:nvSpPr>
          <p:cNvPr id="809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Banyak data genap</a:t>
            </a:r>
          </a:p>
        </p:txBody>
      </p:sp>
      <p:pic>
        <p:nvPicPr>
          <p:cNvPr id="809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62865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6248400"/>
            <a:ext cx="807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/>
              <a:t>Sumber</a:t>
            </a:r>
            <a:r>
              <a:rPr lang="en-US" i="1" dirty="0"/>
              <a:t>: </a:t>
            </a:r>
            <a:r>
              <a:rPr lang="en-US" i="1" dirty="0" err="1"/>
              <a:t>statistika</a:t>
            </a:r>
            <a:r>
              <a:rPr lang="en-US" i="1" dirty="0"/>
              <a:t> </a:t>
            </a:r>
            <a:r>
              <a:rPr lang="en-US" i="1" dirty="0" err="1"/>
              <a:t>deskriptif-suprayogi</a:t>
            </a:r>
            <a:r>
              <a:rPr lang="en-US" i="1" dirty="0"/>
              <a:t>, ITB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solehpunya.files.wordpress.com/2008/03/</a:t>
            </a:r>
            <a:r>
              <a:rPr lang="en-US" b="1" i="1" dirty="0"/>
              <a:t>00</a:t>
            </a:r>
            <a:r>
              <a:rPr lang="en-US" i="1" dirty="0"/>
              <a:t>-</a:t>
            </a:r>
            <a:r>
              <a:rPr lang="en-US" b="1" i="1" dirty="0"/>
              <a:t>statistika</a:t>
            </a:r>
            <a:r>
              <a:rPr lang="en-US" i="1" dirty="0"/>
              <a:t>-</a:t>
            </a:r>
            <a:r>
              <a:rPr lang="en-US" b="1" i="1" dirty="0"/>
              <a:t>deskriptif</a:t>
            </a:r>
            <a:r>
              <a:rPr lang="en-US" i="1" dirty="0"/>
              <a:t>.pdf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36FD8-C1C0-403F-AB72-F318BBB7C579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Banyak data ganjil</a:t>
            </a: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362200"/>
            <a:ext cx="5486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6248400"/>
            <a:ext cx="807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/>
              <a:t>Sumber</a:t>
            </a:r>
            <a:r>
              <a:rPr lang="en-US" i="1" dirty="0"/>
              <a:t>: </a:t>
            </a:r>
            <a:r>
              <a:rPr lang="en-US" i="1" dirty="0" err="1"/>
              <a:t>statistika</a:t>
            </a:r>
            <a:r>
              <a:rPr lang="en-US" i="1" dirty="0"/>
              <a:t> </a:t>
            </a:r>
            <a:r>
              <a:rPr lang="en-US" i="1" dirty="0" err="1"/>
              <a:t>deskriptif-suprayogi</a:t>
            </a:r>
            <a:r>
              <a:rPr lang="en-US" i="1" dirty="0"/>
              <a:t>, ITB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solehpunya.files.wordpress.com/2008/03/</a:t>
            </a:r>
            <a:r>
              <a:rPr lang="en-US" b="1" i="1" dirty="0"/>
              <a:t>00</a:t>
            </a:r>
            <a:r>
              <a:rPr lang="en-US" i="1" dirty="0"/>
              <a:t>-</a:t>
            </a:r>
            <a:r>
              <a:rPr lang="en-US" b="1" i="1" dirty="0"/>
              <a:t>statistika</a:t>
            </a:r>
            <a:r>
              <a:rPr lang="en-US" i="1" dirty="0"/>
              <a:t>-</a:t>
            </a:r>
            <a:r>
              <a:rPr lang="en-US" b="1" i="1" dirty="0"/>
              <a:t>deskriptif</a:t>
            </a:r>
            <a:r>
              <a:rPr lang="en-US" i="1" dirty="0"/>
              <a:t>.pdf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median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56DA1-9CE8-4F9E-BBF7-89A7D89E91EF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Median data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terkelompok</a:t>
            </a:r>
            <a:endParaRPr lang="en-US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sz="2500" dirty="0">
              <a:solidFill>
                <a:schemeClr val="tx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500" dirty="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Me = Bb + p </a:t>
            </a:r>
            <a:endParaRPr lang="en-US" sz="47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5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5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dengan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Bb :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batas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bawah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kelas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interval yang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mengandung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Me	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f</a:t>
            </a:r>
            <a:r>
              <a:rPr lang="en-US" sz="2400" baseline="-25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: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frekuensi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kelas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interval yang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mengandung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Me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F  :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frekuensi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kumulatif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sebelum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kelas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interval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       yang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mengandung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Me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p :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panjang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kelas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interval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5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</a:t>
            </a:r>
          </a:p>
        </p:txBody>
      </p:sp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2743200" y="1600200"/>
          <a:ext cx="12954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3" imgW="457200" imgH="558800" progId="Equation.3">
                  <p:embed/>
                </p:oleObj>
              </mc:Choice>
              <mc:Fallback>
                <p:oleObj name="Equation" r:id="rId3" imgW="457200" imgH="558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1295400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62000" y="5486400"/>
            <a:ext cx="7391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Letak Me harus paling sedikit mencapai frekuensi setengah dari jumlah data seluruhnya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97850-E2D6-47B4-91A3-1A19A2ADAD7A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median</a:t>
            </a:r>
          </a:p>
        </p:txBody>
      </p:sp>
      <p:sp>
        <p:nvSpPr>
          <p:cNvPr id="829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/>
          </a:p>
        </p:txBody>
      </p:sp>
      <p:pic>
        <p:nvPicPr>
          <p:cNvPr id="829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66675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6248400"/>
            <a:ext cx="807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/>
              <a:t>Sumber</a:t>
            </a:r>
            <a:r>
              <a:rPr lang="en-US" i="1" dirty="0"/>
              <a:t>: </a:t>
            </a:r>
            <a:r>
              <a:rPr lang="en-US" i="1" dirty="0" err="1"/>
              <a:t>statistika</a:t>
            </a:r>
            <a:r>
              <a:rPr lang="en-US" i="1" dirty="0"/>
              <a:t> </a:t>
            </a:r>
            <a:r>
              <a:rPr lang="en-US" i="1" dirty="0" err="1"/>
              <a:t>deskriptif-suprayogi</a:t>
            </a:r>
            <a:r>
              <a:rPr lang="en-US" i="1" dirty="0"/>
              <a:t>, ITB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solehpunya.files.wordpress.com/2008/03/</a:t>
            </a:r>
            <a:r>
              <a:rPr lang="en-US" b="1" i="1" dirty="0"/>
              <a:t>00</a:t>
            </a:r>
            <a:r>
              <a:rPr lang="en-US" i="1" dirty="0"/>
              <a:t>-</a:t>
            </a:r>
            <a:r>
              <a:rPr lang="en-US" b="1" i="1" dirty="0"/>
              <a:t>statistika</a:t>
            </a:r>
            <a:r>
              <a:rPr lang="en-US" i="1" dirty="0"/>
              <a:t>-</a:t>
            </a:r>
            <a:r>
              <a:rPr lang="en-US" b="1" i="1" dirty="0"/>
              <a:t>deskriptif</a:t>
            </a:r>
            <a:r>
              <a:rPr lang="en-US" i="1" dirty="0"/>
              <a:t>.pdf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831DF-4469-4D98-AFC4-2B1AA5714BE9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Hubungan</a:t>
            </a:r>
            <a:r>
              <a:rPr lang="en-US" dirty="0"/>
              <a:t> Mean, Modus </a:t>
            </a:r>
            <a:r>
              <a:rPr lang="en-US" dirty="0" err="1"/>
              <a:t>dan</a:t>
            </a:r>
            <a:r>
              <a:rPr lang="en-US" dirty="0"/>
              <a:t> Median</a:t>
            </a:r>
          </a:p>
        </p:txBody>
      </p:sp>
      <p:sp>
        <p:nvSpPr>
          <p:cNvPr id="839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/>
              <a:t>Hubungan empiris antara ketiganya:</a:t>
            </a:r>
          </a:p>
          <a:p>
            <a:pPr eaLnBrk="1" hangingPunct="1">
              <a:buFont typeface="Arial" pitchFamily="34" charset="0"/>
              <a:buNone/>
            </a:pPr>
            <a:r>
              <a:rPr lang="en-US"/>
              <a:t>                    Mo +2 M = 3Me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3A642-2167-45E7-BAFC-247947A5243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rgbClr val="CC0000"/>
              </a:gs>
              <a:gs pos="100000">
                <a:srgbClr val="FFFFFF"/>
              </a:gs>
            </a:gsLst>
            <a:lin ang="5400000" scaled="1"/>
          </a:gradFill>
          <a:ln w="38100" cap="flat" algn="ctr">
            <a:solidFill>
              <a:schemeClr val="accent2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inferensi</a:t>
            </a:r>
            <a:endParaRPr lang="en-US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91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3600"/>
          </a:p>
          <a:p>
            <a:pPr algn="just" eaLnBrk="1" hangingPunct="1"/>
            <a:r>
              <a:rPr lang="en-US" sz="3600"/>
              <a:t>Penerapan metode statistik untuk menaksir dan/atau menguji karakteristik populasi yang dihipotesiskan berdasarkan data sampel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Kuartil</a:t>
            </a:r>
          </a:p>
          <a:p>
            <a:r>
              <a:rPr lang="en-US"/>
              <a:t>Desil</a:t>
            </a:r>
          </a:p>
          <a:p>
            <a:r>
              <a:rPr lang="en-US"/>
              <a:t>Persentil</a:t>
            </a:r>
          </a:p>
          <a:p>
            <a:pPr>
              <a:buFont typeface="Arial" pitchFamily="34" charset="0"/>
              <a:buNone/>
            </a:pPr>
            <a:endParaRPr lang="en-US"/>
          </a:p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1CE6F-35E9-4110-B18C-858532EE0F1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84996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algn="ctr">
            <a:solidFill>
              <a:schemeClr val="accent1"/>
            </a:solidFill>
          </a:ln>
        </p:spPr>
        <p:txBody>
          <a:bodyPr/>
          <a:lstStyle/>
          <a:p>
            <a:r>
              <a:rPr lang="en-US" sz="3200">
                <a:solidFill>
                  <a:srgbClr val="000000"/>
                </a:solidFill>
              </a:rPr>
              <a:t>Ukuran dispersi </a:t>
            </a:r>
            <a:r>
              <a:rPr lang="en-US" sz="3200">
                <a:solidFill>
                  <a:srgbClr val="000000"/>
                </a:solidFill>
                <a:sym typeface="Wingdings" pitchFamily="2" charset="2"/>
              </a:rPr>
              <a:t> ukuran cenderung menyebar</a:t>
            </a:r>
            <a:endParaRPr 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pPr>
              <a:defRPr/>
            </a:pPr>
            <a:fld id="{56931F19-2C1F-4EB2-AAC2-1E9537B94AF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0000"/>
                </a:solidFill>
              </a:rPr>
              <a:t>Kuartil untuk data tidak berkelompok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GB" sz="32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32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3200" dirty="0" err="1">
                <a:latin typeface="+mn-lt"/>
                <a:cs typeface="+mn-cs"/>
              </a:rPr>
              <a:t>dengan</a:t>
            </a:r>
            <a:endParaRPr lang="en-GB" sz="32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3200" dirty="0">
                <a:latin typeface="+mn-lt"/>
                <a:cs typeface="+mn-cs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K</a:t>
            </a:r>
            <a:r>
              <a:rPr lang="en-US" sz="3200" baseline="-250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: </a:t>
            </a:r>
            <a:r>
              <a:rPr lang="en-US" sz="32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letak</a:t>
            </a:r>
            <a:r>
              <a:rPr lang="en-US" sz="32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kuartil</a:t>
            </a:r>
            <a:r>
              <a:rPr lang="en-US" sz="32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ke</a:t>
            </a:r>
            <a:r>
              <a:rPr lang="en-US" sz="32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cs typeface="+mn-cs"/>
              </a:rPr>
              <a:t>	n  : </a:t>
            </a:r>
            <a:r>
              <a:rPr lang="en-US" sz="3200" dirty="0" err="1">
                <a:solidFill>
                  <a:srgbClr val="000000"/>
                </a:solidFill>
                <a:latin typeface="+mn-lt"/>
                <a:cs typeface="+mn-cs"/>
              </a:rPr>
              <a:t>banyaknya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+mn-cs"/>
              </a:rPr>
              <a:t> data</a:t>
            </a:r>
            <a:endParaRPr lang="en-GB" sz="32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3200" dirty="0">
                <a:latin typeface="+mn-lt"/>
                <a:cs typeface="+mn-cs"/>
              </a:rPr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3200" dirty="0">
              <a:latin typeface="+mn-lt"/>
              <a:cs typeface="+mn-cs"/>
            </a:endParaRPr>
          </a:p>
        </p:txBody>
      </p:sp>
      <p:graphicFrame>
        <p:nvGraphicFramePr>
          <p:cNvPr id="84994" name="Object 1"/>
          <p:cNvGraphicFramePr>
            <a:graphicFrameLocks noGrp="1" noChangeAspect="1"/>
          </p:cNvGraphicFramePr>
          <p:nvPr>
            <p:ph idx="1"/>
          </p:nvPr>
        </p:nvGraphicFramePr>
        <p:xfrm>
          <a:off x="914400" y="1912938"/>
          <a:ext cx="23907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3" imgW="1587240" imgH="393480" progId="Equation.3">
                  <p:embed/>
                </p:oleObj>
              </mc:Choice>
              <mc:Fallback>
                <p:oleObj name="Equation" r:id="rId3" imgW="158724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12938"/>
                        <a:ext cx="2390775" cy="592137"/>
                      </a:xfrm>
                      <a:prstGeom prst="rect">
                        <a:avLst/>
                      </a:prstGeom>
                      <a:solidFill>
                        <a:srgbClr val="33CC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EBAA3-8612-4278-B255-6590548248D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533400" y="1600200"/>
            <a:ext cx="8153400" cy="464820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400" dirty="0">
                <a:latin typeface="+mn-lt"/>
                <a:cs typeface="+mn-cs"/>
              </a:rPr>
              <a:t>				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24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4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4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400" dirty="0">
                <a:latin typeface="+mn-lt"/>
                <a:cs typeface="+mn-cs"/>
              </a:rPr>
              <a:t>					</a:t>
            </a:r>
            <a:r>
              <a:rPr lang="en-GB" sz="2400" dirty="0" err="1">
                <a:latin typeface="+mn-lt"/>
                <a:cs typeface="+mn-cs"/>
              </a:rPr>
              <a:t>Artinya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K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1</a:t>
            </a:r>
            <a:r>
              <a:rPr lang="en-GB" sz="2400" dirty="0">
                <a:latin typeface="+mn-lt"/>
                <a:cs typeface="+mn-cs"/>
              </a:rPr>
              <a:t> </a:t>
            </a:r>
            <a:r>
              <a:rPr lang="en-GB" sz="2400" dirty="0" err="1">
                <a:latin typeface="+mn-lt"/>
                <a:cs typeface="+mn-cs"/>
              </a:rPr>
              <a:t>terletak</a:t>
            </a:r>
            <a:r>
              <a:rPr lang="en-GB" sz="2400" dirty="0">
                <a:latin typeface="+mn-lt"/>
                <a:cs typeface="+mn-cs"/>
              </a:rPr>
              <a:t> </a:t>
            </a:r>
            <a:r>
              <a:rPr lang="en-GB" sz="2400" dirty="0" err="1">
                <a:latin typeface="+mn-lt"/>
                <a:cs typeface="+mn-cs"/>
              </a:rPr>
              <a:t>antara</a:t>
            </a:r>
            <a:r>
              <a:rPr lang="en-GB" sz="2400" dirty="0">
                <a:latin typeface="+mn-lt"/>
                <a:cs typeface="+mn-cs"/>
              </a:rPr>
              <a:t> data </a:t>
            </a:r>
            <a:r>
              <a:rPr lang="en-GB" sz="2400" dirty="0" err="1">
                <a:latin typeface="+mn-lt"/>
                <a:cs typeface="+mn-cs"/>
              </a:rPr>
              <a:t>ke</a:t>
            </a:r>
            <a:r>
              <a:rPr lang="en-GB" sz="2400" dirty="0">
                <a:latin typeface="+mn-lt"/>
                <a:cs typeface="+mn-cs"/>
              </a:rPr>
              <a:t> 2 </a:t>
            </a:r>
            <a:r>
              <a:rPr lang="en-GB" sz="2400" dirty="0" err="1">
                <a:latin typeface="+mn-lt"/>
                <a:cs typeface="+mn-cs"/>
              </a:rPr>
              <a:t>dan</a:t>
            </a:r>
            <a:r>
              <a:rPr lang="en-GB" sz="2400" dirty="0">
                <a:latin typeface="+mn-lt"/>
                <a:cs typeface="+mn-cs"/>
              </a:rPr>
              <a:t> 				data </a:t>
            </a:r>
            <a:r>
              <a:rPr lang="en-GB" sz="2400" dirty="0" err="1">
                <a:latin typeface="+mn-lt"/>
                <a:cs typeface="+mn-cs"/>
              </a:rPr>
              <a:t>ke</a:t>
            </a:r>
            <a:r>
              <a:rPr lang="en-GB" sz="2400" dirty="0">
                <a:latin typeface="+mn-lt"/>
                <a:cs typeface="+mn-cs"/>
              </a:rPr>
              <a:t> 3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400" dirty="0">
                <a:latin typeface="+mn-lt"/>
                <a:cs typeface="+mn-cs"/>
              </a:rPr>
              <a:t>					</a:t>
            </a:r>
            <a:r>
              <a:rPr lang="en-GB" sz="2400" dirty="0" err="1">
                <a:latin typeface="+mn-lt"/>
                <a:cs typeface="+mn-cs"/>
              </a:rPr>
              <a:t>Nilai</a:t>
            </a:r>
            <a:r>
              <a:rPr lang="en-GB" sz="2400" dirty="0">
                <a:latin typeface="+mn-lt"/>
                <a:cs typeface="+mn-c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K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					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=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nilai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data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ke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2 + ½(data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ke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3 - data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ke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2)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					= 40 + ½(50 -40)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					= 45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cs typeface="+mn-cs"/>
              </a:rPr>
              <a:t>	</a:t>
            </a:r>
            <a:endParaRPr lang="en-GB" sz="2000" dirty="0">
              <a:latin typeface="+mn-lt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33400" y="228600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Contoh</a:t>
            </a:r>
            <a:r>
              <a:rPr lang="en-US" sz="4000" dirty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 m</a:t>
            </a:r>
            <a:r>
              <a:rPr lang="en-US" sz="4000" dirty="0" err="1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encari</a:t>
            </a:r>
            <a:r>
              <a:rPr lang="en-US" sz="4000" dirty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Kuartil</a:t>
            </a:r>
            <a:endParaRPr lang="en-US" sz="4000" dirty="0">
              <a:solidFill>
                <a:srgbClr val="000000"/>
              </a:solidFill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676400"/>
          <a:ext cx="11430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1310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Sebelum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diurutkan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2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2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2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2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2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2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2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52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52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1981200" y="1676400"/>
          <a:ext cx="12192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42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Setelah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diurutkan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86018" name="Object 1"/>
          <p:cNvGraphicFramePr>
            <a:graphicFrameLocks noChangeAspect="1"/>
          </p:cNvGraphicFramePr>
          <p:nvPr/>
        </p:nvGraphicFramePr>
        <p:xfrm>
          <a:off x="4267200" y="1600200"/>
          <a:ext cx="26670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3" imgW="1257120" imgH="812520" progId="Equation.3">
                  <p:embed/>
                </p:oleObj>
              </mc:Choice>
              <mc:Fallback>
                <p:oleObj name="Equation" r:id="rId3" imgW="1257120" imgH="8125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600200"/>
                        <a:ext cx="2667000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E2F7E-16B3-45C9-AB06-016FC543C87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524000"/>
            <a:ext cx="8229600" cy="4754563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GB" sz="28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8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8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800" dirty="0" err="1">
                <a:latin typeface="+mn-lt"/>
                <a:cs typeface="+mn-cs"/>
              </a:rPr>
              <a:t>dengan</a:t>
            </a:r>
            <a:endParaRPr lang="en-GB" sz="28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800" dirty="0">
                <a:latin typeface="+mn-lt"/>
                <a:cs typeface="+mn-cs"/>
              </a:rPr>
              <a:t>	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K</a:t>
            </a:r>
            <a:r>
              <a:rPr lang="en-US" sz="2800" baseline="-250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 :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letak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kuartil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ke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  <a:cs typeface="+mn-cs"/>
              </a:rPr>
              <a:t>     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Bb :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batas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bawah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kelas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interval yang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mengandung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K</a:t>
            </a:r>
            <a:r>
              <a:rPr lang="en-US" sz="2800" baseline="-250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    </a:t>
            </a: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   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f</a:t>
            </a:r>
            <a:r>
              <a:rPr lang="en-US" sz="2800" baseline="-250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K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  :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frekuensi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kelas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interval yang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mengandung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K</a:t>
            </a:r>
            <a:r>
              <a:rPr lang="en-US" sz="2800" baseline="-250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i</a:t>
            </a:r>
            <a:endParaRPr lang="en-US" sz="2800" dirty="0">
              <a:solidFill>
                <a:srgbClr val="000000"/>
              </a:solidFill>
              <a:latin typeface="+mn-lt"/>
              <a:ea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    F    :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frekuensi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kumulatif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sebelum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kelas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interval yang 	 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mengandung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K</a:t>
            </a:r>
            <a:r>
              <a:rPr lang="en-US" sz="2800" baseline="-250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i</a:t>
            </a:r>
            <a:endParaRPr lang="en-US" sz="2800" dirty="0">
              <a:solidFill>
                <a:srgbClr val="000000"/>
              </a:solidFill>
              <a:latin typeface="+mn-lt"/>
              <a:ea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    p   :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panjang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itchFamily="18" charset="0"/>
              </a:rPr>
              <a:t>kelas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interval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3200" dirty="0">
                <a:latin typeface="+mn-lt"/>
                <a:cs typeface="+mn-cs"/>
              </a:rPr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3200" dirty="0">
              <a:latin typeface="+mn-lt"/>
              <a:cs typeface="+mn-cs"/>
            </a:endParaRPr>
          </a:p>
        </p:txBody>
      </p:sp>
      <p:graphicFrame>
        <p:nvGraphicFramePr>
          <p:cNvPr id="12290" name="Object 1"/>
          <p:cNvGraphicFramePr>
            <a:graphicFrameLocks noGrp="1" noChangeAspect="1"/>
          </p:cNvGraphicFramePr>
          <p:nvPr>
            <p:ph idx="1"/>
          </p:nvPr>
        </p:nvGraphicFramePr>
        <p:xfrm>
          <a:off x="1371600" y="1701800"/>
          <a:ext cx="309721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3" imgW="2184120" imgH="787320" progId="Equation.3">
                  <p:embed/>
                </p:oleObj>
              </mc:Choice>
              <mc:Fallback>
                <p:oleObj name="Equation" r:id="rId3" imgW="2184120" imgH="7873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01800"/>
                        <a:ext cx="3097213" cy="1117600"/>
                      </a:xfrm>
                      <a:prstGeom prst="rect">
                        <a:avLst/>
                      </a:prstGeom>
                      <a:solidFill>
                        <a:srgbClr val="33CC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Kuartil</a:t>
            </a:r>
            <a:r>
              <a:rPr lang="en-US" sz="4000" dirty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 data </a:t>
            </a:r>
            <a:r>
              <a:rPr lang="en-US" sz="4000" dirty="0" err="1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berkelompok</a:t>
            </a:r>
            <a:endParaRPr lang="en-US" sz="4000" dirty="0">
              <a:solidFill>
                <a:srgbClr val="000000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F7E0B-2C76-472E-8433-0C0F08285AFB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0000"/>
                </a:solidFill>
              </a:rPr>
              <a:t>Contoh mencari Kuartil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latin typeface="+mn-lt"/>
                <a:cs typeface="+mn-cs"/>
              </a:rPr>
              <a:t>			</a:t>
            </a:r>
            <a:r>
              <a:rPr lang="en-US" sz="2400" dirty="0" err="1">
                <a:latin typeface="+mn-lt"/>
              </a:rPr>
              <a:t>Kelas</a:t>
            </a:r>
            <a:r>
              <a:rPr lang="en-US" sz="2400" dirty="0">
                <a:latin typeface="+mn-lt"/>
              </a:rPr>
              <a:t> yang </a:t>
            </a:r>
            <a:r>
              <a:rPr lang="en-US" sz="2400" dirty="0" err="1">
                <a:latin typeface="+mn-lt"/>
              </a:rPr>
              <a:t>memuat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kuartil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ke</a:t>
            </a:r>
            <a:r>
              <a:rPr lang="en-US" sz="2400" dirty="0">
                <a:latin typeface="+mn-lt"/>
              </a:rPr>
              <a:t> 3</a:t>
            </a:r>
            <a:endParaRPr lang="id-ID" sz="240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236220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7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4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Interval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f. </a:t>
                      </a:r>
                      <a:r>
                        <a:rPr lang="en-US" dirty="0" err="1"/>
                        <a:t>kum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– 39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 – 49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 – 59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 – 69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 – 79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 – 89</a:t>
                      </a:r>
                      <a:endParaRPr lang="id-ID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  <a:endParaRPr lang="id-ID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</a:t>
                      </a:r>
                      <a:endParaRPr lang="id-ID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90 - 99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4724400" y="1676400"/>
          <a:ext cx="3097213" cy="254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3" imgW="2184120" imgH="1790640" progId="Equation.3">
                  <p:embed/>
                </p:oleObj>
              </mc:Choice>
              <mc:Fallback>
                <p:oleObj name="Equation" r:id="rId3" imgW="2184120" imgH="1790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097213" cy="254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/>
          <p:nvPr/>
        </p:nvCxnSpPr>
        <p:spPr>
          <a:xfrm rot="16200000" flipH="1">
            <a:off x="3314700" y="4229100"/>
            <a:ext cx="990600" cy="914400"/>
          </a:xfrm>
          <a:prstGeom prst="bentConnector3">
            <a:avLst>
              <a:gd name="adj1" fmla="val 2564"/>
            </a:avLst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ACF1B-B94A-48FD-B398-BF5E60AF48B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0000"/>
                </a:solidFill>
              </a:rPr>
              <a:t>Desil untuk data tidak berkelompok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3200" dirty="0" err="1"/>
              <a:t>dengan</a:t>
            </a:r>
            <a:endParaRPr lang="en-GB" sz="32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3200" dirty="0"/>
              <a:t>	D</a:t>
            </a:r>
            <a:r>
              <a:rPr lang="en-US" sz="3200" baseline="-25000" dirty="0" err="1">
                <a:solidFill>
                  <a:srgbClr val="000000"/>
                </a:solidFill>
                <a:ea typeface="Times New Roman" pitchFamily="18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ea typeface="Times New Roman" pitchFamily="18" charset="0"/>
              </a:rPr>
              <a:t> : </a:t>
            </a:r>
            <a:r>
              <a:rPr lang="en-US" sz="3200" dirty="0" err="1">
                <a:solidFill>
                  <a:srgbClr val="000000"/>
                </a:solidFill>
                <a:ea typeface="Times New Roman" pitchFamily="18" charset="0"/>
              </a:rPr>
              <a:t>letak</a:t>
            </a:r>
            <a:r>
              <a:rPr lang="en-US" sz="3200" dirty="0">
                <a:solidFill>
                  <a:srgbClr val="000000"/>
                </a:solidFill>
                <a:ea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itchFamily="18" charset="0"/>
              </a:rPr>
              <a:t>desil</a:t>
            </a:r>
            <a:r>
              <a:rPr lang="en-US" sz="3200" dirty="0">
                <a:solidFill>
                  <a:srgbClr val="000000"/>
                </a:solidFill>
                <a:ea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itchFamily="18" charset="0"/>
              </a:rPr>
              <a:t>ke</a:t>
            </a:r>
            <a:r>
              <a:rPr lang="en-US" sz="3200" dirty="0">
                <a:solidFill>
                  <a:srgbClr val="000000"/>
                </a:solidFill>
                <a:ea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Times New Roman" pitchFamily="18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ea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0000"/>
                </a:solidFill>
              </a:rPr>
              <a:t>	n  : </a:t>
            </a:r>
            <a:r>
              <a:rPr lang="en-US" sz="3200" dirty="0" err="1">
                <a:solidFill>
                  <a:srgbClr val="000000"/>
                </a:solidFill>
              </a:rPr>
              <a:t>banyaknya</a:t>
            </a:r>
            <a:r>
              <a:rPr lang="en-US" sz="3200" dirty="0">
                <a:solidFill>
                  <a:srgbClr val="000000"/>
                </a:solidFill>
              </a:rPr>
              <a:t> data</a:t>
            </a:r>
            <a:endParaRPr lang="en-US" sz="32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id-ID" sz="3200" dirty="0">
              <a:latin typeface="+mn-lt"/>
              <a:cs typeface="+mn-cs"/>
            </a:endParaRPr>
          </a:p>
        </p:txBody>
      </p:sp>
      <p:graphicFrame>
        <p:nvGraphicFramePr>
          <p:cNvPr id="14338" name="Object 1"/>
          <p:cNvGraphicFramePr>
            <a:graphicFrameLocks noGrp="1" noChangeAspect="1"/>
          </p:cNvGraphicFramePr>
          <p:nvPr>
            <p:ph idx="1"/>
          </p:nvPr>
        </p:nvGraphicFramePr>
        <p:xfrm>
          <a:off x="685800" y="1981200"/>
          <a:ext cx="35544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3" imgW="2044440" imgH="393480" progId="Equation.3">
                  <p:embed/>
                </p:oleObj>
              </mc:Choice>
              <mc:Fallback>
                <p:oleObj name="Equation" r:id="rId3" imgW="204444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3554413" cy="685800"/>
                      </a:xfrm>
                      <a:prstGeom prst="rect">
                        <a:avLst/>
                      </a:prstGeom>
                      <a:solidFill>
                        <a:srgbClr val="33CC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en-US" dirty="0"/>
          </a:p>
          <a:p>
            <a:pPr eaLnBrk="1" hangingPunct="1">
              <a:buFont typeface="Arial" pitchFamily="34" charset="0"/>
              <a:buNone/>
              <a:defRPr/>
            </a:pPr>
            <a:endParaRPr lang="en-US" dirty="0"/>
          </a:p>
          <a:p>
            <a:pPr eaLnBrk="1" hangingPunct="1">
              <a:buFont typeface="Arial" pitchFamily="34" charset="0"/>
              <a:buNone/>
              <a:defRPr/>
            </a:pPr>
            <a:endParaRPr lang="en-US" dirty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dirty="0"/>
              <a:t>			</a:t>
            </a:r>
            <a:r>
              <a:rPr lang="en-GB" sz="2400" dirty="0" err="1"/>
              <a:t>Artinya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D</a:t>
            </a:r>
            <a:r>
              <a:rPr lang="en-US" sz="2400" baseline="-25000" dirty="0">
                <a:solidFill>
                  <a:srgbClr val="000000"/>
                </a:solidFill>
                <a:ea typeface="Times New Roman" pitchFamily="18" charset="0"/>
              </a:rPr>
              <a:t>6</a:t>
            </a:r>
            <a:r>
              <a:rPr lang="en-GB" sz="2400" dirty="0"/>
              <a:t> </a:t>
            </a:r>
            <a:r>
              <a:rPr lang="en-GB" sz="2400" dirty="0" err="1"/>
              <a:t>terletak</a:t>
            </a:r>
            <a:r>
              <a:rPr lang="en-GB" sz="2400" dirty="0"/>
              <a:t> </a:t>
            </a:r>
            <a:r>
              <a:rPr lang="en-GB" sz="2400" dirty="0" err="1"/>
              <a:t>antara</a:t>
            </a:r>
            <a:r>
              <a:rPr lang="en-GB" sz="2400" dirty="0"/>
              <a:t> data </a:t>
            </a:r>
            <a:r>
              <a:rPr lang="en-GB" sz="2400" dirty="0" err="1"/>
              <a:t>ke</a:t>
            </a:r>
            <a:r>
              <a:rPr lang="en-GB" sz="2400" dirty="0"/>
              <a:t> 6 </a:t>
            </a:r>
            <a:r>
              <a:rPr lang="en-GB" sz="2400" dirty="0" err="1"/>
              <a:t>dan</a:t>
            </a:r>
            <a:r>
              <a:rPr lang="en-GB" sz="2400" dirty="0"/>
              <a:t> data </a:t>
            </a:r>
            <a:r>
              <a:rPr lang="en-GB" sz="2400" dirty="0" err="1"/>
              <a:t>ke</a:t>
            </a:r>
            <a:r>
              <a:rPr lang="en-GB" sz="2400" dirty="0"/>
              <a:t> 7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			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Nilai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D</a:t>
            </a:r>
            <a:r>
              <a:rPr lang="en-US" sz="2400" baseline="-25000" dirty="0">
                <a:solidFill>
                  <a:srgbClr val="000000"/>
                </a:solidFill>
                <a:ea typeface="Times New Roman" pitchFamily="18" charset="0"/>
              </a:rPr>
              <a:t>6</a:t>
            </a:r>
            <a:endParaRPr lang="en-US" sz="2400" dirty="0">
              <a:solidFill>
                <a:srgbClr val="000000"/>
              </a:solidFill>
              <a:ea typeface="Times New Roman" pitchFamily="18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			=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nilai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data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ke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6 + 0,</a:t>
            </a:r>
            <a:r>
              <a:rPr lang="id-ID" sz="2400" dirty="0">
                <a:solidFill>
                  <a:srgbClr val="000000"/>
                </a:solidFill>
                <a:ea typeface="Times New Roman" pitchFamily="18" charset="0"/>
              </a:rPr>
              <a:t>6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(data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ke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7 - data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ke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6)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			= </a:t>
            </a:r>
            <a:r>
              <a:rPr lang="id-ID" sz="2400" dirty="0">
                <a:solidFill>
                  <a:srgbClr val="000000"/>
                </a:solidFill>
                <a:ea typeface="Times New Roman" pitchFamily="18" charset="0"/>
              </a:rPr>
              <a:t>75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+ 0,6(80 -75)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			= 7</a:t>
            </a:r>
            <a:r>
              <a:rPr lang="id-ID" sz="2400" dirty="0">
                <a:solidFill>
                  <a:srgbClr val="000000"/>
                </a:solidFill>
                <a:ea typeface="Times New Roman" pitchFamily="18" charset="0"/>
              </a:rPr>
              <a:t>5 + 0,6 x 5 = 75 + 3 = 78</a:t>
            </a:r>
            <a:endParaRPr lang="id-ID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41A64-5332-4FE1-B99D-DFCBE4953583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15365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0000"/>
                </a:solidFill>
              </a:rPr>
              <a:t>Contoh mencari Desil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609600" y="1752600"/>
          <a:ext cx="1219200" cy="414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1284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Setelah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diurutkan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  <a:endParaRPr lang="id-ID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</a:t>
                      </a:r>
                      <a:endParaRPr lang="id-ID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  <a:endParaRPr lang="id-ID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</a:t>
                      </a:r>
                      <a:endParaRPr lang="id-ID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</a:t>
                      </a:r>
                      <a:endParaRPr lang="id-ID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75</a:t>
                      </a:r>
                      <a:endParaRPr lang="id-ID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  <a:endParaRPr lang="id-ID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85</a:t>
                      </a:r>
                      <a:endParaRPr lang="id-ID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90</a:t>
                      </a:r>
                      <a:endParaRPr lang="id-ID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</a:t>
                      </a:r>
                      <a:endParaRPr lang="id-ID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5362" name="Object 1"/>
          <p:cNvGraphicFramePr>
            <a:graphicFrameLocks noChangeAspect="1"/>
          </p:cNvGraphicFramePr>
          <p:nvPr/>
        </p:nvGraphicFramePr>
        <p:xfrm>
          <a:off x="2819400" y="1752600"/>
          <a:ext cx="3554413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3" imgW="2044440" imgH="812520" progId="Equation.3">
                  <p:embed/>
                </p:oleObj>
              </mc:Choice>
              <mc:Fallback>
                <p:oleObj name="Equation" r:id="rId3" imgW="2044440" imgH="8125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752600"/>
                        <a:ext cx="3554413" cy="141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GB" sz="2400" dirty="0" err="1"/>
              <a:t>dengan</a:t>
            </a:r>
            <a:endParaRPr lang="en-GB" sz="2400" dirty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GB" sz="2400" dirty="0">
                <a:solidFill>
                  <a:srgbClr val="000000"/>
                </a:solidFill>
                <a:ea typeface="Times New Roman" pitchFamily="18" charset="0"/>
              </a:rPr>
              <a:t>	D</a:t>
            </a:r>
            <a:r>
              <a:rPr lang="en-US" sz="2400" baseline="-25000" dirty="0" err="1">
                <a:solidFill>
                  <a:srgbClr val="000000"/>
                </a:solidFill>
                <a:ea typeface="Times New Roman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 :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letak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desil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ke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    Bb :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batas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bawah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kelas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interval yang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mengandung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D</a:t>
            </a:r>
            <a:r>
              <a:rPr lang="en-US" sz="2400" baseline="-25000" dirty="0" err="1">
                <a:solidFill>
                  <a:srgbClr val="000000"/>
                </a:solidFill>
                <a:ea typeface="Times New Roman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   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f</a:t>
            </a:r>
            <a:r>
              <a:rPr lang="en-US" sz="2400" baseline="-25000" dirty="0" err="1">
                <a:solidFill>
                  <a:srgbClr val="000000"/>
                </a:solidFill>
                <a:ea typeface="Times New Roman" pitchFamily="18" charset="0"/>
              </a:rPr>
              <a:t>D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  :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frekuensi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kelas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interval yang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mengandung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D</a:t>
            </a:r>
            <a:r>
              <a:rPr lang="en-US" sz="2400" baseline="-25000" dirty="0" err="1">
                <a:solidFill>
                  <a:srgbClr val="000000"/>
                </a:solidFill>
                <a:ea typeface="Times New Roman" pitchFamily="18" charset="0"/>
              </a:rPr>
              <a:t>i</a:t>
            </a:r>
            <a:endParaRPr lang="en-US" sz="2400" dirty="0">
              <a:solidFill>
                <a:srgbClr val="000000"/>
              </a:solidFill>
              <a:ea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    F    :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frekuensi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kumulatif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sebelum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kelas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interval yang 	  	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mengandung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D</a:t>
            </a:r>
            <a:r>
              <a:rPr lang="en-US" sz="2400" baseline="-25000" dirty="0" err="1">
                <a:solidFill>
                  <a:srgbClr val="000000"/>
                </a:solidFill>
                <a:ea typeface="Times New Roman" pitchFamily="18" charset="0"/>
              </a:rPr>
              <a:t>i</a:t>
            </a:r>
            <a:endParaRPr lang="en-US" sz="2400" dirty="0">
              <a:solidFill>
                <a:srgbClr val="000000"/>
              </a:solidFill>
              <a:ea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    p   :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panjang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</a:rPr>
              <a:t>kelas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 interval</a:t>
            </a:r>
            <a:endParaRPr lang="id-ID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A181E-9382-4860-BDBA-82B58CCA6D5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16389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0000"/>
                </a:solidFill>
              </a:rPr>
              <a:t>Desil data berkelompok</a:t>
            </a:r>
          </a:p>
        </p:txBody>
      </p:sp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990600" y="1905000"/>
          <a:ext cx="415131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3" imgW="2527200" imgH="787320" progId="Equation.3">
                  <p:embed/>
                </p:oleObj>
              </mc:Choice>
              <mc:Fallback>
                <p:oleObj name="Equation" r:id="rId3" imgW="2527200" imgH="7873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4151313" cy="1295400"/>
                      </a:xfrm>
                      <a:prstGeom prst="rect">
                        <a:avLst/>
                      </a:prstGeom>
                      <a:solidFill>
                        <a:srgbClr val="33CC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en-US" dirty="0"/>
          </a:p>
          <a:p>
            <a:pPr eaLnBrk="1" hangingPunct="1">
              <a:buFont typeface="Arial" pitchFamily="34" charset="0"/>
              <a:buNone/>
              <a:defRPr/>
            </a:pPr>
            <a:endParaRPr lang="en-US" dirty="0"/>
          </a:p>
          <a:p>
            <a:pPr eaLnBrk="1" hangingPunct="1">
              <a:buFont typeface="Arial" pitchFamily="34" charset="0"/>
              <a:buNone/>
              <a:defRPr/>
            </a:pPr>
            <a:endParaRPr lang="en-US" dirty="0"/>
          </a:p>
          <a:p>
            <a:pPr eaLnBrk="1" hangingPunct="1">
              <a:buFont typeface="Arial" pitchFamily="34" charset="0"/>
              <a:buNone/>
              <a:defRPr/>
            </a:pPr>
            <a:endParaRPr lang="en-US" dirty="0"/>
          </a:p>
          <a:p>
            <a:pPr eaLnBrk="1" hangingPunct="1">
              <a:buFont typeface="Arial" pitchFamily="34" charset="0"/>
              <a:buNone/>
              <a:defRPr/>
            </a:pPr>
            <a:endParaRPr lang="en-US" dirty="0"/>
          </a:p>
          <a:p>
            <a:pPr eaLnBrk="1" hangingPunct="1">
              <a:buFont typeface="Arial" pitchFamily="34" charset="0"/>
              <a:buNone/>
              <a:defRPr/>
            </a:pPr>
            <a:endParaRPr lang="en-US" dirty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/>
              <a:t>			</a:t>
            </a:r>
            <a:r>
              <a:rPr lang="en-US" sz="2800" dirty="0" err="1"/>
              <a:t>Kelas</a:t>
            </a:r>
            <a:r>
              <a:rPr lang="en-US" sz="2800" dirty="0"/>
              <a:t> yang </a:t>
            </a:r>
            <a:r>
              <a:rPr lang="en-US" sz="2800" dirty="0" err="1"/>
              <a:t>memuat</a:t>
            </a:r>
            <a:r>
              <a:rPr lang="en-US" sz="2800" dirty="0"/>
              <a:t> </a:t>
            </a:r>
            <a:r>
              <a:rPr lang="en-US" sz="2800" dirty="0" err="1"/>
              <a:t>desil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3</a:t>
            </a:r>
            <a:r>
              <a:rPr lang="en-US" dirty="0"/>
              <a:t> </a:t>
            </a:r>
            <a:endParaRPr lang="id-ID" dirty="0"/>
          </a:p>
          <a:p>
            <a:pPr eaLnBrk="1" hangingPunct="1">
              <a:buFont typeface="Arial" pitchFamily="34" charset="0"/>
              <a:buNone/>
              <a:defRPr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6B957-3D04-4752-BD13-8E36BCBB5DA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17413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0000"/>
                </a:solidFill>
              </a:rPr>
              <a:t>Contoh mencari Desil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685800" y="1752600"/>
          <a:ext cx="297180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45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6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Interval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f.kum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– 39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 – 49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 – 59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 – 69</a:t>
                      </a:r>
                      <a:endParaRPr lang="id-ID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id-ID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  <a:endParaRPr lang="id-ID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 – 79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 – 89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90 - 99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4343400" y="1905000"/>
          <a:ext cx="4151313" cy="296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3" imgW="2527200" imgH="1803240" progId="Equation.3">
                  <p:embed/>
                </p:oleObj>
              </mc:Choice>
              <mc:Fallback>
                <p:oleObj name="Equation" r:id="rId3" imgW="2527200" imgH="18032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4151313" cy="296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/>
          <p:nvPr/>
        </p:nvCxnSpPr>
        <p:spPr>
          <a:xfrm rot="16200000" flipH="1">
            <a:off x="3048000" y="4038600"/>
            <a:ext cx="1752600" cy="381000"/>
          </a:xfrm>
          <a:prstGeom prst="bentConnector3">
            <a:avLst>
              <a:gd name="adj1" fmla="val 0"/>
            </a:avLst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ln w="19050">
            <a:solidFill>
              <a:srgbClr val="0000FF"/>
            </a:solidFill>
          </a:ln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>
              <a:buFont typeface="Arial" pitchFamily="34" charset="0"/>
              <a:buNone/>
            </a:pPr>
            <a:r>
              <a:rPr lang="en-GB"/>
              <a:t>dengan</a:t>
            </a:r>
          </a:p>
          <a:p>
            <a:pPr eaLnBrk="1" hangingPunct="1">
              <a:buFont typeface="Arial" pitchFamily="34" charset="0"/>
              <a:buNone/>
            </a:pPr>
            <a:r>
              <a:rPr lang="en-GB"/>
              <a:t>	P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: letak persentil ke i </a:t>
            </a:r>
          </a:p>
          <a:p>
            <a:pPr eaLnBrk="1" hangingPunct="1">
              <a:buFont typeface="Arial" pitchFamily="34" charset="0"/>
              <a:buNone/>
            </a:pPr>
            <a:r>
              <a:rPr lang="en-US">
                <a:solidFill>
                  <a:srgbClr val="000000"/>
                </a:solidFill>
              </a:rPr>
              <a:t>	n  : banyaknya data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64FA5-7E29-4DC8-B83F-D76D8AD85B1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3600">
                <a:solidFill>
                  <a:srgbClr val="000000"/>
                </a:solidFill>
              </a:rPr>
              <a:t>Persentil untuk data tidak berkelompok</a:t>
            </a:r>
          </a:p>
        </p:txBody>
      </p:sp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685800" y="1828800"/>
          <a:ext cx="39528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3" imgW="2273040" imgH="393480" progId="Equation.3">
                  <p:embed/>
                </p:oleObj>
              </mc:Choice>
              <mc:Fallback>
                <p:oleObj name="Equation" r:id="rId3" imgW="227304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3952875" cy="685800"/>
                      </a:xfrm>
                      <a:prstGeom prst="rect">
                        <a:avLst/>
                      </a:prstGeom>
                      <a:solidFill>
                        <a:srgbClr val="33CC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64023-B888-485F-8191-CE4A7EFE320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399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48200" y="533400"/>
            <a:ext cx="4114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Statistika</a:t>
            </a:r>
            <a:r>
              <a:rPr lang="en-US" sz="2800" dirty="0"/>
              <a:t> </a:t>
            </a:r>
            <a:r>
              <a:rPr lang="en-US" sz="2800" dirty="0" err="1"/>
              <a:t>Deskriptif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Statistika</a:t>
            </a:r>
            <a:r>
              <a:rPr lang="en-US" sz="2800" dirty="0"/>
              <a:t> </a:t>
            </a:r>
            <a:r>
              <a:rPr lang="en-US" sz="2800" dirty="0" err="1"/>
              <a:t>Inferensi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191000" y="2667000"/>
            <a:ext cx="4953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/>
              <a:t>Sumber</a:t>
            </a:r>
            <a:r>
              <a:rPr lang="en-US" i="1" dirty="0"/>
              <a:t>: </a:t>
            </a:r>
            <a:r>
              <a:rPr lang="en-US" i="1" dirty="0" err="1"/>
              <a:t>statistika</a:t>
            </a:r>
            <a:r>
              <a:rPr lang="en-US" i="1" dirty="0"/>
              <a:t> </a:t>
            </a:r>
            <a:r>
              <a:rPr lang="en-US" i="1" dirty="0" err="1"/>
              <a:t>deskriptif-suprayogi</a:t>
            </a:r>
            <a:r>
              <a:rPr lang="en-US" i="1" dirty="0"/>
              <a:t>, ITB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solehpunya.files.wordpress.com/2008/03/</a:t>
            </a:r>
            <a:r>
              <a:rPr lang="en-US" b="1" i="1" dirty="0"/>
              <a:t>00</a:t>
            </a:r>
            <a:r>
              <a:rPr lang="en-US" i="1" dirty="0"/>
              <a:t>-</a:t>
            </a:r>
            <a:r>
              <a:rPr lang="en-US" b="1" i="1" dirty="0"/>
              <a:t>statistika</a:t>
            </a:r>
            <a:r>
              <a:rPr lang="en-US" i="1" dirty="0"/>
              <a:t>-</a:t>
            </a:r>
            <a:r>
              <a:rPr lang="en-US" b="1" i="1" dirty="0"/>
              <a:t>deskriptif</a:t>
            </a:r>
            <a:r>
              <a:rPr lang="en-US" i="1" dirty="0"/>
              <a:t>.pdf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ln w="19050"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GB" sz="2400" dirty="0"/>
          </a:p>
          <a:p>
            <a:pPr eaLnBrk="1" hangingPunct="1">
              <a:buFont typeface="Arial" pitchFamily="34" charset="0"/>
              <a:buNone/>
            </a:pPr>
            <a:endParaRPr lang="en-GB" sz="2400" dirty="0"/>
          </a:p>
          <a:p>
            <a:pPr eaLnBrk="1" hangingPunct="1">
              <a:buFont typeface="Arial" pitchFamily="34" charset="0"/>
              <a:buNone/>
            </a:pPr>
            <a:endParaRPr lang="en-GB" sz="2400" dirty="0"/>
          </a:p>
          <a:p>
            <a:pPr eaLnBrk="1" hangingPunct="1">
              <a:buFont typeface="Arial" pitchFamily="34" charset="0"/>
              <a:buNone/>
            </a:pPr>
            <a:endParaRPr lang="en-GB" sz="2400" dirty="0"/>
          </a:p>
          <a:p>
            <a:pPr eaLnBrk="1" hangingPunct="1">
              <a:buFont typeface="Arial" pitchFamily="34" charset="0"/>
              <a:buNone/>
            </a:pPr>
            <a:r>
              <a:rPr lang="en-GB" sz="2400" dirty="0"/>
              <a:t>			</a:t>
            </a:r>
            <a:r>
              <a:rPr lang="en-GB" sz="2400" dirty="0" err="1"/>
              <a:t>Artinya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P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</a:rPr>
              <a:t>57</a:t>
            </a:r>
            <a:r>
              <a:rPr lang="en-GB" sz="2400" dirty="0"/>
              <a:t> </a:t>
            </a:r>
            <a:r>
              <a:rPr lang="en-GB" sz="2400" dirty="0" err="1"/>
              <a:t>terletak</a:t>
            </a:r>
            <a:r>
              <a:rPr lang="en-GB" sz="2400" dirty="0"/>
              <a:t> </a:t>
            </a:r>
            <a:r>
              <a:rPr lang="en-GB" sz="2400" dirty="0" err="1"/>
              <a:t>antara</a:t>
            </a:r>
            <a:r>
              <a:rPr lang="en-GB" sz="2400" dirty="0"/>
              <a:t> data </a:t>
            </a:r>
            <a:r>
              <a:rPr lang="en-GB" sz="2400" dirty="0" err="1"/>
              <a:t>ke</a:t>
            </a:r>
            <a:r>
              <a:rPr lang="en-GB" sz="2400" dirty="0"/>
              <a:t> 6 </a:t>
            </a:r>
            <a:r>
              <a:rPr lang="en-GB" sz="2400" dirty="0" err="1"/>
              <a:t>dan</a:t>
            </a:r>
            <a:r>
              <a:rPr lang="en-GB" sz="2400" dirty="0"/>
              <a:t> data </a:t>
            </a:r>
            <a:r>
              <a:rPr lang="en-GB" sz="2400" dirty="0" err="1"/>
              <a:t>ke</a:t>
            </a:r>
            <a:r>
              <a:rPr lang="en-GB" sz="2400" dirty="0"/>
              <a:t> 7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			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Nilai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P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</a:rPr>
              <a:t>57</a:t>
            </a:r>
            <a:endParaRPr 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			=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nilai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data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ke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6 +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0,</a:t>
            </a:r>
            <a:r>
              <a:rPr lang="id-ID" sz="2400" dirty="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(data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ke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7 - data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ke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6)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			= 75 +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0,</a:t>
            </a:r>
            <a:r>
              <a:rPr lang="id-ID" sz="2400" dirty="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(80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-75)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			=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7</a:t>
            </a:r>
            <a:r>
              <a:rPr lang="id-ID" sz="2400" dirty="0" smtClean="0">
                <a:solidFill>
                  <a:srgbClr val="000000"/>
                </a:solidFill>
                <a:cs typeface="Times New Roman" pitchFamily="18" charset="0"/>
              </a:rPr>
              <a:t>5 +1,5  = 76,5</a:t>
            </a:r>
          </a:p>
          <a:p>
            <a:pPr eaLnBrk="1" hangingPunct="1">
              <a:buFont typeface="Arial" pitchFamily="34" charset="0"/>
              <a:buNone/>
            </a:pPr>
            <a:endParaRPr lang="id-ID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C3F76-6F73-4250-89E7-ADC71FEFC22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0000"/>
                </a:solidFill>
              </a:rPr>
              <a:t>Contoh mencari Persentil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762000" y="1752600"/>
          <a:ext cx="1219200" cy="414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1284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Setelah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diurutkan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  <a:endParaRPr lang="id-ID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</a:t>
                      </a:r>
                      <a:endParaRPr lang="id-ID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  <a:endParaRPr lang="id-ID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</a:t>
                      </a:r>
                      <a:endParaRPr lang="id-ID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</a:t>
                      </a:r>
                      <a:endParaRPr lang="id-ID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75</a:t>
                      </a:r>
                      <a:endParaRPr lang="id-ID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  <a:endParaRPr lang="id-ID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85</a:t>
                      </a:r>
                      <a:endParaRPr lang="id-ID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90</a:t>
                      </a:r>
                      <a:endParaRPr lang="id-ID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</a:t>
                      </a:r>
                      <a:endParaRPr lang="id-ID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945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138440"/>
              </p:ext>
            </p:extLst>
          </p:nvPr>
        </p:nvGraphicFramePr>
        <p:xfrm>
          <a:off x="3581400" y="1752600"/>
          <a:ext cx="3355975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3" imgW="1930320" imgH="812520" progId="Equation.3">
                  <p:embed/>
                </p:oleObj>
              </mc:Choice>
              <mc:Fallback>
                <p:oleObj name="Equation" r:id="rId3" imgW="1930320" imgH="8125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752600"/>
                        <a:ext cx="3355975" cy="141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ln w="19050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Arial" pitchFamily="34" charset="0"/>
              <a:buNone/>
            </a:pPr>
            <a:endParaRPr lang="en-US" dirty="0"/>
          </a:p>
          <a:p>
            <a:pPr eaLnBrk="1" hangingPunct="1">
              <a:buFont typeface="Arial" pitchFamily="34" charset="0"/>
              <a:buNone/>
            </a:pPr>
            <a:r>
              <a:rPr lang="en-GB" sz="2400" dirty="0" err="1"/>
              <a:t>dengan</a:t>
            </a:r>
            <a:endParaRPr lang="en-GB" sz="2400" dirty="0"/>
          </a:p>
          <a:p>
            <a:pPr eaLnBrk="1" hangingPunct="1">
              <a:buFont typeface="Arial" pitchFamily="34" charset="0"/>
              <a:buNone/>
            </a:pPr>
            <a:r>
              <a:rPr lang="en-GB" sz="2400" dirty="0">
                <a:solidFill>
                  <a:srgbClr val="000000"/>
                </a:solidFill>
                <a:cs typeface="Times New Roman" pitchFamily="18" charset="0"/>
              </a:rPr>
              <a:t>	P</a:t>
            </a:r>
            <a:r>
              <a:rPr lang="en-US" sz="2400" baseline="-25000" dirty="0" err="1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 :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letak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persentil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ke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    Bb :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batas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bawah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kelas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interval yang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mengandung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P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en-US" sz="2400" baseline="-25000" dirty="0" err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  :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frekuensi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kelas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interval yang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mengandung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P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</a:rPr>
              <a:t>i</a:t>
            </a:r>
            <a:endParaRPr 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    F    :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frekuensi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kumulatif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sebelum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kelas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interval yang 	  	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mengandung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P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</a:rPr>
              <a:t>i</a:t>
            </a:r>
            <a:endParaRPr 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    p   :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panjang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kelas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interval</a:t>
            </a:r>
            <a:endParaRPr lang="id-ID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D90E9-02AE-45B8-AC8B-3DA8679B6DDB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20485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0000"/>
                </a:solidFill>
              </a:rPr>
              <a:t>Persentil data berkelompok</a:t>
            </a:r>
          </a:p>
        </p:txBody>
      </p:sp>
      <p:graphicFrame>
        <p:nvGraphicFramePr>
          <p:cNvPr id="20482" name="Object 1"/>
          <p:cNvGraphicFramePr>
            <a:graphicFrameLocks noChangeAspect="1"/>
          </p:cNvGraphicFramePr>
          <p:nvPr/>
        </p:nvGraphicFramePr>
        <p:xfrm>
          <a:off x="850900" y="1828800"/>
          <a:ext cx="427831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3" imgW="2603160" imgH="787320" progId="Equation.3">
                  <p:embed/>
                </p:oleObj>
              </mc:Choice>
              <mc:Fallback>
                <p:oleObj name="Equation" r:id="rId3" imgW="2603160" imgH="7873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828800"/>
                        <a:ext cx="4278313" cy="1295400"/>
                      </a:xfrm>
                      <a:prstGeom prst="rect">
                        <a:avLst/>
                      </a:prstGeom>
                      <a:solidFill>
                        <a:srgbClr val="33CC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2888B-A974-4768-BC33-CE3DBA7DD08B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id-ID" sz="4000" dirty="0">
                <a:solidFill>
                  <a:srgbClr val="000000"/>
                </a:solidFill>
              </a:rPr>
              <a:t>Con</a:t>
            </a:r>
            <a:r>
              <a:rPr lang="en-US" sz="4000" dirty="0" err="1">
                <a:solidFill>
                  <a:srgbClr val="000000"/>
                </a:solidFill>
              </a:rPr>
              <a:t>toh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mencari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id-ID" sz="4000" dirty="0">
                <a:solidFill>
                  <a:srgbClr val="000000"/>
                </a:solidFill>
              </a:rPr>
              <a:t>Persentil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en-US" dirty="0"/>
          </a:p>
          <a:p>
            <a:pPr eaLnBrk="1" hangingPunct="1">
              <a:buFont typeface="Arial" pitchFamily="34" charset="0"/>
              <a:buNone/>
              <a:defRPr/>
            </a:pPr>
            <a:endParaRPr lang="en-US" dirty="0"/>
          </a:p>
          <a:p>
            <a:pPr eaLnBrk="1" hangingPunct="1">
              <a:buFont typeface="Arial" pitchFamily="34" charset="0"/>
              <a:buNone/>
              <a:defRPr/>
            </a:pPr>
            <a:endParaRPr lang="en-US" dirty="0"/>
          </a:p>
          <a:p>
            <a:pPr eaLnBrk="1" hangingPunct="1">
              <a:buFont typeface="Arial" pitchFamily="34" charset="0"/>
              <a:buNone/>
              <a:defRPr/>
            </a:pPr>
            <a:endParaRPr lang="en-US" dirty="0"/>
          </a:p>
          <a:p>
            <a:pPr eaLnBrk="1" hangingPunct="1">
              <a:buFont typeface="Arial" pitchFamily="34" charset="0"/>
              <a:buNone/>
              <a:defRPr/>
            </a:pPr>
            <a:endParaRPr lang="en-US" dirty="0"/>
          </a:p>
          <a:p>
            <a:pPr eaLnBrk="1" hangingPunct="1">
              <a:buFont typeface="Arial" pitchFamily="34" charset="0"/>
              <a:buNone/>
              <a:defRPr/>
            </a:pPr>
            <a:endParaRPr lang="en-US" dirty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sz="2800" dirty="0" err="1"/>
              <a:t>Kelas</a:t>
            </a:r>
            <a:r>
              <a:rPr lang="en-US" sz="2800" dirty="0"/>
              <a:t> yang </a:t>
            </a:r>
            <a:r>
              <a:rPr lang="en-US" sz="2800" dirty="0" err="1"/>
              <a:t>memuat</a:t>
            </a:r>
            <a:r>
              <a:rPr lang="en-US" sz="2800" dirty="0"/>
              <a:t> </a:t>
            </a:r>
            <a:r>
              <a:rPr lang="en-US" sz="2800" dirty="0" err="1"/>
              <a:t>persentil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9</a:t>
            </a:r>
            <a:r>
              <a:rPr lang="id-ID" sz="2800" dirty="0"/>
              <a:t>6 adalah 93,79</a:t>
            </a:r>
            <a:r>
              <a:rPr lang="en-US" dirty="0"/>
              <a:t> </a:t>
            </a:r>
            <a:endParaRPr lang="id-ID" dirty="0"/>
          </a:p>
          <a:p>
            <a:pPr eaLnBrk="1" hangingPunct="1">
              <a:buFont typeface="Arial" pitchFamily="34" charset="0"/>
              <a:buNone/>
              <a:defRPr/>
            </a:pPr>
            <a:endParaRPr lang="id-ID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685800" y="1752600"/>
          <a:ext cx="297180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45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6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Interval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f.kum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– 39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 – 49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 – 59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 – 69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 – 79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 – 89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</a:t>
                      </a:r>
                      <a:endParaRPr lang="id-ID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90 - 99</a:t>
                      </a:r>
                      <a:endParaRPr lang="id-ID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id-ID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id-ID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1506" name="Object 1"/>
          <p:cNvGraphicFramePr>
            <a:graphicFrameLocks noChangeAspect="1"/>
          </p:cNvGraphicFramePr>
          <p:nvPr/>
        </p:nvGraphicFramePr>
        <p:xfrm>
          <a:off x="4038600" y="1762125"/>
          <a:ext cx="4278313" cy="296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3" imgW="2603160" imgH="1803240" progId="Equation.3">
                  <p:embed/>
                </p:oleObj>
              </mc:Choice>
              <mc:Fallback>
                <p:oleObj name="Equation" r:id="rId3" imgW="2603160" imgH="18032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762125"/>
                        <a:ext cx="4278313" cy="296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98D7E-C43B-4F94-967C-7D4AD918B668}" type="slidenum">
              <a:rPr lang="en-US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2253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Ukuran Dispersi (</a:t>
            </a:r>
            <a:endParaRPr lang="en-GB"/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4724400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|"/>
            </a:pPr>
            <a:r>
              <a:rPr lang="en-US" sz="2800" b="1">
                <a:solidFill>
                  <a:srgbClr val="FF00FF"/>
                </a:solidFill>
              </a:rPr>
              <a:t>Range</a:t>
            </a:r>
            <a:r>
              <a:rPr lang="en-US" sz="2800"/>
              <a:t>  </a:t>
            </a:r>
          </a:p>
          <a:p>
            <a:pPr eaLnBrk="1" hangingPunct="1">
              <a:buClr>
                <a:schemeClr val="folHlink"/>
              </a:buClr>
              <a:buFont typeface="Arial" pitchFamily="34" charset="0"/>
              <a:buNone/>
            </a:pPr>
            <a:endParaRPr lang="en-US" sz="2800"/>
          </a:p>
          <a:p>
            <a:pPr eaLnBrk="1" hangingPunct="1">
              <a:buClr>
                <a:schemeClr val="folHlink"/>
              </a:buClr>
              <a:buFont typeface="Arial" pitchFamily="34" charset="0"/>
              <a:buNone/>
            </a:pPr>
            <a:endParaRPr lang="en-US" sz="2800"/>
          </a:p>
          <a:p>
            <a:pPr eaLnBrk="1" hangingPunct="1">
              <a:buClr>
                <a:schemeClr val="folHlink"/>
              </a:buClr>
              <a:buFont typeface="Arial" pitchFamily="34" charset="0"/>
              <a:buNone/>
            </a:pPr>
            <a:endParaRPr lang="en-US" sz="2800"/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|"/>
            </a:pPr>
            <a:r>
              <a:rPr lang="en-US" sz="2800" b="1">
                <a:solidFill>
                  <a:schemeClr val="tx2"/>
                </a:solidFill>
              </a:rPr>
              <a:t>Deviasi rata-rata</a:t>
            </a:r>
          </a:p>
          <a:p>
            <a:pPr eaLnBrk="1" hangingPunct="1">
              <a:buClr>
                <a:schemeClr val="folHlink"/>
              </a:buClr>
              <a:buFont typeface="Arial" pitchFamily="34" charset="0"/>
              <a:buNone/>
            </a:pPr>
            <a:endParaRPr lang="en-US" sz="2800"/>
          </a:p>
          <a:p>
            <a:pPr eaLnBrk="1" hangingPunct="1">
              <a:buFont typeface="Arial" pitchFamily="34" charset="0"/>
              <a:buNone/>
            </a:pPr>
            <a:endParaRPr lang="en-GB"/>
          </a:p>
        </p:txBody>
      </p:sp>
      <p:sp>
        <p:nvSpPr>
          <p:cNvPr id="22534" name="Title 1"/>
          <p:cNvSpPr>
            <a:spLocks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Ukuran dispersi </a:t>
            </a:r>
            <a:r>
              <a:rPr lang="en-US" sz="32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 ukuran cenderung menyebar</a:t>
            </a:r>
            <a:endParaRPr lang="en-US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438400"/>
            <a:ext cx="5410200" cy="400050"/>
          </a:xfrm>
          <a:prstGeom prst="rect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n-lt"/>
              </a:rPr>
              <a:t>Range = </a:t>
            </a:r>
            <a:r>
              <a:rPr lang="en-US" sz="2000" dirty="0" err="1">
                <a:latin typeface="+mn-lt"/>
              </a:rPr>
              <a:t>Nilai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Maksimum</a:t>
            </a:r>
            <a:r>
              <a:rPr lang="en-US" sz="2000" dirty="0">
                <a:latin typeface="+mn-lt"/>
              </a:rPr>
              <a:t> – </a:t>
            </a:r>
            <a:r>
              <a:rPr lang="en-US" sz="2000" dirty="0" err="1">
                <a:latin typeface="+mn-lt"/>
              </a:rPr>
              <a:t>Nilai</a:t>
            </a:r>
            <a:r>
              <a:rPr lang="en-US" sz="2000" dirty="0">
                <a:latin typeface="+mn-lt"/>
              </a:rPr>
              <a:t> Minimum</a:t>
            </a:r>
            <a:endParaRPr lang="id-ID" sz="2000" dirty="0">
              <a:latin typeface="+mn-lt"/>
            </a:endParaRPr>
          </a:p>
        </p:txBody>
      </p:sp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914400" y="4343400"/>
          <a:ext cx="52578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3" imgW="1473120" imgH="419040" progId="Equation.3">
                  <p:embed/>
                </p:oleObj>
              </mc:Choice>
              <mc:Fallback>
                <p:oleObj name="Equation" r:id="rId3" imgW="147312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43400"/>
                        <a:ext cx="5257800" cy="8953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ECA3-5990-4D34-B49D-FE2662746714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23560" name="Rectangle 3"/>
          <p:cNvSpPr>
            <a:spLocks noGrp="1"/>
          </p:cNvSpPr>
          <p:nvPr>
            <p:ph type="body" idx="1"/>
          </p:nvPr>
        </p:nvSpPr>
        <p:spPr>
          <a:ln w="19050">
            <a:solidFill>
              <a:srgbClr val="0070C0"/>
            </a:solidFill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GB"/>
          </a:p>
          <a:p>
            <a:pPr eaLnBrk="1" hangingPunct="1"/>
            <a:endParaRPr lang="en-GB"/>
          </a:p>
          <a:p>
            <a:pPr eaLnBrk="1" hangingPunct="1"/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cap="flat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dirty="0" err="1">
                <a:latin typeface="+mj-lt"/>
                <a:ea typeface="+mj-ea"/>
                <a:cs typeface="+mj-cs"/>
                <a:sym typeface="Wingdings" pitchFamily="2" charset="2"/>
              </a:rPr>
              <a:t>Contoh</a:t>
            </a:r>
            <a:r>
              <a:rPr lang="en-US" sz="4000" dirty="0"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lang="en-US" sz="4000" dirty="0" err="1">
                <a:latin typeface="+mj-lt"/>
                <a:ea typeface="+mj-ea"/>
                <a:cs typeface="+mj-cs"/>
                <a:sym typeface="Wingdings" pitchFamily="2" charset="2"/>
              </a:rPr>
              <a:t>menghitung</a:t>
            </a:r>
            <a:r>
              <a:rPr lang="en-US" sz="4000" dirty="0"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lang="en-US" sz="4000" dirty="0" err="1">
                <a:latin typeface="+mj-lt"/>
                <a:ea typeface="+mj-ea"/>
                <a:cs typeface="+mj-cs"/>
                <a:sym typeface="Wingdings" pitchFamily="2" charset="2"/>
              </a:rPr>
              <a:t>deviasi</a:t>
            </a:r>
            <a:r>
              <a:rPr lang="en-US" sz="4000" dirty="0">
                <a:latin typeface="+mj-lt"/>
                <a:ea typeface="+mj-ea"/>
                <a:cs typeface="+mj-cs"/>
                <a:sym typeface="Wingdings" pitchFamily="2" charset="2"/>
              </a:rPr>
              <a:t> rata-rata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09600" y="1752600"/>
          <a:ext cx="30480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05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Data</a:t>
                      </a:r>
                      <a:endParaRPr lang="id-ID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−2,5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/>
                        <a:t>−1,5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/>
                        <a:t>−2,5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13,5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3554" name="Object 8"/>
          <p:cNvGraphicFramePr>
            <a:graphicFrameLocks noChangeAspect="1"/>
          </p:cNvGraphicFramePr>
          <p:nvPr/>
        </p:nvGraphicFramePr>
        <p:xfrm>
          <a:off x="3810000" y="3962400"/>
          <a:ext cx="4235450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3" imgW="2311200" imgH="812520" progId="Equation.3">
                  <p:embed/>
                </p:oleObj>
              </mc:Choice>
              <mc:Fallback>
                <p:oleObj name="Equation" r:id="rId3" imgW="2311200" imgH="8125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962400"/>
                        <a:ext cx="4235450" cy="173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1"/>
          <p:cNvGraphicFramePr>
            <a:graphicFrameLocks noChangeAspect="1"/>
          </p:cNvGraphicFramePr>
          <p:nvPr/>
        </p:nvGraphicFramePr>
        <p:xfrm>
          <a:off x="1524000" y="1752600"/>
          <a:ext cx="6096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Equation" r:id="rId5" imgW="406080" imgH="215640" progId="Equation.3">
                  <p:embed/>
                </p:oleObj>
              </mc:Choice>
              <mc:Fallback>
                <p:oleObj name="Equation" r:id="rId5" imgW="40608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52600"/>
                        <a:ext cx="609600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6"/>
          <p:cNvGraphicFramePr>
            <a:graphicFrameLocks noChangeAspect="1"/>
          </p:cNvGraphicFramePr>
          <p:nvPr/>
        </p:nvGraphicFramePr>
        <p:xfrm>
          <a:off x="2743200" y="1752600"/>
          <a:ext cx="6667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Equation" r:id="rId7" imgW="444240" imgH="253800" progId="Equation.3">
                  <p:embed/>
                </p:oleObj>
              </mc:Choice>
              <mc:Fallback>
                <p:oleObj name="Equation" r:id="rId7" imgW="44424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752600"/>
                        <a:ext cx="66675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|"/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Variansi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: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penyebaran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berdasarkan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jumlah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kuadrat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simpangan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data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terhadap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rata-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ratanya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;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melihat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ketidaksamaan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sekelompok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data</a:t>
            </a:r>
            <a:endParaRPr lang="id-ID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2D2A-6A29-460D-9C86-1474D3DD473E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24581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algn="ctr">
            <a:solidFill>
              <a:schemeClr val="accent1"/>
            </a:solidFill>
          </a:ln>
        </p:spPr>
        <p:txBody>
          <a:bodyPr/>
          <a:lstStyle/>
          <a:p>
            <a:r>
              <a:rPr lang="en-US" sz="3200">
                <a:solidFill>
                  <a:srgbClr val="000000"/>
                </a:solidFill>
              </a:rPr>
              <a:t>Ukuran dispersi </a:t>
            </a:r>
            <a:r>
              <a:rPr lang="en-US" sz="3200">
                <a:solidFill>
                  <a:srgbClr val="000000"/>
                </a:solidFill>
                <a:sym typeface="Wingdings" pitchFamily="2" charset="2"/>
              </a:rPr>
              <a:t> ukuran cenderung menyebar</a:t>
            </a:r>
            <a:endParaRPr lang="en-US" sz="3200">
              <a:solidFill>
                <a:srgbClr val="000000"/>
              </a:solidFill>
            </a:endParaRPr>
          </a:p>
        </p:txBody>
      </p:sp>
      <p:graphicFrame>
        <p:nvGraphicFramePr>
          <p:cNvPr id="79878" name="Object 1"/>
          <p:cNvGraphicFramePr>
            <a:graphicFrameLocks noChangeAspect="1"/>
          </p:cNvGraphicFramePr>
          <p:nvPr/>
        </p:nvGraphicFramePr>
        <p:xfrm>
          <a:off x="838200" y="3048000"/>
          <a:ext cx="785812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3" imgW="4520880" imgH="2057400" progId="Equation.3">
                  <p:embed/>
                </p:oleObj>
              </mc:Choice>
              <mc:Fallback>
                <p:oleObj name="Equation" r:id="rId3" imgW="4520880" imgH="2057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48000"/>
                        <a:ext cx="7858125" cy="28956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800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|"/>
            </a:pPr>
            <a:r>
              <a:rPr lang="en-US" sz="2400" b="1">
                <a:solidFill>
                  <a:srgbClr val="660066"/>
                </a:solidFill>
              </a:rPr>
              <a:t>Standar deviasi penyebaran data berdasarkan akar dari variansi; menunjukkan keragaman kelompok data</a:t>
            </a:r>
            <a:r>
              <a:rPr lang="en-US" b="1">
                <a:solidFill>
                  <a:srgbClr val="660066"/>
                </a:solidFill>
              </a:rPr>
              <a:t>	</a:t>
            </a:r>
            <a:r>
              <a:rPr lang="en-US">
                <a:solidFill>
                  <a:srgbClr val="660066"/>
                </a:solidFill>
              </a:rPr>
              <a:t> </a:t>
            </a:r>
          </a:p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F23ED-8E8F-4279-933E-6EC46351C4BF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25605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algn="ctr">
            <a:solidFill>
              <a:schemeClr val="accent1"/>
            </a:solidFill>
          </a:ln>
        </p:spPr>
        <p:txBody>
          <a:bodyPr/>
          <a:lstStyle/>
          <a:p>
            <a:r>
              <a:rPr lang="en-US" sz="3200">
                <a:solidFill>
                  <a:srgbClr val="000000"/>
                </a:solidFill>
              </a:rPr>
              <a:t>Ukuran dispersi </a:t>
            </a:r>
            <a:r>
              <a:rPr lang="en-US" sz="3200">
                <a:solidFill>
                  <a:srgbClr val="000000"/>
                </a:solidFill>
                <a:sym typeface="Wingdings" pitchFamily="2" charset="2"/>
              </a:rPr>
              <a:t> ukuran cenderung menyebar</a:t>
            </a:r>
            <a:endParaRPr lang="en-US" sz="3200">
              <a:solidFill>
                <a:srgbClr val="000000"/>
              </a:solidFill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685800" y="2667000"/>
          <a:ext cx="7924800" cy="320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3" imgW="4863960" imgH="2158920" progId="Equation.3">
                  <p:embed/>
                </p:oleObj>
              </mc:Choice>
              <mc:Fallback>
                <p:oleObj name="Equation" r:id="rId3" imgW="4863960" imgH="21589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67000"/>
                        <a:ext cx="7924800" cy="3205163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E405B-9BBD-4F51-824C-53AAA64BFD52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26632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3200">
                <a:sym typeface="Wingdings" pitchFamily="2" charset="2"/>
              </a:rPr>
              <a:t>Contoh menghitung variansi dan deviasi standar data tersebar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1447800"/>
          <a:ext cx="27432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Data</a:t>
                      </a:r>
                      <a:endParaRPr lang="id-ID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400</a:t>
                      </a:r>
                      <a:endParaRPr lang="id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6400</a:t>
                      </a:r>
                      <a:endParaRPr lang="id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5625</a:t>
                      </a:r>
                      <a:endParaRPr lang="id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3600</a:t>
                      </a:r>
                      <a:endParaRPr lang="id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2500</a:t>
                      </a:r>
                      <a:endParaRPr lang="id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6626" name="Object 4"/>
          <p:cNvGraphicFramePr>
            <a:graphicFrameLocks noChangeAspect="1"/>
          </p:cNvGraphicFramePr>
          <p:nvPr/>
        </p:nvGraphicFramePr>
        <p:xfrm>
          <a:off x="4003675" y="1647825"/>
          <a:ext cx="4024313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1" name="Equation" r:id="rId3" imgW="2145960" imgH="1117440" progId="Equation.3">
                  <p:embed/>
                </p:oleObj>
              </mc:Choice>
              <mc:Fallback>
                <p:oleObj name="Equation" r:id="rId3" imgW="2145960" imgH="1117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1647825"/>
                        <a:ext cx="4024313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1"/>
          <p:cNvGraphicFramePr>
            <a:graphicFrameLocks noChangeAspect="1"/>
          </p:cNvGraphicFramePr>
          <p:nvPr/>
        </p:nvGraphicFramePr>
        <p:xfrm>
          <a:off x="2362200" y="1752600"/>
          <a:ext cx="3429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2" name="Equation" r:id="rId5" imgW="228600" imgH="253800" progId="Equation.3">
                  <p:embed/>
                </p:oleObj>
              </mc:Choice>
              <mc:Fallback>
                <p:oleObj name="Equation" r:id="rId5" imgW="228600" imgH="253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752600"/>
                        <a:ext cx="34290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1981200" y="3810000"/>
          <a:ext cx="13144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name="Equation" r:id="rId7" imgW="876240" imgH="253800" progId="Equation.3">
                  <p:embed/>
                </p:oleObj>
              </mc:Choice>
              <mc:Fallback>
                <p:oleObj name="Equation" r:id="rId7" imgW="87624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10000"/>
                        <a:ext cx="131445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3"/>
          <p:cNvGraphicFramePr>
            <a:graphicFrameLocks noChangeAspect="1"/>
          </p:cNvGraphicFramePr>
          <p:nvPr/>
        </p:nvGraphicFramePr>
        <p:xfrm>
          <a:off x="685800" y="3810000"/>
          <a:ext cx="1028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4" name="Equation" r:id="rId9" imgW="685800" imgH="215640" progId="Equation.3">
                  <p:embed/>
                </p:oleObj>
              </mc:Choice>
              <mc:Fallback>
                <p:oleObj name="Equation" r:id="rId9" imgW="68580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0"/>
                        <a:ext cx="10287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1"/>
          <p:cNvGraphicFramePr>
            <a:graphicFrameLocks noGrp="1" noChangeAspect="1"/>
          </p:cNvGraphicFramePr>
          <p:nvPr>
            <p:ph idx="1"/>
          </p:nvPr>
        </p:nvGraphicFramePr>
        <p:xfrm>
          <a:off x="762000" y="4191000"/>
          <a:ext cx="80010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Equation" r:id="rId11" imgW="4520880" imgH="2057400" progId="Equation.3">
                  <p:embed/>
                </p:oleObj>
              </mc:Choice>
              <mc:Fallback>
                <p:oleObj name="Equation" r:id="rId11" imgW="4520880" imgH="2057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91000"/>
                        <a:ext cx="8001000" cy="2667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800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E4B4D-708F-4101-8521-7E6450E5526D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09600" y="1676400"/>
          <a:ext cx="807720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7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17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66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47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47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47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Kelas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Tanda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kelas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(xi)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fi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xi</a:t>
                      </a: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fi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jumlah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∑</a:t>
                      </a:r>
                      <a:r>
                        <a:rPr lang="id-ID" dirty="0"/>
                        <a:t>xi.fi=</a:t>
                      </a:r>
                      <a:r>
                        <a:rPr lang="en-US" dirty="0"/>
                        <a:t>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∑</a:t>
                      </a:r>
                      <a:r>
                        <a:rPr lang="id-ID" dirty="0"/>
                        <a:t>fi.xi2=</a:t>
                      </a:r>
                      <a:r>
                        <a:rPr lang="en-US" dirty="0"/>
                        <a:t>6572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7705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3200">
                <a:sym typeface="Wingdings" pitchFamily="2" charset="2"/>
              </a:rPr>
              <a:t>Contoh menghitung variansi dan deviasi standar </a:t>
            </a:r>
            <a:br>
              <a:rPr lang="en-US" sz="3200">
                <a:sym typeface="Wingdings" pitchFamily="2" charset="2"/>
              </a:rPr>
            </a:br>
            <a:r>
              <a:rPr lang="en-US" sz="3200">
                <a:sym typeface="Wingdings" pitchFamily="2" charset="2"/>
              </a:rPr>
              <a:t>data berkelompok</a:t>
            </a:r>
          </a:p>
        </p:txBody>
      </p:sp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4876800" y="1752600"/>
          <a:ext cx="3429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Equation" r:id="rId3" imgW="228600" imgH="253800" progId="Equation.3">
                  <p:embed/>
                </p:oleObj>
              </mc:Choice>
              <mc:Fallback>
                <p:oleObj name="Equation" r:id="rId3" imgW="22860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752600"/>
                        <a:ext cx="34290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7543800" y="1752600"/>
          <a:ext cx="5143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name="Equation" r:id="rId5" imgW="342720" imgH="241200" progId="Equation.3">
                  <p:embed/>
                </p:oleObj>
              </mc:Choice>
              <mc:Fallback>
                <p:oleObj name="Equation" r:id="rId5" imgW="34272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752600"/>
                        <a:ext cx="51435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773113" y="4572000"/>
          <a:ext cx="63388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Equation" r:id="rId7" imgW="3479760" imgH="711000" progId="Equation.3">
                  <p:embed/>
                </p:oleObj>
              </mc:Choice>
              <mc:Fallback>
                <p:oleObj name="Equation" r:id="rId7" imgW="3479760" imgH="711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4572000"/>
                        <a:ext cx="6338887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5"/>
          <p:cNvGraphicFramePr>
            <a:graphicFrameLocks noChangeAspect="1"/>
          </p:cNvGraphicFramePr>
          <p:nvPr/>
        </p:nvGraphicFramePr>
        <p:xfrm>
          <a:off x="-7086600" y="609600"/>
          <a:ext cx="7086600" cy="209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7" name="Equation" r:id="rId9" imgW="5626080" imgH="1612800" progId="Equation.3">
                  <p:embed/>
                </p:oleObj>
              </mc:Choice>
              <mc:Fallback>
                <p:oleObj name="Equation" r:id="rId9" imgW="5626080" imgH="1612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086600" y="609600"/>
                        <a:ext cx="7086600" cy="20907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800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AA72D-4AE8-4C99-A37D-3153C57B20C5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28678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3200">
                <a:sym typeface="Wingdings" pitchFamily="2" charset="2"/>
              </a:rPr>
              <a:t>Contoh menghitung variansi data berkelompok</a:t>
            </a:r>
          </a:p>
        </p:txBody>
      </p:sp>
      <p:graphicFrame>
        <p:nvGraphicFramePr>
          <p:cNvPr id="286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162800" y="2047875"/>
          <a:ext cx="914400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7" name="Equation" r:id="rId3" imgW="838080" imgH="177480" progId="Equation.3">
                  <p:embed/>
                </p:oleObj>
              </mc:Choice>
              <mc:Fallback>
                <p:oleObj name="Equation" r:id="rId3" imgW="83808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047875"/>
                        <a:ext cx="914400" cy="19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609600" y="1828800"/>
          <a:ext cx="62483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25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71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31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Kelas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Tanda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kelas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(xi)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fi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jumlah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8675" name="Object 1"/>
          <p:cNvGraphicFramePr>
            <a:graphicFrameLocks noChangeAspect="1"/>
          </p:cNvGraphicFramePr>
          <p:nvPr/>
        </p:nvGraphicFramePr>
        <p:xfrm>
          <a:off x="5791200" y="1905000"/>
          <a:ext cx="5492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" name="Equation" r:id="rId5" imgW="279360" imgH="241200" progId="Equation.3">
                  <p:embed/>
                </p:oleObj>
              </mc:Choice>
              <mc:Fallback>
                <p:oleObj name="Equation" r:id="rId5" imgW="279360" imgH="24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05000"/>
                        <a:ext cx="5492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6"/>
          <p:cNvGraphicFramePr>
            <a:graphicFrameLocks noChangeAspect="1"/>
          </p:cNvGraphicFramePr>
          <p:nvPr/>
        </p:nvGraphicFramePr>
        <p:xfrm>
          <a:off x="1981200" y="4800600"/>
          <a:ext cx="38862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name="Equation" r:id="rId7" imgW="2133360" imgH="736560" progId="Equation.3">
                  <p:embed/>
                </p:oleObj>
              </mc:Choice>
              <mc:Fallback>
                <p:oleObj name="Equation" r:id="rId7" imgW="2133360" imgH="736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00600"/>
                        <a:ext cx="3886200" cy="1341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3FEF8-93F5-4072-9A34-814E3E56561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</a:rPr>
              <a:t>Data </a:t>
            </a:r>
            <a:r>
              <a:rPr lang="en-US" dirty="0" err="1">
                <a:latin typeface="Tahoma" pitchFamily="34" charset="0"/>
              </a:rPr>
              <a:t>tentang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penjualan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mobil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merek</a:t>
            </a:r>
            <a:r>
              <a:rPr lang="en-US" dirty="0">
                <a:latin typeface="Tahoma" pitchFamily="34" charset="0"/>
              </a:rPr>
              <a:t> ‘ABC’ </a:t>
            </a:r>
            <a:r>
              <a:rPr lang="en-US" dirty="0" err="1">
                <a:latin typeface="Tahoma" pitchFamily="34" charset="0"/>
              </a:rPr>
              <a:t>perbulan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di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suatu</a:t>
            </a:r>
            <a:r>
              <a:rPr lang="en-US" dirty="0">
                <a:latin typeface="Tahoma" pitchFamily="34" charset="0"/>
              </a:rPr>
              <a:t> show room </a:t>
            </a:r>
            <a:r>
              <a:rPr lang="en-US" dirty="0" err="1">
                <a:latin typeface="Tahoma" pitchFamily="34" charset="0"/>
              </a:rPr>
              <a:t>mobil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di</a:t>
            </a:r>
            <a:r>
              <a:rPr lang="en-US" dirty="0">
                <a:latin typeface="Tahoma" pitchFamily="34" charset="0"/>
              </a:rPr>
              <a:t> Jakarta </a:t>
            </a:r>
            <a:r>
              <a:rPr lang="en-US" dirty="0" err="1">
                <a:latin typeface="Tahoma" pitchFamily="34" charset="0"/>
              </a:rPr>
              <a:t>selama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tahun</a:t>
            </a:r>
            <a:r>
              <a:rPr lang="en-US" dirty="0">
                <a:latin typeface="Tahoma" pitchFamily="34" charset="0"/>
              </a:rPr>
              <a:t> 1999. Dari data </a:t>
            </a:r>
            <a:r>
              <a:rPr lang="en-US" dirty="0" err="1">
                <a:latin typeface="Tahoma" pitchFamily="34" charset="0"/>
              </a:rPr>
              <a:t>tersebut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pertama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akan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dilakukan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i="1" dirty="0" err="1">
                <a:latin typeface="Tahoma" pitchFamily="34" charset="0"/>
              </a:rPr>
              <a:t>deskripsi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terhadap</a:t>
            </a:r>
            <a:r>
              <a:rPr lang="en-US" dirty="0">
                <a:latin typeface="Tahoma" pitchFamily="34" charset="0"/>
              </a:rPr>
              <a:t> data </a:t>
            </a:r>
            <a:r>
              <a:rPr lang="en-US" dirty="0" err="1">
                <a:latin typeface="Tahoma" pitchFamily="34" charset="0"/>
              </a:rPr>
              <a:t>spt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menghitung</a:t>
            </a:r>
            <a:r>
              <a:rPr lang="en-US" dirty="0">
                <a:latin typeface="Tahoma" pitchFamily="34" charset="0"/>
              </a:rPr>
              <a:t> rata-rata </a:t>
            </a:r>
            <a:r>
              <a:rPr lang="en-US" dirty="0" err="1">
                <a:latin typeface="Tahoma" pitchFamily="34" charset="0"/>
              </a:rPr>
              <a:t>penjualan</a:t>
            </a:r>
            <a:r>
              <a:rPr lang="en-US" dirty="0">
                <a:latin typeface="Tahoma" pitchFamily="34" charset="0"/>
              </a:rPr>
              <a:t>, </a:t>
            </a:r>
            <a:r>
              <a:rPr lang="en-US" dirty="0" err="1">
                <a:latin typeface="Tahoma" pitchFamily="34" charset="0"/>
              </a:rPr>
              <a:t>berapa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standar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deviasinya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dll</a:t>
            </a:r>
            <a:endParaRPr lang="en-US" dirty="0">
              <a:latin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Tahoma" pitchFamily="34" charset="0"/>
              </a:rPr>
              <a:t>Kemudian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baru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dilakukan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berbagai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i="1" dirty="0" err="1">
                <a:latin typeface="Tahoma" pitchFamily="34" charset="0"/>
              </a:rPr>
              <a:t>inferensi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terhadap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hasil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deskripsi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spt</a:t>
            </a:r>
            <a:r>
              <a:rPr lang="en-US" dirty="0">
                <a:latin typeface="Tahoma" pitchFamily="34" charset="0"/>
              </a:rPr>
              <a:t> : </a:t>
            </a:r>
            <a:r>
              <a:rPr lang="en-US" dirty="0" err="1">
                <a:latin typeface="Tahoma" pitchFamily="34" charset="0"/>
              </a:rPr>
              <a:t>perkiraan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penjualan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mobil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tsb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bulan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Januari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tahun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berikut</a:t>
            </a:r>
            <a:r>
              <a:rPr lang="en-US" dirty="0">
                <a:latin typeface="Tahoma" pitchFamily="34" charset="0"/>
              </a:rPr>
              <a:t>, </a:t>
            </a:r>
            <a:r>
              <a:rPr lang="en-US" dirty="0" err="1">
                <a:latin typeface="Tahoma" pitchFamily="34" charset="0"/>
              </a:rPr>
              <a:t>perkiraan</a:t>
            </a:r>
            <a:r>
              <a:rPr lang="en-US" dirty="0">
                <a:latin typeface="Tahoma" pitchFamily="34" charset="0"/>
              </a:rPr>
              <a:t> rata-rata </a:t>
            </a:r>
            <a:r>
              <a:rPr lang="en-US" dirty="0" err="1">
                <a:latin typeface="Tahoma" pitchFamily="34" charset="0"/>
              </a:rPr>
              <a:t>penjualan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mobil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tsb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di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seluruh</a:t>
            </a:r>
            <a:r>
              <a:rPr lang="en-US" dirty="0">
                <a:latin typeface="Tahoma" pitchFamily="34" charset="0"/>
              </a:rPr>
              <a:t> Indonesia.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CC44-758E-4B7B-BA21-DBA71E3D64A3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81924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 err="1">
                <a:sym typeface="Wingdings" pitchFamily="2" charset="2"/>
              </a:rPr>
              <a:t>Ukuran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Kemiringan</a:t>
            </a:r>
            <a:r>
              <a:rPr lang="en-US" sz="3200" dirty="0">
                <a:sym typeface="Wingdings" pitchFamily="2" charset="2"/>
              </a:rPr>
              <a:t> (</a:t>
            </a:r>
            <a:r>
              <a:rPr lang="en-US" sz="3200" dirty="0" err="1">
                <a:sym typeface="Wingdings" pitchFamily="2" charset="2"/>
              </a:rPr>
              <a:t>Skewness</a:t>
            </a:r>
            <a:r>
              <a:rPr lang="en-US" sz="3200" dirty="0">
                <a:sym typeface="Wingdings" pitchFamily="2" charset="2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8229600" cy="954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Adalah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ukuran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yang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menyatakan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sebuah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model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distribusi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yang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mempunyai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kemiringan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tertentu</a:t>
            </a:r>
            <a:endParaRPr lang="id-ID" sz="2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86021" name="Group 22"/>
          <p:cNvGrpSpPr>
            <a:grpSpLocks/>
          </p:cNvGrpSpPr>
          <p:nvPr/>
        </p:nvGrpSpPr>
        <p:grpSpPr bwMode="auto">
          <a:xfrm>
            <a:off x="609600" y="3048000"/>
            <a:ext cx="2667000" cy="2971800"/>
            <a:chOff x="5791200" y="2489200"/>
            <a:chExt cx="2941638" cy="3154363"/>
          </a:xfrm>
        </p:grpSpPr>
        <p:sp>
          <p:nvSpPr>
            <p:cNvPr id="86023" name="Text Box 126"/>
            <p:cNvSpPr txBox="1">
              <a:spLocks noChangeArrowheads="1"/>
            </p:cNvSpPr>
            <p:nvPr/>
          </p:nvSpPr>
          <p:spPr bwMode="auto">
            <a:xfrm>
              <a:off x="6573838" y="5334000"/>
              <a:ext cx="4175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Mo</a:t>
              </a:r>
            </a:p>
          </p:txBody>
        </p:sp>
        <p:sp>
          <p:nvSpPr>
            <p:cNvPr id="86024" name="Text Box 127"/>
            <p:cNvSpPr txBox="1">
              <a:spLocks noChangeArrowheads="1"/>
            </p:cNvSpPr>
            <p:nvPr/>
          </p:nvSpPr>
          <p:spPr bwMode="auto">
            <a:xfrm>
              <a:off x="7008813" y="5335588"/>
              <a:ext cx="2889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ym typeface="Symbol" pitchFamily="18" charset="2"/>
                </a:rPr>
                <a:t>X</a:t>
              </a:r>
            </a:p>
          </p:txBody>
        </p:sp>
        <p:sp>
          <p:nvSpPr>
            <p:cNvPr id="86025" name="Text Box 128"/>
            <p:cNvSpPr txBox="1">
              <a:spLocks noChangeArrowheads="1"/>
            </p:cNvSpPr>
            <p:nvPr/>
          </p:nvSpPr>
          <p:spPr bwMode="auto">
            <a:xfrm>
              <a:off x="7415213" y="5334000"/>
              <a:ext cx="4143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Me</a:t>
              </a:r>
            </a:p>
          </p:txBody>
        </p:sp>
        <p:grpSp>
          <p:nvGrpSpPr>
            <p:cNvPr id="86026" name="Group 24"/>
            <p:cNvGrpSpPr>
              <a:grpSpLocks/>
            </p:cNvGrpSpPr>
            <p:nvPr/>
          </p:nvGrpSpPr>
          <p:grpSpPr bwMode="auto">
            <a:xfrm>
              <a:off x="5791200" y="2489200"/>
              <a:ext cx="2941638" cy="2914650"/>
              <a:chOff x="5791200" y="2489200"/>
              <a:chExt cx="2941638" cy="2914650"/>
            </a:xfrm>
          </p:grpSpPr>
          <p:sp>
            <p:nvSpPr>
              <p:cNvPr id="86027" name="Line 113"/>
              <p:cNvSpPr>
                <a:spLocks noChangeShapeType="1"/>
              </p:cNvSpPr>
              <p:nvPr/>
            </p:nvSpPr>
            <p:spPr bwMode="auto">
              <a:xfrm>
                <a:off x="6229350" y="5105400"/>
                <a:ext cx="2133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6028" name="Line 115"/>
              <p:cNvSpPr>
                <a:spLocks noChangeShapeType="1"/>
              </p:cNvSpPr>
              <p:nvPr/>
            </p:nvSpPr>
            <p:spPr bwMode="auto">
              <a:xfrm flipV="1">
                <a:off x="7143750" y="2667000"/>
                <a:ext cx="0" cy="24384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6029" name="Line 116"/>
              <p:cNvSpPr>
                <a:spLocks noChangeShapeType="1"/>
              </p:cNvSpPr>
              <p:nvPr/>
            </p:nvSpPr>
            <p:spPr bwMode="auto">
              <a:xfrm>
                <a:off x="7067550" y="2819400"/>
                <a:ext cx="15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6030" name="Line 117"/>
              <p:cNvSpPr>
                <a:spLocks noChangeShapeType="1"/>
              </p:cNvSpPr>
              <p:nvPr/>
            </p:nvSpPr>
            <p:spPr bwMode="auto">
              <a:xfrm>
                <a:off x="7067550" y="3200400"/>
                <a:ext cx="15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6031" name="Line 118"/>
              <p:cNvSpPr>
                <a:spLocks noChangeShapeType="1"/>
              </p:cNvSpPr>
              <p:nvPr/>
            </p:nvSpPr>
            <p:spPr bwMode="auto">
              <a:xfrm>
                <a:off x="7067550" y="3581400"/>
                <a:ext cx="15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6032" name="Line 119"/>
              <p:cNvSpPr>
                <a:spLocks noChangeShapeType="1"/>
              </p:cNvSpPr>
              <p:nvPr/>
            </p:nvSpPr>
            <p:spPr bwMode="auto">
              <a:xfrm>
                <a:off x="7067550" y="3962400"/>
                <a:ext cx="15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6033" name="Line 121"/>
              <p:cNvSpPr>
                <a:spLocks noChangeShapeType="1"/>
              </p:cNvSpPr>
              <p:nvPr/>
            </p:nvSpPr>
            <p:spPr bwMode="auto">
              <a:xfrm>
                <a:off x="7067550" y="4724400"/>
                <a:ext cx="15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6034" name="Line 122"/>
              <p:cNvSpPr>
                <a:spLocks noChangeShapeType="1"/>
              </p:cNvSpPr>
              <p:nvPr/>
            </p:nvSpPr>
            <p:spPr bwMode="auto">
              <a:xfrm flipV="1">
                <a:off x="6762750" y="3200400"/>
                <a:ext cx="0" cy="1905000"/>
              </a:xfrm>
              <a:prstGeom prst="line">
                <a:avLst/>
              </a:prstGeom>
              <a:noFill/>
              <a:ln w="1905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6035" name="Line 124"/>
              <p:cNvSpPr>
                <a:spLocks noChangeShapeType="1"/>
              </p:cNvSpPr>
              <p:nvPr/>
            </p:nvSpPr>
            <p:spPr bwMode="auto">
              <a:xfrm flipV="1">
                <a:off x="7543800" y="2819400"/>
                <a:ext cx="0" cy="228600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6036" name="Line 125"/>
              <p:cNvSpPr>
                <a:spLocks noChangeShapeType="1"/>
              </p:cNvSpPr>
              <p:nvPr/>
            </p:nvSpPr>
            <p:spPr bwMode="auto">
              <a:xfrm>
                <a:off x="7067550" y="4343400"/>
                <a:ext cx="15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6037" name="Line 130"/>
              <p:cNvSpPr>
                <a:spLocks noChangeShapeType="1"/>
              </p:cNvSpPr>
              <p:nvPr/>
            </p:nvSpPr>
            <p:spPr bwMode="auto">
              <a:xfrm>
                <a:off x="7067550" y="5403850"/>
                <a:ext cx="152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6038" name="Text Box 152"/>
              <p:cNvSpPr txBox="1">
                <a:spLocks noChangeArrowheads="1"/>
              </p:cNvSpPr>
              <p:nvPr/>
            </p:nvSpPr>
            <p:spPr bwMode="auto">
              <a:xfrm>
                <a:off x="8382000" y="4953000"/>
                <a:ext cx="350838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+</a:t>
                </a:r>
              </a:p>
            </p:txBody>
          </p:sp>
          <p:sp>
            <p:nvSpPr>
              <p:cNvPr id="86039" name="Text Box 153"/>
              <p:cNvSpPr txBox="1">
                <a:spLocks noChangeArrowheads="1"/>
              </p:cNvSpPr>
              <p:nvPr/>
            </p:nvSpPr>
            <p:spPr bwMode="auto">
              <a:xfrm>
                <a:off x="5791200" y="4967288"/>
                <a:ext cx="26670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-</a:t>
                </a:r>
              </a:p>
            </p:txBody>
          </p:sp>
          <p:sp>
            <p:nvSpPr>
              <p:cNvPr id="86040" name="Freeform 156"/>
              <p:cNvSpPr>
                <a:spLocks/>
              </p:cNvSpPr>
              <p:nvPr/>
            </p:nvSpPr>
            <p:spPr bwMode="auto">
              <a:xfrm>
                <a:off x="5867400" y="2489200"/>
                <a:ext cx="2819400" cy="2527300"/>
              </a:xfrm>
              <a:custGeom>
                <a:avLst/>
                <a:gdLst>
                  <a:gd name="T0" fmla="*/ 0 w 1776"/>
                  <a:gd name="T1" fmla="*/ 2147483647 h 1592"/>
                  <a:gd name="T2" fmla="*/ 2147483647 w 1776"/>
                  <a:gd name="T3" fmla="*/ 2147483647 h 1592"/>
                  <a:gd name="T4" fmla="*/ 2147483647 w 1776"/>
                  <a:gd name="T5" fmla="*/ 2147483647 h 1592"/>
                  <a:gd name="T6" fmla="*/ 2147483647 w 1776"/>
                  <a:gd name="T7" fmla="*/ 2147483647 h 1592"/>
                  <a:gd name="T8" fmla="*/ 2147483647 w 1776"/>
                  <a:gd name="T9" fmla="*/ 2147483647 h 1592"/>
                  <a:gd name="T10" fmla="*/ 2147483647 w 1776"/>
                  <a:gd name="T11" fmla="*/ 2147483647 h 1592"/>
                  <a:gd name="T12" fmla="*/ 2147483647 w 1776"/>
                  <a:gd name="T13" fmla="*/ 2147483647 h 15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6"/>
                  <a:gd name="T22" fmla="*/ 0 h 1592"/>
                  <a:gd name="T23" fmla="*/ 1776 w 1776"/>
                  <a:gd name="T24" fmla="*/ 1592 h 15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6" h="1592">
                    <a:moveTo>
                      <a:pt x="0" y="1552"/>
                    </a:moveTo>
                    <a:cubicBezTo>
                      <a:pt x="96" y="1572"/>
                      <a:pt x="192" y="1592"/>
                      <a:pt x="288" y="1408"/>
                    </a:cubicBezTo>
                    <a:cubicBezTo>
                      <a:pt x="384" y="1224"/>
                      <a:pt x="496" y="664"/>
                      <a:pt x="576" y="448"/>
                    </a:cubicBezTo>
                    <a:cubicBezTo>
                      <a:pt x="656" y="232"/>
                      <a:pt x="688" y="152"/>
                      <a:pt x="768" y="112"/>
                    </a:cubicBezTo>
                    <a:cubicBezTo>
                      <a:pt x="848" y="72"/>
                      <a:pt x="936" y="0"/>
                      <a:pt x="1056" y="208"/>
                    </a:cubicBezTo>
                    <a:cubicBezTo>
                      <a:pt x="1176" y="416"/>
                      <a:pt x="1368" y="1136"/>
                      <a:pt x="1488" y="1360"/>
                    </a:cubicBezTo>
                    <a:cubicBezTo>
                      <a:pt x="1608" y="1584"/>
                      <a:pt x="1728" y="1520"/>
                      <a:pt x="1776" y="1552"/>
                    </a:cubicBezTo>
                  </a:path>
                </a:pathLst>
              </a:custGeom>
              <a:noFill/>
              <a:ln w="2857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42" name="Text Box 182"/>
          <p:cNvSpPr txBox="1">
            <a:spLocks noChangeArrowheads="1"/>
          </p:cNvSpPr>
          <p:nvPr/>
        </p:nvSpPr>
        <p:spPr bwMode="auto">
          <a:xfrm>
            <a:off x="2971800" y="3352800"/>
            <a:ext cx="5867400" cy="15700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Arial" pitchFamily="34" charset="0"/>
              <a:buChar char="☻"/>
              <a:defRPr/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Kurva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positif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apabila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rata-rata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hitung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&gt;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modus / median</a:t>
            </a:r>
          </a:p>
          <a:p>
            <a:pPr>
              <a:buClr>
                <a:schemeClr val="accent2">
                  <a:lumMod val="75000"/>
                </a:schemeClr>
              </a:buClr>
              <a:buFont typeface="Arial" pitchFamily="34" charset="0"/>
              <a:buChar char="☻"/>
              <a:defRPr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Kurva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negatif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apabila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rata-rata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hitung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&lt;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modus / median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6E8B1-E367-4F1B-A32F-A0BAB4D189B4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 err="1">
                <a:sym typeface="Wingdings" pitchFamily="2" charset="2"/>
              </a:rPr>
              <a:t>Rumus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untuk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Ukuran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Kemiringan</a:t>
            </a:r>
            <a:endParaRPr lang="en-US" sz="3200" dirty="0">
              <a:sym typeface="Wingdings" pitchFamily="2" charset="2"/>
            </a:endParaRPr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/>
        </p:nvGraphicFramePr>
        <p:xfrm>
          <a:off x="4800600" y="1752600"/>
          <a:ext cx="314007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2" name="Equation" r:id="rId3" imgW="1155600" imgH="393480" progId="Equation.3">
                  <p:embed/>
                </p:oleObj>
              </mc:Choice>
              <mc:Fallback>
                <p:oleObj name="Equation" r:id="rId3" imgW="11556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752600"/>
                        <a:ext cx="3140075" cy="842963"/>
                      </a:xfrm>
                      <a:prstGeom prst="rect">
                        <a:avLst/>
                      </a:prstGeom>
                      <a:solidFill>
                        <a:srgbClr val="99CC00">
                          <a:alpha val="98000"/>
                        </a:srgbClr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533400" y="1752600"/>
            <a:ext cx="4114800" cy="91440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Koefisien</a:t>
            </a:r>
            <a:r>
              <a:rPr lang="en-US" dirty="0"/>
              <a:t> </a:t>
            </a:r>
            <a:r>
              <a:rPr lang="en-US" dirty="0" err="1"/>
              <a:t>kemiringan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Perason</a:t>
            </a:r>
            <a:endParaRPr lang="id-ID" dirty="0"/>
          </a:p>
        </p:txBody>
      </p:sp>
      <p:sp>
        <p:nvSpPr>
          <p:cNvPr id="9" name="Right Arrow 8"/>
          <p:cNvSpPr/>
          <p:nvPr/>
        </p:nvSpPr>
        <p:spPr>
          <a:xfrm>
            <a:off x="457200" y="2819400"/>
            <a:ext cx="4114800" cy="91440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Koefisien</a:t>
            </a:r>
            <a:r>
              <a:rPr lang="en-US" dirty="0"/>
              <a:t> </a:t>
            </a:r>
            <a:r>
              <a:rPr lang="en-US" dirty="0" err="1"/>
              <a:t>kemiringan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Perason</a:t>
            </a:r>
            <a:endParaRPr lang="id-ID" dirty="0"/>
          </a:p>
        </p:txBody>
      </p:sp>
      <p:graphicFrame>
        <p:nvGraphicFramePr>
          <p:cNvPr id="29699" name="Object 6"/>
          <p:cNvGraphicFramePr>
            <a:graphicFrameLocks noChangeAspect="1"/>
          </p:cNvGraphicFramePr>
          <p:nvPr/>
        </p:nvGraphicFramePr>
        <p:xfrm>
          <a:off x="4800600" y="2819400"/>
          <a:ext cx="32004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3" name="Equation" r:id="rId5" imgW="1104840" imgH="393480" progId="Equation.3">
                  <p:embed/>
                </p:oleObj>
              </mc:Choice>
              <mc:Fallback>
                <p:oleObj name="Equation" r:id="rId5" imgW="110484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19400"/>
                        <a:ext cx="3200400" cy="842963"/>
                      </a:xfrm>
                      <a:prstGeom prst="rect">
                        <a:avLst/>
                      </a:prstGeom>
                      <a:solidFill>
                        <a:srgbClr val="99CC00">
                          <a:alpha val="98000"/>
                        </a:srgbClr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457200" y="5334000"/>
            <a:ext cx="4114800" cy="91440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persentil</a:t>
            </a:r>
            <a:endParaRPr lang="id-ID" dirty="0"/>
          </a:p>
        </p:txBody>
      </p:sp>
      <p:sp>
        <p:nvSpPr>
          <p:cNvPr id="13" name="Right Arrow 12"/>
          <p:cNvSpPr/>
          <p:nvPr/>
        </p:nvSpPr>
        <p:spPr>
          <a:xfrm>
            <a:off x="457200" y="4114800"/>
            <a:ext cx="4114800" cy="91440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kuartil</a:t>
            </a:r>
            <a:endParaRPr lang="id-ID" dirty="0"/>
          </a:p>
        </p:txBody>
      </p:sp>
      <p:graphicFrame>
        <p:nvGraphicFramePr>
          <p:cNvPr id="29700" name="Object 9"/>
          <p:cNvGraphicFramePr>
            <a:graphicFrameLocks noChangeAspect="1"/>
          </p:cNvGraphicFramePr>
          <p:nvPr/>
        </p:nvGraphicFramePr>
        <p:xfrm>
          <a:off x="4800600" y="4038600"/>
          <a:ext cx="3221038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4" name="Equation" r:id="rId7" imgW="1422360" imgH="431640" progId="Equation.3">
                  <p:embed/>
                </p:oleObj>
              </mc:Choice>
              <mc:Fallback>
                <p:oleObj name="Equation" r:id="rId7" imgW="142236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038600"/>
                        <a:ext cx="3221038" cy="925513"/>
                      </a:xfrm>
                      <a:prstGeom prst="rect">
                        <a:avLst/>
                      </a:prstGeom>
                      <a:solidFill>
                        <a:srgbClr val="99CC00">
                          <a:alpha val="98000"/>
                        </a:srgbClr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10"/>
          <p:cNvGraphicFramePr>
            <a:graphicFrameLocks noChangeAspect="1"/>
          </p:cNvGraphicFramePr>
          <p:nvPr/>
        </p:nvGraphicFramePr>
        <p:xfrm>
          <a:off x="4800600" y="5334000"/>
          <a:ext cx="32004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5" name="Equation" r:id="rId9" imgW="1511280" imgH="431640" progId="Equation.3">
                  <p:embed/>
                </p:oleObj>
              </mc:Choice>
              <mc:Fallback>
                <p:oleObj name="Equation" r:id="rId9" imgW="151128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334000"/>
                        <a:ext cx="3200400" cy="925513"/>
                      </a:xfrm>
                      <a:prstGeom prst="rect">
                        <a:avLst/>
                      </a:prstGeom>
                      <a:solidFill>
                        <a:srgbClr val="99CC00">
                          <a:alpha val="98000"/>
                        </a:srgbClr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>
              <a:buClr>
                <a:schemeClr val="accent3">
                  <a:lumMod val="50000"/>
                </a:schemeClr>
              </a:buClr>
              <a:buFont typeface="Symbol" pitchFamily="18" charset="2"/>
              <a:buChar char="·"/>
              <a:defRPr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koefisien</a:t>
            </a:r>
            <a:r>
              <a:rPr lang="en-US" dirty="0"/>
              <a:t> </a:t>
            </a:r>
            <a:r>
              <a:rPr lang="en-US" dirty="0" err="1"/>
              <a:t>kemiringan</a:t>
            </a:r>
            <a:r>
              <a:rPr lang="en-US" dirty="0"/>
              <a:t> &lt; </a:t>
            </a:r>
            <a:r>
              <a:rPr lang="en-US" dirty="0" err="1"/>
              <a:t>nol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distribusinya</a:t>
            </a:r>
            <a:r>
              <a:rPr lang="en-US" dirty="0"/>
              <a:t> </a:t>
            </a:r>
            <a:r>
              <a:rPr lang="en-US" dirty="0" err="1"/>
              <a:t>negatif</a:t>
            </a:r>
            <a:endParaRPr lang="en-US" dirty="0"/>
          </a:p>
          <a:p>
            <a:pPr>
              <a:buClr>
                <a:schemeClr val="accent3">
                  <a:lumMod val="50000"/>
                </a:schemeClr>
              </a:buClr>
              <a:buFont typeface="Symbol" pitchFamily="18" charset="2"/>
              <a:buChar char="·"/>
              <a:defRPr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koefisien</a:t>
            </a:r>
            <a:r>
              <a:rPr lang="en-US" dirty="0"/>
              <a:t> </a:t>
            </a:r>
            <a:r>
              <a:rPr lang="en-US" dirty="0" err="1"/>
              <a:t>kemiringan</a:t>
            </a:r>
            <a:r>
              <a:rPr lang="en-US" dirty="0"/>
              <a:t> = </a:t>
            </a:r>
            <a:r>
              <a:rPr lang="en-US" dirty="0" err="1"/>
              <a:t>nol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distribusinya</a:t>
            </a:r>
            <a:r>
              <a:rPr lang="en-US" dirty="0"/>
              <a:t> </a:t>
            </a:r>
            <a:r>
              <a:rPr lang="en-US" dirty="0" err="1"/>
              <a:t>simetrik</a:t>
            </a:r>
            <a:endParaRPr lang="en-US" dirty="0"/>
          </a:p>
          <a:p>
            <a:pPr>
              <a:buClr>
                <a:schemeClr val="accent3">
                  <a:lumMod val="50000"/>
                </a:schemeClr>
              </a:buClr>
              <a:buFont typeface="Symbol" pitchFamily="18" charset="2"/>
              <a:buChar char="·"/>
              <a:defRPr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koefisien</a:t>
            </a:r>
            <a:r>
              <a:rPr lang="en-US" dirty="0"/>
              <a:t> </a:t>
            </a:r>
            <a:r>
              <a:rPr lang="en-US" dirty="0" err="1"/>
              <a:t>kemiringan</a:t>
            </a:r>
            <a:r>
              <a:rPr lang="en-US" dirty="0"/>
              <a:t> &gt;</a:t>
            </a:r>
            <a:r>
              <a:rPr lang="en-US" dirty="0" err="1"/>
              <a:t>nol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distribusinya</a:t>
            </a:r>
            <a:r>
              <a:rPr lang="en-US" dirty="0"/>
              <a:t> </a:t>
            </a:r>
            <a:r>
              <a:rPr lang="en-US" dirty="0" err="1"/>
              <a:t>positif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07285-EA3E-49B6-8CE5-1B5D5324BC4F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 err="1">
                <a:sym typeface="Wingdings" pitchFamily="2" charset="2"/>
              </a:rPr>
              <a:t>Kriteria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untuk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mengetahui</a:t>
            </a:r>
            <a:r>
              <a:rPr lang="en-US" sz="3200" dirty="0">
                <a:sym typeface="Wingdings" pitchFamily="2" charset="2"/>
              </a:rPr>
              <a:t> model </a:t>
            </a:r>
            <a:r>
              <a:rPr lang="en-US" sz="3200" dirty="0" err="1">
                <a:sym typeface="Wingdings" pitchFamily="2" charset="2"/>
              </a:rPr>
              <a:t>distribusi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dari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koefisien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kemiringan</a:t>
            </a:r>
            <a:endParaRPr lang="en-US" sz="3200" dirty="0">
              <a:sym typeface="Wingdings" pitchFamily="2" charset="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54C71-1BD6-4998-91BE-54A1340E3449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 err="1">
                <a:sym typeface="Wingdings" pitchFamily="2" charset="2"/>
              </a:rPr>
              <a:t>Ukuran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Keruncingan</a:t>
            </a:r>
            <a:r>
              <a:rPr lang="en-US" sz="3200" dirty="0">
                <a:sym typeface="Wingdings" pitchFamily="2" charset="2"/>
              </a:rPr>
              <a:t> (Kurtosis)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828800"/>
            <a:ext cx="8229600" cy="954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Adalah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derajat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kepuncakan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dari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suatu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distribusi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biasanya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diambil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relatif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terhadap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distribusi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normal</a:t>
            </a:r>
            <a:endParaRPr lang="id-ID" sz="2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30726" name="Group 77"/>
          <p:cNvGrpSpPr>
            <a:grpSpLocks/>
          </p:cNvGrpSpPr>
          <p:nvPr/>
        </p:nvGrpSpPr>
        <p:grpSpPr bwMode="auto">
          <a:xfrm>
            <a:off x="457200" y="3200400"/>
            <a:ext cx="7586663" cy="1603375"/>
            <a:chOff x="457201" y="3200400"/>
            <a:chExt cx="7586132" cy="1603177"/>
          </a:xfrm>
        </p:grpSpPr>
        <p:sp>
          <p:nvSpPr>
            <p:cNvPr id="30727" name="Text Box 126"/>
            <p:cNvSpPr txBox="1">
              <a:spLocks noChangeArrowheads="1"/>
            </p:cNvSpPr>
            <p:nvPr/>
          </p:nvSpPr>
          <p:spPr bwMode="auto">
            <a:xfrm>
              <a:off x="838200" y="4495800"/>
              <a:ext cx="116145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Leptokurtik</a:t>
              </a:r>
            </a:p>
          </p:txBody>
        </p:sp>
        <p:sp>
          <p:nvSpPr>
            <p:cNvPr id="30" name="Freeform 156"/>
            <p:cNvSpPr>
              <a:spLocks/>
            </p:cNvSpPr>
            <p:nvPr/>
          </p:nvSpPr>
          <p:spPr bwMode="auto">
            <a:xfrm>
              <a:off x="528634" y="3200400"/>
              <a:ext cx="2062018" cy="1112701"/>
            </a:xfrm>
            <a:custGeom>
              <a:avLst/>
              <a:gdLst>
                <a:gd name="T0" fmla="*/ 0 w 1776"/>
                <a:gd name="T1" fmla="*/ 2147483647 h 1592"/>
                <a:gd name="T2" fmla="*/ 2147483647 w 1776"/>
                <a:gd name="T3" fmla="*/ 2147483647 h 1592"/>
                <a:gd name="T4" fmla="*/ 2147483647 w 1776"/>
                <a:gd name="T5" fmla="*/ 2147483647 h 1592"/>
                <a:gd name="T6" fmla="*/ 2147483647 w 1776"/>
                <a:gd name="T7" fmla="*/ 2147483647 h 1592"/>
                <a:gd name="T8" fmla="*/ 2147483647 w 1776"/>
                <a:gd name="T9" fmla="*/ 2147483647 h 1592"/>
                <a:gd name="T10" fmla="*/ 2147483647 w 1776"/>
                <a:gd name="T11" fmla="*/ 2147483647 h 1592"/>
                <a:gd name="T12" fmla="*/ 2147483647 w 1776"/>
                <a:gd name="T13" fmla="*/ 2147483647 h 15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6"/>
                <a:gd name="T22" fmla="*/ 0 h 1592"/>
                <a:gd name="T23" fmla="*/ 1776 w 1776"/>
                <a:gd name="T24" fmla="*/ 1592 h 15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6" h="1592">
                  <a:moveTo>
                    <a:pt x="0" y="1552"/>
                  </a:moveTo>
                  <a:cubicBezTo>
                    <a:pt x="96" y="1572"/>
                    <a:pt x="192" y="1592"/>
                    <a:pt x="288" y="1408"/>
                  </a:cubicBezTo>
                  <a:cubicBezTo>
                    <a:pt x="384" y="1224"/>
                    <a:pt x="496" y="664"/>
                    <a:pt x="576" y="448"/>
                  </a:cubicBezTo>
                  <a:cubicBezTo>
                    <a:pt x="656" y="232"/>
                    <a:pt x="688" y="152"/>
                    <a:pt x="768" y="112"/>
                  </a:cubicBezTo>
                  <a:cubicBezTo>
                    <a:pt x="848" y="72"/>
                    <a:pt x="936" y="0"/>
                    <a:pt x="1056" y="208"/>
                  </a:cubicBezTo>
                  <a:cubicBezTo>
                    <a:pt x="1176" y="416"/>
                    <a:pt x="1368" y="1136"/>
                    <a:pt x="1488" y="1360"/>
                  </a:cubicBezTo>
                  <a:cubicBezTo>
                    <a:pt x="1608" y="1584"/>
                    <a:pt x="1728" y="1520"/>
                    <a:pt x="1776" y="1552"/>
                  </a:cubicBezTo>
                </a:path>
              </a:pathLst>
            </a:cu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57201" y="4384529"/>
              <a:ext cx="206201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971625" y="4336910"/>
              <a:ext cx="243822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reeform 64"/>
            <p:cNvSpPr/>
            <p:nvPr/>
          </p:nvSpPr>
          <p:spPr>
            <a:xfrm>
              <a:off x="2984324" y="3886115"/>
              <a:ext cx="2416006" cy="411112"/>
            </a:xfrm>
            <a:custGeom>
              <a:avLst/>
              <a:gdLst>
                <a:gd name="connsiteX0" fmla="*/ 0 w 2415117"/>
                <a:gd name="connsiteY0" fmla="*/ 336550 h 410633"/>
                <a:gd name="connsiteX1" fmla="*/ 330200 w 2415117"/>
                <a:gd name="connsiteY1" fmla="*/ 336550 h 410633"/>
                <a:gd name="connsiteX2" fmla="*/ 685800 w 2415117"/>
                <a:gd name="connsiteY2" fmla="*/ 57150 h 410633"/>
                <a:gd name="connsiteX3" fmla="*/ 1397000 w 2415117"/>
                <a:gd name="connsiteY3" fmla="*/ 6350 h 410633"/>
                <a:gd name="connsiteX4" fmla="*/ 1752600 w 2415117"/>
                <a:gd name="connsiteY4" fmla="*/ 95250 h 410633"/>
                <a:gd name="connsiteX5" fmla="*/ 2095500 w 2415117"/>
                <a:gd name="connsiteY5" fmla="*/ 336550 h 410633"/>
                <a:gd name="connsiteX6" fmla="*/ 2362200 w 2415117"/>
                <a:gd name="connsiteY6" fmla="*/ 400050 h 410633"/>
                <a:gd name="connsiteX7" fmla="*/ 2413000 w 2415117"/>
                <a:gd name="connsiteY7" fmla="*/ 400050 h 41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5117" h="410633">
                  <a:moveTo>
                    <a:pt x="0" y="336550"/>
                  </a:moveTo>
                  <a:cubicBezTo>
                    <a:pt x="107950" y="359833"/>
                    <a:pt x="215900" y="383117"/>
                    <a:pt x="330200" y="336550"/>
                  </a:cubicBezTo>
                  <a:cubicBezTo>
                    <a:pt x="444500" y="289983"/>
                    <a:pt x="508000" y="112183"/>
                    <a:pt x="685800" y="57150"/>
                  </a:cubicBezTo>
                  <a:cubicBezTo>
                    <a:pt x="863600" y="2117"/>
                    <a:pt x="1219200" y="0"/>
                    <a:pt x="1397000" y="6350"/>
                  </a:cubicBezTo>
                  <a:cubicBezTo>
                    <a:pt x="1574800" y="12700"/>
                    <a:pt x="1636183" y="40217"/>
                    <a:pt x="1752600" y="95250"/>
                  </a:cubicBezTo>
                  <a:cubicBezTo>
                    <a:pt x="1869017" y="150283"/>
                    <a:pt x="1993900" y="285750"/>
                    <a:pt x="2095500" y="336550"/>
                  </a:cubicBezTo>
                  <a:cubicBezTo>
                    <a:pt x="2197100" y="387350"/>
                    <a:pt x="2309283" y="389467"/>
                    <a:pt x="2362200" y="400050"/>
                  </a:cubicBezTo>
                  <a:cubicBezTo>
                    <a:pt x="2415117" y="410633"/>
                    <a:pt x="2414058" y="405341"/>
                    <a:pt x="2413000" y="400050"/>
                  </a:cubicBezTo>
                </a:path>
              </a:pathLst>
            </a:cu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0732" name="Text Box 126"/>
            <p:cNvSpPr txBox="1">
              <a:spLocks noChangeArrowheads="1"/>
            </p:cNvSpPr>
            <p:nvPr/>
          </p:nvSpPr>
          <p:spPr bwMode="auto">
            <a:xfrm>
              <a:off x="3657600" y="4495800"/>
              <a:ext cx="11192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Platikurtik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5790828" y="4341672"/>
              <a:ext cx="2214408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 73"/>
            <p:cNvSpPr/>
            <p:nvPr/>
          </p:nvSpPr>
          <p:spPr>
            <a:xfrm>
              <a:off x="5801940" y="3352781"/>
              <a:ext cx="2241393" cy="941272"/>
            </a:xfrm>
            <a:custGeom>
              <a:avLst/>
              <a:gdLst>
                <a:gd name="connsiteX0" fmla="*/ 0 w 2468033"/>
                <a:gd name="connsiteY0" fmla="*/ 992717 h 1113367"/>
                <a:gd name="connsiteX1" fmla="*/ 469900 w 2468033"/>
                <a:gd name="connsiteY1" fmla="*/ 814917 h 1113367"/>
                <a:gd name="connsiteX2" fmla="*/ 838200 w 2468033"/>
                <a:gd name="connsiteY2" fmla="*/ 129117 h 1113367"/>
                <a:gd name="connsiteX3" fmla="*/ 1092200 w 2468033"/>
                <a:gd name="connsiteY3" fmla="*/ 40217 h 1113367"/>
                <a:gd name="connsiteX4" fmla="*/ 1270000 w 2468033"/>
                <a:gd name="connsiteY4" fmla="*/ 167217 h 1113367"/>
                <a:gd name="connsiteX5" fmla="*/ 1435100 w 2468033"/>
                <a:gd name="connsiteY5" fmla="*/ 484717 h 1113367"/>
                <a:gd name="connsiteX6" fmla="*/ 1562100 w 2468033"/>
                <a:gd name="connsiteY6" fmla="*/ 700617 h 1113367"/>
                <a:gd name="connsiteX7" fmla="*/ 1816100 w 2468033"/>
                <a:gd name="connsiteY7" fmla="*/ 891117 h 1113367"/>
                <a:gd name="connsiteX8" fmla="*/ 2362200 w 2468033"/>
                <a:gd name="connsiteY8" fmla="*/ 1081617 h 1113367"/>
                <a:gd name="connsiteX9" fmla="*/ 2451100 w 2468033"/>
                <a:gd name="connsiteY9" fmla="*/ 1081617 h 111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8033" h="1113367">
                  <a:moveTo>
                    <a:pt x="0" y="992717"/>
                  </a:moveTo>
                  <a:cubicBezTo>
                    <a:pt x="165100" y="975783"/>
                    <a:pt x="330200" y="958850"/>
                    <a:pt x="469900" y="814917"/>
                  </a:cubicBezTo>
                  <a:cubicBezTo>
                    <a:pt x="609600" y="670984"/>
                    <a:pt x="734483" y="258234"/>
                    <a:pt x="838200" y="129117"/>
                  </a:cubicBezTo>
                  <a:cubicBezTo>
                    <a:pt x="941917" y="0"/>
                    <a:pt x="1020233" y="33867"/>
                    <a:pt x="1092200" y="40217"/>
                  </a:cubicBezTo>
                  <a:cubicBezTo>
                    <a:pt x="1164167" y="46567"/>
                    <a:pt x="1212850" y="93134"/>
                    <a:pt x="1270000" y="167217"/>
                  </a:cubicBezTo>
                  <a:cubicBezTo>
                    <a:pt x="1327150" y="241300"/>
                    <a:pt x="1386417" y="395817"/>
                    <a:pt x="1435100" y="484717"/>
                  </a:cubicBezTo>
                  <a:cubicBezTo>
                    <a:pt x="1483783" y="573617"/>
                    <a:pt x="1498600" y="632884"/>
                    <a:pt x="1562100" y="700617"/>
                  </a:cubicBezTo>
                  <a:cubicBezTo>
                    <a:pt x="1625600" y="768350"/>
                    <a:pt x="1682750" y="827617"/>
                    <a:pt x="1816100" y="891117"/>
                  </a:cubicBezTo>
                  <a:cubicBezTo>
                    <a:pt x="1949450" y="954617"/>
                    <a:pt x="2256367" y="1049867"/>
                    <a:pt x="2362200" y="1081617"/>
                  </a:cubicBezTo>
                  <a:cubicBezTo>
                    <a:pt x="2468033" y="1113367"/>
                    <a:pt x="2451100" y="1081617"/>
                    <a:pt x="2451100" y="1081617"/>
                  </a:cubicBezTo>
                </a:path>
              </a:pathLst>
            </a:cu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0735" name="Text Box 126"/>
            <p:cNvSpPr txBox="1">
              <a:spLocks noChangeArrowheads="1"/>
            </p:cNvSpPr>
            <p:nvPr/>
          </p:nvSpPr>
          <p:spPr bwMode="auto">
            <a:xfrm>
              <a:off x="6324600" y="4419600"/>
              <a:ext cx="11192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Mesokurtik</a:t>
              </a:r>
            </a:p>
          </p:txBody>
        </p:sp>
      </p:grpSp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2514600" y="5029200"/>
          <a:ext cx="386397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Equation" r:id="rId3" imgW="1422360" imgH="609480" progId="Equation.3">
                  <p:embed/>
                </p:oleObj>
              </mc:Choice>
              <mc:Fallback>
                <p:oleObj name="Equation" r:id="rId3" imgW="1422360" imgH="609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029200"/>
                        <a:ext cx="3863975" cy="1304925"/>
                      </a:xfrm>
                      <a:prstGeom prst="rect">
                        <a:avLst/>
                      </a:prstGeom>
                      <a:solidFill>
                        <a:srgbClr val="CCFF66">
                          <a:alpha val="98000"/>
                        </a:srgbClr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>
              <a:buClr>
                <a:schemeClr val="accent3">
                  <a:lumMod val="50000"/>
                </a:schemeClr>
              </a:buClr>
              <a:buFont typeface="Symbol" pitchFamily="18" charset="2"/>
              <a:buChar char="·"/>
              <a:defRPr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koefisien</a:t>
            </a:r>
            <a:r>
              <a:rPr lang="en-US" dirty="0"/>
              <a:t> kurtosis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0,263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distribusinya</a:t>
            </a:r>
            <a:r>
              <a:rPr lang="en-US" dirty="0"/>
              <a:t> </a:t>
            </a:r>
            <a:r>
              <a:rPr lang="en-US" dirty="0" err="1"/>
              <a:t>adl</a:t>
            </a:r>
            <a:r>
              <a:rPr lang="en-US" dirty="0"/>
              <a:t> </a:t>
            </a:r>
            <a:r>
              <a:rPr lang="en-US" dirty="0" err="1"/>
              <a:t>platikurtik</a:t>
            </a:r>
            <a:endParaRPr lang="en-US" dirty="0"/>
          </a:p>
          <a:p>
            <a:pPr>
              <a:buClr>
                <a:schemeClr val="accent3">
                  <a:lumMod val="50000"/>
                </a:schemeClr>
              </a:buClr>
              <a:buFont typeface="Symbol" pitchFamily="18" charset="2"/>
              <a:buChar char="·"/>
              <a:defRPr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koefisien</a:t>
            </a:r>
            <a:r>
              <a:rPr lang="en-US" dirty="0"/>
              <a:t> kurtosis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0,263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distribusinya</a:t>
            </a:r>
            <a:r>
              <a:rPr lang="en-US" dirty="0"/>
              <a:t> </a:t>
            </a:r>
            <a:r>
              <a:rPr lang="en-US" dirty="0" err="1"/>
              <a:t>adl</a:t>
            </a:r>
            <a:r>
              <a:rPr lang="en-US" dirty="0"/>
              <a:t> </a:t>
            </a:r>
            <a:r>
              <a:rPr lang="en-US" dirty="0" err="1"/>
              <a:t>mesokurtik</a:t>
            </a:r>
            <a:endParaRPr lang="en-US" dirty="0"/>
          </a:p>
          <a:p>
            <a:pPr>
              <a:buClr>
                <a:schemeClr val="accent3">
                  <a:lumMod val="50000"/>
                </a:schemeClr>
              </a:buClr>
              <a:buFont typeface="Symbol" pitchFamily="18" charset="2"/>
              <a:buChar char="·"/>
              <a:defRPr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koefisien</a:t>
            </a:r>
            <a:r>
              <a:rPr lang="en-US" dirty="0"/>
              <a:t> kurtosis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0,263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distribusinya</a:t>
            </a:r>
            <a:r>
              <a:rPr lang="en-US" dirty="0"/>
              <a:t> </a:t>
            </a:r>
            <a:r>
              <a:rPr lang="en-US" dirty="0" err="1"/>
              <a:t>adl</a:t>
            </a:r>
            <a:r>
              <a:rPr lang="en-US" dirty="0"/>
              <a:t> </a:t>
            </a:r>
            <a:r>
              <a:rPr lang="en-US" dirty="0" err="1"/>
              <a:t>leptokurtik</a:t>
            </a:r>
            <a:endParaRPr lang="id-ID" dirty="0"/>
          </a:p>
          <a:p>
            <a:pPr>
              <a:buClr>
                <a:schemeClr val="accent3">
                  <a:lumMod val="50000"/>
                </a:schemeClr>
              </a:buClr>
              <a:buFont typeface="Symbol" pitchFamily="18" charset="2"/>
              <a:buChar char="·"/>
              <a:defRPr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872E7-519A-4854-B036-5217738DAE5D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 err="1">
                <a:sym typeface="Wingdings" pitchFamily="2" charset="2"/>
              </a:rPr>
              <a:t>Kriteria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untuk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mengetahui</a:t>
            </a:r>
            <a:r>
              <a:rPr lang="en-US" sz="3200" dirty="0">
                <a:sym typeface="Wingdings" pitchFamily="2" charset="2"/>
              </a:rPr>
              <a:t> model </a:t>
            </a:r>
            <a:r>
              <a:rPr lang="en-US" sz="3200" dirty="0" err="1">
                <a:sym typeface="Wingdings" pitchFamily="2" charset="2"/>
              </a:rPr>
              <a:t>distribusi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dari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koefisien</a:t>
            </a:r>
            <a:r>
              <a:rPr lang="en-US" sz="3200" dirty="0">
                <a:sym typeface="Wingdings" pitchFamily="2" charset="2"/>
              </a:rPr>
              <a:t> kurtosis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42B19-9BFB-4EBE-A84D-413A63F9D827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 err="1">
                <a:sym typeface="Wingdings" pitchFamily="2" charset="2"/>
              </a:rPr>
              <a:t>Contoh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menghitung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koefisien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kemiringan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dan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ukuran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keruncingan</a:t>
            </a:r>
            <a:endParaRPr lang="en-US" sz="3200" dirty="0">
              <a:sym typeface="Wingdings" pitchFamily="2" charset="2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609600" y="1828800"/>
          <a:ext cx="2895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Kelas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interval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Tanda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kelas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(xi)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fi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jumlah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4038600" y="1828800"/>
          <a:ext cx="40259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Equation" r:id="rId3" imgW="1879560" imgH="2044440" progId="Equation.3">
                  <p:embed/>
                </p:oleObj>
              </mc:Choice>
              <mc:Fallback>
                <p:oleObj name="Equation" r:id="rId3" imgW="1879560" imgH="20444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828800"/>
                        <a:ext cx="4025900" cy="2743200"/>
                      </a:xfrm>
                      <a:prstGeom prst="rect">
                        <a:avLst/>
                      </a:prstGeom>
                      <a:solidFill>
                        <a:srgbClr val="CCFF66">
                          <a:alpha val="98000"/>
                        </a:srgbClr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685800" y="4953000"/>
          <a:ext cx="4179888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Equation" r:id="rId5" imgW="2705040" imgH="1015920" progId="Equation.3">
                  <p:embed/>
                </p:oleObj>
              </mc:Choice>
              <mc:Fallback>
                <p:oleObj name="Equation" r:id="rId5" imgW="2705040" imgH="10159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953000"/>
                        <a:ext cx="4179888" cy="1338263"/>
                      </a:xfrm>
                      <a:prstGeom prst="rect">
                        <a:avLst/>
                      </a:prstGeom>
                      <a:solidFill>
                        <a:srgbClr val="99CC00">
                          <a:alpha val="98000"/>
                        </a:srgbClr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loud Callout 16"/>
          <p:cNvSpPr/>
          <p:nvPr/>
        </p:nvSpPr>
        <p:spPr>
          <a:xfrm>
            <a:off x="5791200" y="4876800"/>
            <a:ext cx="2133600" cy="1295400"/>
          </a:xfrm>
          <a:prstGeom prst="cloudCallout">
            <a:avLst>
              <a:gd name="adj1" fmla="val -93055"/>
              <a:gd name="adj2" fmla="val 1099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Model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Distribusi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 ?</a:t>
            </a:r>
            <a:endParaRPr lang="id-ID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E5E05-A016-4512-8413-15B1047C5876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8909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Latihan Soal</a:t>
            </a:r>
            <a:endParaRPr lang="en-GB"/>
          </a:p>
        </p:txBody>
      </p:sp>
      <p:sp>
        <p:nvSpPr>
          <p:cNvPr id="89092" name="Rectangle 47"/>
          <p:cNvSpPr>
            <a:spLocks/>
          </p:cNvSpPr>
          <p:nvPr/>
        </p:nvSpPr>
        <p:spPr bwMode="auto">
          <a:xfrm>
            <a:off x="457200" y="1600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latin typeface="Calibri" pitchFamily="34" charset="0"/>
              </a:rPr>
              <a:t>Diketahui data seperti di bawah ini.</a:t>
            </a:r>
            <a:endParaRPr lang="en-GB" sz="3200">
              <a:latin typeface="Calibri" pitchFamily="34" charset="0"/>
            </a:endParaRPr>
          </a:p>
        </p:txBody>
      </p:sp>
      <p:graphicFrame>
        <p:nvGraphicFramePr>
          <p:cNvPr id="74883" name="Group 131"/>
          <p:cNvGraphicFramePr>
            <a:graphicFrameLocks noGrp="1"/>
          </p:cNvGraphicFramePr>
          <p:nvPr>
            <p:ph idx="1"/>
          </p:nvPr>
        </p:nvGraphicFramePr>
        <p:xfrm>
          <a:off x="457200" y="2362200"/>
          <a:ext cx="8229600" cy="1905000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76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476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4768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9175" name="Rectangle 132"/>
          <p:cNvSpPr>
            <a:spLocks/>
          </p:cNvSpPr>
          <p:nvPr/>
        </p:nvSpPr>
        <p:spPr bwMode="auto">
          <a:xfrm>
            <a:off x="457200" y="46482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latin typeface="Calibri" pitchFamily="34" charset="0"/>
              </a:rPr>
              <a:t>1.Buatlah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S"/>
            </a:pPr>
            <a:r>
              <a:rPr lang="en-US" sz="3200">
                <a:latin typeface="Calibri" pitchFamily="34" charset="0"/>
              </a:rPr>
              <a:t>Distribusi frek, dist frek kumulatif, dist frek relatif, dist frek relatif kumulatif.</a:t>
            </a:r>
            <a:endParaRPr lang="en-GB" sz="32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53D75-A583-43D3-8C47-5B61EE820558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901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Lanjutan…</a:t>
            </a:r>
            <a:endParaRPr lang="en-GB"/>
          </a:p>
        </p:txBody>
      </p:sp>
      <p:sp>
        <p:nvSpPr>
          <p:cNvPr id="9011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Arial" pitchFamily="34" charset="0"/>
              <a:buAutoNum type="arabicPeriod" startAt="2"/>
            </a:pPr>
            <a:r>
              <a:rPr lang="en-US"/>
              <a:t>Gambarlah histogram dan poligon dari dist frek kumulatif tersebut</a:t>
            </a:r>
          </a:p>
          <a:p>
            <a:pPr marL="609600" indent="-609600" eaLnBrk="1" hangingPunct="1">
              <a:buFont typeface="Arial" pitchFamily="34" charset="0"/>
              <a:buAutoNum type="arabicPeriod" startAt="2"/>
            </a:pPr>
            <a:r>
              <a:rPr lang="en-US"/>
              <a:t>Tentukan Mean, Median, Modus</a:t>
            </a:r>
          </a:p>
          <a:p>
            <a:pPr marL="609600" indent="-609600" eaLnBrk="1" hangingPunct="1">
              <a:buFont typeface="Arial" pitchFamily="34" charset="0"/>
              <a:buAutoNum type="arabicPeriod" startAt="2"/>
            </a:pPr>
            <a:r>
              <a:rPr lang="en-US"/>
              <a:t>Kuartil, Desil, Persentil</a:t>
            </a:r>
          </a:p>
          <a:p>
            <a:pPr marL="609600" indent="-609600" eaLnBrk="1" hangingPunct="1">
              <a:buFont typeface="Arial" pitchFamily="34" charset="0"/>
              <a:buAutoNum type="arabicPeriod" startAt="2"/>
            </a:pPr>
            <a:r>
              <a:rPr lang="en-US"/>
              <a:t>Koefisien kemiringan menggunakan Persentil</a:t>
            </a:r>
          </a:p>
          <a:p>
            <a:pPr marL="609600" indent="-609600" eaLnBrk="1" hangingPunct="1">
              <a:buFont typeface="Arial" pitchFamily="34" charset="0"/>
              <a:buAutoNum type="arabicPeriod" startAt="2"/>
            </a:pPr>
            <a:r>
              <a:rPr lang="en-GB"/>
              <a:t>Koefisien Keruncingan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E7404-D648-4A68-9F90-8C61704AFD7B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sp>
        <p:nvSpPr>
          <p:cNvPr id="6" name="Explosion 2 5"/>
          <p:cNvSpPr/>
          <p:nvPr/>
        </p:nvSpPr>
        <p:spPr>
          <a:xfrm>
            <a:off x="228600" y="304800"/>
            <a:ext cx="8610600" cy="6172200"/>
          </a:xfrm>
          <a:prstGeom prst="irregularSeal2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>
                <a:latin typeface="Forte" pitchFamily="66" charset="0"/>
              </a:rPr>
              <a:t>END </a:t>
            </a:r>
          </a:p>
          <a:p>
            <a:pPr algn="ctr">
              <a:defRPr/>
            </a:pPr>
            <a:r>
              <a:rPr lang="en-US" sz="6000" dirty="0">
                <a:latin typeface="Forte" pitchFamily="66" charset="0"/>
              </a:rPr>
              <a:t>OF </a:t>
            </a:r>
          </a:p>
          <a:p>
            <a:pPr algn="ctr">
              <a:defRPr/>
            </a:pPr>
            <a:r>
              <a:rPr lang="en-US" sz="6000" dirty="0">
                <a:latin typeface="Forte" pitchFamily="66" charset="0"/>
              </a:rPr>
              <a:t>SLIDE</a:t>
            </a:r>
            <a:endParaRPr lang="id-ID" sz="6000" dirty="0">
              <a:latin typeface="Forte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id-ID" dirty="0" smtClean="0"/>
              <a:t>Latihan Soal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867400"/>
          </a:xfrm>
        </p:spPr>
        <p:txBody>
          <a:bodyPr/>
          <a:lstStyle/>
          <a:p>
            <a:pPr algn="just"/>
            <a:r>
              <a:rPr lang="id-ID" dirty="0" smtClean="0"/>
              <a:t>Data Historis tentang pendapatan atau revenue dari penyelenggaraan konvensi di salah satu hotel berbintang 5 di kota Semarang selama 50 bulan tercatat sebagai berikut : (data dibulatkan hingga satuan dan data dalam ratusan juta rupiah)</a:t>
            </a:r>
          </a:p>
          <a:p>
            <a:pPr algn="just"/>
            <a:r>
              <a:rPr lang="id-ID" dirty="0" smtClean="0"/>
              <a:t>23	  15	7	18	26	30	20	29	14	23</a:t>
            </a:r>
          </a:p>
          <a:p>
            <a:pPr algn="just"/>
            <a:r>
              <a:rPr lang="id-ID" dirty="0" smtClean="0"/>
              <a:t>6	  19	21	11	14	22	22	24	11	20</a:t>
            </a:r>
          </a:p>
          <a:p>
            <a:pPr algn="just"/>
            <a:r>
              <a:rPr lang="id-ID" dirty="0" smtClean="0"/>
              <a:t>19	  12	23	27	10	21	19	23	12	21</a:t>
            </a:r>
          </a:p>
          <a:p>
            <a:pPr algn="just"/>
            <a:r>
              <a:rPr lang="id-ID" dirty="0" smtClean="0"/>
              <a:t>24	  16 	25	29	8	19	21	21	13	30</a:t>
            </a:r>
          </a:p>
          <a:p>
            <a:pPr algn="just"/>
            <a:r>
              <a:rPr lang="id-ID" dirty="0" smtClean="0"/>
              <a:t>18	  9 	22	10	13	28	17	19	21	23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91BC3-270F-493C-BC16-B86FE90D8EE9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66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FBCF7-8C6E-43D9-BFFC-AFCCE0880A9A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Tipe</a:t>
            </a:r>
            <a:r>
              <a:rPr lang="en-US" dirty="0"/>
              <a:t> data </a:t>
            </a:r>
            <a:r>
              <a:rPr lang="en-US" dirty="0" err="1"/>
              <a:t>statistik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Data nominal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Data ordinal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Data interval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Data </a:t>
            </a:r>
            <a:r>
              <a:rPr lang="en-US" dirty="0" err="1"/>
              <a:t>rasio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3400" y="4191000"/>
            <a:ext cx="7924800" cy="1938338"/>
          </a:xfrm>
          <a:prstGeom prst="rect">
            <a:avLst/>
          </a:prstGeom>
          <a:solidFill>
            <a:srgbClr val="E4FFC9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6600"/>
                </a:solidFill>
                <a:latin typeface="Calibri" pitchFamily="34" charset="0"/>
              </a:rPr>
              <a:t>DATA NOMINAL :</a:t>
            </a:r>
          </a:p>
          <a:p>
            <a:r>
              <a:rPr lang="en-US" sz="2000">
                <a:solidFill>
                  <a:srgbClr val="006600"/>
                </a:solidFill>
                <a:latin typeface="Calibri" pitchFamily="34" charset="0"/>
              </a:rPr>
              <a:t>Data berskala nominal adalah data yang diperoleh dengan cara kategorisasi atau klasifikasi.</a:t>
            </a:r>
          </a:p>
          <a:p>
            <a:r>
              <a:rPr lang="en-US" sz="2000" b="1">
                <a:solidFill>
                  <a:srgbClr val="006600"/>
                </a:solidFill>
                <a:latin typeface="Calibri" pitchFamily="34" charset="0"/>
              </a:rPr>
              <a:t>CIRI : </a:t>
            </a:r>
            <a:r>
              <a:rPr lang="en-US" sz="2000">
                <a:solidFill>
                  <a:srgbClr val="006600"/>
                </a:solidFill>
                <a:latin typeface="Calibri" pitchFamily="34" charset="0"/>
              </a:rPr>
              <a:t>posisi data setara</a:t>
            </a:r>
          </a:p>
          <a:p>
            <a:r>
              <a:rPr lang="en-US" sz="2000">
                <a:solidFill>
                  <a:srgbClr val="006600"/>
                </a:solidFill>
                <a:latin typeface="Calibri" pitchFamily="34" charset="0"/>
              </a:rPr>
              <a:t>           tidak bisa dilakukan operasi matematika (+, -, x, :)</a:t>
            </a:r>
          </a:p>
          <a:p>
            <a:r>
              <a:rPr lang="en-US" sz="2000" b="1">
                <a:solidFill>
                  <a:srgbClr val="006600"/>
                </a:solidFill>
                <a:latin typeface="Calibri" pitchFamily="34" charset="0"/>
              </a:rPr>
              <a:t>CONTOH :</a:t>
            </a:r>
            <a:r>
              <a:rPr lang="en-US" sz="2000">
                <a:solidFill>
                  <a:srgbClr val="006600"/>
                </a:solidFill>
                <a:latin typeface="Calibri" pitchFamily="34" charset="0"/>
              </a:rPr>
              <a:t> jenis kelamin, jenis pekerjaan</a:t>
            </a:r>
          </a:p>
        </p:txBody>
      </p:sp>
      <p:sp>
        <p:nvSpPr>
          <p:cNvPr id="5" name="Right Brace 4"/>
          <p:cNvSpPr/>
          <p:nvPr/>
        </p:nvSpPr>
        <p:spPr>
          <a:xfrm>
            <a:off x="3810000" y="1752600"/>
            <a:ext cx="609600" cy="838200"/>
          </a:xfrm>
          <a:prstGeom prst="rightBrac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981200"/>
            <a:ext cx="2362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Kualitatif</a:t>
            </a:r>
            <a:endParaRPr lang="en-US" sz="2400" dirty="0"/>
          </a:p>
        </p:txBody>
      </p:sp>
      <p:sp>
        <p:nvSpPr>
          <p:cNvPr id="7" name="Right Brace 6"/>
          <p:cNvSpPr/>
          <p:nvPr/>
        </p:nvSpPr>
        <p:spPr>
          <a:xfrm>
            <a:off x="3733800" y="2971800"/>
            <a:ext cx="609600" cy="8382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3200400"/>
            <a:ext cx="23622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Kuantitatif</a:t>
            </a:r>
            <a:endParaRPr lang="en-US" sz="2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3400" y="3962400"/>
            <a:ext cx="7924800" cy="2678113"/>
          </a:xfrm>
          <a:prstGeom prst="rect">
            <a:avLst/>
          </a:prstGeom>
          <a:solidFill>
            <a:srgbClr val="E4FFC9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Calibri" pitchFamily="34" charset="0"/>
              </a:rPr>
              <a:t>DATA ORDINAL :</a:t>
            </a:r>
          </a:p>
          <a:p>
            <a:r>
              <a:rPr lang="en-US" sz="2400">
                <a:solidFill>
                  <a:srgbClr val="006600"/>
                </a:solidFill>
                <a:latin typeface="Calibri" pitchFamily="34" charset="0"/>
              </a:rPr>
              <a:t>Data berskala ordinal adalah data yang dipeoleh dengan cara kategorisasi atau klasifikasi, tetapi di antara data tersebut terdapat hubungan</a:t>
            </a:r>
          </a:p>
          <a:p>
            <a:r>
              <a:rPr lang="en-US" sz="2400" b="1">
                <a:solidFill>
                  <a:srgbClr val="006600"/>
                </a:solidFill>
                <a:latin typeface="Calibri" pitchFamily="34" charset="0"/>
              </a:rPr>
              <a:t>CIRI :</a:t>
            </a:r>
            <a:r>
              <a:rPr lang="en-US" sz="2400">
                <a:solidFill>
                  <a:srgbClr val="006600"/>
                </a:solidFill>
                <a:latin typeface="Calibri" pitchFamily="34" charset="0"/>
              </a:rPr>
              <a:t> posisi data tidak setara</a:t>
            </a:r>
          </a:p>
          <a:p>
            <a:r>
              <a:rPr lang="en-US" sz="2400">
                <a:solidFill>
                  <a:srgbClr val="006600"/>
                </a:solidFill>
                <a:latin typeface="Calibri" pitchFamily="34" charset="0"/>
              </a:rPr>
              <a:t>           tidak bisa dilakukan operasi matematika (+, -, x, :)</a:t>
            </a:r>
          </a:p>
          <a:p>
            <a:r>
              <a:rPr lang="en-US" sz="2400" b="1">
                <a:solidFill>
                  <a:srgbClr val="006600"/>
                </a:solidFill>
                <a:latin typeface="Calibri" pitchFamily="34" charset="0"/>
              </a:rPr>
              <a:t>CONTOH :</a:t>
            </a:r>
            <a:r>
              <a:rPr lang="en-US" sz="2400">
                <a:solidFill>
                  <a:srgbClr val="006600"/>
                </a:solidFill>
                <a:latin typeface="Calibri" pitchFamily="34" charset="0"/>
              </a:rPr>
              <a:t> kepuasan kerja, motivasi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3400" y="3962400"/>
            <a:ext cx="7924800" cy="2416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00"/>
                </a:solidFill>
              </a:rPr>
              <a:t>DATA INTERVAL :</a:t>
            </a:r>
          </a:p>
          <a:p>
            <a:pPr>
              <a:defRPr/>
            </a:pPr>
            <a:r>
              <a:rPr lang="en-US" sz="2000">
                <a:solidFill>
                  <a:srgbClr val="000000"/>
                </a:solidFill>
              </a:rPr>
              <a:t>Data berskala interval adalah data yang diperoleh dengan cara pengukuran, di mana jarak antara dua titik skala sudah diketahui.</a:t>
            </a:r>
          </a:p>
          <a:p>
            <a:pPr>
              <a:defRPr/>
            </a:pPr>
            <a:r>
              <a:rPr lang="en-US" sz="2400" b="1">
                <a:solidFill>
                  <a:srgbClr val="000000"/>
                </a:solidFill>
              </a:rPr>
              <a:t>CIRI : 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Tidak ada kategorisasi</a:t>
            </a:r>
          </a:p>
          <a:p>
            <a:pPr>
              <a:defRPr/>
            </a:pPr>
            <a:r>
              <a:rPr lang="en-US" sz="2000">
                <a:solidFill>
                  <a:srgbClr val="000000"/>
                </a:solidFill>
              </a:rPr>
              <a:t>              bisa dilakukan operasi matematika</a:t>
            </a:r>
          </a:p>
          <a:p>
            <a:pPr>
              <a:defRPr/>
            </a:pPr>
            <a:r>
              <a:rPr lang="en-US" sz="2400" b="1">
                <a:solidFill>
                  <a:srgbClr val="000000"/>
                </a:solidFill>
              </a:rPr>
              <a:t>CONTOH :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temperatur yang diukur berdasarkan </a:t>
            </a:r>
            <a:r>
              <a:rPr lang="en-US" sz="2000" baseline="30000">
                <a:solidFill>
                  <a:srgbClr val="000000"/>
                </a:solidFill>
              </a:rPr>
              <a:t>0</a:t>
            </a:r>
            <a:r>
              <a:rPr lang="en-US" sz="2000">
                <a:solidFill>
                  <a:srgbClr val="000000"/>
                </a:solidFill>
              </a:rPr>
              <a:t>C dan </a:t>
            </a:r>
            <a:r>
              <a:rPr lang="en-US" sz="2000" baseline="30000">
                <a:solidFill>
                  <a:srgbClr val="000000"/>
                </a:solidFill>
              </a:rPr>
              <a:t>0</a:t>
            </a:r>
            <a:r>
              <a:rPr lang="en-US" sz="2000">
                <a:solidFill>
                  <a:srgbClr val="000000"/>
                </a:solidFill>
              </a:rPr>
              <a:t>F, sistem kalender</a:t>
            </a:r>
            <a:endParaRPr lang="en-US" sz="2000" baseline="30000">
              <a:solidFill>
                <a:srgbClr val="0000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3400" y="3962400"/>
            <a:ext cx="7924800" cy="2657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DATA RASIO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Data </a:t>
            </a:r>
            <a:r>
              <a:rPr lang="en-US" sz="2400" dirty="0" err="1"/>
              <a:t>berskala</a:t>
            </a:r>
            <a:r>
              <a:rPr lang="en-US" sz="2400" dirty="0"/>
              <a:t> </a:t>
            </a:r>
            <a:r>
              <a:rPr lang="en-US" sz="2400" dirty="0" err="1"/>
              <a:t>rasio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data yang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pengukuran</a:t>
            </a:r>
            <a:r>
              <a:rPr lang="en-US" sz="2400" dirty="0"/>
              <a:t>,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mana</a:t>
            </a:r>
            <a:r>
              <a:rPr lang="en-US" sz="2400" dirty="0"/>
              <a:t> 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skala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diketahui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0 </a:t>
            </a:r>
            <a:r>
              <a:rPr lang="en-US" sz="2400" dirty="0" err="1"/>
              <a:t>absolut</a:t>
            </a:r>
            <a:r>
              <a:rPr lang="en-US" sz="24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CIRI :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kategorisasi</a:t>
            </a: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          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matematika</a:t>
            </a: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CONTOH :</a:t>
            </a:r>
            <a:r>
              <a:rPr lang="en-US" sz="2400" dirty="0"/>
              <a:t> </a:t>
            </a:r>
            <a:r>
              <a:rPr lang="en-US" sz="2400" dirty="0" err="1"/>
              <a:t>gaji</a:t>
            </a:r>
            <a:r>
              <a:rPr lang="en-US" sz="2400" dirty="0"/>
              <a:t>, </a:t>
            </a:r>
            <a:r>
              <a:rPr lang="en-US" sz="2400" dirty="0" err="1"/>
              <a:t>skor</a:t>
            </a:r>
            <a:r>
              <a:rPr lang="en-US" sz="2400" dirty="0"/>
              <a:t> </a:t>
            </a:r>
            <a:r>
              <a:rPr lang="en-US" sz="2400" dirty="0" err="1"/>
              <a:t>ujian</a:t>
            </a:r>
            <a:r>
              <a:rPr lang="en-US" sz="2400" dirty="0"/>
              <a:t>,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buku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 Soal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r>
              <a:rPr lang="id-ID" dirty="0" smtClean="0"/>
              <a:t>Pendapatan bersih per hari restaurant UDINUS selama 2 bulan terakhir (60 kerja) tercatat sebagai berikut :</a:t>
            </a:r>
          </a:p>
          <a:p>
            <a:r>
              <a:rPr lang="id-ID" dirty="0" smtClean="0"/>
              <a:t>75	50	82	66	55	84	70	56	60	51</a:t>
            </a:r>
          </a:p>
          <a:p>
            <a:r>
              <a:rPr lang="id-ID" dirty="0" smtClean="0"/>
              <a:t>80  62	78	52	58	74	83	67	59	81</a:t>
            </a:r>
          </a:p>
          <a:p>
            <a:r>
              <a:rPr lang="id-ID" dirty="0" smtClean="0"/>
              <a:t>53 	 82	81	79	50	65	81	77	62	74</a:t>
            </a:r>
          </a:p>
          <a:p>
            <a:r>
              <a:rPr lang="id-ID" dirty="0" smtClean="0"/>
              <a:t>83 	 71	63	59	82	75	52	64	76	80</a:t>
            </a:r>
          </a:p>
          <a:p>
            <a:r>
              <a:rPr lang="id-ID" dirty="0" smtClean="0"/>
              <a:t>51	 60	70	56	78	82	65	67	63	63</a:t>
            </a:r>
          </a:p>
          <a:p>
            <a:r>
              <a:rPr lang="id-ID" dirty="0" smtClean="0"/>
              <a:t>68 	 63	72	59	60	62	68	62	71	65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91BC3-270F-493C-BC16-B86FE90D8EE9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22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2903</TotalTime>
  <Words>2671</Words>
  <Application>Microsoft Office PowerPoint</Application>
  <PresentationFormat>On-screen Show (4:3)</PresentationFormat>
  <Paragraphs>1211</Paragraphs>
  <Slides>90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90</vt:i4>
      </vt:variant>
    </vt:vector>
  </HeadingPairs>
  <TitlesOfParts>
    <vt:vector size="93" baseType="lpstr">
      <vt:lpstr>Office Theme</vt:lpstr>
      <vt:lpstr>Picture</vt:lpstr>
      <vt:lpstr>Equation</vt:lpstr>
      <vt:lpstr>PENGANTAR STATISTIKA DASAR</vt:lpstr>
      <vt:lpstr>Populasi dan sampel</vt:lpstr>
      <vt:lpstr>PowerPoint Presentation</vt:lpstr>
      <vt:lpstr>Statistika deskriptif</vt:lpstr>
      <vt:lpstr>PowerPoint Presentation</vt:lpstr>
      <vt:lpstr>Statistika inferensi</vt:lpstr>
      <vt:lpstr>PowerPoint Presentation</vt:lpstr>
      <vt:lpstr>Contoh</vt:lpstr>
      <vt:lpstr>Tipe data statistik</vt:lpstr>
      <vt:lpstr>Klasifikasi Jenis Data</vt:lpstr>
      <vt:lpstr>Menurut sifat</vt:lpstr>
      <vt:lpstr>PENYAJIAN DATA</vt:lpstr>
      <vt:lpstr>Tujuan Penyajian Data</vt:lpstr>
      <vt:lpstr>Cara Penyajian Data</vt:lpstr>
      <vt:lpstr>Jenis Tabel Statistik</vt:lpstr>
      <vt:lpstr>Jenis Grafik/Gambar</vt:lpstr>
      <vt:lpstr>PowerPoint Presentation</vt:lpstr>
      <vt:lpstr>Grafik gambar </vt:lpstr>
      <vt:lpstr>DISTRIBUSI FREKUENSI</vt:lpstr>
      <vt:lpstr>Distribusi Frekuensi</vt:lpstr>
      <vt:lpstr>Prosedur Umum Penyusunan  Tabel Dist Frekuensi</vt:lpstr>
      <vt:lpstr>Contoh tabel dist frekuensi</vt:lpstr>
      <vt:lpstr>Contoh Soal</vt:lpstr>
      <vt:lpstr>Langkah-langkah</vt:lpstr>
      <vt:lpstr>Catatan tentang panjang kelas</vt:lpstr>
      <vt:lpstr>Lanjutan langkah-langkah</vt:lpstr>
      <vt:lpstr>Kembali ke contoh..</vt:lpstr>
      <vt:lpstr>PowerPoint Presentation</vt:lpstr>
      <vt:lpstr>Latihan Soal</vt:lpstr>
      <vt:lpstr>Macam-macam tabel dist frekuensi</vt:lpstr>
      <vt:lpstr>Bentuk tabel dist frek relatif</vt:lpstr>
      <vt:lpstr>Bentuk tabel dist frek kumulatif</vt:lpstr>
      <vt:lpstr>Bentuk tabel dist relatif kumulatif</vt:lpstr>
      <vt:lpstr>Contoh tabel dist frek, kum, rel, rel kum</vt:lpstr>
      <vt:lpstr>Macam-macam bentuk diagram</vt:lpstr>
      <vt:lpstr>Histogram dan poligon frekuensi</vt:lpstr>
      <vt:lpstr>Contoh Histogram</vt:lpstr>
      <vt:lpstr>Contoh poligon frekuensi</vt:lpstr>
      <vt:lpstr>Contoh Ogive (kumulatif)</vt:lpstr>
      <vt:lpstr>Catatan tentang batas atas dan bawah</vt:lpstr>
      <vt:lpstr>Catatan tentang titik tengah  (tanda kelas)</vt:lpstr>
      <vt:lpstr>STATISTIK</vt:lpstr>
      <vt:lpstr>Statistik</vt:lpstr>
      <vt:lpstr>Ukuran lokasi  ukuran cenderung memusat</vt:lpstr>
      <vt:lpstr>Rata-rata hitung data tersebar</vt:lpstr>
      <vt:lpstr>Rata-rata hitung data terkelompok</vt:lpstr>
      <vt:lpstr>Contoh menghitung rata-rata</vt:lpstr>
      <vt:lpstr>Contoh menghitung rata-rata</vt:lpstr>
      <vt:lpstr>Rata-rata ukur dan harmonis</vt:lpstr>
      <vt:lpstr>Modus</vt:lpstr>
      <vt:lpstr>Contoh mencari modus</vt:lpstr>
      <vt:lpstr>Modus pada data terkelompok</vt:lpstr>
      <vt:lpstr>Contoh mencari modus</vt:lpstr>
      <vt:lpstr>Median untuk data tidak terkelompok</vt:lpstr>
      <vt:lpstr>Contoh mencari median</vt:lpstr>
      <vt:lpstr>Contoh mencari median</vt:lpstr>
      <vt:lpstr>Median data terkelompok</vt:lpstr>
      <vt:lpstr>Contoh mencari median</vt:lpstr>
      <vt:lpstr>Hubungan Mean, Modus dan Median</vt:lpstr>
      <vt:lpstr>Ukuran dispersi  ukuran cenderung menyebar</vt:lpstr>
      <vt:lpstr>Kuartil untuk data tidak berkelompok</vt:lpstr>
      <vt:lpstr>PowerPoint Presentation</vt:lpstr>
      <vt:lpstr>PowerPoint Presentation</vt:lpstr>
      <vt:lpstr>Contoh mencari Kuartil</vt:lpstr>
      <vt:lpstr>Desil untuk data tidak berkelompok</vt:lpstr>
      <vt:lpstr>Contoh mencari Desil</vt:lpstr>
      <vt:lpstr>Desil data berkelompok</vt:lpstr>
      <vt:lpstr>Contoh mencari Desil</vt:lpstr>
      <vt:lpstr>Persentil untuk data tidak berkelompok</vt:lpstr>
      <vt:lpstr>Contoh mencari Persentil</vt:lpstr>
      <vt:lpstr>Persentil data berkelompok</vt:lpstr>
      <vt:lpstr>Contoh mencari Persentil</vt:lpstr>
      <vt:lpstr>Ukuran Dispersi (</vt:lpstr>
      <vt:lpstr>PowerPoint Presentation</vt:lpstr>
      <vt:lpstr>Ukuran dispersi  ukuran cenderung menyebar</vt:lpstr>
      <vt:lpstr>Ukuran dispersi  ukuran cenderung menyebar</vt:lpstr>
      <vt:lpstr>Contoh menghitung variansi dan deviasi standar data tersebar</vt:lpstr>
      <vt:lpstr>Contoh menghitung variansi dan deviasi standar  data berkelompok</vt:lpstr>
      <vt:lpstr>Contoh menghitung variansi data berkelompok</vt:lpstr>
      <vt:lpstr>Ukuran Kemiringan (Skewness)</vt:lpstr>
      <vt:lpstr>Rumus untuk Ukuran Kemiringan</vt:lpstr>
      <vt:lpstr>Kriteria untuk mengetahui model distribusi dari koefisien kemiringan</vt:lpstr>
      <vt:lpstr>Ukuran Keruncingan (Kurtosis)</vt:lpstr>
      <vt:lpstr>Kriteria untuk mengetahui model distribusi dari koefisien kurtosis</vt:lpstr>
      <vt:lpstr>Contoh menghitung koefisien kemiringan dan ukuran keruncingan</vt:lpstr>
      <vt:lpstr>Latihan Soal</vt:lpstr>
      <vt:lpstr>Lanjutan…</vt:lpstr>
      <vt:lpstr>PowerPoint Presentation</vt:lpstr>
      <vt:lpstr>Latihan Soal</vt:lpstr>
      <vt:lpstr>Latihan Soal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STATISTIKA DASAR</dc:title>
  <dc:creator>HP-PC</dc:creator>
  <cp:lastModifiedBy>ipoel</cp:lastModifiedBy>
  <cp:revision>326</cp:revision>
  <dcterms:created xsi:type="dcterms:W3CDTF">2010-02-16T06:48:10Z</dcterms:created>
  <dcterms:modified xsi:type="dcterms:W3CDTF">2018-04-12T02:38:05Z</dcterms:modified>
</cp:coreProperties>
</file>