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C3C63D3-158C-4163-BB03-1591FD343399}" type="datetimeFigureOut">
              <a:rPr lang="id-ID" smtClean="0"/>
              <a:t>16/12/2015</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5E311BB-92F0-4527-A849-27338EAC31F6}" type="slidenum">
              <a:rPr lang="id-ID" smtClean="0"/>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3C63D3-158C-4163-BB03-1591FD343399}" type="datetimeFigureOut">
              <a:rPr lang="id-ID" smtClean="0"/>
              <a:t>16/12/2015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E311BB-92F0-4527-A849-27338EAC31F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3C63D3-158C-4163-BB03-1591FD343399}" type="datetimeFigureOut">
              <a:rPr lang="id-ID" smtClean="0"/>
              <a:t>16/12/2015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E311BB-92F0-4527-A849-27338EAC31F6}"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C3C63D3-158C-4163-BB03-1591FD343399}" type="datetimeFigureOut">
              <a:rPr lang="id-ID" smtClean="0"/>
              <a:t>16/12/2015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5E311BB-92F0-4527-A849-27338EAC31F6}" type="slidenum">
              <a:rPr lang="id-ID" smtClean="0"/>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3C63D3-158C-4163-BB03-1591FD343399}" type="datetimeFigureOut">
              <a:rPr lang="id-ID" smtClean="0"/>
              <a:t>16/12/2015</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5E311BB-92F0-4527-A849-27338EAC31F6}"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C3C63D3-158C-4163-BB03-1591FD343399}" type="datetimeFigureOut">
              <a:rPr lang="id-ID" smtClean="0"/>
              <a:t>16/12/2015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5E311BB-92F0-4527-A849-27338EAC31F6}" type="slidenum">
              <a:rPr lang="id-ID" smtClean="0"/>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C3C63D3-158C-4163-BB03-1591FD343399}" type="datetimeFigureOut">
              <a:rPr lang="id-ID" smtClean="0"/>
              <a:t>16/12/2015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5E311BB-92F0-4527-A849-27338EAC31F6}" type="slidenum">
              <a:rPr lang="id-ID" smtClean="0"/>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C3C63D3-158C-4163-BB03-1591FD343399}" type="datetimeFigureOut">
              <a:rPr lang="id-ID" smtClean="0"/>
              <a:t>16/12/2015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5E311BB-92F0-4527-A849-27338EAC31F6}"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C63D3-158C-4163-BB03-1591FD343399}" type="datetimeFigureOut">
              <a:rPr lang="id-ID" smtClean="0"/>
              <a:t>16/12/2015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5E311BB-92F0-4527-A849-27338EAC31F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3C63D3-158C-4163-BB03-1591FD343399}" type="datetimeFigureOut">
              <a:rPr lang="id-ID" smtClean="0"/>
              <a:t>16/12/2015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5E311BB-92F0-4527-A849-27338EAC31F6}" type="slidenum">
              <a:rPr lang="id-ID" smtClean="0"/>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C3C63D3-158C-4163-BB03-1591FD343399}" type="datetimeFigureOut">
              <a:rPr lang="id-ID" smtClean="0"/>
              <a:t>16/12/2015</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85E311BB-92F0-4527-A849-27338EAC31F6}" type="slidenum">
              <a:rPr lang="id-ID" smtClean="0"/>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C3C63D3-158C-4163-BB03-1591FD343399}" type="datetimeFigureOut">
              <a:rPr lang="id-ID" smtClean="0"/>
              <a:t>16/12/2015</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5E311BB-92F0-4527-A849-27338EAC31F6}"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jurnalkesmas.ui.ac.id/index.php/kesmas/user/register" TargetMode="External"/><Relationship Id="rId2" Type="http://schemas.openxmlformats.org/officeDocument/2006/relationships/hyperlink" Target="http://jurnalkesmas.ui.ac.id/%20index.php/kesmas/inde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Panduan-PKM-Tahun-2013.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d-ID" dirty="0" smtClean="0"/>
              <a:t>MG CATUR YUANTARI</a:t>
            </a:r>
            <a:endParaRPr lang="id-ID" dirty="0"/>
          </a:p>
        </p:txBody>
      </p:sp>
      <p:sp>
        <p:nvSpPr>
          <p:cNvPr id="2" name="Title 1"/>
          <p:cNvSpPr>
            <a:spLocks noGrp="1"/>
          </p:cNvSpPr>
          <p:nvPr>
            <p:ph type="ctrTitle"/>
          </p:nvPr>
        </p:nvSpPr>
        <p:spPr/>
        <p:txBody>
          <a:bodyPr/>
          <a:lstStyle/>
          <a:p>
            <a:r>
              <a:rPr lang="id-ID" dirty="0" smtClean="0"/>
              <a:t>STRATEGI PENYUSUNAN ARTIKEL</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500042"/>
            <a:ext cx="8286808" cy="6000792"/>
          </a:xfrm>
        </p:spPr>
        <p:txBody>
          <a:bodyPr>
            <a:normAutofit/>
          </a:bodyPr>
          <a:lstStyle/>
          <a:p>
            <a:pPr lvl="0"/>
            <a:r>
              <a:rPr lang="id-ID" dirty="0"/>
              <a:t>References should be prepared using Vancouver styles. Please use Reference Manager Applications like EndNote, Mendeley, Zotero, etc. Cite only scientific publication that you read and current journal references. Write the six of author's last name and first name initials, remain authors be followed by "et al (et al)". Reference number must be numbered consecutively.</a:t>
            </a:r>
          </a:p>
          <a:p>
            <a:pPr lvl="0"/>
            <a:r>
              <a:rPr lang="id-ID" dirty="0"/>
              <a:t>The first letter of reference titles should be written with a capital letter, the rest lowercase, except the name of the person, place, and time. The title should not be underlined and in bold letters.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500042"/>
            <a:ext cx="8186766" cy="5626121"/>
          </a:xfrm>
        </p:spPr>
        <p:txBody>
          <a:bodyPr>
            <a:normAutofit/>
          </a:bodyPr>
          <a:lstStyle/>
          <a:p>
            <a:r>
              <a:rPr lang="id-ID" b="1" dirty="0"/>
              <a:t>Author Fee</a:t>
            </a:r>
            <a:endParaRPr lang="id-ID" dirty="0"/>
          </a:p>
          <a:p>
            <a:pPr>
              <a:buNone/>
            </a:pPr>
            <a:r>
              <a:rPr lang="id-ID" dirty="0" smtClean="0"/>
              <a:t>	Kesmas</a:t>
            </a:r>
            <a:r>
              <a:rPr lang="id-ID" dirty="0"/>
              <a:t>: Jurnal Kesehatan Masyarakat Nasional is an open access journal. Since year 2012, authors should pay some processing fees (Rp.500.000,- per accepted article) for article processing and maintenance once their articles has been accepted. Readers can read and download any full-text articles for free of charge.</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357166"/>
            <a:ext cx="8429684" cy="6215106"/>
          </a:xfrm>
        </p:spPr>
        <p:txBody>
          <a:bodyPr>
            <a:normAutofit fontScale="77500" lnSpcReduction="20000"/>
          </a:bodyPr>
          <a:lstStyle/>
          <a:p>
            <a:r>
              <a:rPr lang="id-ID" b="1" dirty="0"/>
              <a:t>Submission</a:t>
            </a:r>
            <a:endParaRPr lang="id-ID" dirty="0"/>
          </a:p>
          <a:p>
            <a:r>
              <a:rPr lang="id-ID" dirty="0"/>
              <a:t>Manuscripts must be submitted through one of the following ways:</a:t>
            </a:r>
          </a:p>
          <a:p>
            <a:pPr lvl="0"/>
            <a:r>
              <a:rPr lang="id-ID" dirty="0"/>
              <a:t>The submission preferably with Online Submission System in the portal E-Journal of Kesmas: Jurnal Kesehatan Masyarakat Nasional (</a:t>
            </a:r>
            <a:r>
              <a:rPr lang="id-ID" dirty="0">
                <a:hlinkClick r:id="rId2"/>
              </a:rPr>
              <a:t>http://jurnalkesmas.ui.ac.id/ index.php/kesmas/index</a:t>
            </a:r>
            <a:r>
              <a:rPr lang="id-ID" dirty="0"/>
              <a:t>)</a:t>
            </a:r>
          </a:p>
          <a:p>
            <a:pPr lvl="0"/>
            <a:r>
              <a:rPr lang="id-ID" dirty="0"/>
              <a:t>Writer register as a Writer (tick role as Author in the "Register" or address:</a:t>
            </a:r>
            <a:r>
              <a:rPr lang="id-ID" dirty="0">
                <a:hlinkClick r:id="rId3"/>
              </a:rPr>
              <a:t>http://jurnalkesmas.ui.ac.id/index.php/kesmas/user/register</a:t>
            </a:r>
            <a:endParaRPr lang="id-ID" dirty="0"/>
          </a:p>
          <a:p>
            <a:pPr lvl="0"/>
            <a:r>
              <a:rPr lang="id-ID" dirty="0"/>
              <a:t>Once logged in as the Author, click on "New Submission". Stages to submit the article consists of 5 stages, (1). Start, (2). Upload Submission, (3). Enter Metadata, (4). upload Supplementary Files, (5). Confirmation</a:t>
            </a:r>
          </a:p>
          <a:p>
            <a:pPr lvl="0"/>
            <a:r>
              <a:rPr lang="id-ID" dirty="0"/>
              <a:t>In the Start section, select the Journal Section (Full Article), tick all of the checklist.</a:t>
            </a:r>
          </a:p>
          <a:p>
            <a:pPr lvl="0"/>
            <a:r>
              <a:rPr lang="id-ID" dirty="0"/>
              <a:t>In the Upload Submission, please upload a manuscript file in MS Word article in this section.</a:t>
            </a:r>
          </a:p>
          <a:p>
            <a:pPr lvl="0"/>
            <a:r>
              <a:rPr lang="id-ID" dirty="0"/>
              <a:t>In the Enter Metadata, enter the data of all Authors and affiliates, followed by the title and abstract, and indexing keywords.</a:t>
            </a:r>
          </a:p>
          <a:p>
            <a:pPr lvl="0"/>
            <a:r>
              <a:rPr lang="id-ID" dirty="0"/>
              <a:t>In the Upload Supplementary Files, is allowed to upload files supporting data or affidavit or other documents.</a:t>
            </a:r>
          </a:p>
          <a:p>
            <a:pPr lvl="0"/>
            <a:r>
              <a:rPr lang="id-ID" dirty="0"/>
              <a:t>In the Confirmation, please click "Finish Submission" if all the data is correct.</a:t>
            </a:r>
          </a:p>
          <a:p>
            <a:r>
              <a:rPr lang="id-ID" dirty="0"/>
              <a:t>If the authors have difficulties in the process of sending the manuscript through the system, the manuscript can also be sent via e-mail to jurnalkesmas.ui@gmail.com, however this method is not recommended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PANDUAN PKM</a:t>
            </a:r>
            <a:endParaRPr lang="id-ID" dirty="0"/>
          </a:p>
        </p:txBody>
      </p:sp>
      <p:sp>
        <p:nvSpPr>
          <p:cNvPr id="3" name="Content Placeholder 2"/>
          <p:cNvSpPr>
            <a:spLocks noGrp="1"/>
          </p:cNvSpPr>
          <p:nvPr>
            <p:ph sz="quarter" idx="1"/>
          </p:nvPr>
        </p:nvSpPr>
        <p:spPr/>
        <p:txBody>
          <a:bodyPr/>
          <a:lstStyle/>
          <a:p>
            <a:r>
              <a:rPr lang="id-ID" dirty="0" smtClean="0">
                <a:hlinkClick r:id="rId2" action="ppaction://hlinkfile"/>
              </a:rPr>
              <a:t>Panduan-PKM-Tahun-2013.pdf</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85786" y="1428736"/>
            <a:ext cx="7772400" cy="1143008"/>
          </a:xfrm>
        </p:spPr>
        <p:txBody>
          <a:bodyPr>
            <a:normAutofit/>
          </a:bodyPr>
          <a:lstStyle/>
          <a:p>
            <a:r>
              <a:rPr lang="id-ID" sz="3200" dirty="0" smtClean="0">
                <a:latin typeface="Arial" pitchFamily="34" charset="0"/>
                <a:cs typeface="Arial" pitchFamily="34" charset="0"/>
              </a:rPr>
              <a:t>SUSUNLAH ARTIKEL ILMIAH SESUAI PEDOMAN PKM-AI!</a:t>
            </a:r>
            <a:endParaRPr lang="id-ID" sz="32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id-ID" sz="4000" b="1" dirty="0" smtClean="0"/>
              <a:t>Langkah Sebelum Menulis Artikel</a:t>
            </a:r>
            <a:endParaRPr lang="en-GB" sz="4000" b="1" dirty="0" smtClean="0"/>
          </a:p>
        </p:txBody>
      </p:sp>
      <p:sp>
        <p:nvSpPr>
          <p:cNvPr id="6147" name="Rectangle 3"/>
          <p:cNvSpPr>
            <a:spLocks noGrp="1" noChangeArrowheads="1"/>
          </p:cNvSpPr>
          <p:nvPr>
            <p:ph sz="quarter" idx="1"/>
          </p:nvPr>
        </p:nvSpPr>
        <p:spPr/>
        <p:txBody>
          <a:bodyPr/>
          <a:lstStyle/>
          <a:p>
            <a:pPr eaLnBrk="1" hangingPunct="1"/>
            <a:r>
              <a:rPr lang="id-ID" sz="2800" dirty="0" smtClean="0"/>
              <a:t>Ada prasyarat mutlak, yaitu ada hasil penelitian yang</a:t>
            </a:r>
          </a:p>
          <a:p>
            <a:pPr lvl="1" eaLnBrk="1" hangingPunct="1"/>
            <a:r>
              <a:rPr lang="id-ID" sz="2400" dirty="0" smtClean="0"/>
              <a:t>Sudah dirancang dan dilakukan dengan baik</a:t>
            </a:r>
          </a:p>
          <a:p>
            <a:pPr lvl="1" eaLnBrk="1" hangingPunct="1"/>
            <a:r>
              <a:rPr lang="id-ID" sz="2400" dirty="0" smtClean="0"/>
              <a:t>Dianalisis dengan baik dan benar</a:t>
            </a:r>
          </a:p>
          <a:p>
            <a:pPr lvl="1" eaLnBrk="1" hangingPunct="1"/>
            <a:r>
              <a:rPr lang="id-ID" sz="2400" dirty="0" smtClean="0"/>
              <a:t>Data telah disederhanakan dalam bentuk tabel atau grafik</a:t>
            </a:r>
          </a:p>
          <a:p>
            <a:pPr lvl="1" eaLnBrk="1" hangingPunct="1"/>
            <a:r>
              <a:rPr lang="id-ID" sz="2400" dirty="0" smtClean="0"/>
              <a:t>Sudah dikuasai dan dibahas</a:t>
            </a:r>
          </a:p>
          <a:p>
            <a:pPr lvl="1" eaLnBrk="1" hangingPunct="1"/>
            <a:r>
              <a:rPr lang="id-ID" sz="2400" dirty="0" smtClean="0"/>
              <a:t>Sudah menghasilkan kesimpulan</a:t>
            </a:r>
          </a:p>
          <a:p>
            <a:pPr eaLnBrk="1" hangingPunct="1">
              <a:buFont typeface="Symbol" pitchFamily="18" charset="2"/>
              <a:buNone/>
            </a:pPr>
            <a:r>
              <a:rPr lang="id-ID" sz="28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id-ID" sz="4000" b="1" dirty="0" smtClean="0"/>
              <a:t>Kriteria Pemuatan Artikel </a:t>
            </a:r>
            <a:endParaRPr lang="en-GB" sz="4000" b="1" dirty="0" smtClean="0"/>
          </a:p>
        </p:txBody>
      </p:sp>
      <p:sp>
        <p:nvSpPr>
          <p:cNvPr id="5123" name="Rectangle 3"/>
          <p:cNvSpPr>
            <a:spLocks noGrp="1" noChangeArrowheads="1"/>
          </p:cNvSpPr>
          <p:nvPr>
            <p:ph sz="quarter" idx="1"/>
          </p:nvPr>
        </p:nvSpPr>
        <p:spPr/>
        <p:txBody>
          <a:bodyPr/>
          <a:lstStyle/>
          <a:p>
            <a:pPr eaLnBrk="1" hangingPunct="1">
              <a:lnSpc>
                <a:spcPct val="90000"/>
              </a:lnSpc>
            </a:pPr>
            <a:r>
              <a:rPr lang="id-ID" dirty="0" smtClean="0"/>
              <a:t>Untuk bisa diterima di berkala ilmiah bertaraf nasional:</a:t>
            </a:r>
          </a:p>
          <a:p>
            <a:pPr lvl="1">
              <a:lnSpc>
                <a:spcPct val="90000"/>
              </a:lnSpc>
              <a:buFont typeface="Arial" pitchFamily="34" charset="0"/>
              <a:buChar char="•"/>
            </a:pPr>
            <a:r>
              <a:rPr lang="id-ID" dirty="0" smtClean="0"/>
              <a:t>Harus menjadi minat nasional</a:t>
            </a:r>
          </a:p>
          <a:p>
            <a:pPr lvl="1">
              <a:lnSpc>
                <a:spcPct val="90000"/>
              </a:lnSpc>
              <a:buFont typeface="Arial" pitchFamily="34" charset="0"/>
              <a:buChar char="•"/>
            </a:pPr>
            <a:r>
              <a:rPr lang="id-ID" dirty="0" smtClean="0"/>
              <a:t>Bukan hanya kepentingan lokal saja</a:t>
            </a:r>
          </a:p>
          <a:p>
            <a:pPr eaLnBrk="1" hangingPunct="1">
              <a:lnSpc>
                <a:spcPct val="90000"/>
              </a:lnSpc>
            </a:pPr>
            <a:r>
              <a:rPr lang="id-ID" dirty="0" smtClean="0"/>
              <a:t>Untuk bisa diterima di berkala ilmiah bertaraf internasional:</a:t>
            </a:r>
          </a:p>
          <a:p>
            <a:pPr lvl="1" eaLnBrk="1" hangingPunct="1">
              <a:lnSpc>
                <a:spcPct val="90000"/>
              </a:lnSpc>
            </a:pPr>
            <a:r>
              <a:rPr lang="id-ID" dirty="0" smtClean="0"/>
              <a:t>Harus menjadi minat internasional</a:t>
            </a:r>
          </a:p>
          <a:p>
            <a:pPr lvl="1" eaLnBrk="1" hangingPunct="1">
              <a:lnSpc>
                <a:spcPct val="90000"/>
              </a:lnSpc>
            </a:pPr>
            <a:r>
              <a:rPr lang="id-ID" dirty="0" smtClean="0"/>
              <a:t>Bukan hanya kepentingan lokal saja</a:t>
            </a:r>
          </a:p>
          <a:p>
            <a:pPr lvl="1" eaLnBrk="1" hangingPunct="1">
              <a:lnSpc>
                <a:spcPct val="90000"/>
              </a:lnSpc>
            </a:pPr>
            <a:r>
              <a:rPr lang="id-ID" dirty="0" smtClean="0"/>
              <a:t>Keuniversalan ilmu yang ditulis</a:t>
            </a:r>
          </a:p>
          <a:p>
            <a:pPr lvl="1" eaLnBrk="1" hangingPunct="1">
              <a:lnSpc>
                <a:spcPct val="90000"/>
              </a:lnSpc>
            </a:pPr>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id-ID" sz="4000" b="1" dirty="0" smtClean="0"/>
              <a:t>Proses Penyiapan &amp; Penerbitan Artikel</a:t>
            </a:r>
            <a:endParaRPr lang="en-GB" sz="4000" b="1" dirty="0" smtClean="0"/>
          </a:p>
        </p:txBody>
      </p:sp>
      <p:sp>
        <p:nvSpPr>
          <p:cNvPr id="7171" name="Rectangle 3"/>
          <p:cNvSpPr>
            <a:spLocks noGrp="1" noChangeArrowheads="1"/>
          </p:cNvSpPr>
          <p:nvPr>
            <p:ph sz="quarter" idx="1"/>
          </p:nvPr>
        </p:nvSpPr>
        <p:spPr/>
        <p:txBody>
          <a:bodyPr>
            <a:normAutofit/>
          </a:bodyPr>
          <a:lstStyle/>
          <a:p>
            <a:pPr eaLnBrk="1" hangingPunct="1">
              <a:lnSpc>
                <a:spcPct val="80000"/>
              </a:lnSpc>
            </a:pPr>
            <a:r>
              <a:rPr lang="id-ID" sz="2400" dirty="0" smtClean="0"/>
              <a:t>Memilih berkala yang sesuai</a:t>
            </a:r>
          </a:p>
          <a:p>
            <a:pPr eaLnBrk="1" hangingPunct="1">
              <a:lnSpc>
                <a:spcPct val="80000"/>
              </a:lnSpc>
            </a:pPr>
            <a:r>
              <a:rPr lang="id-ID" sz="2400" dirty="0" smtClean="0"/>
              <a:t>Mencari </a:t>
            </a:r>
            <a:r>
              <a:rPr lang="id-ID" sz="2400" i="1" dirty="0" smtClean="0"/>
              <a:t>instruction for authors</a:t>
            </a:r>
            <a:endParaRPr lang="id-ID" sz="2400" dirty="0" smtClean="0"/>
          </a:p>
          <a:p>
            <a:pPr eaLnBrk="1" hangingPunct="1">
              <a:lnSpc>
                <a:spcPct val="80000"/>
              </a:lnSpc>
            </a:pPr>
            <a:r>
              <a:rPr lang="id-ID" sz="2400" dirty="0" smtClean="0"/>
              <a:t>Mencari satu contoh artikel yang sudah terbit</a:t>
            </a:r>
          </a:p>
          <a:p>
            <a:pPr eaLnBrk="1" hangingPunct="1">
              <a:lnSpc>
                <a:spcPct val="80000"/>
              </a:lnSpc>
            </a:pPr>
            <a:r>
              <a:rPr lang="id-ID" sz="2400" dirty="0" smtClean="0"/>
              <a:t>Menulis  artikel menurut petunjuk</a:t>
            </a:r>
          </a:p>
          <a:p>
            <a:pPr eaLnBrk="1" hangingPunct="1">
              <a:lnSpc>
                <a:spcPct val="80000"/>
              </a:lnSpc>
            </a:pPr>
            <a:r>
              <a:rPr lang="id-ID" sz="2400" dirty="0" smtClean="0"/>
              <a:t>Mengirim naskah</a:t>
            </a:r>
          </a:p>
          <a:p>
            <a:pPr eaLnBrk="1" hangingPunct="1">
              <a:lnSpc>
                <a:spcPct val="80000"/>
              </a:lnSpc>
            </a:pPr>
            <a:r>
              <a:rPr lang="id-ID" sz="2400" dirty="0" smtClean="0"/>
              <a:t>Mengembalikan naskah kepada </a:t>
            </a:r>
            <a:r>
              <a:rPr lang="id-ID" sz="2400" i="1" dirty="0" smtClean="0"/>
              <a:t>editor-in-chief</a:t>
            </a:r>
            <a:endParaRPr lang="id-ID" sz="2400" dirty="0" smtClean="0"/>
          </a:p>
          <a:p>
            <a:pPr eaLnBrk="1" hangingPunct="1">
              <a:lnSpc>
                <a:spcPct val="80000"/>
              </a:lnSpc>
            </a:pPr>
            <a:r>
              <a:rPr lang="id-ID" sz="2400" dirty="0" smtClean="0"/>
              <a:t>Memperbaiki naskah</a:t>
            </a:r>
          </a:p>
          <a:p>
            <a:pPr eaLnBrk="1" hangingPunct="1">
              <a:lnSpc>
                <a:spcPct val="80000"/>
              </a:lnSpc>
            </a:pPr>
            <a:r>
              <a:rPr lang="id-ID" sz="2400" dirty="0" smtClean="0"/>
              <a:t>Mengirim naskah yang sudah diperbaiki</a:t>
            </a:r>
          </a:p>
          <a:p>
            <a:pPr eaLnBrk="1" hangingPunct="1">
              <a:lnSpc>
                <a:spcPct val="80000"/>
              </a:lnSpc>
            </a:pPr>
            <a:r>
              <a:rPr lang="id-ID" sz="2400" dirty="0" smtClean="0"/>
              <a:t>Memeriksa </a:t>
            </a:r>
            <a:r>
              <a:rPr lang="id-ID" sz="2400" i="1" dirty="0" smtClean="0"/>
              <a:t>galley proof</a:t>
            </a:r>
            <a:endParaRPr lang="id-ID" sz="2400" dirty="0" smtClean="0"/>
          </a:p>
          <a:p>
            <a:pPr eaLnBrk="1" hangingPunct="1">
              <a:lnSpc>
                <a:spcPct val="80000"/>
              </a:lnSpc>
            </a:pPr>
            <a:r>
              <a:rPr lang="id-ID" sz="2400" dirty="0" smtClean="0"/>
              <a:t>Menyelesaikan syarat administrasi</a:t>
            </a:r>
          </a:p>
          <a:p>
            <a:pPr eaLnBrk="1" hangingPunct="1">
              <a:lnSpc>
                <a:spcPct val="80000"/>
              </a:lnSpc>
            </a:pPr>
            <a:r>
              <a:rPr lang="id-ID" sz="2400" dirty="0" smtClean="0"/>
              <a:t>Memesan </a:t>
            </a:r>
            <a:r>
              <a:rPr lang="id-ID" sz="2400" i="1" dirty="0" smtClean="0"/>
              <a:t>reprints</a:t>
            </a:r>
          </a:p>
          <a:p>
            <a:pPr eaLnBrk="1" hangingPunct="1">
              <a:lnSpc>
                <a:spcPct val="80000"/>
              </a:lnSpc>
            </a:pPr>
            <a:r>
              <a:rPr lang="id-ID" sz="2400" dirty="0" smtClean="0"/>
              <a:t>Menerima </a:t>
            </a:r>
            <a:r>
              <a:rPr lang="id-ID" sz="2400" i="1" dirty="0" smtClean="0"/>
              <a:t>reprints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Autofit/>
          </a:bodyPr>
          <a:lstStyle/>
          <a:p>
            <a:pPr eaLnBrk="1" hangingPunct="1"/>
            <a:r>
              <a:rPr lang="id-ID" sz="4000" b="1" dirty="0" smtClean="0"/>
              <a:t>Mencari Petunjuk bagi Penulis </a:t>
            </a:r>
            <a:r>
              <a:rPr lang="en-US" sz="4000" b="1" dirty="0" smtClean="0"/>
              <a:t>(</a:t>
            </a:r>
            <a:r>
              <a:rPr lang="en-US" sz="4000" b="1" i="1" dirty="0" smtClean="0"/>
              <a:t>Instruction for Authors</a:t>
            </a:r>
            <a:r>
              <a:rPr lang="en-US" sz="4000" b="1" dirty="0" smtClean="0"/>
              <a:t>)</a:t>
            </a:r>
            <a:endParaRPr lang="en-GB" sz="4000" b="1" dirty="0" smtClean="0"/>
          </a:p>
        </p:txBody>
      </p:sp>
      <p:sp>
        <p:nvSpPr>
          <p:cNvPr id="9219" name="Rectangle 3"/>
          <p:cNvSpPr>
            <a:spLocks noGrp="1" noChangeArrowheads="1"/>
          </p:cNvSpPr>
          <p:nvPr>
            <p:ph sz="quarter" idx="1"/>
          </p:nvPr>
        </p:nvSpPr>
        <p:spPr/>
        <p:txBody>
          <a:bodyPr/>
          <a:lstStyle/>
          <a:p>
            <a:pPr eaLnBrk="1" hangingPunct="1"/>
            <a:r>
              <a:rPr lang="id-ID" dirty="0" smtClean="0"/>
              <a:t>Bila sudah menemukan berkala ilmiah yang tepat, carilah </a:t>
            </a:r>
            <a:r>
              <a:rPr lang="id-ID" i="1" dirty="0" smtClean="0"/>
              <a:t>instruction for authors</a:t>
            </a:r>
            <a:r>
              <a:rPr lang="id-ID" dirty="0" smtClean="0"/>
              <a:t> pada berkala tersebut atau pada web jurnal itu</a:t>
            </a:r>
          </a:p>
          <a:p>
            <a:pPr eaLnBrk="1" hangingPunct="1"/>
            <a:r>
              <a:rPr lang="id-ID" dirty="0" smtClean="0"/>
              <a:t>Selain itu, dapatkan juga contoh artikel dari edisi terbaru berkala tersebut dan ikuti formatnya</a:t>
            </a:r>
            <a:endParaRPr lang="id-ID"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JURNAL KESMAS UI</a:t>
            </a:r>
            <a:endParaRPr lang="id-ID" dirty="0"/>
          </a:p>
        </p:txBody>
      </p:sp>
      <p:sp>
        <p:nvSpPr>
          <p:cNvPr id="3" name="Content Placeholder 2"/>
          <p:cNvSpPr>
            <a:spLocks noGrp="1"/>
          </p:cNvSpPr>
          <p:nvPr>
            <p:ph sz="quarter" idx="1"/>
          </p:nvPr>
        </p:nvSpPr>
        <p:spPr>
          <a:xfrm>
            <a:off x="457200" y="1214422"/>
            <a:ext cx="8229600" cy="5214974"/>
          </a:xfrm>
        </p:spPr>
        <p:txBody>
          <a:bodyPr>
            <a:normAutofit fontScale="92500" lnSpcReduction="10000"/>
          </a:bodyPr>
          <a:lstStyle/>
          <a:p>
            <a:r>
              <a:rPr lang="id-ID" b="1" dirty="0"/>
              <a:t>Author Guideline </a:t>
            </a:r>
            <a:br>
              <a:rPr lang="id-ID" b="1" dirty="0"/>
            </a:br>
            <a:r>
              <a:rPr lang="id-ID" b="1" dirty="0"/>
              <a:t>Kesmas: Jurnal Kesehatan Masyarakat Nasional</a:t>
            </a:r>
            <a:endParaRPr lang="id-ID" dirty="0"/>
          </a:p>
          <a:p>
            <a:r>
              <a:rPr lang="id-ID" dirty="0"/>
              <a:t>In submitting manuscripts to </a:t>
            </a:r>
            <a:r>
              <a:rPr lang="id-ID" i="1" dirty="0"/>
              <a:t>Kesmas: Jurnal Kesehatan Masyarakat Nasional</a:t>
            </a:r>
            <a:r>
              <a:rPr lang="id-ID" dirty="0"/>
              <a:t>, authors should take special note that the manuscript must conform to all </a:t>
            </a:r>
            <a:r>
              <a:rPr lang="id-ID" i="1" dirty="0"/>
              <a:t>Kesmas: Jurnal Kesehatan Masyarakat Nasional</a:t>
            </a:r>
            <a:r>
              <a:rPr lang="id-ID" dirty="0"/>
              <a:t> style requirements. Authors should follow the requirements for citations and references, figures, and tables. The manuscripts that do not follow the requirement of </a:t>
            </a:r>
            <a:r>
              <a:rPr lang="id-ID" i="1" dirty="0"/>
              <a:t>Kesmas: Jurnal Kesehatan Masyarakat Nasional</a:t>
            </a:r>
            <a:r>
              <a:rPr lang="id-ID" dirty="0"/>
              <a:t> style may be returned to authors for modification.</a:t>
            </a:r>
          </a:p>
          <a:p>
            <a:r>
              <a:rPr lang="id-ID" b="1" dirty="0"/>
              <a:t>Structure of manuscript</a:t>
            </a:r>
            <a:endParaRPr lang="id-ID" dirty="0"/>
          </a:p>
          <a:p>
            <a:pPr>
              <a:buNone/>
            </a:pPr>
            <a:r>
              <a:rPr lang="id-ID" dirty="0" smtClean="0"/>
              <a:t>	The </a:t>
            </a:r>
            <a:r>
              <a:rPr lang="id-ID" dirty="0"/>
              <a:t>content of manuscript should be organized in the following structural order: Title in bahasa and English, authorship; Abstract, keywords, Introduction; Method; Results; Discussion; Conclusion; Acknowledgement (if any); References.</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8686800" cy="6143668"/>
          </a:xfrm>
        </p:spPr>
        <p:txBody>
          <a:bodyPr>
            <a:normAutofit fontScale="92500" lnSpcReduction="10000"/>
          </a:bodyPr>
          <a:lstStyle/>
          <a:p>
            <a:r>
              <a:rPr lang="id-ID" b="1" dirty="0"/>
              <a:t>Title Pages</a:t>
            </a:r>
            <a:br>
              <a:rPr lang="id-ID" b="1" dirty="0"/>
            </a:br>
            <a:r>
              <a:rPr lang="id-ID" dirty="0"/>
              <a:t>The title pages should contain the following items:</a:t>
            </a:r>
          </a:p>
          <a:p>
            <a:pPr lvl="0"/>
            <a:r>
              <a:rPr lang="id-ID" dirty="0"/>
              <a:t>Manu­script titles written in Bahasa Indonesia and English should not to exceed 20 words, not contain abbreviation or numerical values. Titles should not be summarization of results or conclusion but describe the research or topic of the paper</a:t>
            </a:r>
          </a:p>
          <a:p>
            <a:pPr lvl="0"/>
            <a:r>
              <a:rPr lang="id-ID" dirty="0"/>
              <a:t>Spell out authors names in full. Do not write with title and professional positions.</a:t>
            </a:r>
          </a:p>
          <a:p>
            <a:pPr lvl="0"/>
            <a:r>
              <a:rPr lang="id-ID" dirty="0"/>
              <a:t>Write the affilia­tions of all authors includes: name of department, institution, city, state/province, and country.</a:t>
            </a:r>
          </a:p>
          <a:p>
            <a:pPr lvl="0"/>
            <a:r>
              <a:rPr lang="id-ID" dirty="0"/>
              <a:t>Corresponding author’s name, complete address for mailing service, telephone number, e-mail address, and mobile phone number of the author responsible for correspondence about the manuscripts.</a:t>
            </a:r>
          </a:p>
          <a:p>
            <a:pPr lvl="0"/>
            <a:r>
              <a:rPr lang="id-ID" dirty="0"/>
              <a:t>A short running title, not to exceed 50 charac­ters and spaces,</a:t>
            </a:r>
          </a:p>
          <a:p>
            <a:pPr lvl="0"/>
            <a:r>
              <a:rPr lang="id-ID" dirty="0"/>
              <a:t>Acknowledgments, including grant information</a:t>
            </a:r>
          </a:p>
          <a:p>
            <a:pPr lvl="0"/>
            <a:r>
              <a:rPr lang="id-ID" dirty="0"/>
              <a:t>A competing financial interest declaration.</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58" y="428604"/>
            <a:ext cx="8286808" cy="6000792"/>
          </a:xfrm>
        </p:spPr>
        <p:txBody>
          <a:bodyPr>
            <a:normAutofit/>
          </a:bodyPr>
          <a:lstStyle/>
          <a:p>
            <a:r>
              <a:rPr lang="id-ID" b="1" dirty="0"/>
              <a:t> Abstract</a:t>
            </a:r>
            <a:r>
              <a:rPr lang="id-ID" dirty="0"/>
              <a:t> </a:t>
            </a:r>
            <a:br>
              <a:rPr lang="id-ID" dirty="0"/>
            </a:br>
            <a:r>
              <a:rPr lang="id-ID" dirty="0"/>
              <a:t>The Abstract is written in Bahasa Indonesia and English with word limitation 100 to 200 words. It should be prepared in one paragraph covers the problem, objectives, method, results, and discussions accompanied by 3-5 keywords. References should not be written in these part of manuscript. </a:t>
            </a:r>
            <a:r>
              <a:rPr lang="id-ID" b="1" dirty="0"/>
              <a:t> </a:t>
            </a:r>
            <a:endParaRPr lang="id-ID" dirty="0"/>
          </a:p>
          <a:p>
            <a:r>
              <a:rPr lang="id-ID" b="1" dirty="0"/>
              <a:t> Main Text</a:t>
            </a:r>
            <a:br>
              <a:rPr lang="id-ID" b="1" dirty="0"/>
            </a:br>
            <a:r>
              <a:rPr lang="id-ID" dirty="0"/>
              <a:t>The manuscript should be written using word processors (MS Word or Open Office) in structured order as introduction, methods, results, discussion and conclusion. The manuscript should be prepared using Times New Roman font at 12-point size. The manuscript must be double spaced with all margins set at 3 cm and limited up to 5000 word. The pages of manuscript must be numbered consecutively, starting from title page.</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500042"/>
            <a:ext cx="8429684" cy="6357958"/>
          </a:xfrm>
        </p:spPr>
        <p:txBody>
          <a:bodyPr>
            <a:normAutofit fontScale="92500" lnSpcReduction="20000"/>
          </a:bodyPr>
          <a:lstStyle/>
          <a:p>
            <a:pPr lvl="0"/>
            <a:r>
              <a:rPr lang="id-ID" b="1" dirty="0"/>
              <a:t>Introduction</a:t>
            </a:r>
            <a:r>
              <a:rPr lang="id-ID" dirty="0"/>
              <a:t> contains background, a brief review of the relevant literature and research objective</a:t>
            </a:r>
          </a:p>
          <a:p>
            <a:pPr lvl="0"/>
            <a:r>
              <a:rPr lang="id-ID" b="1" dirty="0"/>
              <a:t>Methods</a:t>
            </a:r>
            <a:r>
              <a:rPr lang="id-ID" dirty="0"/>
              <a:t> includes the design, population, sample, data sources, techniques / instruments of data collection, and data analysis procedures.</a:t>
            </a:r>
          </a:p>
          <a:p>
            <a:pPr lvl="0"/>
            <a:r>
              <a:rPr lang="id-ID" b="1" dirty="0"/>
              <a:t>Results</a:t>
            </a:r>
            <a:r>
              <a:rPr lang="id-ID" dirty="0"/>
              <a:t> are research findings and should be clear and concise without opinions.</a:t>
            </a:r>
          </a:p>
          <a:p>
            <a:pPr lvl="0"/>
            <a:r>
              <a:rPr lang="id-ID" b="1" dirty="0"/>
              <a:t>Discussion </a:t>
            </a:r>
            <a:r>
              <a:rPr lang="id-ID" dirty="0"/>
              <a:t>corresponding precisely and argumentatively the research results with theory and earlier relevant findings. Table should be typed in single space and be numbered consecutively according to the appearance in the text. It should be limited up to six tables or pictures with a short title.</a:t>
            </a:r>
          </a:p>
          <a:p>
            <a:pPr lvl="0"/>
            <a:r>
              <a:rPr lang="id-ID" b="1" dirty="0"/>
              <a:t>Conclusions</a:t>
            </a:r>
            <a:r>
              <a:rPr lang="id-ID" dirty="0"/>
              <a:t> and Suggestions answer the research problem does not exceed the capacity of the findings. Suggestions refers to the purpose and conclusion which is logic and appropriate.</a:t>
            </a:r>
          </a:p>
          <a:p>
            <a:r>
              <a:rPr lang="id-ID" b="1" dirty="0"/>
              <a:t>References, Tables, and Figures</a:t>
            </a:r>
            <a:r>
              <a:rPr lang="id-ID" dirty="0"/>
              <a:t> Authors should provide the items after the main text in this order: References, Tables, Figure Legends. They must each begin on a new page of the manuscript. Figures should be provided in separate files.</a:t>
            </a:r>
            <a:r>
              <a:rPr lang="id-ID" b="1" dirty="0"/>
              <a:t> </a:t>
            </a:r>
            <a:endParaRPr lang="id-ID" dirty="0"/>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TotalTime>
  <Words>545</Words>
  <Application>Microsoft Office PowerPoint</Application>
  <PresentationFormat>On-screen Show (4:3)</PresentationFormat>
  <Paragraphs>73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STRATEGI PENYUSUNAN ARTIKEL</vt:lpstr>
      <vt:lpstr>Langkah Sebelum Menulis Artikel</vt:lpstr>
      <vt:lpstr>Kriteria Pemuatan Artikel </vt:lpstr>
      <vt:lpstr>Proses Penyiapan &amp; Penerbitan Artikel</vt:lpstr>
      <vt:lpstr>Mencari Petunjuk bagi Penulis (Instruction for Authors)</vt:lpstr>
      <vt:lpstr>CONTOH JURNAL KESMAS UI</vt:lpstr>
      <vt:lpstr>Slide 7</vt:lpstr>
      <vt:lpstr>Slide 8</vt:lpstr>
      <vt:lpstr>Slide 9</vt:lpstr>
      <vt:lpstr>Slide 10</vt:lpstr>
      <vt:lpstr>Slide 11</vt:lpstr>
      <vt:lpstr>Slide 12</vt:lpstr>
      <vt:lpstr>PANDUAN PKM</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 PENYUSUNAN ARTIKEL</dc:title>
  <dc:creator>TARI</dc:creator>
  <cp:lastModifiedBy>TARI</cp:lastModifiedBy>
  <cp:revision>4</cp:revision>
  <dcterms:created xsi:type="dcterms:W3CDTF">2015-12-15T21:48:23Z</dcterms:created>
  <dcterms:modified xsi:type="dcterms:W3CDTF">2015-12-15T22:07:16Z</dcterms:modified>
</cp:coreProperties>
</file>