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3" r:id="rId4"/>
    <p:sldId id="264" r:id="rId5"/>
    <p:sldId id="266" r:id="rId6"/>
    <p:sldId id="265" r:id="rId7"/>
    <p:sldId id="267" r:id="rId8"/>
    <p:sldId id="259" r:id="rId9"/>
    <p:sldId id="268"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488"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9CC5979-2383-44EF-B3C9-F8E769286B7D}" type="datetimeFigureOut">
              <a:rPr lang="id-ID" smtClean="0"/>
              <a:pPr/>
              <a:t>11/04/2017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969632-6282-4FF3-924E-5704390E306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9CC5979-2383-44EF-B3C9-F8E769286B7D}" type="datetimeFigureOut">
              <a:rPr lang="id-ID" smtClean="0"/>
              <a:pPr/>
              <a:t>11/04/2017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969632-6282-4FF3-924E-5704390E306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9CC5979-2383-44EF-B3C9-F8E769286B7D}" type="datetimeFigureOut">
              <a:rPr lang="id-ID" smtClean="0"/>
              <a:pPr/>
              <a:t>11/04/2017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969632-6282-4FF3-924E-5704390E306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9CC5979-2383-44EF-B3C9-F8E769286B7D}" type="datetimeFigureOut">
              <a:rPr lang="id-ID" smtClean="0"/>
              <a:pPr/>
              <a:t>11/04/2017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969632-6282-4FF3-924E-5704390E306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C5979-2383-44EF-B3C9-F8E769286B7D}" type="datetimeFigureOut">
              <a:rPr lang="id-ID" smtClean="0"/>
              <a:pPr/>
              <a:t>11/04/2017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969632-6282-4FF3-924E-5704390E3061}"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9CC5979-2383-44EF-B3C9-F8E769286B7D}" type="datetimeFigureOut">
              <a:rPr lang="id-ID" smtClean="0"/>
              <a:pPr/>
              <a:t>11/04/2017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969632-6282-4FF3-924E-5704390E306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9CC5979-2383-44EF-B3C9-F8E769286B7D}" type="datetimeFigureOut">
              <a:rPr lang="id-ID" smtClean="0"/>
              <a:pPr/>
              <a:t>11/04/2017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8969632-6282-4FF3-924E-5704390E306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9CC5979-2383-44EF-B3C9-F8E769286B7D}" type="datetimeFigureOut">
              <a:rPr lang="id-ID" smtClean="0"/>
              <a:pPr/>
              <a:t>11/04/2017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8969632-6282-4FF3-924E-5704390E306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C5979-2383-44EF-B3C9-F8E769286B7D}" type="datetimeFigureOut">
              <a:rPr lang="id-ID" smtClean="0"/>
              <a:pPr/>
              <a:t>11/04/2017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8969632-6282-4FF3-924E-5704390E306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C5979-2383-44EF-B3C9-F8E769286B7D}" type="datetimeFigureOut">
              <a:rPr lang="id-ID" smtClean="0"/>
              <a:pPr/>
              <a:t>11/04/2017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969632-6282-4FF3-924E-5704390E306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C5979-2383-44EF-B3C9-F8E769286B7D}" type="datetimeFigureOut">
              <a:rPr lang="id-ID" smtClean="0"/>
              <a:pPr/>
              <a:t>11/04/2017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969632-6282-4FF3-924E-5704390E306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C5979-2383-44EF-B3C9-F8E769286B7D}" type="datetimeFigureOut">
              <a:rPr lang="id-ID" smtClean="0"/>
              <a:pPr/>
              <a:t>11/04/2017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69632-6282-4FF3-924E-5704390E306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SUDUT PANDANG </a:t>
            </a:r>
            <a:br>
              <a:rPr lang="id-ID" dirty="0" smtClean="0"/>
            </a:br>
            <a:r>
              <a:rPr lang="id-ID" dirty="0" smtClean="0"/>
              <a:t>DALAM SEBUAH TINJAUAN</a:t>
            </a:r>
            <a:endParaRPr lang="id-ID" dirty="0"/>
          </a:p>
        </p:txBody>
      </p:sp>
      <p:sp>
        <p:nvSpPr>
          <p:cNvPr id="3" name="Subtitle 2"/>
          <p:cNvSpPr>
            <a:spLocks noGrp="1"/>
          </p:cNvSpPr>
          <p:nvPr>
            <p:ph type="subTitle" idx="1"/>
          </p:nvPr>
        </p:nvSpPr>
        <p:spPr/>
        <p:txBody>
          <a:bodyPr/>
          <a:lstStyle/>
          <a:p>
            <a:r>
              <a:rPr lang="id-ID" dirty="0" smtClean="0"/>
              <a:t>ANNAS MARZUKI S. M.Sn</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asil gambar untuk poster im3"/>
          <p:cNvPicPr>
            <a:picLocks noChangeAspect="1" noChangeArrowheads="1"/>
          </p:cNvPicPr>
          <p:nvPr/>
        </p:nvPicPr>
        <p:blipFill>
          <a:blip r:embed="rId2"/>
          <a:srcRect/>
          <a:stretch>
            <a:fillRect/>
          </a:stretch>
        </p:blipFill>
        <p:spPr bwMode="auto">
          <a:xfrm>
            <a:off x="1981200" y="457200"/>
            <a:ext cx="5715000" cy="5715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style>
          <a:lnRef idx="1">
            <a:schemeClr val="accent4"/>
          </a:lnRef>
          <a:fillRef idx="3">
            <a:schemeClr val="accent4"/>
          </a:fillRef>
          <a:effectRef idx="2">
            <a:schemeClr val="accent4"/>
          </a:effectRef>
          <a:fontRef idx="minor">
            <a:schemeClr val="lt1"/>
          </a:fontRef>
        </p:style>
        <p:txBody>
          <a:bodyPr>
            <a:normAutofit/>
          </a:bodyPr>
          <a:lstStyle/>
          <a:p>
            <a:r>
              <a:rPr lang="id-ID" sz="2800" dirty="0" smtClean="0"/>
              <a:t>Ketika seorang kritikus seni atau desain sedang melakukan sebuah tinjauan, maka perlu melakukan empat tahapan sebagai berikut</a:t>
            </a:r>
            <a:endParaRPr lang="id-ID" sz="2800" dirty="0"/>
          </a:p>
        </p:txBody>
      </p:sp>
      <p:sp>
        <p:nvSpPr>
          <p:cNvPr id="3" name="Content Placeholder 2"/>
          <p:cNvSpPr>
            <a:spLocks noGrp="1"/>
          </p:cNvSpPr>
          <p:nvPr>
            <p:ph idx="1"/>
          </p:nvPr>
        </p:nvSpPr>
        <p:spPr>
          <a:xfrm>
            <a:off x="457200" y="2590800"/>
            <a:ext cx="8229600" cy="3535363"/>
          </a:xfrm>
        </p:spPr>
        <p:txBody>
          <a:bodyPr/>
          <a:lstStyle/>
          <a:p>
            <a:pPr marL="514350" indent="-514350">
              <a:buFont typeface="+mj-lt"/>
              <a:buAutoNum type="arabicPeriod"/>
            </a:pPr>
            <a:r>
              <a:rPr lang="id-ID" dirty="0" smtClean="0"/>
              <a:t>Tahap diskriftif</a:t>
            </a:r>
          </a:p>
          <a:p>
            <a:pPr marL="514350" indent="-514350">
              <a:buFont typeface="+mj-lt"/>
              <a:buAutoNum type="arabicPeriod"/>
            </a:pPr>
            <a:r>
              <a:rPr lang="id-ID" dirty="0" smtClean="0"/>
              <a:t>Tahap analisis formal</a:t>
            </a:r>
          </a:p>
          <a:p>
            <a:pPr marL="514350" indent="-514350">
              <a:buFont typeface="+mj-lt"/>
              <a:buAutoNum type="arabicPeriod"/>
            </a:pPr>
            <a:r>
              <a:rPr lang="id-ID" dirty="0" smtClean="0"/>
              <a:t>Tahap interpretasi</a:t>
            </a:r>
          </a:p>
          <a:p>
            <a:pPr marL="514350" indent="-514350">
              <a:buFont typeface="+mj-lt"/>
              <a:buAutoNum type="arabicPeriod"/>
            </a:pPr>
            <a:r>
              <a:rPr lang="id-ID" dirty="0" smtClean="0"/>
              <a:t>Tahap evaluasi</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style>
          <a:lnRef idx="1">
            <a:schemeClr val="accent4"/>
          </a:lnRef>
          <a:fillRef idx="3">
            <a:schemeClr val="accent4"/>
          </a:fillRef>
          <a:effectRef idx="2">
            <a:schemeClr val="accent4"/>
          </a:effectRef>
          <a:fontRef idx="minor">
            <a:schemeClr val="lt1"/>
          </a:fontRef>
        </p:style>
        <p:txBody>
          <a:bodyPr>
            <a:normAutofit/>
          </a:bodyPr>
          <a:lstStyle/>
          <a:p>
            <a:pPr marL="514350" indent="-514350"/>
            <a:r>
              <a:rPr lang="id-ID" sz="2800" b="1" dirty="0" smtClean="0"/>
              <a:t>1</a:t>
            </a:r>
            <a:r>
              <a:rPr lang="id-ID" sz="2800" dirty="0" smtClean="0"/>
              <a:t>. </a:t>
            </a:r>
            <a:r>
              <a:rPr lang="id-ID" sz="3200" b="1" dirty="0" smtClean="0"/>
              <a:t>Tahap diskriftif</a:t>
            </a:r>
          </a:p>
        </p:txBody>
      </p:sp>
      <p:sp>
        <p:nvSpPr>
          <p:cNvPr id="3" name="Content Placeholder 2"/>
          <p:cNvSpPr>
            <a:spLocks noGrp="1"/>
          </p:cNvSpPr>
          <p:nvPr>
            <p:ph idx="1"/>
          </p:nvPr>
        </p:nvSpPr>
        <p:spPr>
          <a:xfrm>
            <a:off x="457200" y="1752600"/>
            <a:ext cx="8229600" cy="3535363"/>
          </a:xfrm>
        </p:spPr>
        <p:txBody>
          <a:bodyPr/>
          <a:lstStyle/>
          <a:p>
            <a:pPr marL="514350" indent="-514350"/>
            <a:r>
              <a:rPr lang="id-ID" dirty="0" smtClean="0"/>
              <a:t>Mengamati dan menguraikan unsur-unsur dalam sebuah karya tanpa membuat penilaian atau kesimpulan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style>
          <a:lnRef idx="1">
            <a:schemeClr val="accent4"/>
          </a:lnRef>
          <a:fillRef idx="3">
            <a:schemeClr val="accent4"/>
          </a:fillRef>
          <a:effectRef idx="2">
            <a:schemeClr val="accent4"/>
          </a:effectRef>
          <a:fontRef idx="minor">
            <a:schemeClr val="lt1"/>
          </a:fontRef>
        </p:style>
        <p:txBody>
          <a:bodyPr>
            <a:normAutofit/>
          </a:bodyPr>
          <a:lstStyle/>
          <a:p>
            <a:pPr marL="514350" indent="-514350"/>
            <a:r>
              <a:rPr lang="id-ID" sz="2800" b="1" dirty="0" smtClean="0"/>
              <a:t>2</a:t>
            </a:r>
            <a:r>
              <a:rPr lang="id-ID" sz="2800" dirty="0" smtClean="0"/>
              <a:t>. </a:t>
            </a:r>
            <a:r>
              <a:rPr lang="id-ID" sz="3200" b="1" dirty="0" smtClean="0"/>
              <a:t>Tahap analisis formal</a:t>
            </a:r>
          </a:p>
        </p:txBody>
      </p:sp>
      <p:sp>
        <p:nvSpPr>
          <p:cNvPr id="3" name="Content Placeholder 2"/>
          <p:cNvSpPr>
            <a:spLocks noGrp="1"/>
          </p:cNvSpPr>
          <p:nvPr>
            <p:ph idx="1"/>
          </p:nvPr>
        </p:nvSpPr>
        <p:spPr>
          <a:xfrm>
            <a:off x="457200" y="1752600"/>
            <a:ext cx="8229600" cy="3535363"/>
          </a:xfrm>
        </p:spPr>
        <p:txBody>
          <a:bodyPr/>
          <a:lstStyle/>
          <a:p>
            <a:pPr marL="514350" indent="-514350"/>
            <a:r>
              <a:rPr lang="id-ID" dirty="0" smtClean="0"/>
              <a:t>Membahas bagaimana elemen-elemen dasar dari sebuah karya desain menyusun suatu desain atau layout yanmg utuh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style>
          <a:lnRef idx="1">
            <a:schemeClr val="accent4"/>
          </a:lnRef>
          <a:fillRef idx="3">
            <a:schemeClr val="accent4"/>
          </a:fillRef>
          <a:effectRef idx="2">
            <a:schemeClr val="accent4"/>
          </a:effectRef>
          <a:fontRef idx="minor">
            <a:schemeClr val="lt1"/>
          </a:fontRef>
        </p:style>
        <p:txBody>
          <a:bodyPr>
            <a:normAutofit/>
          </a:bodyPr>
          <a:lstStyle/>
          <a:p>
            <a:pPr marL="514350" indent="-514350"/>
            <a:r>
              <a:rPr lang="id-ID" sz="2800" b="1" dirty="0" smtClean="0"/>
              <a:t>3</a:t>
            </a:r>
            <a:r>
              <a:rPr lang="id-ID" sz="2800" dirty="0" smtClean="0"/>
              <a:t>. </a:t>
            </a:r>
            <a:r>
              <a:rPr lang="id-ID" sz="3200" b="1" dirty="0" smtClean="0"/>
              <a:t>Tahap interpretasi</a:t>
            </a:r>
          </a:p>
        </p:txBody>
      </p:sp>
      <p:sp>
        <p:nvSpPr>
          <p:cNvPr id="3" name="Content Placeholder 2"/>
          <p:cNvSpPr>
            <a:spLocks noGrp="1"/>
          </p:cNvSpPr>
          <p:nvPr>
            <p:ph idx="1"/>
          </p:nvPr>
        </p:nvSpPr>
        <p:spPr>
          <a:xfrm>
            <a:off x="457200" y="1752600"/>
            <a:ext cx="8229600" cy="3535363"/>
          </a:xfrm>
        </p:spPr>
        <p:txBody>
          <a:bodyPr/>
          <a:lstStyle/>
          <a:p>
            <a:pPr marL="514350" indent="-514350"/>
            <a:r>
              <a:rPr lang="id-ID" dirty="0" smtClean="0"/>
              <a:t>Menafsirkan makna suatu karya, atau menafsirkan keinginan-keinginan dari desainer melalui karya yg dibuat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style>
          <a:lnRef idx="1">
            <a:schemeClr val="accent4"/>
          </a:lnRef>
          <a:fillRef idx="3">
            <a:schemeClr val="accent4"/>
          </a:fillRef>
          <a:effectRef idx="2">
            <a:schemeClr val="accent4"/>
          </a:effectRef>
          <a:fontRef idx="minor">
            <a:schemeClr val="lt1"/>
          </a:fontRef>
        </p:style>
        <p:txBody>
          <a:bodyPr>
            <a:normAutofit/>
          </a:bodyPr>
          <a:lstStyle/>
          <a:p>
            <a:pPr marL="514350" indent="-514350"/>
            <a:r>
              <a:rPr lang="id-ID" sz="2800" b="1" dirty="0" smtClean="0"/>
              <a:t>4</a:t>
            </a:r>
            <a:r>
              <a:rPr lang="id-ID" sz="2800" dirty="0" smtClean="0"/>
              <a:t>. </a:t>
            </a:r>
            <a:r>
              <a:rPr lang="id-ID" sz="3200" b="1" dirty="0" smtClean="0"/>
              <a:t>Tahap evaluasi</a:t>
            </a:r>
          </a:p>
        </p:txBody>
      </p:sp>
      <p:sp>
        <p:nvSpPr>
          <p:cNvPr id="3" name="Content Placeholder 2"/>
          <p:cNvSpPr>
            <a:spLocks noGrp="1"/>
          </p:cNvSpPr>
          <p:nvPr>
            <p:ph idx="1"/>
          </p:nvPr>
        </p:nvSpPr>
        <p:spPr>
          <a:xfrm>
            <a:off x="457200" y="1752600"/>
            <a:ext cx="8229600" cy="3535363"/>
          </a:xfrm>
        </p:spPr>
        <p:txBody>
          <a:bodyPr/>
          <a:lstStyle/>
          <a:p>
            <a:pPr marL="514350" indent="-514350"/>
            <a:r>
              <a:rPr lang="id-ID" dirty="0" smtClean="0"/>
              <a:t>Melakukan evaluasi lebih luas mengenai peran dan makna suatu karya dalam lingkungan sosial pada masa tertentu </a:t>
            </a:r>
          </a:p>
          <a:p>
            <a:pPr marL="514350" indent="-514350"/>
            <a:r>
              <a:rPr lang="id-ID" dirty="0" smtClean="0"/>
              <a:t>Membandingkan sebuah karya seni/desain dengan karya-karya sebelumnya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asil gambar untuk buku best seller terbitan"/>
          <p:cNvPicPr>
            <a:picLocks noChangeAspect="1" noChangeArrowheads="1"/>
          </p:cNvPicPr>
          <p:nvPr/>
        </p:nvPicPr>
        <p:blipFill>
          <a:blip r:embed="rId2"/>
          <a:srcRect l="48750"/>
          <a:stretch>
            <a:fillRect/>
          </a:stretch>
        </p:blipFill>
        <p:spPr bwMode="auto">
          <a:xfrm>
            <a:off x="2209800" y="304800"/>
            <a:ext cx="4414997" cy="62388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953000"/>
          </a:xfrm>
        </p:spPr>
        <p:style>
          <a:lnRef idx="1">
            <a:schemeClr val="accent4"/>
          </a:lnRef>
          <a:fillRef idx="3">
            <a:schemeClr val="accent4"/>
          </a:fillRef>
          <a:effectRef idx="2">
            <a:schemeClr val="accent4"/>
          </a:effectRef>
          <a:fontRef idx="minor">
            <a:schemeClr val="lt1"/>
          </a:fontRef>
        </p:style>
        <p:txBody>
          <a:bodyPr>
            <a:normAutofit fontScale="90000"/>
          </a:bodyPr>
          <a:lstStyle/>
          <a:p>
            <a:r>
              <a:rPr lang="id-ID" sz="2800" dirty="0" smtClean="0"/>
              <a:t>Pemahaman yang mendalam tentang sebuah desain akan menghasilkan pemahaman yang mendalam mengenai konteks sosial-budaya dimana desain itu diciptakan atau digunakan.</a:t>
            </a:r>
            <a:br>
              <a:rPr lang="id-ID" sz="2800" dirty="0" smtClean="0"/>
            </a:br>
            <a:r>
              <a:rPr lang="id-ID" sz="2800" dirty="0"/>
              <a:t/>
            </a:r>
            <a:br>
              <a:rPr lang="id-ID" sz="2800" dirty="0"/>
            </a:br>
            <a:r>
              <a:rPr lang="id-ID" sz="2800" dirty="0" smtClean="0"/>
              <a:t>Hal tersebut akan memberikan manfaat bagi seorang desainer dalam menghasilkan sebuah karya desain, yaitu kemudahan dalam menghasilkan sebuah desain </a:t>
            </a:r>
            <a:br>
              <a:rPr lang="id-ID" sz="2800" dirty="0" smtClean="0"/>
            </a:br>
            <a:r>
              <a:rPr lang="id-ID" sz="2800" dirty="0" smtClean="0"/>
              <a:t>yang diminati dan berhasil guna.</a:t>
            </a:r>
            <a:br>
              <a:rPr lang="id-ID" sz="2800" dirty="0" smtClean="0"/>
            </a:br>
            <a:r>
              <a:rPr lang="id-ID" sz="2800" dirty="0" smtClean="0"/>
              <a:t> Karena memahami konteks sosial budaya  sebuah desain berarti juga memahami kehidupan masyarakat </a:t>
            </a:r>
            <a:br>
              <a:rPr lang="id-ID" sz="2800" dirty="0" smtClean="0"/>
            </a:br>
            <a:r>
              <a:rPr lang="id-ID" sz="2800" dirty="0" smtClean="0"/>
              <a:t>pada suatu masa </a:t>
            </a:r>
            <a:endParaRPr lang="id-ID"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136</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SUDUT PANDANG  DALAM SEBUAH TINJAUAN</vt:lpstr>
      <vt:lpstr>Slide 2</vt:lpstr>
      <vt:lpstr>Ketika seorang kritikus seni atau desain sedang melakukan sebuah tinjauan, maka perlu melakukan empat tahapan sebagai berikut</vt:lpstr>
      <vt:lpstr>1. Tahap diskriftif</vt:lpstr>
      <vt:lpstr>2. Tahap analisis formal</vt:lpstr>
      <vt:lpstr>3. Tahap interpretasi</vt:lpstr>
      <vt:lpstr>4. Tahap evaluasi</vt:lpstr>
      <vt:lpstr>Slide 8</vt:lpstr>
      <vt:lpstr>Pemahaman yang mendalam tentang sebuah desain akan menghasilkan pemahaman yang mendalam mengenai konteks sosial-budaya dimana desain itu diciptakan atau digunakan.  Hal tersebut akan memberikan manfaat bagi seorang desainer dalam menghasilkan sebuah karya desain, yaitu kemudahan dalam menghasilkan sebuah desain  yang diminati dan berhasil guna.  Karena memahami konteks sosial budaya  sebuah desain berarti juga memahami kehidupan masyarakat  pada suatu masa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SUDUT PANDANG  DALAM SEBUAH TINJAUAN</dc:title>
  <dc:creator>DINUS</dc:creator>
  <cp:lastModifiedBy>CPU</cp:lastModifiedBy>
  <cp:revision>9</cp:revision>
  <dcterms:created xsi:type="dcterms:W3CDTF">2017-04-10T05:21:06Z</dcterms:created>
  <dcterms:modified xsi:type="dcterms:W3CDTF">2017-04-11T09:19:16Z</dcterms:modified>
</cp:coreProperties>
</file>