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72" r:id="rId3"/>
    <p:sldId id="274" r:id="rId4"/>
    <p:sldId id="273" r:id="rId5"/>
    <p:sldId id="277" r:id="rId6"/>
    <p:sldId id="276" r:id="rId7"/>
    <p:sldId id="257" r:id="rId8"/>
    <p:sldId id="258" r:id="rId9"/>
    <p:sldId id="270" r:id="rId10"/>
    <p:sldId id="271" r:id="rId11"/>
    <p:sldId id="259" r:id="rId12"/>
    <p:sldId id="278" r:id="rId13"/>
    <p:sldId id="260" r:id="rId14"/>
    <p:sldId id="280" r:id="rId15"/>
    <p:sldId id="261" r:id="rId16"/>
    <p:sldId id="263" r:id="rId17"/>
    <p:sldId id="264" r:id="rId18"/>
    <p:sldId id="265" r:id="rId19"/>
    <p:sldId id="266" r:id="rId20"/>
    <p:sldId id="279" r:id="rId21"/>
    <p:sldId id="281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2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55F9B0-77A1-4C6B-87EE-8C6DAE532C3A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C163CD-1803-4481-A119-F1F87F1700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8259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89374D56-5C72-4534-A3DA-5C3FF5725570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3296A-8F5B-44B8-936A-62E6B0B518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0592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74D56-5C72-4534-A3DA-5C3FF5725570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3296A-8F5B-44B8-936A-62E6B0B518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832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74D56-5C72-4534-A3DA-5C3FF5725570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3296A-8F5B-44B8-936A-62E6B0B518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324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74D56-5C72-4534-A3DA-5C3FF5725570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3296A-8F5B-44B8-936A-62E6B0B518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793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74D56-5C72-4534-A3DA-5C3FF5725570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3296A-8F5B-44B8-936A-62E6B0B518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4369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74D56-5C72-4534-A3DA-5C3FF5725570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3296A-8F5B-44B8-936A-62E6B0B518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797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74D56-5C72-4534-A3DA-5C3FF5725570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3296A-8F5B-44B8-936A-62E6B0B518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136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74D56-5C72-4534-A3DA-5C3FF5725570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3296A-8F5B-44B8-936A-62E6B0B518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718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74D56-5C72-4534-A3DA-5C3FF5725570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3296A-8F5B-44B8-936A-62E6B0B518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209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74D56-5C72-4534-A3DA-5C3FF5725570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3296A-8F5B-44B8-936A-62E6B0B518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77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74D56-5C72-4534-A3DA-5C3FF5725570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3296A-8F5B-44B8-936A-62E6B0B518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1197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9374D56-5C72-4534-A3DA-5C3FF5725570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E33296A-8F5B-44B8-936A-62E6B0B518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8694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648200"/>
            <a:ext cx="5829300" cy="1463040"/>
          </a:xfrm>
        </p:spPr>
        <p:txBody>
          <a:bodyPr>
            <a:normAutofit/>
          </a:bodyPr>
          <a:lstStyle/>
          <a:p>
            <a:r>
              <a:rPr lang="en-US" sz="6600" dirty="0" err="1" smtClean="0"/>
              <a:t>Sertifikasi</a:t>
            </a:r>
            <a:r>
              <a:rPr lang="en-US" sz="6600" dirty="0" smtClean="0"/>
              <a:t> IT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Sertifikasi Bagi Masyarakat (2)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 smtClean="0"/>
              <a:t>Bagi</a:t>
            </a:r>
            <a:r>
              <a:rPr lang="en-US" b="1" dirty="0" smtClean="0"/>
              <a:t> </a:t>
            </a:r>
            <a:r>
              <a:rPr lang="en-US" b="1" dirty="0" err="1" smtClean="0"/>
              <a:t>masyarakat</a:t>
            </a:r>
            <a:r>
              <a:rPr lang="en-US" b="1" dirty="0" smtClean="0"/>
              <a:t> </a:t>
            </a:r>
            <a:r>
              <a:rPr lang="en-US" b="1" dirty="0" err="1" smtClean="0"/>
              <a:t>luas</a:t>
            </a:r>
            <a:r>
              <a:rPr lang="en-US" b="1" dirty="0" smtClean="0"/>
              <a:t> </a:t>
            </a:r>
            <a:r>
              <a:rPr lang="en-US" b="1" dirty="0" err="1" smtClean="0"/>
              <a:t>sertifikasi</a:t>
            </a:r>
            <a:r>
              <a:rPr lang="en-US" b="1" dirty="0" smtClean="0"/>
              <a:t> </a:t>
            </a:r>
            <a:r>
              <a:rPr lang="en-US" b="1" dirty="0" err="1" smtClean="0"/>
              <a:t>memberikan</a:t>
            </a:r>
            <a:r>
              <a:rPr lang="en-US" b="1" dirty="0" smtClean="0"/>
              <a:t> </a:t>
            </a:r>
            <a:r>
              <a:rPr lang="en-US" b="1" dirty="0" err="1" smtClean="0"/>
              <a:t>kontribusi</a:t>
            </a:r>
            <a:r>
              <a:rPr lang="en-US" b="1" dirty="0" smtClean="0"/>
              <a:t> </a:t>
            </a:r>
            <a:r>
              <a:rPr lang="en-US" b="1" dirty="0" err="1" smtClean="0"/>
              <a:t>positif</a:t>
            </a:r>
            <a:endParaRPr lang="id-ID" b="1" dirty="0" smtClean="0"/>
          </a:p>
          <a:p>
            <a:pPr lvl="0"/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produktifitas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mikro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makro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en-US" dirty="0" err="1" smtClean="0"/>
              <a:t>Menaikkan</a:t>
            </a:r>
            <a:r>
              <a:rPr lang="en-US" dirty="0" smtClean="0"/>
              <a:t> </a:t>
            </a:r>
            <a:r>
              <a:rPr lang="en-US" dirty="0" err="1" smtClean="0"/>
              <a:t>pengakuan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intenasional</a:t>
            </a:r>
            <a:r>
              <a:rPr lang="en-US" dirty="0" smtClean="0"/>
              <a:t>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Jenis</a:t>
            </a:r>
            <a:r>
              <a:rPr lang="id-ID" dirty="0" smtClean="0"/>
              <a:t>-jenis</a:t>
            </a:r>
            <a:r>
              <a:rPr lang="en-US" dirty="0" smtClean="0"/>
              <a:t> </a:t>
            </a:r>
            <a:r>
              <a:rPr lang="en-US" dirty="0" err="1" smtClean="0"/>
              <a:t>Sertifikasi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dirty="0" err="1" smtClean="0"/>
              <a:t>Sertifikasi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dikelompokkan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2 </a:t>
            </a:r>
            <a:r>
              <a:rPr lang="en-US" dirty="0" err="1" smtClean="0"/>
              <a:t>jenis</a:t>
            </a:r>
            <a:r>
              <a:rPr lang="en-US" dirty="0" smtClean="0"/>
              <a:t>: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Sertifikasi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Sertifikasi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None/>
            </a:pPr>
            <a:r>
              <a:rPr lang="en-US" dirty="0" err="1" smtClean="0"/>
              <a:t>Adapula</a:t>
            </a:r>
            <a:r>
              <a:rPr lang="en-US" dirty="0" smtClean="0"/>
              <a:t> yang </a:t>
            </a:r>
            <a:r>
              <a:rPr lang="en-US" dirty="0" err="1" smtClean="0"/>
              <a:t>membagi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: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Sertifikasi</a:t>
            </a:r>
            <a:r>
              <a:rPr lang="en-US" dirty="0" smtClean="0"/>
              <a:t> </a:t>
            </a:r>
            <a:r>
              <a:rPr lang="en-US" dirty="0" err="1" smtClean="0"/>
              <a:t>Akademik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Sertifikasi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endParaRPr lang="en-US" dirty="0" smtClean="0"/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38200"/>
            <a:ext cx="8229600" cy="5211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Sertifikasi</a:t>
            </a:r>
            <a:r>
              <a:rPr lang="en-US" dirty="0" smtClean="0"/>
              <a:t> </a:t>
            </a:r>
            <a:r>
              <a:rPr lang="en-US" dirty="0" err="1"/>
              <a:t>profesional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dasarnya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3 model, </a:t>
            </a:r>
            <a:r>
              <a:rPr lang="en-US" dirty="0" err="1"/>
              <a:t>yaitu</a:t>
            </a:r>
            <a:r>
              <a:rPr lang="en-US" dirty="0"/>
              <a:t> :</a:t>
            </a:r>
          </a:p>
          <a:p>
            <a:pPr lvl="0"/>
            <a:r>
              <a:rPr lang="en-US" b="1" dirty="0" err="1"/>
              <a:t>Dikembangkan</a:t>
            </a:r>
            <a:r>
              <a:rPr lang="en-US" b="1" dirty="0"/>
              <a:t> </a:t>
            </a:r>
            <a:r>
              <a:rPr lang="en-US" b="1" dirty="0" err="1"/>
              <a:t>oleh</a:t>
            </a:r>
            <a:r>
              <a:rPr lang="en-US" b="1" dirty="0"/>
              <a:t> </a:t>
            </a:r>
            <a:r>
              <a:rPr lang="en-US" b="1" dirty="0" err="1"/>
              <a:t>Profesional</a:t>
            </a:r>
            <a:r>
              <a:rPr lang="en-US" b="1" dirty="0"/>
              <a:t> Society</a:t>
            </a:r>
            <a:r>
              <a:rPr lang="en-US" dirty="0"/>
              <a:t>,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i="1" dirty="0"/>
              <a:t>British Computer Society</a:t>
            </a:r>
            <a:r>
              <a:rPr lang="en-US" dirty="0"/>
              <a:t> (BCS), </a:t>
            </a:r>
            <a:r>
              <a:rPr lang="en-US" i="1" dirty="0"/>
              <a:t>Australian Computer </a:t>
            </a:r>
            <a:r>
              <a:rPr lang="en-US" i="1" dirty="0" err="1" smtClean="0"/>
              <a:t>SocIety</a:t>
            </a:r>
            <a:r>
              <a:rPr lang="en-US" dirty="0" smtClean="0"/>
              <a:t> </a:t>
            </a:r>
            <a:r>
              <a:rPr lang="en-US" dirty="0"/>
              <a:t>(ACS), </a:t>
            </a:r>
            <a:r>
              <a:rPr lang="en-US" i="1" dirty="0"/>
              <a:t>South East Asian Regional Computer Confederation</a:t>
            </a:r>
            <a:r>
              <a:rPr lang="en-US" dirty="0"/>
              <a:t> (SEARCC) etc</a:t>
            </a:r>
          </a:p>
          <a:p>
            <a:pPr lvl="0"/>
            <a:r>
              <a:rPr lang="en-US" b="1" dirty="0" err="1"/>
              <a:t>Dikeluarkan</a:t>
            </a:r>
            <a:r>
              <a:rPr lang="en-US" b="1" dirty="0"/>
              <a:t> </a:t>
            </a:r>
            <a:r>
              <a:rPr lang="en-US" b="1" dirty="0" err="1"/>
              <a:t>oleh</a:t>
            </a:r>
            <a:r>
              <a:rPr lang="en-US" b="1" dirty="0"/>
              <a:t> </a:t>
            </a:r>
            <a:r>
              <a:rPr lang="en-US" b="1" dirty="0" err="1"/>
              <a:t>Komunitas</a:t>
            </a:r>
            <a:r>
              <a:rPr lang="en-US" b="1" dirty="0"/>
              <a:t> </a:t>
            </a:r>
            <a:r>
              <a:rPr lang="en-US" b="1" dirty="0" err="1"/>
              <a:t>suatu</a:t>
            </a:r>
            <a:r>
              <a:rPr lang="en-US" b="1" dirty="0"/>
              <a:t> </a:t>
            </a:r>
            <a:r>
              <a:rPr lang="en-US" b="1" dirty="0" err="1"/>
              <a:t>profesi</a:t>
            </a:r>
            <a:r>
              <a:rPr lang="en-US" dirty="0"/>
              <a:t>,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i="1" dirty="0"/>
              <a:t>Linux</a:t>
            </a:r>
            <a:r>
              <a:rPr lang="en-US" dirty="0"/>
              <a:t> </a:t>
            </a:r>
            <a:r>
              <a:rPr lang="en-US" dirty="0" err="1"/>
              <a:t>Profesional</a:t>
            </a:r>
            <a:r>
              <a:rPr lang="en-US" dirty="0"/>
              <a:t>, SAGE (</a:t>
            </a:r>
            <a:r>
              <a:rPr lang="en-US" sz="2400" i="1" dirty="0"/>
              <a:t>System</a:t>
            </a:r>
            <a:r>
              <a:rPr lang="en-US" i="1" dirty="0"/>
              <a:t> Administration Guild</a:t>
            </a:r>
            <a:r>
              <a:rPr lang="en-US" dirty="0"/>
              <a:t>), </a:t>
            </a:r>
            <a:r>
              <a:rPr lang="en-US" dirty="0" smtClean="0"/>
              <a:t>CISA (</a:t>
            </a:r>
            <a:r>
              <a:rPr lang="en-US" dirty="0"/>
              <a:t>IS Auditing) [http://www.isaca.org/]</a:t>
            </a:r>
          </a:p>
          <a:p>
            <a:pPr lvl="0"/>
            <a:r>
              <a:rPr lang="en-US" b="1" dirty="0" err="1"/>
              <a:t>Dikeluarkan</a:t>
            </a:r>
            <a:r>
              <a:rPr lang="en-US" b="1" dirty="0"/>
              <a:t> </a:t>
            </a:r>
            <a:r>
              <a:rPr lang="en-US" b="1" dirty="0" err="1"/>
              <a:t>oleh</a:t>
            </a:r>
            <a:r>
              <a:rPr lang="en-US" b="1" dirty="0"/>
              <a:t> vendor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 MCSE (by Microsoft), CCNA (Cisco), CNE (Netware), RHCE (Red Hat) etc. </a:t>
            </a:r>
            <a:r>
              <a:rPr lang="en-US" dirty="0" err="1"/>
              <a:t>Biasanya</a:t>
            </a:r>
            <a:r>
              <a:rPr lang="en-US" dirty="0"/>
              <a:t> skill yang </a:t>
            </a:r>
            <a:r>
              <a:rPr lang="en-US" dirty="0" err="1"/>
              <a:t>dibutuhkan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sertifikat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spesifik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berorientasi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vendor </a:t>
            </a:r>
            <a:r>
              <a:rPr lang="en-US" dirty="0" err="1"/>
              <a:t>tersebut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</a:t>
            </a:r>
            <a:r>
              <a:rPr lang="en-US" dirty="0" smtClean="0"/>
              <a:t> </a:t>
            </a:r>
            <a:r>
              <a:rPr lang="en-US" b="1" dirty="0" err="1" smtClean="0"/>
              <a:t>Sertifikasi</a:t>
            </a:r>
            <a:r>
              <a:rPr lang="en-US" b="1" dirty="0" smtClean="0"/>
              <a:t> </a:t>
            </a:r>
            <a:r>
              <a:rPr lang="en-US" b="1" dirty="0" err="1" smtClean="0"/>
              <a:t>Nasional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id-ID" sz="2400" b="1" dirty="0" smtClean="0"/>
          </a:p>
          <a:p>
            <a:pPr marL="0" indent="0">
              <a:buNone/>
            </a:pPr>
            <a:r>
              <a:rPr lang="en-US" sz="2400" b="1" dirty="0" err="1" smtClean="0"/>
              <a:t>Sertifikasi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Nasional</a:t>
            </a:r>
            <a:r>
              <a:rPr lang="en-US" sz="2400" b="1" dirty="0" smtClean="0"/>
              <a:t> </a:t>
            </a:r>
            <a:r>
              <a:rPr lang="id-ID" sz="2400" b="1" dirty="0" smtClean="0"/>
              <a:t> </a:t>
            </a:r>
          </a:p>
          <a:p>
            <a:pPr marL="0" indent="0">
              <a:buNone/>
            </a:pPr>
            <a:r>
              <a:rPr lang="id-ID" sz="2400" dirty="0" smtClean="0"/>
              <a:t>J</a:t>
            </a:r>
            <a:r>
              <a:rPr lang="en-US" sz="2400" dirty="0" err="1" smtClean="0"/>
              <a:t>enis</a:t>
            </a:r>
            <a:r>
              <a:rPr lang="en-US" sz="2400" dirty="0" smtClean="0"/>
              <a:t> </a:t>
            </a:r>
            <a:r>
              <a:rPr lang="en-US" sz="2400" dirty="0" err="1"/>
              <a:t>sertifikat</a:t>
            </a:r>
            <a:r>
              <a:rPr lang="en-US" sz="2400" dirty="0"/>
              <a:t> yang </a:t>
            </a:r>
            <a:r>
              <a:rPr lang="en-US" sz="2400" dirty="0" err="1"/>
              <a:t>diterbitkan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smtClean="0"/>
              <a:t>LSP </a:t>
            </a:r>
            <a:r>
              <a:rPr lang="en-US" sz="2400" dirty="0" err="1" smtClean="0"/>
              <a:t>Telematika</a:t>
            </a:r>
            <a:endParaRPr lang="en-US" sz="2400" dirty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</a:t>
            </a:r>
            <a:r>
              <a:rPr lang="en-US" dirty="0" smtClean="0"/>
              <a:t> </a:t>
            </a:r>
            <a:r>
              <a:rPr lang="en-US" b="1" dirty="0" err="1" smtClean="0"/>
              <a:t>Sertifikasi</a:t>
            </a:r>
            <a:r>
              <a:rPr lang="en-US" b="1" dirty="0" smtClean="0"/>
              <a:t> </a:t>
            </a:r>
            <a:r>
              <a:rPr lang="en-US" b="1" dirty="0" err="1" smtClean="0"/>
              <a:t>Nasional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/>
              <a:t>dua</a:t>
            </a:r>
            <a:r>
              <a:rPr lang="en-US" sz="2400" dirty="0"/>
              <a:t> </a:t>
            </a:r>
            <a:r>
              <a:rPr lang="en-US" sz="2400" dirty="0" err="1"/>
              <a:t>jenis</a:t>
            </a:r>
            <a:r>
              <a:rPr lang="en-US" sz="2400" dirty="0"/>
              <a:t> </a:t>
            </a:r>
            <a:r>
              <a:rPr lang="en-US" sz="2400" dirty="0" err="1"/>
              <a:t>sertifikat</a:t>
            </a:r>
            <a:r>
              <a:rPr lang="en-US" sz="2400" dirty="0"/>
              <a:t> yang </a:t>
            </a:r>
            <a:r>
              <a:rPr lang="en-US" sz="2400" dirty="0" err="1"/>
              <a:t>diterbitkan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smtClean="0"/>
              <a:t>LSP </a:t>
            </a:r>
            <a:r>
              <a:rPr lang="en-US" sz="2400" dirty="0" err="1" smtClean="0"/>
              <a:t>Telematika</a:t>
            </a:r>
            <a:r>
              <a:rPr lang="en-US" sz="2400" dirty="0"/>
              <a:t>, </a:t>
            </a:r>
            <a:r>
              <a:rPr lang="en-US" sz="2400" dirty="0" err="1"/>
              <a:t>yaitu</a:t>
            </a:r>
            <a:r>
              <a:rPr lang="en-US" sz="2400" dirty="0"/>
              <a:t> Certificate of Competence </a:t>
            </a:r>
            <a:r>
              <a:rPr lang="en-US" sz="2400" dirty="0" err="1"/>
              <a:t>dan</a:t>
            </a:r>
            <a:r>
              <a:rPr lang="en-US" sz="2400" dirty="0"/>
              <a:t> Certificate of Attainment.</a:t>
            </a:r>
          </a:p>
          <a:p>
            <a:pPr>
              <a:buNone/>
            </a:pPr>
            <a:r>
              <a:rPr lang="en-US" sz="2400" b="1" dirty="0" smtClean="0"/>
              <a:t>a</a:t>
            </a:r>
            <a:r>
              <a:rPr lang="en-US" sz="2400" b="1" dirty="0"/>
              <a:t>.</a:t>
            </a:r>
            <a:r>
              <a:rPr lang="en-US" sz="2400" dirty="0"/>
              <a:t> </a:t>
            </a:r>
            <a:r>
              <a:rPr lang="en-US" sz="2400" b="1" dirty="0"/>
              <a:t>Certificate of Competence.</a:t>
            </a:r>
            <a:r>
              <a:rPr lang="en-US" sz="2400" dirty="0"/>
              <a:t> 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sertifikasi</a:t>
            </a:r>
            <a:r>
              <a:rPr lang="en-US" sz="2400" dirty="0"/>
              <a:t> </a:t>
            </a:r>
            <a:r>
              <a:rPr lang="en-US" sz="2400" dirty="0" err="1"/>
              <a:t>berdasarkan</a:t>
            </a:r>
            <a:r>
              <a:rPr lang="en-US" sz="2400" dirty="0"/>
              <a:t> level </a:t>
            </a:r>
            <a:r>
              <a:rPr lang="en-US" sz="2400" dirty="0" err="1"/>
              <a:t>kualifikasi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jenjang</a:t>
            </a:r>
            <a:r>
              <a:rPr lang="en-US" sz="2400" dirty="0"/>
              <a:t> </a:t>
            </a:r>
            <a:r>
              <a:rPr lang="en-US" sz="2400" dirty="0" err="1"/>
              <a:t>jabatan</a:t>
            </a:r>
            <a:r>
              <a:rPr lang="en-US" sz="2400" dirty="0"/>
              <a:t> </a:t>
            </a:r>
            <a:r>
              <a:rPr lang="en-US" sz="2400" dirty="0" err="1"/>
              <a:t>sesuai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yang </a:t>
            </a:r>
            <a:r>
              <a:rPr lang="en-US" sz="2400" dirty="0" err="1"/>
              <a:t>ditetapkan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Kerangka</a:t>
            </a:r>
            <a:r>
              <a:rPr lang="en-US" sz="2400" dirty="0"/>
              <a:t> </a:t>
            </a:r>
            <a:r>
              <a:rPr lang="en-US" sz="2400" dirty="0" err="1"/>
              <a:t>Kualifikasi</a:t>
            </a:r>
            <a:r>
              <a:rPr lang="en-US" sz="2400" dirty="0"/>
              <a:t> </a:t>
            </a:r>
            <a:r>
              <a:rPr lang="en-US" sz="2400" dirty="0" err="1"/>
              <a:t>Nasional</a:t>
            </a:r>
            <a:r>
              <a:rPr lang="en-US" sz="2400" dirty="0"/>
              <a:t> Indonesia (KKNI). Certificate of Competence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bukti</a:t>
            </a:r>
            <a:r>
              <a:rPr lang="en-US" sz="2400" dirty="0"/>
              <a:t> </a:t>
            </a:r>
            <a:r>
              <a:rPr lang="en-US" sz="2400" dirty="0" err="1"/>
              <a:t>pengakuan</a:t>
            </a:r>
            <a:r>
              <a:rPr lang="en-US" sz="2400" dirty="0"/>
              <a:t> </a:t>
            </a:r>
            <a:r>
              <a:rPr lang="en-US" sz="2400" dirty="0" err="1"/>
              <a:t>atas</a:t>
            </a:r>
            <a:r>
              <a:rPr lang="en-US" sz="2400" dirty="0"/>
              <a:t> </a:t>
            </a:r>
            <a:r>
              <a:rPr lang="en-US" sz="2400" dirty="0" err="1"/>
              <a:t>kompetensi</a:t>
            </a:r>
            <a:r>
              <a:rPr lang="en-US" sz="2400" dirty="0"/>
              <a:t> </a:t>
            </a:r>
            <a:r>
              <a:rPr lang="en-US" sz="2400" dirty="0" err="1"/>
              <a:t>seseorang</a:t>
            </a:r>
            <a:r>
              <a:rPr lang="en-US" sz="2400" dirty="0"/>
              <a:t> </a:t>
            </a:r>
            <a:r>
              <a:rPr lang="en-US" sz="2400" dirty="0" err="1"/>
              <a:t>setelah</a:t>
            </a:r>
            <a:r>
              <a:rPr lang="en-US" sz="2400" dirty="0"/>
              <a:t> </a:t>
            </a:r>
            <a:r>
              <a:rPr lang="en-US" sz="2400" dirty="0" err="1"/>
              <a:t>melakukan</a:t>
            </a:r>
            <a:r>
              <a:rPr lang="en-US" sz="2400" dirty="0"/>
              <a:t> </a:t>
            </a:r>
            <a:r>
              <a:rPr lang="en-US" sz="2400" dirty="0" err="1"/>
              <a:t>uji</a:t>
            </a:r>
            <a:r>
              <a:rPr lang="en-US" sz="2400" dirty="0"/>
              <a:t> </a:t>
            </a:r>
            <a:r>
              <a:rPr lang="en-US" sz="2400" dirty="0" err="1"/>
              <a:t>kompetensi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bidang</a:t>
            </a:r>
            <a:r>
              <a:rPr lang="en-US" sz="2400" dirty="0"/>
              <a:t> </a:t>
            </a:r>
            <a:r>
              <a:rPr lang="en-US" sz="2400" dirty="0" err="1"/>
              <a:t>keahlian</a:t>
            </a:r>
            <a:r>
              <a:rPr lang="en-US" sz="2400" dirty="0"/>
              <a:t> </a:t>
            </a:r>
            <a:r>
              <a:rPr lang="en-US" sz="2400" dirty="0" err="1"/>
              <a:t>kerja</a:t>
            </a:r>
            <a:r>
              <a:rPr lang="en-US" sz="2400" dirty="0"/>
              <a:t>.</a:t>
            </a:r>
          </a:p>
          <a:p>
            <a:pPr>
              <a:buNone/>
            </a:pPr>
            <a:r>
              <a:rPr lang="en-US" sz="2400" b="1" dirty="0" smtClean="0"/>
              <a:t>b</a:t>
            </a:r>
            <a:r>
              <a:rPr lang="en-US" sz="2400" dirty="0"/>
              <a:t>. </a:t>
            </a:r>
            <a:r>
              <a:rPr lang="en-US" sz="2400" b="1" dirty="0"/>
              <a:t>Certificate of Attainment</a:t>
            </a:r>
            <a:r>
              <a:rPr lang="en-US" sz="2400" dirty="0"/>
              <a:t>,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sertifikasi</a:t>
            </a:r>
            <a:r>
              <a:rPr lang="en-US" sz="2400" dirty="0"/>
              <a:t> </a:t>
            </a:r>
            <a:r>
              <a:rPr lang="en-US" sz="2400" dirty="0" err="1"/>
              <a:t>atas</a:t>
            </a:r>
            <a:r>
              <a:rPr lang="en-US" sz="2400" dirty="0"/>
              <a:t> unit </a:t>
            </a:r>
            <a:r>
              <a:rPr lang="en-US" sz="2400" dirty="0" err="1"/>
              <a:t>kompetensi</a:t>
            </a:r>
            <a:r>
              <a:rPr lang="en-US" sz="2400" dirty="0"/>
              <a:t> yang </a:t>
            </a:r>
            <a:r>
              <a:rPr lang="en-US" sz="2400" dirty="0" err="1"/>
              <a:t>jenjang</a:t>
            </a:r>
            <a:r>
              <a:rPr lang="en-US" sz="2400" dirty="0"/>
              <a:t> </a:t>
            </a:r>
            <a:r>
              <a:rPr lang="en-US" sz="2400" dirty="0" err="1"/>
              <a:t>jabatannya</a:t>
            </a:r>
            <a:r>
              <a:rPr lang="en-US" sz="2400" dirty="0"/>
              <a:t> </a:t>
            </a:r>
            <a:r>
              <a:rPr lang="en-US" sz="2400" dirty="0" err="1"/>
              <a:t>berdasarkan</a:t>
            </a:r>
            <a:r>
              <a:rPr lang="en-US" sz="2400" dirty="0"/>
              <a:t> </a:t>
            </a:r>
            <a:r>
              <a:rPr lang="en-US" sz="2400" dirty="0" err="1"/>
              <a:t>kebutuhan</a:t>
            </a:r>
            <a:r>
              <a:rPr lang="en-US" sz="2400" dirty="0"/>
              <a:t> </a:t>
            </a:r>
            <a:r>
              <a:rPr lang="en-US" sz="2400" dirty="0" err="1"/>
              <a:t>pasar</a:t>
            </a:r>
            <a:endParaRPr lang="en-US" sz="2400" dirty="0"/>
          </a:p>
          <a:p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2</a:t>
            </a:r>
            <a:r>
              <a:rPr lang="en-US" b="1" dirty="0" smtClean="0"/>
              <a:t>.</a:t>
            </a:r>
            <a:r>
              <a:rPr lang="en-US" dirty="0" smtClean="0"/>
              <a:t> </a:t>
            </a:r>
            <a:r>
              <a:rPr lang="en-US" b="1" dirty="0" err="1" smtClean="0"/>
              <a:t>Sertifikasi</a:t>
            </a:r>
            <a:r>
              <a:rPr lang="en-US" b="1" dirty="0" smtClean="0"/>
              <a:t> </a:t>
            </a:r>
            <a:r>
              <a:rPr lang="en-US" b="1" dirty="0" err="1" smtClean="0"/>
              <a:t>Internasional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221163"/>
          </a:xfrm>
        </p:spPr>
        <p:txBody>
          <a:bodyPr>
            <a:noAutofit/>
          </a:bodyPr>
          <a:lstStyle/>
          <a:p>
            <a:pPr>
              <a:buNone/>
            </a:pPr>
            <a:endParaRPr lang="id-ID" sz="2600" b="1" dirty="0" smtClean="0"/>
          </a:p>
          <a:p>
            <a:pPr>
              <a:buNone/>
            </a:pPr>
            <a:r>
              <a:rPr lang="en-US" sz="2600" b="1" dirty="0" smtClean="0"/>
              <a:t>a</a:t>
            </a:r>
            <a:r>
              <a:rPr lang="en-US" sz="2600" b="1" dirty="0"/>
              <a:t>.</a:t>
            </a:r>
            <a:r>
              <a:rPr lang="en-US" sz="2600" dirty="0"/>
              <a:t> </a:t>
            </a:r>
            <a:r>
              <a:rPr lang="en-US" sz="2600" dirty="0" err="1" smtClean="0"/>
              <a:t>Sertifikasi</a:t>
            </a:r>
            <a:r>
              <a:rPr lang="en-US" sz="2600" dirty="0" smtClean="0"/>
              <a:t> </a:t>
            </a:r>
            <a:r>
              <a:rPr lang="en-US" sz="2600" dirty="0" err="1" smtClean="0"/>
              <a:t>untuk</a:t>
            </a:r>
            <a:r>
              <a:rPr lang="en-US" sz="2600" dirty="0" smtClean="0"/>
              <a:t> </a:t>
            </a:r>
            <a:r>
              <a:rPr lang="en-US" sz="2600" dirty="0" err="1"/>
              <a:t>B</a:t>
            </a:r>
            <a:r>
              <a:rPr lang="en-US" sz="2600" dirty="0" err="1" smtClean="0"/>
              <a:t>ahasa</a:t>
            </a:r>
            <a:r>
              <a:rPr lang="en-US" sz="2600" dirty="0" smtClean="0"/>
              <a:t> </a:t>
            </a:r>
            <a:r>
              <a:rPr lang="en-US" sz="2600" dirty="0" err="1"/>
              <a:t>P</a:t>
            </a:r>
            <a:r>
              <a:rPr lang="en-US" sz="2600" dirty="0" err="1" smtClean="0"/>
              <a:t>emrograman</a:t>
            </a:r>
            <a:endParaRPr lang="en-US" sz="2600" dirty="0" smtClean="0"/>
          </a:p>
          <a:p>
            <a:pPr>
              <a:buNone/>
            </a:pPr>
            <a:r>
              <a:rPr lang="en-US" sz="2600" b="1" dirty="0" smtClean="0"/>
              <a:t>b</a:t>
            </a:r>
            <a:r>
              <a:rPr lang="en-US" sz="2600" dirty="0"/>
              <a:t>. </a:t>
            </a:r>
            <a:r>
              <a:rPr lang="en-US" sz="2600" dirty="0" err="1" smtClean="0"/>
              <a:t>Sertifikasi</a:t>
            </a:r>
            <a:r>
              <a:rPr lang="en-US" sz="2600" dirty="0" smtClean="0"/>
              <a:t> </a:t>
            </a:r>
            <a:r>
              <a:rPr lang="en-US" sz="2600" dirty="0" err="1" smtClean="0"/>
              <a:t>untuk</a:t>
            </a:r>
            <a:r>
              <a:rPr lang="en-US" sz="2600" dirty="0" smtClean="0"/>
              <a:t> Database</a:t>
            </a:r>
          </a:p>
          <a:p>
            <a:pPr>
              <a:buNone/>
            </a:pPr>
            <a:r>
              <a:rPr lang="en-US" sz="2600" b="1" dirty="0" smtClean="0"/>
              <a:t>c.</a:t>
            </a:r>
            <a:r>
              <a:rPr lang="en-US" sz="2600" dirty="0" smtClean="0"/>
              <a:t> </a:t>
            </a:r>
            <a:r>
              <a:rPr lang="en-US" sz="2600" dirty="0" err="1" smtClean="0"/>
              <a:t>Sertifikasi</a:t>
            </a:r>
            <a:r>
              <a:rPr lang="en-US" sz="2600" dirty="0" smtClean="0"/>
              <a:t> </a:t>
            </a:r>
            <a:r>
              <a:rPr lang="en-US" sz="2600" dirty="0" err="1" smtClean="0"/>
              <a:t>untuk</a:t>
            </a:r>
            <a:r>
              <a:rPr lang="en-US" sz="2600" dirty="0" smtClean="0"/>
              <a:t> </a:t>
            </a:r>
            <a:r>
              <a:rPr lang="en-US" sz="2600" dirty="0" err="1" smtClean="0"/>
              <a:t>Jaringan</a:t>
            </a:r>
            <a:endParaRPr lang="en-US" sz="2600" dirty="0" smtClean="0"/>
          </a:p>
          <a:p>
            <a:pPr>
              <a:buNone/>
            </a:pPr>
            <a:endParaRPr lang="en-US" sz="2600" dirty="0" smtClean="0"/>
          </a:p>
          <a:p>
            <a:pPr>
              <a:buNone/>
            </a:pPr>
            <a:endParaRPr lang="en-US" sz="2600" dirty="0"/>
          </a:p>
          <a:p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33" r="19422"/>
          <a:stretch/>
        </p:blipFill>
        <p:spPr>
          <a:xfrm>
            <a:off x="7410449" y="1447800"/>
            <a:ext cx="1295401" cy="21431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Sertifikasi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Pemrograman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200" b="1" dirty="0" smtClean="0"/>
              <a:t>JAVA</a:t>
            </a:r>
          </a:p>
          <a:p>
            <a:r>
              <a:rPr lang="id-ID" dirty="0" smtClean="0"/>
              <a:t>Oracle</a:t>
            </a:r>
            <a:r>
              <a:rPr lang="en-US" sz="3200" dirty="0" smtClean="0"/>
              <a:t> </a:t>
            </a:r>
            <a:r>
              <a:rPr lang="en-US" sz="3200" dirty="0" err="1" smtClean="0"/>
              <a:t>menawarkan</a:t>
            </a:r>
            <a:r>
              <a:rPr lang="id-ID" sz="3200" dirty="0" smtClean="0"/>
              <a:t> sertifikasi untuk Java SE Certification dan Java EE Certification</a:t>
            </a:r>
            <a:r>
              <a:rPr lang="en-US" sz="3200" dirty="0" smtClean="0"/>
              <a:t>. </a:t>
            </a:r>
            <a:endParaRPr lang="id-ID" sz="3200" dirty="0" smtClean="0"/>
          </a:p>
          <a:p>
            <a:r>
              <a:rPr lang="id-ID" sz="3200" dirty="0" smtClean="0"/>
              <a:t>Java SE Certification terdiri dari level </a:t>
            </a:r>
            <a:r>
              <a:rPr lang="id-ID" dirty="0" smtClean="0"/>
              <a:t>Associate, Professional </a:t>
            </a:r>
            <a:r>
              <a:rPr lang="en-US" dirty="0" smtClean="0"/>
              <a:t> </a:t>
            </a:r>
            <a:r>
              <a:rPr lang="id-ID" dirty="0" smtClean="0"/>
              <a:t>dan Master</a:t>
            </a:r>
            <a:endParaRPr lang="en-US" dirty="0" smtClean="0"/>
          </a:p>
          <a:p>
            <a:r>
              <a:rPr lang="id-ID" sz="3200" dirty="0" smtClean="0"/>
              <a:t>Java EE </a:t>
            </a:r>
            <a:r>
              <a:rPr lang="id-ID" dirty="0"/>
              <a:t>Certification terdiri dari level Master dan Oracle Certified Expert certification  yang mengenali kompetensi dalam teknologi </a:t>
            </a:r>
            <a:r>
              <a:rPr lang="id-ID" dirty="0" smtClean="0"/>
              <a:t>spesifik</a:t>
            </a:r>
            <a:endParaRPr lang="id-ID" sz="3200" dirty="0" smtClean="0"/>
          </a:p>
          <a:p>
            <a:r>
              <a:rPr lang="en-US" sz="3200" dirty="0" err="1" smtClean="0"/>
              <a:t>Setiap</a:t>
            </a:r>
            <a:r>
              <a:rPr lang="en-US" sz="3200" dirty="0" smtClean="0"/>
              <a:t> </a:t>
            </a:r>
            <a:r>
              <a:rPr lang="en-US" sz="3200" dirty="0" err="1" smtClean="0"/>
              <a:t>jenjang</a:t>
            </a:r>
            <a:r>
              <a:rPr lang="en-US" sz="3200" dirty="0" smtClean="0"/>
              <a:t> </a:t>
            </a:r>
            <a:r>
              <a:rPr lang="en-US" sz="3200" dirty="0" err="1" smtClean="0"/>
              <a:t>sertifikasi</a:t>
            </a:r>
            <a:r>
              <a:rPr lang="en-US" sz="3200" dirty="0" smtClean="0"/>
              <a:t> </a:t>
            </a:r>
            <a:r>
              <a:rPr lang="en-US" sz="3200" dirty="0" err="1" smtClean="0"/>
              <a:t>membutuhkan</a:t>
            </a:r>
            <a:r>
              <a:rPr lang="en-US" sz="3200" dirty="0" smtClean="0"/>
              <a:t> </a:t>
            </a:r>
            <a:r>
              <a:rPr lang="en-US" sz="3200" dirty="0" err="1" smtClean="0"/>
              <a:t>jenjang</a:t>
            </a:r>
            <a:r>
              <a:rPr lang="en-US" sz="3200" dirty="0" smtClean="0"/>
              <a:t> </a:t>
            </a:r>
            <a:r>
              <a:rPr lang="en-US" sz="3200" dirty="0" err="1" smtClean="0"/>
              <a:t>sebelumnya</a:t>
            </a:r>
            <a:r>
              <a:rPr lang="en-US" sz="3200" dirty="0" smtClean="0"/>
              <a:t>. </a:t>
            </a:r>
            <a:endParaRPr lang="id-ID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Sertifikasi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Pemrograman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8229600" cy="50292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3200" b="1" dirty="0" smtClean="0"/>
          </a:p>
          <a:p>
            <a:pPr>
              <a:buNone/>
            </a:pPr>
            <a:r>
              <a:rPr lang="en-US" sz="3200" b="1" dirty="0" err="1" smtClean="0"/>
              <a:t>Microsoft.Net</a:t>
            </a:r>
            <a:endParaRPr lang="en-US" sz="3200" b="1" dirty="0" smtClean="0"/>
          </a:p>
          <a:p>
            <a:r>
              <a:rPr lang="en-US" sz="3200" dirty="0" err="1" smtClean="0"/>
              <a:t>Jenis</a:t>
            </a:r>
            <a:r>
              <a:rPr lang="en-US" sz="3200" dirty="0" smtClean="0"/>
              <a:t> </a:t>
            </a:r>
            <a:r>
              <a:rPr lang="en-US" sz="3200" dirty="0" err="1" smtClean="0"/>
              <a:t>sertifikat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ditawarkan</a:t>
            </a:r>
            <a:r>
              <a:rPr lang="en-US" sz="3200" dirty="0" smtClean="0"/>
              <a:t> </a:t>
            </a:r>
            <a:r>
              <a:rPr lang="en-US" sz="3200" dirty="0" err="1" smtClean="0"/>
              <a:t>oleh</a:t>
            </a:r>
            <a:r>
              <a:rPr lang="en-US" sz="3200" dirty="0" smtClean="0"/>
              <a:t> Microsoft: </a:t>
            </a:r>
          </a:p>
          <a:p>
            <a:pPr lvl="1"/>
            <a:r>
              <a:rPr lang="en-US" sz="2200" i="1" dirty="0" smtClean="0"/>
              <a:t>Microsoft Certification Application Developer </a:t>
            </a:r>
            <a:r>
              <a:rPr lang="en-US" sz="2200" dirty="0" smtClean="0"/>
              <a:t>(MCAD) </a:t>
            </a:r>
            <a:r>
              <a:rPr lang="en-US" sz="2200" dirty="0" err="1" smtClean="0"/>
              <a:t>dan</a:t>
            </a:r>
            <a:r>
              <a:rPr lang="en-US" dirty="0" smtClean="0"/>
              <a:t> </a:t>
            </a:r>
          </a:p>
          <a:p>
            <a:pPr lvl="1"/>
            <a:r>
              <a:rPr lang="en-US" sz="2200" i="1" dirty="0" smtClean="0"/>
              <a:t>Microsoft Certified Solution Developer </a:t>
            </a:r>
            <a:r>
              <a:rPr lang="en-US" sz="2200" dirty="0" smtClean="0"/>
              <a:t>(MCSD) </a:t>
            </a:r>
            <a:endParaRPr lang="en-US" dirty="0" smtClean="0"/>
          </a:p>
          <a:p>
            <a:endParaRPr lang="en-US" sz="2800" dirty="0" smtClean="0"/>
          </a:p>
          <a:p>
            <a:r>
              <a:rPr lang="en-US" sz="2200" dirty="0" smtClean="0"/>
              <a:t>MCAD </a:t>
            </a:r>
            <a:r>
              <a:rPr lang="en-US" sz="2200" dirty="0" err="1" smtClean="0"/>
              <a:t>berskala</a:t>
            </a:r>
            <a:r>
              <a:rPr lang="en-US" sz="2200" dirty="0" smtClean="0"/>
              <a:t> </a:t>
            </a:r>
            <a:r>
              <a:rPr lang="en-US" sz="2200" dirty="0" err="1" smtClean="0"/>
              <a:t>kecil</a:t>
            </a:r>
            <a:r>
              <a:rPr lang="en-US" sz="2200" dirty="0" smtClean="0"/>
              <a:t> </a:t>
            </a:r>
            <a:r>
              <a:rPr lang="en-US" sz="2200" dirty="0" err="1" smtClean="0"/>
              <a:t>sampai</a:t>
            </a:r>
            <a:r>
              <a:rPr lang="en-US" sz="2200" dirty="0" smtClean="0"/>
              <a:t> </a:t>
            </a:r>
            <a:r>
              <a:rPr lang="en-US" sz="2200" dirty="0" err="1" smtClean="0"/>
              <a:t>menengah</a:t>
            </a:r>
            <a:r>
              <a:rPr lang="en-US" sz="2200" dirty="0" smtClean="0"/>
              <a:t> </a:t>
            </a:r>
            <a:r>
              <a:rPr lang="en-US" sz="2200" dirty="0" err="1" smtClean="0"/>
              <a:t>pada</a:t>
            </a:r>
            <a:r>
              <a:rPr lang="en-US" sz="2200" dirty="0" smtClean="0"/>
              <a:t> platform Windows,  </a:t>
            </a:r>
            <a:r>
              <a:rPr lang="en-US" sz="2200" dirty="0" err="1" smtClean="0">
                <a:solidFill>
                  <a:srgbClr val="FF0000"/>
                </a:solidFill>
              </a:rPr>
              <a:t>Lingkup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profesi</a:t>
            </a:r>
            <a:r>
              <a:rPr lang="en-US" sz="2200" dirty="0" smtClean="0">
                <a:solidFill>
                  <a:srgbClr val="FF0000"/>
                </a:solidFill>
              </a:rPr>
              <a:t>: programmer, </a:t>
            </a:r>
            <a:r>
              <a:rPr lang="en-US" sz="2200" dirty="0" err="1" smtClean="0">
                <a:solidFill>
                  <a:srgbClr val="FF0000"/>
                </a:solidFill>
              </a:rPr>
              <a:t>analis</a:t>
            </a:r>
            <a:r>
              <a:rPr lang="en-US" sz="2200" dirty="0" smtClean="0">
                <a:solidFill>
                  <a:srgbClr val="FF0000"/>
                </a:solidFill>
              </a:rPr>
              <a:t>, </a:t>
            </a:r>
            <a:r>
              <a:rPr lang="en-US" sz="2200" dirty="0" err="1" smtClean="0">
                <a:solidFill>
                  <a:srgbClr val="FF0000"/>
                </a:solidFill>
              </a:rPr>
              <a:t>dan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i="1" dirty="0" smtClean="0">
                <a:solidFill>
                  <a:srgbClr val="FF0000"/>
                </a:solidFill>
              </a:rPr>
              <a:t>software developer</a:t>
            </a:r>
          </a:p>
          <a:p>
            <a:r>
              <a:rPr lang="en-US" sz="2200" dirty="0" smtClean="0"/>
              <a:t>MCSD, </a:t>
            </a:r>
            <a:r>
              <a:rPr lang="en-US" sz="2200" dirty="0" err="1" smtClean="0"/>
              <a:t>skala</a:t>
            </a:r>
            <a:r>
              <a:rPr lang="en-US" sz="2200" dirty="0" smtClean="0"/>
              <a:t> enterprise. </a:t>
            </a:r>
            <a:r>
              <a:rPr lang="en-US" sz="2200" dirty="0" err="1" smtClean="0">
                <a:solidFill>
                  <a:srgbClr val="FF0000"/>
                </a:solidFill>
              </a:rPr>
              <a:t>Jenis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profesi</a:t>
            </a:r>
            <a:r>
              <a:rPr lang="en-US" sz="2200" dirty="0" smtClean="0">
                <a:solidFill>
                  <a:srgbClr val="FF0000"/>
                </a:solidFill>
              </a:rPr>
              <a:t> software engineer, software development engineer, software architect, and </a:t>
            </a:r>
            <a:r>
              <a:rPr lang="en-US" sz="2200" dirty="0" err="1" smtClean="0">
                <a:solidFill>
                  <a:srgbClr val="FF0000"/>
                </a:solidFill>
              </a:rPr>
              <a:t>konsultan</a:t>
            </a:r>
            <a:r>
              <a:rPr lang="en-US" sz="2200" dirty="0" smtClean="0"/>
              <a:t>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157"/>
          <a:stretch/>
        </p:blipFill>
        <p:spPr>
          <a:xfrm>
            <a:off x="7395206" y="1447800"/>
            <a:ext cx="1553095" cy="1447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Sertifikasi</a:t>
            </a:r>
            <a:r>
              <a:rPr lang="en-US" dirty="0" smtClean="0"/>
              <a:t>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3200" b="1" dirty="0" smtClean="0"/>
              <a:t>Oracle</a:t>
            </a:r>
          </a:p>
          <a:p>
            <a:r>
              <a:rPr lang="en-US" sz="2800" dirty="0" smtClean="0"/>
              <a:t>Oracle Certified DBA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sertifikasi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menguji</a:t>
            </a:r>
            <a:r>
              <a:rPr lang="en-US" sz="2800" dirty="0" smtClean="0"/>
              <a:t> </a:t>
            </a:r>
            <a:r>
              <a:rPr lang="en-US" sz="2800" dirty="0" err="1" smtClean="0"/>
              <a:t>penguasaan</a:t>
            </a:r>
            <a:r>
              <a:rPr lang="en-US" sz="2800" dirty="0" smtClean="0"/>
              <a:t> </a:t>
            </a:r>
            <a:r>
              <a:rPr lang="en-US" sz="2800" dirty="0" err="1" smtClean="0"/>
              <a:t>teknologi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solusi</a:t>
            </a:r>
            <a:r>
              <a:rPr lang="en-US" sz="2800" dirty="0" smtClean="0"/>
              <a:t> Oracle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menjalankan</a:t>
            </a:r>
            <a:r>
              <a:rPr lang="en-US" sz="2800" dirty="0" smtClean="0"/>
              <a:t> </a:t>
            </a:r>
            <a:r>
              <a:rPr lang="en-US" sz="2800" dirty="0" err="1" smtClean="0"/>
              <a:t>peran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administrator database</a:t>
            </a:r>
          </a:p>
          <a:p>
            <a:r>
              <a:rPr lang="en-US" sz="2800" dirty="0" err="1" smtClean="0">
                <a:solidFill>
                  <a:srgbClr val="FF0000"/>
                </a:solidFill>
              </a:rPr>
              <a:t>Jenis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profesi</a:t>
            </a:r>
            <a:r>
              <a:rPr lang="en-US" sz="2800" dirty="0" smtClean="0">
                <a:solidFill>
                  <a:srgbClr val="FF0000"/>
                </a:solidFill>
              </a:rPr>
              <a:t>: developer, administrator, </a:t>
            </a:r>
            <a:r>
              <a:rPr lang="en-US" sz="2800" dirty="0" err="1" smtClean="0">
                <a:solidFill>
                  <a:srgbClr val="FF0000"/>
                </a:solidFill>
              </a:rPr>
              <a:t>atau</a:t>
            </a:r>
            <a:r>
              <a:rPr lang="en-US" sz="2800" dirty="0" smtClean="0">
                <a:solidFill>
                  <a:srgbClr val="FF0000"/>
                </a:solidFill>
              </a:rPr>
              <a:t> Web server administrator</a:t>
            </a:r>
            <a:r>
              <a:rPr lang="en-US" sz="2800" dirty="0" smtClean="0"/>
              <a:t> </a:t>
            </a:r>
          </a:p>
          <a:p>
            <a:r>
              <a:rPr lang="en-US" sz="2800" dirty="0" err="1" smtClean="0"/>
              <a:t>Jenjang</a:t>
            </a:r>
            <a:r>
              <a:rPr lang="en-US" sz="2800" dirty="0" smtClean="0"/>
              <a:t> </a:t>
            </a:r>
            <a:r>
              <a:rPr lang="en-US" sz="2800" dirty="0" err="1" smtClean="0"/>
              <a:t>sertifikasi</a:t>
            </a:r>
            <a:r>
              <a:rPr lang="en-US" sz="2800" dirty="0" smtClean="0"/>
              <a:t> Oracle:</a:t>
            </a:r>
          </a:p>
          <a:p>
            <a:pPr lvl="1"/>
            <a:r>
              <a:rPr lang="en-US" sz="2800" i="1" dirty="0" smtClean="0"/>
              <a:t>Oracle Certified DBA Associate</a:t>
            </a:r>
          </a:p>
          <a:p>
            <a:pPr lvl="1"/>
            <a:r>
              <a:rPr lang="en-US" sz="2800" i="1" dirty="0" smtClean="0"/>
              <a:t>Oracle Certified DBA Professional</a:t>
            </a:r>
          </a:p>
          <a:p>
            <a:pPr lvl="1"/>
            <a:r>
              <a:rPr lang="en-US" sz="2800" i="1" dirty="0" smtClean="0"/>
              <a:t>Oracle Certified DBA Master</a:t>
            </a:r>
            <a:r>
              <a:rPr lang="en-US" sz="2800" dirty="0" smtClean="0"/>
              <a:t> (</a:t>
            </a:r>
            <a:r>
              <a:rPr lang="en-US" sz="2800" dirty="0" err="1" smtClean="0"/>
              <a:t>Hongkong</a:t>
            </a:r>
            <a:r>
              <a:rPr lang="en-US" sz="2800" dirty="0" smtClean="0"/>
              <a:t> &amp; </a:t>
            </a:r>
            <a:r>
              <a:rPr lang="en-US" sz="2800" dirty="0" err="1" smtClean="0"/>
              <a:t>Seol</a:t>
            </a:r>
            <a:r>
              <a:rPr lang="en-US" sz="2800" dirty="0" smtClean="0"/>
              <a:t>)</a:t>
            </a:r>
            <a:endParaRPr lang="en-US" sz="2500" dirty="0" smtClean="0"/>
          </a:p>
          <a:p>
            <a:endParaRPr lang="en-US" sz="2800" dirty="0" smtClean="0"/>
          </a:p>
          <a:p>
            <a:endParaRPr lang="en-US" sz="2800" b="1" dirty="0" smtClean="0"/>
          </a:p>
          <a:p>
            <a:pPr lvl="1">
              <a:buNone/>
            </a:pPr>
            <a:endParaRPr lang="en-US" sz="29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13" t="19378" r="9711" b="19378"/>
          <a:stretch/>
        </p:blipFill>
        <p:spPr>
          <a:xfrm>
            <a:off x="5943600" y="1605860"/>
            <a:ext cx="2514600" cy="9579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Sertifikasi</a:t>
            </a:r>
            <a:r>
              <a:rPr lang="en-US" dirty="0" smtClean="0"/>
              <a:t>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2987"/>
            <a:ext cx="8229600" cy="411921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/>
              <a:t>Microsoft </a:t>
            </a:r>
            <a:r>
              <a:rPr lang="en-US" sz="2800" b="1" dirty="0" err="1" smtClean="0"/>
              <a:t>SQl</a:t>
            </a:r>
            <a:r>
              <a:rPr lang="en-US" sz="2800" b="1" dirty="0" smtClean="0"/>
              <a:t> Server</a:t>
            </a:r>
          </a:p>
          <a:p>
            <a:r>
              <a:rPr lang="en-US" sz="2400" dirty="0" smtClean="0"/>
              <a:t>Microsoft Certified DBA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sertifikasi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pengakuan</a:t>
            </a:r>
            <a:r>
              <a:rPr lang="en-US" sz="2400" dirty="0" smtClean="0"/>
              <a:t> </a:t>
            </a:r>
            <a:r>
              <a:rPr lang="en-US" sz="2400" dirty="0" err="1" smtClean="0"/>
              <a:t>kemampuan</a:t>
            </a:r>
            <a:r>
              <a:rPr lang="en-US" sz="2400" dirty="0" smtClean="0"/>
              <a:t> </a:t>
            </a:r>
            <a:r>
              <a:rPr lang="en-US" sz="2400" dirty="0" err="1" smtClean="0"/>
              <a:t>merancang</a:t>
            </a:r>
            <a:r>
              <a:rPr lang="en-US" sz="2400" dirty="0" smtClean="0"/>
              <a:t>, </a:t>
            </a:r>
            <a:r>
              <a:rPr lang="en-US" sz="2400" dirty="0" err="1" smtClean="0"/>
              <a:t>mengimplementasi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administrasi</a:t>
            </a:r>
            <a:r>
              <a:rPr lang="en-US" sz="2400" dirty="0" smtClean="0"/>
              <a:t> database Microsoft </a:t>
            </a:r>
            <a:r>
              <a:rPr lang="en-US" sz="2400" dirty="0" err="1" smtClean="0"/>
              <a:t>SQl</a:t>
            </a:r>
            <a:r>
              <a:rPr lang="en-US" sz="2400" dirty="0" smtClean="0"/>
              <a:t> Server</a:t>
            </a:r>
          </a:p>
          <a:p>
            <a:r>
              <a:rPr lang="en-US" sz="2400" dirty="0" err="1" smtClean="0"/>
              <a:t>Ujian</a:t>
            </a:r>
            <a:r>
              <a:rPr lang="en-US" sz="2400" dirty="0" smtClean="0"/>
              <a:t> </a:t>
            </a:r>
            <a:r>
              <a:rPr lang="en-US" sz="2400" dirty="0" err="1" smtClean="0"/>
              <a:t>inti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terdiri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ujian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materi</a:t>
            </a:r>
            <a:r>
              <a:rPr lang="en-US" sz="2400" dirty="0" smtClean="0"/>
              <a:t> </a:t>
            </a:r>
            <a:r>
              <a:rPr lang="en-US" sz="2400" dirty="0" err="1" smtClean="0"/>
              <a:t>administrasi</a:t>
            </a:r>
            <a:r>
              <a:rPr lang="en-US" sz="2400" dirty="0" smtClean="0"/>
              <a:t> SQL Server,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ujian</a:t>
            </a:r>
            <a:r>
              <a:rPr lang="en-US" sz="2400" dirty="0" smtClean="0"/>
              <a:t> </a:t>
            </a:r>
            <a:r>
              <a:rPr lang="en-US" sz="2400" dirty="0" err="1" smtClean="0"/>
              <a:t>perancangan</a:t>
            </a:r>
            <a:r>
              <a:rPr lang="en-US" sz="2400" dirty="0" smtClean="0"/>
              <a:t> database SQL Server,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ujian</a:t>
            </a:r>
            <a:r>
              <a:rPr lang="en-US" sz="2400" dirty="0" smtClean="0"/>
              <a:t> Windows 2000 Sever </a:t>
            </a:r>
            <a:r>
              <a:rPr lang="en-US" sz="2400" dirty="0" err="1" smtClean="0"/>
              <a:t>atau</a:t>
            </a:r>
            <a:r>
              <a:rPr lang="en-US" sz="2400" dirty="0" smtClean="0"/>
              <a:t> Windows Server 2003. </a:t>
            </a:r>
          </a:p>
          <a:p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tambahan</a:t>
            </a:r>
            <a:r>
              <a:rPr lang="en-US" sz="2400" dirty="0" smtClean="0"/>
              <a:t> </a:t>
            </a:r>
            <a:r>
              <a:rPr lang="en-US" sz="2400" dirty="0" err="1" smtClean="0"/>
              <a:t>ujian</a:t>
            </a:r>
            <a:r>
              <a:rPr lang="en-US" sz="2400" dirty="0" smtClean="0"/>
              <a:t> </a:t>
            </a:r>
            <a:r>
              <a:rPr lang="en-US" sz="2400" dirty="0" err="1" smtClean="0"/>
              <a:t>inti</a:t>
            </a:r>
            <a:r>
              <a:rPr lang="en-US" sz="2400" dirty="0" smtClean="0"/>
              <a:t>, </a:t>
            </a:r>
            <a:r>
              <a:rPr lang="en-US" sz="2400" dirty="0" err="1" smtClean="0"/>
              <a:t>kandidat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lulus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ujian</a:t>
            </a:r>
            <a:r>
              <a:rPr lang="en-US" sz="2400" dirty="0" smtClean="0"/>
              <a:t> </a:t>
            </a:r>
            <a:r>
              <a:rPr lang="en-US" sz="2400" dirty="0" err="1" smtClean="0"/>
              <a:t>pilihan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salah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bidang</a:t>
            </a:r>
            <a:r>
              <a:rPr lang="en-US" sz="2400" dirty="0" smtClean="0"/>
              <a:t> </a:t>
            </a:r>
            <a:r>
              <a:rPr lang="en-US" sz="2400" dirty="0" err="1" smtClean="0"/>
              <a:t>keahlian</a:t>
            </a:r>
            <a:r>
              <a:rPr lang="en-US" sz="2400" dirty="0" smtClean="0"/>
              <a:t> </a:t>
            </a:r>
            <a:r>
              <a:rPr lang="en-US" sz="2400" dirty="0" err="1" smtClean="0"/>
              <a:t>produk</a:t>
            </a:r>
            <a:r>
              <a:rPr lang="en-US" sz="2400" dirty="0" smtClean="0"/>
              <a:t> Microsoft.</a:t>
            </a:r>
          </a:p>
          <a:p>
            <a:pPr lvl="1">
              <a:buNone/>
            </a:pPr>
            <a:endParaRPr lang="en-US" sz="28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1447800"/>
            <a:ext cx="3438525" cy="8756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Pentingnya Sertifikasi (1)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ratusan</a:t>
            </a:r>
            <a:r>
              <a:rPr lang="en-US" dirty="0" smtClean="0"/>
              <a:t> </a:t>
            </a:r>
            <a:r>
              <a:rPr lang="en-US" dirty="0" err="1" smtClean="0"/>
              <a:t>pelamar</a:t>
            </a:r>
            <a:r>
              <a:rPr lang="en-US" dirty="0" smtClean="0"/>
              <a:t> yang </a:t>
            </a:r>
            <a:r>
              <a:rPr lang="en-US" dirty="0" err="1" smtClean="0"/>
              <a:t>berharap</a:t>
            </a:r>
            <a:r>
              <a:rPr lang="en-US" dirty="0" smtClean="0"/>
              <a:t> </a:t>
            </a:r>
            <a:r>
              <a:rPr lang="en-US" dirty="0" err="1" smtClean="0"/>
              <a:t>mengisi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lowongan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TI,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pelamar-pelamar</a:t>
            </a:r>
            <a:r>
              <a:rPr lang="en-US" dirty="0" smtClean="0"/>
              <a:t> lain?</a:t>
            </a:r>
            <a:endParaRPr lang="id-ID" dirty="0" smtClean="0"/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TI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meniti</a:t>
            </a:r>
            <a:r>
              <a:rPr lang="en-US" dirty="0" smtClean="0"/>
              <a:t> </a:t>
            </a:r>
            <a:r>
              <a:rPr lang="en-US" dirty="0" err="1" smtClean="0"/>
              <a:t>tangga</a:t>
            </a:r>
            <a:r>
              <a:rPr lang="en-US" dirty="0" smtClean="0"/>
              <a:t> </a:t>
            </a:r>
            <a:r>
              <a:rPr lang="en-US" dirty="0" err="1" smtClean="0"/>
              <a:t>karier</a:t>
            </a:r>
            <a:r>
              <a:rPr lang="en-US" dirty="0" smtClean="0"/>
              <a:t>, </a:t>
            </a:r>
            <a:r>
              <a:rPr lang="en-US" dirty="0" err="1" smtClean="0"/>
              <a:t>apakah</a:t>
            </a:r>
            <a:r>
              <a:rPr lang="en-US" dirty="0" smtClean="0"/>
              <a:t> yang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lakukan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menegaskan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dibanding</a:t>
            </a:r>
            <a:r>
              <a:rPr lang="en-US" dirty="0" smtClean="0"/>
              <a:t> </a:t>
            </a:r>
            <a:r>
              <a:rPr lang="en-US" dirty="0" err="1" smtClean="0"/>
              <a:t>sekian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rekan</a:t>
            </a:r>
            <a:r>
              <a:rPr lang="en-US" dirty="0" smtClean="0"/>
              <a:t> </a:t>
            </a:r>
            <a:r>
              <a:rPr lang="en-US" dirty="0" err="1" smtClean="0"/>
              <a:t>seprofesi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?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Serifikasi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229600" cy="4495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dirty="0" smtClean="0"/>
              <a:t>Cisco</a:t>
            </a:r>
          </a:p>
          <a:p>
            <a:r>
              <a:rPr lang="en-US" sz="2400" dirty="0" smtClean="0"/>
              <a:t>Cisco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tiga</a:t>
            </a:r>
            <a:r>
              <a:rPr lang="en-US" sz="2400" dirty="0" smtClean="0"/>
              <a:t> </a:t>
            </a:r>
            <a:r>
              <a:rPr lang="en-US" sz="2400" dirty="0" err="1" smtClean="0"/>
              <a:t>jenjang</a:t>
            </a:r>
            <a:r>
              <a:rPr lang="en-US" sz="2400" dirty="0" smtClean="0"/>
              <a:t> </a:t>
            </a:r>
            <a:r>
              <a:rPr lang="en-US" sz="2400" dirty="0" err="1" smtClean="0"/>
              <a:t>sertifikasi</a:t>
            </a:r>
            <a:r>
              <a:rPr lang="en-US" sz="2400" dirty="0" smtClean="0"/>
              <a:t>, </a:t>
            </a:r>
            <a:r>
              <a:rPr lang="en-US" sz="2400" dirty="0" err="1" smtClean="0"/>
              <a:t>yaitu</a:t>
            </a:r>
            <a:r>
              <a:rPr lang="en-US" sz="2400" dirty="0" smtClean="0"/>
              <a:t>:  Associate, Professional, </a:t>
            </a:r>
            <a:r>
              <a:rPr lang="en-US" sz="2400" dirty="0" err="1" smtClean="0"/>
              <a:t>dan</a:t>
            </a:r>
            <a:r>
              <a:rPr lang="en-US" sz="2400" dirty="0" smtClean="0"/>
              <a:t> Expert. </a:t>
            </a:r>
          </a:p>
          <a:p>
            <a:r>
              <a:rPr lang="en-US" sz="2400" dirty="0" err="1" smtClean="0"/>
              <a:t>Jenjang</a:t>
            </a:r>
            <a:r>
              <a:rPr lang="en-US" sz="2400" dirty="0" smtClean="0"/>
              <a:t> </a:t>
            </a:r>
            <a:r>
              <a:rPr lang="en-US" sz="2400" dirty="0" err="1" smtClean="0"/>
              <a:t>sertifikasi</a:t>
            </a:r>
            <a:r>
              <a:rPr lang="en-US" sz="2400" dirty="0" smtClean="0"/>
              <a:t> Cisco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umum</a:t>
            </a:r>
            <a:r>
              <a:rPr lang="en-US" sz="2400" dirty="0" smtClean="0"/>
              <a:t> </a:t>
            </a:r>
            <a:r>
              <a:rPr lang="en-US" sz="2400" dirty="0" err="1" smtClean="0"/>
              <a:t>meliputi</a:t>
            </a:r>
            <a:r>
              <a:rPr lang="en-US" sz="2400" dirty="0" smtClean="0"/>
              <a:t> </a:t>
            </a:r>
          </a:p>
          <a:p>
            <a:pPr lvl="1"/>
            <a:r>
              <a:rPr lang="en-US" sz="1800" i="1" dirty="0" smtClean="0"/>
              <a:t>Cisco Certified Network Associate (CCNA) </a:t>
            </a:r>
          </a:p>
          <a:p>
            <a:pPr lvl="1"/>
            <a:r>
              <a:rPr lang="en-US" sz="1800" i="1" dirty="0" smtClean="0"/>
              <a:t>Cisco Certified Network Professional (CCNP)</a:t>
            </a:r>
          </a:p>
          <a:p>
            <a:pPr lvl="1"/>
            <a:r>
              <a:rPr lang="en-US" sz="1800" i="1" dirty="0" smtClean="0"/>
              <a:t>Cisco Certified Internetworking Expert.(CCIE)</a:t>
            </a:r>
          </a:p>
          <a:p>
            <a:r>
              <a:rPr lang="en-US" sz="2400" dirty="0" err="1" smtClean="0"/>
              <a:t>Selain</a:t>
            </a:r>
            <a:r>
              <a:rPr lang="en-US" sz="2400" dirty="0" smtClean="0"/>
              <a:t> </a:t>
            </a:r>
            <a:r>
              <a:rPr lang="en-US" sz="2400" dirty="0" err="1" smtClean="0"/>
              <a:t>jalur</a:t>
            </a:r>
            <a:r>
              <a:rPr lang="en-US" sz="2400" dirty="0" smtClean="0"/>
              <a:t> </a:t>
            </a:r>
            <a:r>
              <a:rPr lang="en-US" sz="2400" dirty="0" err="1" smtClean="0"/>
              <a:t>umum</a:t>
            </a:r>
            <a:r>
              <a:rPr lang="en-US" sz="2400" dirty="0" smtClean="0"/>
              <a:t>, Cisco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jalur</a:t>
            </a:r>
            <a:r>
              <a:rPr lang="en-US" sz="2400" dirty="0" smtClean="0"/>
              <a:t> </a:t>
            </a:r>
            <a:r>
              <a:rPr lang="en-US" sz="2400" dirty="0" err="1" smtClean="0"/>
              <a:t>spesialisasi</a:t>
            </a:r>
            <a:r>
              <a:rPr lang="en-US" sz="2400" dirty="0" smtClean="0"/>
              <a:t> </a:t>
            </a:r>
            <a:r>
              <a:rPr lang="en-US" sz="2400" dirty="0" err="1" smtClean="0"/>
              <a:t>yaitu</a:t>
            </a:r>
            <a:r>
              <a:rPr lang="en-US" sz="2400" dirty="0" smtClean="0"/>
              <a:t>: </a:t>
            </a:r>
            <a:r>
              <a:rPr lang="en-US" sz="2400" i="1" dirty="0" smtClean="0"/>
              <a:t>Cisco Certified Designing Associate (CCDA), Cisco Certified Designing Professional (CCDP), </a:t>
            </a:r>
            <a:r>
              <a:rPr lang="en-US" sz="2400" dirty="0" err="1" smtClean="0"/>
              <a:t>dan</a:t>
            </a:r>
            <a:r>
              <a:rPr lang="en-US" sz="2400" i="1" dirty="0" smtClean="0"/>
              <a:t> Cisco Security Specialist 1 (CSS1)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lain </a:t>
            </a:r>
            <a:r>
              <a:rPr lang="en-US" sz="2400" dirty="0" err="1" smtClean="0"/>
              <a:t>sebagainya</a:t>
            </a:r>
            <a:endParaRPr lang="en-US" sz="2400" dirty="0" smtClean="0"/>
          </a:p>
          <a:p>
            <a:r>
              <a:rPr lang="en-US" sz="2400" dirty="0" err="1" smtClean="0">
                <a:solidFill>
                  <a:srgbClr val="FF0000"/>
                </a:solidFill>
              </a:rPr>
              <a:t>Profesi</a:t>
            </a:r>
            <a:r>
              <a:rPr lang="en-US" sz="2400" dirty="0" smtClean="0">
                <a:solidFill>
                  <a:srgbClr val="FF0000"/>
                </a:solidFill>
              </a:rPr>
              <a:t>: network administrator</a:t>
            </a: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20" b="16080"/>
          <a:stretch/>
        </p:blipFill>
        <p:spPr>
          <a:xfrm>
            <a:off x="6705600" y="990600"/>
            <a:ext cx="1905000" cy="1295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895600"/>
            <a:ext cx="7290054" cy="1499616"/>
          </a:xfrm>
        </p:spPr>
        <p:txBody>
          <a:bodyPr/>
          <a:lstStyle/>
          <a:p>
            <a:pPr algn="ctr"/>
            <a:r>
              <a:rPr lang="en-US" dirty="0" smtClean="0"/>
              <a:t>TERIMA KASIH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70901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Pentingnya Sertifikasi (2)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A</a:t>
            </a:r>
            <a:r>
              <a:rPr lang="en-US" dirty="0" err="1" smtClean="0"/>
              <a:t>pakah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formal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kantongi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membuktikan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?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Alasan yang Mendorong Sertifikasi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Ketidakmampuan lembaga pendidikan untuk mengadopsi perubahan secara cepat</a:t>
            </a:r>
          </a:p>
          <a:p>
            <a:r>
              <a:rPr lang="en-US" dirty="0" err="1" smtClean="0"/>
              <a:t>Keterbatasan</a:t>
            </a:r>
            <a:r>
              <a:rPr lang="en-US" dirty="0" smtClean="0"/>
              <a:t> </a:t>
            </a:r>
            <a:r>
              <a:rPr lang="en-US" dirty="0" err="1" smtClean="0"/>
              <a:t>kurikulum</a:t>
            </a:r>
            <a:endParaRPr lang="id-ID" dirty="0" smtClean="0"/>
          </a:p>
          <a:p>
            <a:r>
              <a:rPr lang="id-ID" dirty="0" err="1" smtClean="0"/>
              <a:t>K</a:t>
            </a:r>
            <a:r>
              <a:rPr lang="en-US" dirty="0" err="1" smtClean="0"/>
              <a:t>einginan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independen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endParaRPr lang="id-ID" dirty="0" smtClean="0"/>
          </a:p>
          <a:p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kompetensi</a:t>
            </a:r>
            <a:r>
              <a:rPr lang="en-US" dirty="0" smtClean="0"/>
              <a:t>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memudahkan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institusi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menilai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(</a:t>
            </a:r>
            <a:r>
              <a:rPr lang="en-US" i="1" dirty="0" smtClean="0"/>
              <a:t>skill</a:t>
            </a:r>
            <a:r>
              <a:rPr lang="en-US" dirty="0" smtClean="0"/>
              <a:t>) </a:t>
            </a:r>
            <a:r>
              <a:rPr lang="en-US" dirty="0" err="1" smtClean="0"/>
              <a:t>calon</a:t>
            </a:r>
            <a:r>
              <a:rPr lang="en-US" dirty="0" smtClean="0"/>
              <a:t> </a:t>
            </a:r>
            <a:r>
              <a:rPr lang="en-US" dirty="0" err="1" smtClean="0"/>
              <a:t>pegawai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pegawainya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K</a:t>
            </a:r>
            <a:r>
              <a:rPr lang="en-US" dirty="0" err="1" smtClean="0"/>
              <a:t>ebutuhan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TI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 smtClean="0"/>
              <a:t>kompetensi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spesifik</a:t>
            </a:r>
            <a:endParaRPr lang="id-ID" dirty="0" smtClean="0"/>
          </a:p>
          <a:p>
            <a:endParaRPr lang="id-ID" dirty="0" smtClean="0"/>
          </a:p>
          <a:p>
            <a:r>
              <a:rPr lang="id-ID" dirty="0" smtClean="0"/>
              <a:t>M</a:t>
            </a:r>
            <a:r>
              <a:rPr lang="en-US" dirty="0" err="1" smtClean="0"/>
              <a:t>endorong</a:t>
            </a:r>
            <a:r>
              <a:rPr lang="en-US" dirty="0" smtClean="0"/>
              <a:t> </a:t>
            </a:r>
            <a:r>
              <a:rPr lang="en-US" dirty="0" err="1" smtClean="0"/>
              <a:t>turun</a:t>
            </a:r>
            <a:r>
              <a:rPr lang="en-US" dirty="0" smtClean="0"/>
              <a:t> </a:t>
            </a:r>
            <a:r>
              <a:rPr lang="en-US" dirty="0" err="1" smtClean="0"/>
              <a:t>tangannya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vendor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ikut</a:t>
            </a:r>
            <a:r>
              <a:rPr lang="en-US" dirty="0" smtClean="0"/>
              <a:t> </a:t>
            </a:r>
            <a:r>
              <a:rPr lang="en-US" dirty="0" err="1" smtClean="0"/>
              <a:t>terjun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program </a:t>
            </a:r>
            <a:r>
              <a:rPr lang="en-US" dirty="0" err="1" smtClean="0"/>
              <a:t>pendidikan</a:t>
            </a:r>
            <a:r>
              <a:rPr lang="en-US" dirty="0" smtClean="0"/>
              <a:t> yang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akhirnya</a:t>
            </a:r>
            <a:r>
              <a:rPr lang="en-US" dirty="0" smtClean="0"/>
              <a:t> </a:t>
            </a:r>
            <a:r>
              <a:rPr lang="en-US" dirty="0" err="1" smtClean="0"/>
              <a:t>melahirkan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kompetensi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sertifikasi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Keuntungan Sertifikasi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yang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tentu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membuka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kesempatan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. </a:t>
            </a:r>
            <a:endParaRPr lang="id-ID" dirty="0" smtClean="0"/>
          </a:p>
          <a:p>
            <a:r>
              <a:rPr lang="en-US" dirty="0" err="1" smtClean="0"/>
              <a:t>Sertifikat</a:t>
            </a:r>
            <a:r>
              <a:rPr lang="en-US" dirty="0" smtClean="0"/>
              <a:t> TI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kredibilitas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profesional</a:t>
            </a:r>
            <a:r>
              <a:rPr lang="en-US" dirty="0" smtClean="0"/>
              <a:t> TI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pemberi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endParaRPr lang="id-ID" dirty="0" smtClean="0"/>
          </a:p>
          <a:p>
            <a:r>
              <a:rPr lang="en-US" dirty="0" err="1" smtClean="0"/>
              <a:t>Bagi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, </a:t>
            </a:r>
            <a:r>
              <a:rPr lang="en-US" dirty="0" err="1" smtClean="0"/>
              <a:t>sertifikasi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yang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terukur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mengukur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teknis</a:t>
            </a:r>
            <a:r>
              <a:rPr lang="en-US" dirty="0" smtClean="0"/>
              <a:t>. </a:t>
            </a:r>
            <a:endParaRPr lang="id-ID" dirty="0" smtClean="0"/>
          </a:p>
          <a:p>
            <a:r>
              <a:rPr lang="id-ID" dirty="0" smtClean="0"/>
              <a:t>M</a:t>
            </a:r>
            <a:r>
              <a:rPr lang="en-US" dirty="0" err="1" smtClean="0"/>
              <a:t>emiliki</a:t>
            </a:r>
            <a:r>
              <a:rPr lang="en-US" dirty="0" smtClean="0"/>
              <a:t> rasa </a:t>
            </a:r>
            <a:r>
              <a:rPr lang="en-US" dirty="0" err="1" smtClean="0"/>
              <a:t>kepercayaan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keterampilan</a:t>
            </a:r>
            <a:r>
              <a:rPr lang="en-US" dirty="0" smtClean="0"/>
              <a:t> yang </a:t>
            </a:r>
            <a:r>
              <a:rPr lang="en-US" dirty="0" err="1" smtClean="0"/>
              <a:t>dimilikinya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Sertifikasi</a:t>
            </a:r>
            <a:r>
              <a:rPr lang="en-US" dirty="0" smtClean="0"/>
              <a:t> IT</a:t>
            </a:r>
            <a:r>
              <a:rPr lang="id-ID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err="1" smtClean="0"/>
              <a:t>Sertifikasi</a:t>
            </a:r>
            <a:r>
              <a:rPr lang="en-US" sz="2400" b="1" dirty="0" smtClean="0"/>
              <a:t> IT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independen</a:t>
            </a:r>
            <a:r>
              <a:rPr lang="en-US" sz="2400" dirty="0" smtClean="0"/>
              <a:t>, </a:t>
            </a:r>
            <a:r>
              <a:rPr lang="en-US" sz="2400" dirty="0" err="1" smtClean="0"/>
              <a:t>obyektif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tugas</a:t>
            </a:r>
            <a:r>
              <a:rPr lang="en-US" sz="2400" dirty="0" smtClean="0"/>
              <a:t> yang regular </a:t>
            </a:r>
            <a:r>
              <a:rPr lang="en-US" sz="2400" dirty="0" err="1" smtClean="0"/>
              <a:t>bagi</a:t>
            </a:r>
            <a:r>
              <a:rPr lang="en-US" sz="2400" dirty="0" smtClean="0"/>
              <a:t> </a:t>
            </a:r>
            <a:r>
              <a:rPr lang="en-US" sz="2400" dirty="0" err="1" smtClean="0"/>
              <a:t>kepentingan</a:t>
            </a:r>
            <a:r>
              <a:rPr lang="en-US" sz="2400" dirty="0" smtClean="0"/>
              <a:t> </a:t>
            </a:r>
            <a:r>
              <a:rPr lang="en-US" sz="2400" dirty="0" err="1" smtClean="0"/>
              <a:t>profesional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area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teknologi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. </a:t>
            </a:r>
            <a:endParaRPr lang="id-ID" sz="2400" dirty="0" smtClean="0"/>
          </a:p>
          <a:p>
            <a:endParaRPr lang="en-US" sz="2400" dirty="0" smtClean="0"/>
          </a:p>
          <a:p>
            <a:r>
              <a:rPr lang="en-US" sz="2400" u="sng" dirty="0" err="1" smtClean="0"/>
              <a:t>Sertifikasi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memiliki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tujuan</a:t>
            </a:r>
            <a:r>
              <a:rPr lang="en-US" sz="2400" u="sng" dirty="0" smtClean="0"/>
              <a:t> </a:t>
            </a:r>
            <a:r>
              <a:rPr lang="id-ID" sz="2400" u="sng" dirty="0" smtClean="0"/>
              <a:t>secara umum </a:t>
            </a:r>
            <a:r>
              <a:rPr lang="en-US" sz="2400" u="sng" dirty="0" err="1" smtClean="0"/>
              <a:t>untuk</a:t>
            </a:r>
            <a:r>
              <a:rPr lang="en-US" sz="2400" u="sng" dirty="0" smtClean="0"/>
              <a:t>:</a:t>
            </a:r>
          </a:p>
          <a:p>
            <a:pPr lvl="1"/>
            <a:r>
              <a:rPr lang="en-US" sz="2000" dirty="0" err="1" smtClean="0"/>
              <a:t>Membentuk</a:t>
            </a:r>
            <a:r>
              <a:rPr lang="en-US" sz="2000" dirty="0" smtClean="0"/>
              <a:t> </a:t>
            </a:r>
            <a:r>
              <a:rPr lang="en-US" sz="2000" dirty="0" err="1" smtClean="0"/>
              <a:t>tenaga</a:t>
            </a:r>
            <a:r>
              <a:rPr lang="en-US" sz="2000" dirty="0" smtClean="0"/>
              <a:t> </a:t>
            </a:r>
            <a:r>
              <a:rPr lang="en-US" sz="2000" dirty="0" err="1" smtClean="0"/>
              <a:t>praktisi</a:t>
            </a:r>
            <a:r>
              <a:rPr lang="en-US" sz="2000" dirty="0" smtClean="0"/>
              <a:t> TI yang </a:t>
            </a:r>
            <a:r>
              <a:rPr lang="en-US" sz="2000" dirty="0" err="1" smtClean="0"/>
              <a:t>berkualitas</a:t>
            </a:r>
            <a:r>
              <a:rPr lang="en-US" sz="2000" dirty="0" smtClean="0"/>
              <a:t> </a:t>
            </a:r>
            <a:r>
              <a:rPr lang="en-US" sz="2000" dirty="0" err="1" smtClean="0"/>
              <a:t>tinggi</a:t>
            </a:r>
            <a:r>
              <a:rPr lang="en-US" sz="2000" dirty="0" smtClean="0"/>
              <a:t>,</a:t>
            </a:r>
          </a:p>
          <a:p>
            <a:pPr lvl="1"/>
            <a:r>
              <a:rPr lang="en-US" sz="2000" dirty="0" err="1" smtClean="0"/>
              <a:t>Membentuk</a:t>
            </a:r>
            <a:r>
              <a:rPr lang="en-US" sz="2000" dirty="0" smtClean="0"/>
              <a:t> </a:t>
            </a:r>
            <a:r>
              <a:rPr lang="en-US" sz="2000" dirty="0" err="1" smtClean="0"/>
              <a:t>standar</a:t>
            </a:r>
            <a:r>
              <a:rPr lang="en-US" sz="2000" dirty="0" smtClean="0"/>
              <a:t> </a:t>
            </a:r>
            <a:r>
              <a:rPr lang="en-US" sz="2000" dirty="0" err="1" smtClean="0"/>
              <a:t>kerja</a:t>
            </a:r>
            <a:r>
              <a:rPr lang="en-US" sz="2000" dirty="0" smtClean="0"/>
              <a:t> TI yang </a:t>
            </a:r>
            <a:r>
              <a:rPr lang="en-US" sz="2000" dirty="0" err="1" smtClean="0"/>
              <a:t>tinggi</a:t>
            </a:r>
            <a:r>
              <a:rPr lang="en-US" sz="2000" dirty="0" smtClean="0"/>
              <a:t>,</a:t>
            </a:r>
          </a:p>
          <a:p>
            <a:pPr lvl="1"/>
            <a:r>
              <a:rPr lang="en-US" sz="2000" dirty="0" err="1" smtClean="0"/>
              <a:t>Pengembangan</a:t>
            </a:r>
            <a:r>
              <a:rPr lang="en-US" sz="2000" dirty="0" smtClean="0"/>
              <a:t> </a:t>
            </a:r>
            <a:r>
              <a:rPr lang="en-US" sz="2000" dirty="0" err="1" smtClean="0"/>
              <a:t>profesional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berkesinambungan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Sertifikasi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TI </a:t>
            </a:r>
            <a:r>
              <a:rPr lang="en-US" dirty="0" err="1" smtClean="0"/>
              <a:t>Profesional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d-ID" sz="2400" b="1" dirty="0" smtClean="0"/>
              <a:t>Secara khusus, sertifikasi bagi tenaga TI profesional bertujuan untuk </a:t>
            </a:r>
          </a:p>
          <a:p>
            <a:r>
              <a:rPr lang="en-US" sz="2400" dirty="0" err="1" smtClean="0"/>
              <a:t>Perencanaan</a:t>
            </a:r>
            <a:r>
              <a:rPr lang="en-US" sz="2400" dirty="0" smtClean="0"/>
              <a:t> </a:t>
            </a:r>
            <a:r>
              <a:rPr lang="id-ID" sz="2400" dirty="0" smtClean="0"/>
              <a:t>dan pengembangan </a:t>
            </a:r>
            <a:r>
              <a:rPr lang="en-US" sz="2400" dirty="0" err="1" smtClean="0"/>
              <a:t>karir</a:t>
            </a:r>
            <a:r>
              <a:rPr lang="id-ID" sz="2400" dirty="0" smtClean="0"/>
              <a:t> (</a:t>
            </a:r>
            <a:r>
              <a:rPr lang="id-ID" sz="2400" i="1" dirty="0" smtClean="0"/>
              <a:t>p</a:t>
            </a:r>
            <a:r>
              <a:rPr lang="en-US" sz="2400" i="1" dirty="0" err="1" smtClean="0"/>
              <a:t>rofesional</a:t>
            </a:r>
            <a:r>
              <a:rPr lang="en-US" sz="2400" i="1" dirty="0" smtClean="0"/>
              <a:t> development</a:t>
            </a:r>
            <a:r>
              <a:rPr lang="id-ID" sz="2400" i="1" dirty="0" smtClean="0"/>
              <a:t>) </a:t>
            </a:r>
            <a:r>
              <a:rPr lang="id-ID" sz="2400" dirty="0" smtClean="0"/>
              <a:t>yang </a:t>
            </a:r>
            <a:r>
              <a:rPr lang="en-US" sz="2400" dirty="0" err="1" smtClean="0"/>
              <a:t>bermanfaat</a:t>
            </a:r>
            <a:r>
              <a:rPr lang="en-US" sz="2400" dirty="0" smtClean="0"/>
              <a:t> </a:t>
            </a:r>
            <a:r>
              <a:rPr lang="en-US" sz="2400" dirty="0" err="1" smtClean="0"/>
              <a:t>bagi</a:t>
            </a:r>
            <a:r>
              <a:rPr lang="en-US" sz="2400" dirty="0" smtClean="0"/>
              <a:t> </a:t>
            </a:r>
            <a:r>
              <a:rPr lang="en-US" sz="2400" dirty="0" err="1" smtClean="0"/>
              <a:t>promosi</a:t>
            </a:r>
            <a:r>
              <a:rPr lang="en-US" sz="2400" dirty="0" smtClean="0"/>
              <a:t>, </a:t>
            </a:r>
            <a:r>
              <a:rPr lang="en-US" sz="2400" dirty="0" err="1" smtClean="0"/>
              <a:t>gaji</a:t>
            </a:r>
            <a:r>
              <a:rPr lang="id-ID" sz="2400" dirty="0" smtClean="0"/>
              <a:t>,dll</a:t>
            </a:r>
            <a:endParaRPr lang="id-ID" sz="2400" i="1" dirty="0" smtClean="0"/>
          </a:p>
          <a:p>
            <a:r>
              <a:rPr lang="en-US" sz="2400" dirty="0" err="1" smtClean="0"/>
              <a:t>Meningkatkan</a:t>
            </a:r>
            <a:r>
              <a:rPr lang="en-US" sz="2400" dirty="0" smtClean="0"/>
              <a:t> </a:t>
            </a:r>
            <a:r>
              <a:rPr lang="en-US" sz="2400" i="1" dirty="0" smtClean="0"/>
              <a:t>international marketability</a:t>
            </a:r>
            <a:r>
              <a:rPr lang="en-US" sz="2400" dirty="0" smtClean="0"/>
              <a:t> (</a:t>
            </a:r>
            <a:r>
              <a:rPr lang="en-US" sz="2400" dirty="0" err="1" smtClean="0"/>
              <a:t>penting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kasus</a:t>
            </a:r>
            <a:r>
              <a:rPr lang="en-US" sz="2400" dirty="0" smtClean="0"/>
              <a:t>, </a:t>
            </a:r>
            <a:r>
              <a:rPr lang="en-US" sz="2400" dirty="0" err="1" smtClean="0"/>
              <a:t>ketika</a:t>
            </a:r>
            <a:r>
              <a:rPr lang="en-US" sz="2400" dirty="0" smtClean="0"/>
              <a:t> </a:t>
            </a:r>
            <a:r>
              <a:rPr lang="en-US" sz="2400" dirty="0" err="1" smtClean="0"/>
              <a:t>tenaga</a:t>
            </a:r>
            <a:r>
              <a:rPr lang="en-US" sz="2400" dirty="0" smtClean="0"/>
              <a:t> TI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bekerja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perusahaan</a:t>
            </a:r>
            <a:r>
              <a:rPr lang="en-US" sz="2400" dirty="0" smtClean="0"/>
              <a:t> </a:t>
            </a:r>
            <a:r>
              <a:rPr lang="en-US" sz="2400" dirty="0" err="1" smtClean="0"/>
              <a:t>multinasional</a:t>
            </a:r>
            <a:r>
              <a:rPr lang="en-US" sz="2400" dirty="0" smtClean="0"/>
              <a:t>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Sertifikasi Bagi Masyarakat (1)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 smtClean="0"/>
              <a:t>Bagi</a:t>
            </a:r>
            <a:r>
              <a:rPr lang="en-US" b="1" dirty="0" smtClean="0"/>
              <a:t> </a:t>
            </a:r>
            <a:r>
              <a:rPr lang="en-US" b="1" dirty="0" err="1" smtClean="0"/>
              <a:t>masyarakat</a:t>
            </a:r>
            <a:r>
              <a:rPr lang="en-US" b="1" dirty="0" smtClean="0"/>
              <a:t> </a:t>
            </a:r>
            <a:r>
              <a:rPr lang="en-US" b="1" dirty="0" err="1" smtClean="0"/>
              <a:t>luas</a:t>
            </a:r>
            <a:r>
              <a:rPr lang="en-US" b="1" dirty="0" smtClean="0"/>
              <a:t> </a:t>
            </a:r>
            <a:r>
              <a:rPr lang="en-US" b="1" dirty="0" err="1" smtClean="0"/>
              <a:t>sertifikasi</a:t>
            </a:r>
            <a:r>
              <a:rPr lang="en-US" b="1" dirty="0" smtClean="0"/>
              <a:t> </a:t>
            </a:r>
            <a:r>
              <a:rPr lang="en-US" b="1" dirty="0" err="1" smtClean="0"/>
              <a:t>memberikan</a:t>
            </a:r>
            <a:r>
              <a:rPr lang="en-US" b="1" dirty="0" smtClean="0"/>
              <a:t> </a:t>
            </a:r>
            <a:r>
              <a:rPr lang="en-US" b="1" dirty="0" err="1" smtClean="0"/>
              <a:t>kontribusi</a:t>
            </a:r>
            <a:r>
              <a:rPr lang="en-US" b="1" dirty="0" smtClean="0"/>
              <a:t> </a:t>
            </a:r>
            <a:r>
              <a:rPr lang="en-US" b="1" dirty="0" err="1" smtClean="0"/>
              <a:t>positif</a:t>
            </a:r>
            <a:endParaRPr lang="id-ID" b="1" dirty="0" smtClean="0"/>
          </a:p>
          <a:p>
            <a:pPr lvl="0"/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staf</a:t>
            </a:r>
            <a:r>
              <a:rPr lang="en-US" dirty="0" smtClean="0"/>
              <a:t> yang </a:t>
            </a:r>
            <a:r>
              <a:rPr lang="en-US" i="1" dirty="0" smtClean="0"/>
              <a:t>up to date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berkualitas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citra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r>
              <a:rPr lang="en-US" dirty="0" smtClean="0"/>
              <a:t>, </a:t>
            </a:r>
            <a:r>
              <a:rPr lang="en-US" dirty="0" err="1" smtClean="0"/>
              <a:t>keuntungan</a:t>
            </a:r>
            <a:r>
              <a:rPr lang="en-US" dirty="0" smtClean="0"/>
              <a:t> yang </a:t>
            </a:r>
            <a:r>
              <a:rPr lang="en-US" dirty="0" err="1" smtClean="0"/>
              <a:t>kompetitif</a:t>
            </a:r>
            <a:r>
              <a:rPr lang="en-US" dirty="0" smtClean="0"/>
              <a:t>,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ukur</a:t>
            </a:r>
            <a:r>
              <a:rPr lang="en-US" dirty="0" smtClean="0"/>
              <a:t> yang </a:t>
            </a:r>
            <a:r>
              <a:rPr lang="en-US" dirty="0" err="1" smtClean="0"/>
              <a:t>obyektif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staf</a:t>
            </a:r>
            <a:r>
              <a:rPr lang="en-US" dirty="0" smtClean="0"/>
              <a:t>, </a:t>
            </a:r>
            <a:r>
              <a:rPr lang="en-US" dirty="0" err="1" smtClean="0"/>
              <a:t>kontraktor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konsultan</a:t>
            </a:r>
            <a:r>
              <a:rPr lang="en-US" dirty="0" smtClean="0"/>
              <a:t>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364</TotalTime>
  <Words>900</Words>
  <Application>Microsoft Office PowerPoint</Application>
  <PresentationFormat>On-screen Show (4:3)</PresentationFormat>
  <Paragraphs>103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Calibri</vt:lpstr>
      <vt:lpstr>Tw Cen MT</vt:lpstr>
      <vt:lpstr>Tw Cen MT Condensed</vt:lpstr>
      <vt:lpstr>Wingdings 3</vt:lpstr>
      <vt:lpstr>Integral</vt:lpstr>
      <vt:lpstr>Sertifikasi IT</vt:lpstr>
      <vt:lpstr>Pentingnya Sertifikasi (1)</vt:lpstr>
      <vt:lpstr>Pentingnya Sertifikasi (2)</vt:lpstr>
      <vt:lpstr>Alasan yang Mendorong Sertifikasi</vt:lpstr>
      <vt:lpstr>PowerPoint Presentation</vt:lpstr>
      <vt:lpstr>Keuntungan Sertifikasi</vt:lpstr>
      <vt:lpstr>Sertifikasi IT (2)</vt:lpstr>
      <vt:lpstr>Sertifikasi Bagi Tenaga TI Profesional</vt:lpstr>
      <vt:lpstr>Sertifikasi Bagi Masyarakat (1)</vt:lpstr>
      <vt:lpstr>Sertifikasi Bagi Masyarakat (2)</vt:lpstr>
      <vt:lpstr>Jenis-jenis Sertifikasi</vt:lpstr>
      <vt:lpstr>PowerPoint Presentation</vt:lpstr>
      <vt:lpstr>1. Sertifikasi Nasional</vt:lpstr>
      <vt:lpstr>1. Sertifikasi Nasional</vt:lpstr>
      <vt:lpstr>2. Sertifikasi Internasional</vt:lpstr>
      <vt:lpstr>Sertifikasi Bahasa Pemrograman</vt:lpstr>
      <vt:lpstr>Sertifikasi Bahasa Pemrograman</vt:lpstr>
      <vt:lpstr>Sertifikasi Database</vt:lpstr>
      <vt:lpstr>Sertifikasi Database</vt:lpstr>
      <vt:lpstr>Serifikasi Jaringan</vt:lpstr>
      <vt:lpstr>TERIMA KASIH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Sertifikasi IT</dc:title>
  <dc:creator>Asus</dc:creator>
  <cp:lastModifiedBy>Asus</cp:lastModifiedBy>
  <cp:revision>18</cp:revision>
  <dcterms:created xsi:type="dcterms:W3CDTF">2013-05-29T23:42:59Z</dcterms:created>
  <dcterms:modified xsi:type="dcterms:W3CDTF">2019-12-06T01:17:42Z</dcterms:modified>
</cp:coreProperties>
</file>