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97" r:id="rId3"/>
    <p:sldId id="317" r:id="rId4"/>
    <p:sldId id="318" r:id="rId5"/>
    <p:sldId id="298" r:id="rId6"/>
    <p:sldId id="299" r:id="rId7"/>
    <p:sldId id="300" r:id="rId8"/>
    <p:sldId id="31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6" r:id="rId23"/>
    <p:sldId id="315" r:id="rId24"/>
    <p:sldId id="31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CC00"/>
    <a:srgbClr val="00FF00"/>
    <a:srgbClr val="99CCFF"/>
    <a:srgbClr val="FF9900"/>
    <a:srgbClr val="FFFF00"/>
    <a:srgbClr val="FFCC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330318-ABC3-4D44-AFF5-491A363A1BA0}" type="datetimeFigureOut">
              <a:rPr lang="id-ID"/>
              <a:pPr>
                <a:defRPr/>
              </a:pPr>
              <a:t>18/03/2016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85D24-7676-4047-9BBE-7F140BE499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92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3060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07496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2676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09349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2025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1921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5C5BCA32-6C44-4DB7-B9E2-35A5BB11B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92CF4-7977-4B86-9313-827EB03D6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0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D2522-A125-4217-BFEE-F1894CA6A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9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38DC-9F2F-4797-B70A-684140859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7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3BF0-8638-4300-8161-6DB2CE68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9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86CA-F795-427A-A080-2221992F1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B7F8-896B-4401-A787-7D2979F7E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3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3B8B-72E1-46BA-9B23-3C13584DB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AE86-B94B-4DE6-B7E8-89B57ABE3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88AC-72AD-44A7-A768-D1AEBE4D4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B66F-A36D-49DA-B758-7429FC281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339AC78-FBF6-4807-B694-B0521BDD9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0" descr="C:\WINNT\Profiles\rebeccal\Personal\pics\strtegic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4724400"/>
            <a:ext cx="662781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Kriptografi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Sesi</a:t>
            </a:r>
            <a:r>
              <a:rPr lang="en-US" smtClean="0"/>
              <a:t>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Monoalphabetic Cipher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800" dirty="0" smtClean="0"/>
              <a:t>Mixed </a:t>
            </a:r>
            <a:r>
              <a:rPr lang="en-GB" sz="2800" dirty="0" err="1" smtClean="0"/>
              <a:t>Monoalphabetic</a:t>
            </a:r>
            <a:r>
              <a:rPr lang="en-GB" sz="2800" dirty="0" smtClean="0"/>
              <a:t> Cipher</a:t>
            </a:r>
          </a:p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800" dirty="0" smtClean="0"/>
          </a:p>
          <a:p>
            <a:pPr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800" dirty="0" smtClean="0"/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dirty="0" smtClean="0"/>
              <a:t>U  D  I  N U S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dirty="0" smtClean="0"/>
              <a:t>O Q W X O A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z="2400" dirty="0"/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P= </a:t>
            </a:r>
            <a:r>
              <a:rPr lang="en-GB" sz="2000" b="1" dirty="0" smtClean="0">
                <a:solidFill>
                  <a:srgbClr val="C00000"/>
                </a:solidFill>
              </a:rPr>
              <a:t>APA 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A=0, P=15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666699"/>
                </a:solidFill>
              </a:rPr>
              <a:t>C(A)=(0+3) =&gt; 3 mod 26 =&gt; 3 =&gt;D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666699"/>
                </a:solidFill>
              </a:rPr>
              <a:t>C(P)=(15+4)=&gt; 19 mod 26 =&gt; 19 =&gt; T</a:t>
            </a:r>
            <a:endParaRPr lang="en-GB" sz="2000" b="1" dirty="0" smtClean="0">
              <a:solidFill>
                <a:srgbClr val="666699"/>
              </a:solidFill>
            </a:endParaRP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000" b="1" dirty="0" smtClean="0">
                <a:solidFill>
                  <a:srgbClr val="C00000"/>
                </a:solidFill>
              </a:rPr>
              <a:t>C=DTD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US" sz="2800" dirty="0" smtClean="0"/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/>
        </p:nvGraphicFramePr>
        <p:xfrm>
          <a:off x="1905000" y="2590800"/>
          <a:ext cx="6757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Worksheet" r:id="rId3" imgW="7848531" imgH="695349" progId="Excel.Sheet.8">
                  <p:embed/>
                </p:oleObj>
              </mc:Choice>
              <mc:Fallback>
                <p:oleObj name="Worksheet" r:id="rId3" imgW="7848531" imgH="6953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6757988" cy="6858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906588"/>
            <a:ext cx="71866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Easier Monoalphabetic Cipher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B  E R D A S  I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 O C K A D S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Kelemahan :</a:t>
            </a:r>
          </a:p>
          <a:p>
            <a:pPr lvl="1" algn="just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z="2400" smtClean="0"/>
              <a:t>Frekuensi kemunculan huruf tidak dapat dihilangkan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295400" y="2514600"/>
          <a:ext cx="76962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Worksheet" r:id="rId4" imgW="7848531" imgH="695349" progId="Excel.Sheet.8">
                  <p:embed/>
                </p:oleObj>
              </mc:Choice>
              <mc:Fallback>
                <p:oleObj name="Worksheet" r:id="rId4" imgW="7848531" imgH="69534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7696200" cy="7175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867400" cy="5619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Monoalphabetic Cipher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smtClean="0"/>
              <a:t>Leon Battista Alberti sekitar 1467 diyakini sebagai pencipta cipher polyalphabetic pertama di era Renaissance.</a:t>
            </a:r>
            <a:endParaRPr lang="en-US" sz="2800" smtClean="0"/>
          </a:p>
          <a:p>
            <a:pPr algn="just"/>
            <a:r>
              <a:rPr lang="id-ID" sz="2800" smtClean="0"/>
              <a:t>Alberti menggunakan alfabet campuran untuk mengenkripsi pesan, </a:t>
            </a:r>
            <a:endParaRPr lang="en-US" sz="2800" smtClean="0"/>
          </a:p>
          <a:p>
            <a:pPr algn="just"/>
            <a:r>
              <a:rPr lang="id-ID" sz="2800" smtClean="0"/>
              <a:t>Untuk penyandian ini Alberti menggunakan perangkat dekoder yaitu cipher disk, yang menerapkan substitusi polyalphabetic dengan huruf campuran. 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smtClean="0"/>
              <a:t>Polyalphabetic cipher (cipher abjad majemuk) menggunakan sejumlah monoalphabetic cipher. </a:t>
            </a:r>
            <a:endParaRPr lang="en-US" sz="2800" smtClean="0"/>
          </a:p>
          <a:p>
            <a:pPr algn="just"/>
            <a:r>
              <a:rPr lang="id-ID" sz="2800" smtClean="0"/>
              <a:t>Kebanyakan penerapan polyalphabetic cipher adalah mengulang kunci mono alphabetic selama n periode.</a:t>
            </a:r>
            <a:endParaRPr lang="en-US" sz="2800" smtClean="0"/>
          </a:p>
          <a:p>
            <a:pPr algn="just"/>
            <a:r>
              <a:rPr lang="id-ID" sz="2800" smtClean="0"/>
              <a:t>n periode =  panjang plain text / panjang kunci. Untuk lebih jelasnya perhatikan penjelasan di bawah ini</a:t>
            </a:r>
          </a:p>
          <a:p>
            <a:pPr algn="just"/>
            <a:r>
              <a:rPr lang="id-ID" sz="2800" smtClean="0"/>
              <a:t/>
            </a:r>
            <a:br>
              <a:rPr lang="id-ID" sz="2800" smtClean="0"/>
            </a:b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5181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P : BOBOLJAMSATU</a:t>
            </a:r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id-ID" sz="2400" dirty="0" smtClean="0">
                <a:solidFill>
                  <a:srgbClr val="FF0000"/>
                </a:solidFill>
              </a:rPr>
              <a:t/>
            </a:r>
            <a:br>
              <a:rPr lang="id-ID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K : KEYKEYKEYKEY 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id-ID" sz="2400" dirty="0" smtClean="0">
                <a:solidFill>
                  <a:srgbClr val="FF0000"/>
                </a:solidFill>
              </a:rPr>
              <a:t/>
            </a:r>
            <a:br>
              <a:rPr lang="id-ID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id-ID" sz="2400" dirty="0" smtClean="0">
                <a:solidFill>
                  <a:srgbClr val="FF0000"/>
                </a:solidFill>
              </a:rPr>
              <a:t>C : LS.......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id-ID" sz="2400" dirty="0" smtClean="0"/>
              <a:t>Misal, A=0, B=1 .... Z=25, </a:t>
            </a:r>
            <a:endParaRPr lang="en-US" sz="2400" dirty="0" smtClean="0"/>
          </a:p>
          <a:p>
            <a:pPr lvl="1"/>
            <a:r>
              <a:rPr lang="id-ID" sz="2400" dirty="0" smtClean="0"/>
              <a:t>diketahui kunci = KEY,</a:t>
            </a:r>
            <a:endParaRPr lang="en-US" sz="2400" dirty="0" smtClean="0"/>
          </a:p>
          <a:p>
            <a:pPr lvl="1"/>
            <a:r>
              <a:rPr lang="id-ID" sz="2400" dirty="0" smtClean="0"/>
              <a:t>sehingga kunci diperluas </a:t>
            </a:r>
            <a:r>
              <a:rPr lang="en-US" sz="2400" dirty="0" smtClean="0"/>
              <a:t>m</a:t>
            </a:r>
            <a:r>
              <a:rPr lang="id-ID" sz="2400" dirty="0" smtClean="0"/>
              <a:t>enjadi KEYKEYKEY</a:t>
            </a:r>
            <a:r>
              <a:rPr lang="en-US" sz="2400" dirty="0" smtClean="0"/>
              <a:t> </a:t>
            </a:r>
            <a:r>
              <a:rPr lang="id-ID" sz="2400" dirty="0" smtClean="0"/>
              <a:t>sampai ukurannya sama dengan plain text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>
              <a:buFontTx/>
              <a:buNone/>
              <a:defRPr/>
            </a:pPr>
            <a:r>
              <a:rPr lang="id-ID" sz="2400" dirty="0" smtClean="0">
                <a:solidFill>
                  <a:srgbClr val="FF0000"/>
                </a:solidFill>
              </a:rPr>
              <a:t>(</a:t>
            </a:r>
            <a:r>
              <a:rPr lang="id-ID" sz="2400" dirty="0">
                <a:solidFill>
                  <a:srgbClr val="FF0000"/>
                </a:solidFill>
              </a:rPr>
              <a:t>B + K) mod 26 = (1 + </a:t>
            </a:r>
            <a:r>
              <a:rPr lang="id-ID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</a:t>
            </a:r>
            <a:r>
              <a:rPr lang="id-ID" sz="2400" dirty="0" smtClean="0">
                <a:solidFill>
                  <a:srgbClr val="FF0000"/>
                </a:solidFill>
              </a:rPr>
              <a:t>11 </a:t>
            </a:r>
            <a:r>
              <a:rPr lang="id-ID" sz="2400" dirty="0">
                <a:solidFill>
                  <a:srgbClr val="FF0000"/>
                </a:solidFill>
              </a:rPr>
              <a:t>= </a:t>
            </a:r>
            <a:r>
              <a:rPr lang="id-ID" sz="2400" dirty="0" smtClean="0">
                <a:solidFill>
                  <a:srgbClr val="FF0000"/>
                </a:solidFill>
              </a:rPr>
              <a:t>L</a:t>
            </a:r>
            <a:r>
              <a:rPr lang="id-ID" sz="2400" dirty="0">
                <a:solidFill>
                  <a:srgbClr val="FF0000"/>
                </a:solidFill>
              </a:rPr>
              <a:t/>
            </a:r>
            <a:br>
              <a:rPr lang="id-ID" sz="2400" dirty="0">
                <a:solidFill>
                  <a:srgbClr val="FF0000"/>
                </a:solidFill>
              </a:rPr>
            </a:br>
            <a:r>
              <a:rPr lang="id-ID" sz="2400" dirty="0">
                <a:solidFill>
                  <a:srgbClr val="FF0000"/>
                </a:solidFill>
              </a:rPr>
              <a:t>(O + E) mod 26 = (14 + 4) mod 26 = 18 = </a:t>
            </a:r>
            <a:r>
              <a:rPr lang="id-ID" sz="2400" dirty="0" smtClean="0">
                <a:solidFill>
                  <a:srgbClr val="FF0000"/>
                </a:solidFill>
              </a:rPr>
              <a:t>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r>
              <a:rPr lang="id-ID" sz="2400" dirty="0">
                <a:solidFill>
                  <a:srgbClr val="FF0000"/>
                </a:solidFill>
              </a:rPr>
              <a:t>(B +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(1 + </a:t>
            </a:r>
            <a:r>
              <a:rPr lang="en-US" sz="2400" dirty="0" smtClean="0">
                <a:solidFill>
                  <a:srgbClr val="FF0000"/>
                </a:solidFill>
              </a:rPr>
              <a:t>24</a:t>
            </a:r>
            <a:r>
              <a:rPr lang="id-ID" sz="2400" dirty="0" smtClean="0">
                <a:solidFill>
                  <a:srgbClr val="FF0000"/>
                </a:solidFill>
              </a:rPr>
              <a:t>) </a:t>
            </a:r>
            <a:r>
              <a:rPr lang="id-ID" sz="2400" dirty="0">
                <a:solidFill>
                  <a:srgbClr val="FF0000"/>
                </a:solidFill>
              </a:rPr>
              <a:t>mod 26 = </a:t>
            </a:r>
            <a:r>
              <a:rPr lang="en-US" sz="2400" dirty="0" smtClean="0">
                <a:solidFill>
                  <a:srgbClr val="FF0000"/>
                </a:solidFill>
              </a:rPr>
              <a:t>25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Z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400" dirty="0"/>
          </a:p>
          <a:p>
            <a:pPr marL="342900" lvl="1" indent="-342900">
              <a:buClr>
                <a:schemeClr val="tx2"/>
              </a:buClr>
              <a:buSzPct val="115000"/>
              <a:defRPr/>
            </a:pPr>
            <a:r>
              <a:rPr lang="en-US" sz="2400" dirty="0" err="1"/>
              <a:t>Metode</a:t>
            </a:r>
            <a:r>
              <a:rPr lang="en-US" sz="2400" dirty="0"/>
              <a:t> polyalphabetic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Perhatikan</a:t>
            </a:r>
            <a:r>
              <a:rPr lang="en-US" sz="2400" dirty="0"/>
              <a:t> kata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huruf</a:t>
            </a:r>
            <a:r>
              <a:rPr lang="en-US" sz="2400" dirty="0"/>
              <a:t> O yang </a:t>
            </a:r>
            <a:r>
              <a:rPr lang="en-US" sz="2400" dirty="0" err="1"/>
              <a:t>muncul</a:t>
            </a:r>
            <a:r>
              <a:rPr lang="en-US" sz="2400" dirty="0"/>
              <a:t> 2 kali,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S </a:t>
            </a:r>
            <a:r>
              <a:rPr lang="en-US" sz="2400" dirty="0" err="1"/>
              <a:t>dan</a:t>
            </a:r>
            <a:r>
              <a:rPr lang="en-US" sz="2400" dirty="0"/>
              <a:t> Y.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0179" name="Content Placeholder 2"/>
          <p:cNvSpPr txBox="1">
            <a:spLocks/>
          </p:cNvSpPr>
          <p:nvPr/>
        </p:nvSpPr>
        <p:spPr bwMode="auto">
          <a:xfrm>
            <a:off x="1219200" y="1905000"/>
            <a:ext cx="7315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</a:pPr>
            <a:r>
              <a:rPr lang="en-US" sz="3200">
                <a:solidFill>
                  <a:srgbClr val="FF0000"/>
                </a:solidFill>
              </a:rPr>
              <a:t>Vigenere Cipher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/>
              <a:t>The process of encryption is simple: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Given a key letter x and a plaintext letter y,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the ciphertext letter is at the intersection of the row labeled x and the column labeled y;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in this case the ciphertext is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371600" y="58738"/>
            <a:ext cx="7543800" cy="990600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pic>
        <p:nvPicPr>
          <p:cNvPr id="51203" name="Picture 2" descr="D:\NEW LECTURER\Kriptografi\Polyalphabetic-Vigen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447800" y="1677988"/>
            <a:ext cx="7620000" cy="4114800"/>
          </a:xfrm>
        </p:spPr>
        <p:txBody>
          <a:bodyPr/>
          <a:lstStyle/>
          <a:p>
            <a:pPr lvl="1"/>
            <a:r>
              <a:rPr lang="en-US" smtClean="0"/>
              <a:t>Example Vigenere :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25425" y="2513013"/>
          <a:ext cx="8915402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75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2284" name="TextBox 4"/>
          <p:cNvSpPr txBox="1">
            <a:spLocks noChangeArrowheads="1"/>
          </p:cNvSpPr>
          <p:nvPr/>
        </p:nvSpPr>
        <p:spPr bwMode="auto">
          <a:xfrm>
            <a:off x="12954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191000"/>
          <a:ext cx="8229600" cy="1828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125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2511" name="TextBox 6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2512" name="TextBox 7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186613" cy="44735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Beuford Cipher</a:t>
            </a:r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4191000"/>
          <a:ext cx="8229600" cy="1773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5332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3478" name="TextBox 6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3479" name="TextBox 8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76200" y="2209800"/>
          <a:ext cx="8915402" cy="760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3536" name="TextBox 10"/>
          <p:cNvSpPr txBox="1">
            <a:spLocks noChangeArrowheads="1"/>
          </p:cNvSpPr>
          <p:nvPr/>
        </p:nvSpPr>
        <p:spPr bwMode="auto">
          <a:xfrm>
            <a:off x="14478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Substitusi Abjad</a:t>
            </a:r>
          </a:p>
        </p:txBody>
      </p:sp>
      <p:grpSp>
        <p:nvGrpSpPr>
          <p:cNvPr id="38915" name="Group 88"/>
          <p:cNvGrpSpPr>
            <a:grpSpLocks/>
          </p:cNvGrpSpPr>
          <p:nvPr/>
        </p:nvGrpSpPr>
        <p:grpSpPr bwMode="auto">
          <a:xfrm>
            <a:off x="1981200" y="1947863"/>
            <a:ext cx="762000" cy="665162"/>
            <a:chOff x="1110" y="2656"/>
            <a:chExt cx="1549" cy="1351"/>
          </a:xfrm>
        </p:grpSpPr>
        <p:sp>
          <p:nvSpPr>
            <p:cNvPr id="38940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41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916" name="Group 92"/>
          <p:cNvGrpSpPr>
            <a:grpSpLocks/>
          </p:cNvGrpSpPr>
          <p:nvPr/>
        </p:nvGrpSpPr>
        <p:grpSpPr bwMode="auto">
          <a:xfrm>
            <a:off x="1981200" y="2862263"/>
            <a:ext cx="762000" cy="665162"/>
            <a:chOff x="3174" y="2656"/>
            <a:chExt cx="1549" cy="1351"/>
          </a:xfrm>
        </p:grpSpPr>
        <p:sp>
          <p:nvSpPr>
            <p:cNvPr id="38937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8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Line 96"/>
          <p:cNvSpPr>
            <a:spLocks noChangeShapeType="1"/>
          </p:cNvSpPr>
          <p:nvPr/>
        </p:nvSpPr>
        <p:spPr bwMode="auto">
          <a:xfrm>
            <a:off x="2590800" y="2557463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18" name="Text Box 97"/>
          <p:cNvSpPr txBox="1">
            <a:spLocks noChangeArrowheads="1"/>
          </p:cNvSpPr>
          <p:nvPr/>
        </p:nvSpPr>
        <p:spPr bwMode="auto">
          <a:xfrm>
            <a:off x="3352800" y="1970088"/>
            <a:ext cx="2171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Caesar Cipher</a:t>
            </a:r>
          </a:p>
        </p:txBody>
      </p:sp>
      <p:sp>
        <p:nvSpPr>
          <p:cNvPr id="38919" name="Text Box 98"/>
          <p:cNvSpPr txBox="1">
            <a:spLocks noChangeArrowheads="1"/>
          </p:cNvSpPr>
          <p:nvPr/>
        </p:nvSpPr>
        <p:spPr bwMode="gray">
          <a:xfrm>
            <a:off x="2178050" y="2046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1</a:t>
            </a:r>
          </a:p>
        </p:txBody>
      </p:sp>
      <p:sp>
        <p:nvSpPr>
          <p:cNvPr id="38920" name="Line 99"/>
          <p:cNvSpPr>
            <a:spLocks noChangeShapeType="1"/>
          </p:cNvSpPr>
          <p:nvPr/>
        </p:nvSpPr>
        <p:spPr bwMode="auto">
          <a:xfrm>
            <a:off x="2590800" y="3471863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1" name="Text Box 100"/>
          <p:cNvSpPr txBox="1">
            <a:spLocks noChangeArrowheads="1"/>
          </p:cNvSpPr>
          <p:nvPr/>
        </p:nvSpPr>
        <p:spPr bwMode="auto">
          <a:xfrm>
            <a:off x="3352800" y="2884488"/>
            <a:ext cx="3355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Monoalphabetic Cipher</a:t>
            </a:r>
          </a:p>
        </p:txBody>
      </p:sp>
      <p:sp>
        <p:nvSpPr>
          <p:cNvPr id="38922" name="Text Box 101"/>
          <p:cNvSpPr txBox="1">
            <a:spLocks noChangeArrowheads="1"/>
          </p:cNvSpPr>
          <p:nvPr/>
        </p:nvSpPr>
        <p:spPr bwMode="gray">
          <a:xfrm>
            <a:off x="2178050" y="2960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2</a:t>
            </a:r>
          </a:p>
        </p:txBody>
      </p:sp>
      <p:grpSp>
        <p:nvGrpSpPr>
          <p:cNvPr id="38923" name="Group 102"/>
          <p:cNvGrpSpPr>
            <a:grpSpLocks/>
          </p:cNvGrpSpPr>
          <p:nvPr/>
        </p:nvGrpSpPr>
        <p:grpSpPr bwMode="auto">
          <a:xfrm>
            <a:off x="1981200" y="3754438"/>
            <a:ext cx="762000" cy="665162"/>
            <a:chOff x="1110" y="2656"/>
            <a:chExt cx="1549" cy="1351"/>
          </a:xfrm>
        </p:grpSpPr>
        <p:sp>
          <p:nvSpPr>
            <p:cNvPr id="38934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5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65" name="AutoShape 105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924" name="Group 106"/>
          <p:cNvGrpSpPr>
            <a:grpSpLocks/>
          </p:cNvGrpSpPr>
          <p:nvPr/>
        </p:nvGrpSpPr>
        <p:grpSpPr bwMode="auto">
          <a:xfrm>
            <a:off x="1981200" y="4668838"/>
            <a:ext cx="762000" cy="665162"/>
            <a:chOff x="3174" y="2656"/>
            <a:chExt cx="1549" cy="1351"/>
          </a:xfrm>
        </p:grpSpPr>
        <p:sp>
          <p:nvSpPr>
            <p:cNvPr id="38931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932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69" name="AutoShape 109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5" name="Line 110"/>
          <p:cNvSpPr>
            <a:spLocks noChangeShapeType="1"/>
          </p:cNvSpPr>
          <p:nvPr/>
        </p:nvSpPr>
        <p:spPr bwMode="auto">
          <a:xfrm>
            <a:off x="2590800" y="43640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6" name="Text Box 111"/>
          <p:cNvSpPr txBox="1">
            <a:spLocks noChangeArrowheads="1"/>
          </p:cNvSpPr>
          <p:nvPr/>
        </p:nvSpPr>
        <p:spPr bwMode="auto">
          <a:xfrm>
            <a:off x="3352800" y="3776663"/>
            <a:ext cx="3184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Polyalphabetic Cipher</a:t>
            </a:r>
          </a:p>
        </p:txBody>
      </p:sp>
      <p:sp>
        <p:nvSpPr>
          <p:cNvPr id="38927" name="Text Box 112"/>
          <p:cNvSpPr txBox="1">
            <a:spLocks noChangeArrowheads="1"/>
          </p:cNvSpPr>
          <p:nvPr/>
        </p:nvSpPr>
        <p:spPr bwMode="gray">
          <a:xfrm>
            <a:off x="2178050" y="38528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3</a:t>
            </a:r>
          </a:p>
        </p:txBody>
      </p:sp>
      <p:sp>
        <p:nvSpPr>
          <p:cNvPr id="38928" name="Line 113"/>
          <p:cNvSpPr>
            <a:spLocks noChangeShapeType="1"/>
          </p:cNvSpPr>
          <p:nvPr/>
        </p:nvSpPr>
        <p:spPr bwMode="auto">
          <a:xfrm>
            <a:off x="2590800" y="5278438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929" name="Text Box 114"/>
          <p:cNvSpPr txBox="1">
            <a:spLocks noChangeArrowheads="1"/>
          </p:cNvSpPr>
          <p:nvPr/>
        </p:nvSpPr>
        <p:spPr bwMode="auto">
          <a:xfrm>
            <a:off x="3352800" y="4691063"/>
            <a:ext cx="23082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Distribusi Kunci</a:t>
            </a:r>
          </a:p>
        </p:txBody>
      </p:sp>
      <p:sp>
        <p:nvSpPr>
          <p:cNvPr id="38930" name="Text Box 115"/>
          <p:cNvSpPr txBox="1">
            <a:spLocks noChangeArrowheads="1"/>
          </p:cNvSpPr>
          <p:nvPr/>
        </p:nvSpPr>
        <p:spPr bwMode="gray">
          <a:xfrm>
            <a:off x="2178050" y="476726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2628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Varian Beuford Cipher</a:t>
            </a:r>
          </a:p>
        </p:txBody>
      </p:sp>
      <p:sp>
        <p:nvSpPr>
          <p:cNvPr id="5427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sp>
        <p:nvSpPr>
          <p:cNvPr id="54276" name="TextBox 7"/>
          <p:cNvSpPr txBox="1">
            <a:spLocks noChangeArrowheads="1"/>
          </p:cNvSpPr>
          <p:nvPr/>
        </p:nvSpPr>
        <p:spPr bwMode="auto">
          <a:xfrm>
            <a:off x="3860800" y="379095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Plaintext</a:t>
            </a:r>
          </a:p>
        </p:txBody>
      </p:sp>
      <p:sp>
        <p:nvSpPr>
          <p:cNvPr id="54277" name="TextBox 8"/>
          <p:cNvSpPr txBox="1">
            <a:spLocks noChangeArrowheads="1"/>
          </p:cNvSpPr>
          <p:nvPr/>
        </p:nvSpPr>
        <p:spPr bwMode="auto">
          <a:xfrm rot="-5400000">
            <a:off x="-162719" y="4847432"/>
            <a:ext cx="118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Keyword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76200" y="2209800"/>
          <a:ext cx="8915402" cy="760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  <p:sp>
        <p:nvSpPr>
          <p:cNvPr id="54334" name="TextBox 10"/>
          <p:cNvSpPr txBox="1">
            <a:spLocks noChangeArrowheads="1"/>
          </p:cNvSpPr>
          <p:nvPr/>
        </p:nvSpPr>
        <p:spPr bwMode="auto">
          <a:xfrm>
            <a:off x="1447800" y="3275013"/>
            <a:ext cx="2170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Cipher …. ???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4267200"/>
          <a:ext cx="8229600" cy="1773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5332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  <a:tr h="253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Z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W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S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R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Q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7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262813" cy="43211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Autokey Cipher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endParaRPr lang="en-GB" smtClean="0">
              <a:solidFill>
                <a:srgbClr val="FFFF00"/>
              </a:solidFill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>
                <a:solidFill>
                  <a:srgbClr val="FFFF00"/>
                </a:solidFill>
              </a:rPr>
              <a:t>Book Chiper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Mengambil kunci dari suatu alamat buku</a:t>
            </a: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629400" cy="563563"/>
          </a:xfrm>
        </p:spPr>
        <p:txBody>
          <a:bodyPr/>
          <a:lstStyle/>
          <a:p>
            <a:r>
              <a:rPr lang="en-US" smtClean="0"/>
              <a:t>Polyalphabetic Cipher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76200" y="2363788"/>
          <a:ext cx="8915402" cy="760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66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  <a:gridCol w="490046"/>
              </a:tblGrid>
              <a:tr h="380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Plaintext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D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G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Keyword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F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L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solidFill>
                            <a:srgbClr val="FFFF00"/>
                          </a:solidFill>
                          <a:effectLst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59" marB="0" anchor="b">
                    <a:solidFill>
                      <a:srgbClr val="211E5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620000" cy="4114800"/>
          </a:xfrm>
        </p:spPr>
        <p:txBody>
          <a:bodyPr/>
          <a:lstStyle/>
          <a:p>
            <a:r>
              <a:rPr lang="en-US" dirty="0" smtClean="0"/>
              <a:t>Plaintext </a:t>
            </a:r>
            <a:r>
              <a:rPr lang="en-US" smtClean="0"/>
              <a:t>: </a:t>
            </a:r>
            <a:r>
              <a:rPr lang="en-US" smtClean="0"/>
              <a:t>AYOPULANG</a:t>
            </a:r>
            <a:endParaRPr lang="en-US" dirty="0" smtClean="0"/>
          </a:p>
          <a:p>
            <a:r>
              <a:rPr lang="en-US" dirty="0" smtClean="0"/>
              <a:t>Key model 1 = 20 </a:t>
            </a:r>
            <a:r>
              <a:rPr lang="en-US" dirty="0" smtClean="0">
                <a:sym typeface="Wingdings" panose="05000000000000000000" pitchFamily="2" charset="2"/>
              </a:rPr>
              <a:t> Cesar</a:t>
            </a:r>
            <a:endParaRPr lang="en-US" dirty="0" smtClean="0"/>
          </a:p>
          <a:p>
            <a:r>
              <a:rPr lang="en-US" dirty="0" smtClean="0"/>
              <a:t>Key model 2 = </a:t>
            </a:r>
            <a:r>
              <a:rPr lang="en-US" dirty="0" err="1" smtClean="0"/>
              <a:t>ngantuk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Vigeneer</a:t>
            </a:r>
            <a:endParaRPr lang="en-US" dirty="0" smtClean="0"/>
          </a:p>
          <a:p>
            <a:r>
              <a:rPr lang="en-US" dirty="0" err="1" smtClean="0"/>
              <a:t>Ciphertext</a:t>
            </a:r>
            <a:r>
              <a:rPr lang="en-US" dirty="0" smtClean="0"/>
              <a:t> Key Model 1??</a:t>
            </a:r>
          </a:p>
          <a:p>
            <a:r>
              <a:rPr lang="en-US" dirty="0" err="1" smtClean="0"/>
              <a:t>Ciphertext</a:t>
            </a:r>
            <a:r>
              <a:rPr lang="en-US" dirty="0" smtClean="0"/>
              <a:t> Key Model 2??</a:t>
            </a:r>
            <a:endParaRPr lang="en-US" dirty="0"/>
          </a:p>
          <a:p>
            <a:endParaRPr lang="en-US" dirty="0"/>
          </a:p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C= (P+K) Mod 26</a:t>
            </a:r>
          </a:p>
          <a:p>
            <a:pPr algn="ctr"/>
            <a:r>
              <a:rPr lang="en-US" dirty="0" smtClean="0"/>
              <a:t>P= (C-K) Mod 26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2578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Sample:</a:t>
            </a:r>
          </a:p>
          <a:p>
            <a:endParaRPr lang="en-US" dirty="0" smtClean="0"/>
          </a:p>
          <a:p>
            <a:r>
              <a:rPr lang="en-US" dirty="0" smtClean="0"/>
              <a:t>Cipher “Y” = (24+6) Mod 26 = 4 (E)</a:t>
            </a:r>
          </a:p>
          <a:p>
            <a:r>
              <a:rPr lang="en-US" dirty="0" err="1" smtClean="0"/>
              <a:t>Plaitex</a:t>
            </a:r>
            <a:r>
              <a:rPr lang="en-US" dirty="0" smtClean="0"/>
              <a:t> “ E” = (4 – 6) Mod 26 = 24 (Y)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14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1752600"/>
          </a:xfrm>
        </p:spPr>
        <p:txBody>
          <a:bodyPr/>
          <a:lstStyle/>
          <a:p>
            <a:pPr algn="just" eaLnBrk="1" hangingPunct="1"/>
            <a:r>
              <a:rPr lang="en-US" sz="3200" smtClean="0"/>
              <a:t>Sebuah algoritma kriptografi dikatakan aman (</a:t>
            </a:r>
            <a:r>
              <a:rPr lang="en-US" sz="3200" i="1" smtClean="0">
                <a:latin typeface="Book Antiqua" pitchFamily="18" charset="0"/>
              </a:rPr>
              <a:t>computationally secure</a:t>
            </a:r>
            <a:r>
              <a:rPr lang="en-US" sz="3200" smtClean="0"/>
              <a:t>) bila memenuhi tiga kriteria berikut: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620000" cy="4572000"/>
          </a:xfrm>
        </p:spPr>
        <p:txBody>
          <a:bodyPr/>
          <a:lstStyle/>
          <a:p>
            <a:pPr algn="just" eaLnBrk="1" hangingPunct="1"/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dipecahkan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analitik</a:t>
            </a:r>
            <a:r>
              <a:rPr lang="en-US" sz="2800" dirty="0" smtClean="0"/>
              <a:t>.</a:t>
            </a:r>
          </a:p>
          <a:p>
            <a:pPr algn="just" eaLnBrk="1" hangingPunct="1"/>
            <a:r>
              <a:rPr lang="en-US" sz="2800" dirty="0" smtClean="0"/>
              <a:t>Cost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terkandung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algn="just" eaLnBrk="1" hangingPunct="1"/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i="1" dirty="0" err="1" smtClean="0">
                <a:latin typeface="Book Antiqua" pitchFamily="18" charset="0"/>
              </a:rPr>
              <a:t>ciphertext</a:t>
            </a:r>
            <a:r>
              <a:rPr lang="en-US" sz="2800" dirty="0" smtClean="0"/>
              <a:t> </a:t>
            </a:r>
            <a:r>
              <a:rPr lang="en-US" sz="2800" dirty="0" err="1" smtClean="0"/>
              <a:t>melampaui</a:t>
            </a:r>
            <a:r>
              <a:rPr lang="en-US" sz="2800" dirty="0" smtClean="0"/>
              <a:t> </a:t>
            </a:r>
            <a:r>
              <a:rPr lang="en-US" sz="2800" dirty="0" err="1" smtClean="0"/>
              <a:t>lamanya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dijaga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kerahasiaannya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7"/>
          <p:cNvSpPr>
            <a:spLocks noChangeArrowheads="1" noChangeShapeType="1" noTextEdit="1"/>
          </p:cNvSpPr>
          <p:nvPr/>
        </p:nvSpPr>
        <p:spPr bwMode="gray">
          <a:xfrm>
            <a:off x="4114800" y="49530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id-ID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19200" y="1447800"/>
            <a:ext cx="269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Jika disimbolkan: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105400" y="2057400"/>
            <a:ext cx="2209800" cy="685800"/>
          </a:xfrm>
          <a:prstGeom prst="rect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C = </a:t>
            </a:r>
            <a:r>
              <a:rPr lang="en-US" i="1">
                <a:latin typeface="Book Antiqua" pitchFamily="18" charset="0"/>
              </a:rPr>
              <a:t>chipertext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029200" y="457200"/>
            <a:ext cx="2209800" cy="685800"/>
          </a:xfrm>
          <a:prstGeom prst="rect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P = </a:t>
            </a:r>
            <a:r>
              <a:rPr lang="en-US" i="1">
                <a:latin typeface="Book Antiqua" pitchFamily="18" charset="0"/>
              </a:rPr>
              <a:t>plaintext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886200" y="914400"/>
            <a:ext cx="1066800" cy="6858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962400" y="1828800"/>
            <a:ext cx="1066800" cy="3810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463675" y="30480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maka: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371600" y="3581400"/>
            <a:ext cx="6892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Fungsi pemetaan </a:t>
            </a:r>
            <a:r>
              <a:rPr lang="en-US" sz="2800">
                <a:latin typeface="Arial" charset="0"/>
              </a:rPr>
              <a:t>P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>
                <a:latin typeface="Comic Sans MS" pitchFamily="66" charset="0"/>
              </a:rPr>
              <a:t>C</a:t>
            </a:r>
            <a:r>
              <a:rPr lang="en-US" sz="2800"/>
              <a:t> disebut </a:t>
            </a:r>
            <a:r>
              <a:rPr lang="en-US" sz="2800">
                <a:latin typeface="Verdana" pitchFamily="34" charset="0"/>
              </a:rPr>
              <a:t>E</a:t>
            </a:r>
            <a:r>
              <a:rPr lang="en-US" sz="2800"/>
              <a:t> (</a:t>
            </a:r>
            <a:r>
              <a:rPr lang="en-US" sz="2800" i="1">
                <a:latin typeface="Book Antiqua" pitchFamily="18" charset="0"/>
              </a:rPr>
              <a:t>encryption</a:t>
            </a:r>
            <a:r>
              <a:rPr lang="en-US" sz="2800"/>
              <a:t>):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447800" y="5195888"/>
            <a:ext cx="710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Fungsi pemetaan </a:t>
            </a:r>
            <a:r>
              <a:rPr lang="en-US" sz="2800">
                <a:latin typeface="Comic Sans MS" pitchFamily="66" charset="0"/>
              </a:rPr>
              <a:t>C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ym typeface="Symbol" pitchFamily="18" charset="2"/>
              </a:rPr>
              <a:t> </a:t>
            </a:r>
            <a:r>
              <a:rPr lang="en-US" sz="2800">
                <a:latin typeface="Arial" charset="0"/>
              </a:rPr>
              <a:t>P</a:t>
            </a:r>
            <a:r>
              <a:rPr lang="en-US" sz="2800"/>
              <a:t> disebut </a:t>
            </a:r>
            <a:r>
              <a:rPr lang="en-US" sz="2800">
                <a:latin typeface="Verdana" pitchFamily="34" charset="0"/>
              </a:rPr>
              <a:t>D</a:t>
            </a:r>
            <a:r>
              <a:rPr lang="en-US" sz="2800"/>
              <a:t> (</a:t>
            </a:r>
            <a:r>
              <a:rPr lang="en-US" sz="2800" i="1">
                <a:latin typeface="Book Antiqua" pitchFamily="18" charset="0"/>
              </a:rPr>
              <a:t>decryption</a:t>
            </a:r>
            <a:r>
              <a:rPr lang="en-US" sz="2800"/>
              <a:t>):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133600" y="4191000"/>
            <a:ext cx="1676400" cy="762000"/>
          </a:xfrm>
          <a:prstGeom prst="rect">
            <a:avLst/>
          </a:prstGeom>
          <a:solidFill>
            <a:srgbClr val="CC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E(</a:t>
            </a:r>
            <a:r>
              <a:rPr lang="en-US">
                <a:latin typeface="Arial" charset="0"/>
              </a:rPr>
              <a:t>P</a:t>
            </a:r>
            <a:r>
              <a:rPr lang="en-US">
                <a:latin typeface="Verdana" pitchFamily="34" charset="0"/>
              </a:rPr>
              <a:t>) = </a:t>
            </a: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133600" y="5791200"/>
            <a:ext cx="1676400" cy="762000"/>
          </a:xfrm>
          <a:prstGeom prst="rect">
            <a:avLst/>
          </a:prstGeom>
          <a:solidFill>
            <a:srgbClr val="CC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D(</a:t>
            </a:r>
            <a:r>
              <a:rPr lang="en-US">
                <a:latin typeface="Comic Sans MS" pitchFamily="66" charset="0"/>
              </a:rPr>
              <a:t>C</a:t>
            </a:r>
            <a:r>
              <a:rPr lang="en-US">
                <a:latin typeface="Verdana" pitchFamily="34" charset="0"/>
              </a:rPr>
              <a:t>) = </a:t>
            </a:r>
            <a:r>
              <a:rPr lang="en-US">
                <a:latin typeface="Arial" charset="0"/>
              </a:rPr>
              <a:t>P</a:t>
            </a:r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Skema Proses Enkripsi dan Dekripsi dengan </a:t>
            </a:r>
            <a:r>
              <a:rPr lang="en-US" sz="4000" smtClean="0">
                <a:solidFill>
                  <a:srgbClr val="FF9900"/>
                </a:solidFill>
                <a:latin typeface="Tahoma" pitchFamily="34" charset="0"/>
              </a:rPr>
              <a:t>K</a:t>
            </a:r>
            <a:r>
              <a:rPr lang="en-US" sz="4000" smtClean="0"/>
              <a:t>: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114800" y="2819400"/>
            <a:ext cx="1524000" cy="990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FF"/>
                </a:solidFill>
                <a:latin typeface="Arial" charset="0"/>
              </a:rPr>
              <a:t>enkripsi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114800" y="4572000"/>
            <a:ext cx="1524000" cy="990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FF"/>
                </a:solidFill>
                <a:latin typeface="Arial" charset="0"/>
              </a:rPr>
              <a:t>dekripsi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447800" y="3581400"/>
            <a:ext cx="1447800" cy="1524000"/>
          </a:xfrm>
          <a:prstGeom prst="foldedCorner">
            <a:avLst>
              <a:gd name="adj" fmla="val 12500"/>
            </a:avLst>
          </a:prstGeom>
          <a:solidFill>
            <a:srgbClr val="99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Bookman Old Style" pitchFamily="18" charset="0"/>
              </a:rPr>
              <a:t>Plaintext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7162800" y="3429000"/>
            <a:ext cx="1447800" cy="1524000"/>
          </a:xfrm>
          <a:prstGeom prst="foldedCorner">
            <a:avLst>
              <a:gd name="adj" fmla="val 12500"/>
            </a:avLst>
          </a:prstGeom>
          <a:solidFill>
            <a:srgbClr val="99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d-ID">
              <a:latin typeface="Bookman Old Style" pitchFamily="18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467600" y="3810000"/>
            <a:ext cx="838200" cy="6858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010400" y="5029200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Bookman Old Style" pitchFamily="18" charset="0"/>
              </a:rPr>
              <a:t>Ciphertext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429000" y="3352800"/>
            <a:ext cx="685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3429000" y="3352800"/>
            <a:ext cx="0" cy="7620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2895600" y="41148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895600" y="45720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429000" y="4572000"/>
            <a:ext cx="0" cy="6096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429000" y="5181600"/>
            <a:ext cx="685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96000" y="3962400"/>
            <a:ext cx="1066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5486400" y="4953000"/>
            <a:ext cx="6096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5562600" y="3276600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6096000" y="3276600"/>
            <a:ext cx="0" cy="6858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6096000" y="4419600"/>
            <a:ext cx="1066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2590800" y="2133600"/>
            <a:ext cx="1143000" cy="609600"/>
          </a:xfrm>
          <a:prstGeom prst="flowChartPreparation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5715000" y="5867400"/>
            <a:ext cx="1143000" cy="609600"/>
          </a:xfrm>
          <a:prstGeom prst="flowChartPreparation">
            <a:avLst/>
          </a:prstGeom>
          <a:solidFill>
            <a:srgbClr val="3399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CC00"/>
                </a:solidFill>
                <a:latin typeface="Tahoma" pitchFamily="34" charset="0"/>
              </a:rPr>
              <a:t>K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rot="10800000" flipV="1">
            <a:off x="4876800" y="2438400"/>
            <a:ext cx="0" cy="5334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733800" y="2438400"/>
            <a:ext cx="11430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4876800" y="5562600"/>
            <a:ext cx="0" cy="6096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876800" y="6172200"/>
            <a:ext cx="8382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3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Caesar Cipher merupakan salah satu bentuk kriptografi yang merupakan salah satu model dari bentuk Kriptografi Simetris atau konvensional. </a:t>
            </a:r>
          </a:p>
          <a:p>
            <a:r>
              <a:rPr lang="en-US" smtClean="0"/>
              <a:t>Symetric Cryptography atau Kriptografi Simetris yaitu kunci yang digunakan untuk melakukan enkripsi dan dekripsi adalah sama.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Agar data yang </a:t>
            </a:r>
            <a:r>
              <a:rPr lang="en-US" dirty="0" err="1" smtClean="0"/>
              <a:t>telah</a:t>
            </a:r>
            <a:r>
              <a:rPr lang="en-US" dirty="0" smtClean="0"/>
              <a:t> di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di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(Symmetric key)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96200" cy="48006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Contoh</a:t>
            </a:r>
            <a:r>
              <a:rPr lang="en-US" sz="2800" dirty="0" smtClean="0"/>
              <a:t> Caesar Cipher :</a:t>
            </a:r>
          </a:p>
          <a:p>
            <a:pPr lvl="1"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Julius </a:t>
            </a:r>
            <a:r>
              <a:rPr lang="en-US" sz="2400" dirty="0" smtClean="0"/>
              <a:t>Caesar.</a:t>
            </a:r>
          </a:p>
          <a:p>
            <a:pPr lvl="1">
              <a:defRPr/>
            </a:pP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Alfabet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proses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pPr lvl="1">
              <a:defRPr/>
            </a:pPr>
            <a:r>
              <a:rPr lang="en-US" sz="2400" dirty="0" smtClean="0"/>
              <a:t>Cara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memutar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 smtClean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 b </a:t>
            </a:r>
            <a:r>
              <a:rPr lang="en-US" sz="2000" dirty="0">
                <a:solidFill>
                  <a:srgbClr val="FF0000"/>
                </a:solidFill>
              </a:rPr>
              <a:t>c </a:t>
            </a:r>
            <a:r>
              <a:rPr lang="en-US" sz="2000" dirty="0" smtClean="0">
                <a:solidFill>
                  <a:srgbClr val="FF0000"/>
                </a:solidFill>
              </a:rPr>
              <a:t> d </a:t>
            </a:r>
            <a:r>
              <a:rPr lang="en-US" sz="2000" dirty="0">
                <a:solidFill>
                  <a:srgbClr val="FF0000"/>
                </a:solidFill>
              </a:rPr>
              <a:t>e </a:t>
            </a:r>
            <a:r>
              <a:rPr lang="en-US" sz="2000" dirty="0" smtClean="0">
                <a:solidFill>
                  <a:srgbClr val="FF0000"/>
                </a:solidFill>
              </a:rPr>
              <a:t>f  g </a:t>
            </a:r>
            <a:r>
              <a:rPr lang="en-US" sz="2000" dirty="0">
                <a:solidFill>
                  <a:srgbClr val="FF0000"/>
                </a:solidFill>
              </a:rPr>
              <a:t>h i </a:t>
            </a:r>
            <a:r>
              <a:rPr lang="en-US" sz="2000" dirty="0" smtClean="0">
                <a:solidFill>
                  <a:srgbClr val="FF0000"/>
                </a:solidFill>
              </a:rPr>
              <a:t>  j   k  l  m </a:t>
            </a:r>
            <a:r>
              <a:rPr lang="en-US" sz="2000" dirty="0">
                <a:solidFill>
                  <a:srgbClr val="FF0000"/>
                </a:solidFill>
              </a:rPr>
              <a:t>n o </a:t>
            </a:r>
            <a:r>
              <a:rPr lang="en-US" sz="2000" dirty="0" smtClean="0">
                <a:solidFill>
                  <a:srgbClr val="FF0000"/>
                </a:solidFill>
              </a:rPr>
              <a:t> p </a:t>
            </a:r>
            <a:r>
              <a:rPr lang="en-US" sz="2000" dirty="0">
                <a:solidFill>
                  <a:srgbClr val="FF0000"/>
                </a:solidFill>
              </a:rPr>
              <a:t>q </a:t>
            </a:r>
            <a:r>
              <a:rPr lang="en-US" sz="2000" dirty="0" smtClean="0">
                <a:solidFill>
                  <a:srgbClr val="FF0000"/>
                </a:solidFill>
              </a:rPr>
              <a:t> r  s   t  u  v </a:t>
            </a:r>
            <a:r>
              <a:rPr lang="en-US" sz="2000" dirty="0">
                <a:solidFill>
                  <a:srgbClr val="FF0000"/>
                </a:solidFill>
              </a:rPr>
              <a:t>w x y z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D E F G H I J K L M N O P Q R S T U V W X Y Z A B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Cesar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Inti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Cesar Key </a:t>
            </a:r>
            <a:r>
              <a:rPr lang="en-US" sz="1600" dirty="0" err="1" smtClean="0"/>
              <a:t>Konstant</a:t>
            </a:r>
            <a:endParaRPr lang="en-US" sz="1600" dirty="0" smtClean="0"/>
          </a:p>
          <a:p>
            <a:r>
              <a:rPr lang="en-US" sz="1800" dirty="0" err="1" smtClean="0"/>
              <a:t>Cipertext</a:t>
            </a:r>
            <a:r>
              <a:rPr lang="en-US" sz="1800" dirty="0" smtClean="0"/>
              <a:t> </a:t>
            </a:r>
            <a:r>
              <a:rPr lang="en-US" sz="1800" dirty="0"/>
              <a:t>= (Plaintext +Key) mod </a:t>
            </a:r>
            <a:r>
              <a:rPr lang="en-US" sz="1800" dirty="0" smtClean="0"/>
              <a:t>26</a:t>
            </a:r>
            <a:endParaRPr lang="en-US" sz="1800" dirty="0"/>
          </a:p>
          <a:p>
            <a:r>
              <a:rPr lang="en-US" sz="1800" dirty="0" smtClean="0"/>
              <a:t>Plaintext </a:t>
            </a:r>
            <a:r>
              <a:rPr lang="en-US" sz="1800" dirty="0"/>
              <a:t>= (</a:t>
            </a:r>
            <a:r>
              <a:rPr lang="en-US" sz="1800" dirty="0" err="1" smtClean="0"/>
              <a:t>Ciphertext</a:t>
            </a:r>
            <a:r>
              <a:rPr lang="en-US" sz="1800" dirty="0" smtClean="0"/>
              <a:t> - Key</a:t>
            </a:r>
            <a:r>
              <a:rPr lang="en-US" sz="1800" dirty="0"/>
              <a:t>) mod </a:t>
            </a:r>
            <a:r>
              <a:rPr lang="en-US" sz="1800" dirty="0" smtClean="0"/>
              <a:t>26</a:t>
            </a:r>
          </a:p>
          <a:p>
            <a:r>
              <a:rPr lang="en-US" sz="1600" dirty="0"/>
              <a:t>Key= </a:t>
            </a:r>
            <a:r>
              <a:rPr lang="en-US" sz="1600" b="1" dirty="0"/>
              <a:t>22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words start from </a:t>
            </a:r>
            <a:r>
              <a:rPr lang="en-US" sz="1600" b="1" dirty="0" smtClean="0">
                <a:solidFill>
                  <a:srgbClr val="FF0000"/>
                </a:solidFill>
              </a:rPr>
              <a:t>A=0…Z=25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Plain= </a:t>
            </a:r>
          </a:p>
          <a:p>
            <a:pPr lvl="1"/>
            <a:r>
              <a:rPr lang="en-US" sz="1600" dirty="0" smtClean="0"/>
              <a:t>F</a:t>
            </a:r>
            <a:r>
              <a:rPr lang="en-US" sz="1600" dirty="0" smtClean="0">
                <a:sym typeface="Wingdings" panose="05000000000000000000" pitchFamily="2" charset="2"/>
              </a:rPr>
              <a:t>5,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L11,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A0,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P15,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A, 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R17</a:t>
            </a:r>
            <a:endParaRPr lang="en-US" sz="1600" dirty="0" smtClean="0"/>
          </a:p>
          <a:p>
            <a:endParaRPr lang="en-US" sz="1800" dirty="0" smtClean="0">
              <a:sym typeface="Wingdings" panose="05000000000000000000" pitchFamily="2" charset="2"/>
            </a:endParaRPr>
          </a:p>
          <a:p>
            <a:endParaRPr lang="en-US" sz="1800" dirty="0" smtClean="0">
              <a:sym typeface="Wingdings" panose="05000000000000000000" pitchFamily="2" charset="2"/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id-ID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981200"/>
            <a:ext cx="38100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CIPHERTEXT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F</a:t>
            </a:r>
            <a:r>
              <a:rPr lang="en-US" sz="1600" dirty="0" smtClean="0"/>
              <a:t>)=(</a:t>
            </a:r>
            <a:r>
              <a:rPr lang="en-US" sz="1600" dirty="0"/>
              <a:t>5</a:t>
            </a:r>
            <a:r>
              <a:rPr lang="en-US" sz="1600" dirty="0" smtClean="0"/>
              <a:t>+ 22</a:t>
            </a:r>
            <a:r>
              <a:rPr lang="en-US" sz="1600" dirty="0"/>
              <a:t>) = 27 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1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B</a:t>
            </a:r>
          </a:p>
          <a:p>
            <a:r>
              <a:rPr lang="en-US" sz="1600" dirty="0" smtClean="0"/>
              <a:t>C(</a:t>
            </a:r>
            <a:r>
              <a:rPr lang="en-US" sz="1600" dirty="0">
                <a:solidFill>
                  <a:schemeClr val="accent1"/>
                </a:solidFill>
              </a:rPr>
              <a:t>L</a:t>
            </a:r>
            <a:r>
              <a:rPr lang="en-US" sz="1600" dirty="0" smtClean="0"/>
              <a:t>)=(11+ 22</a:t>
            </a:r>
            <a:r>
              <a:rPr lang="en-US" sz="1600" dirty="0"/>
              <a:t>) = </a:t>
            </a:r>
            <a:r>
              <a:rPr lang="en-US" sz="1600" dirty="0" smtClean="0"/>
              <a:t>33 mod 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>
                <a:sym typeface="Wingdings" panose="05000000000000000000" pitchFamily="2" charset="2"/>
              </a:rPr>
              <a:t>7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H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A</a:t>
            </a:r>
            <a:r>
              <a:rPr lang="en-US" sz="1600" dirty="0" smtClean="0"/>
              <a:t>)=(0+ 22</a:t>
            </a:r>
            <a:r>
              <a:rPr lang="en-US" sz="1600" dirty="0"/>
              <a:t>) = </a:t>
            </a:r>
            <a:r>
              <a:rPr lang="en-US" sz="1600" dirty="0" smtClean="0"/>
              <a:t>22 </a:t>
            </a:r>
            <a:r>
              <a:rPr lang="en-US" sz="1600" dirty="0"/>
              <a:t>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22 W</a:t>
            </a:r>
          </a:p>
          <a:p>
            <a:r>
              <a:rPr lang="en-US" sz="1600" dirty="0" smtClean="0"/>
              <a:t>C(</a:t>
            </a:r>
            <a:r>
              <a:rPr lang="en-US" sz="1600" dirty="0" smtClean="0">
                <a:solidFill>
                  <a:schemeClr val="accent1"/>
                </a:solidFill>
              </a:rPr>
              <a:t>P</a:t>
            </a:r>
            <a:r>
              <a:rPr lang="en-US" sz="1600" dirty="0" smtClean="0"/>
              <a:t>)=(15+22</a:t>
            </a:r>
            <a:r>
              <a:rPr lang="en-US" sz="1600" dirty="0"/>
              <a:t>) = </a:t>
            </a:r>
            <a:r>
              <a:rPr lang="en-US" sz="1600" dirty="0" smtClean="0"/>
              <a:t>37 </a:t>
            </a:r>
            <a:r>
              <a:rPr lang="en-US" sz="1600" dirty="0"/>
              <a:t>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11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sym typeface="Wingdings" panose="05000000000000000000" pitchFamily="2" charset="2"/>
              </a:rPr>
              <a:t>L</a:t>
            </a:r>
          </a:p>
          <a:p>
            <a:r>
              <a:rPr lang="en-US" sz="1600" dirty="0"/>
              <a:t>C(</a:t>
            </a:r>
            <a:r>
              <a:rPr lang="en-US" sz="1600" dirty="0">
                <a:solidFill>
                  <a:schemeClr val="accent1"/>
                </a:solidFill>
              </a:rPr>
              <a:t>A</a:t>
            </a:r>
            <a:r>
              <a:rPr lang="en-US" sz="1600" dirty="0"/>
              <a:t>)=(0+ 22) = 22 mod </a:t>
            </a:r>
            <a:r>
              <a:rPr lang="en-US" sz="1600" dirty="0" smtClean="0"/>
              <a:t>26 </a:t>
            </a:r>
            <a:r>
              <a:rPr lang="en-US" sz="1600" dirty="0">
                <a:sym typeface="Wingdings" panose="05000000000000000000" pitchFamily="2" charset="2"/>
              </a:rPr>
              <a:t> 22 </a:t>
            </a:r>
            <a:r>
              <a:rPr lang="en-US" sz="1600" dirty="0" smtClean="0">
                <a:sym typeface="Wingdings" panose="05000000000000000000" pitchFamily="2" charset="2"/>
              </a:rPr>
              <a:t>W</a:t>
            </a:r>
          </a:p>
          <a:p>
            <a:r>
              <a:rPr lang="en-US" sz="1600" dirty="0" err="1" smtClean="0">
                <a:sym typeface="Wingdings" panose="05000000000000000000" pitchFamily="2" charset="2"/>
              </a:rPr>
              <a:t>dst</a:t>
            </a:r>
            <a:endParaRPr lang="en-US" sz="1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63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1336675" y="381000"/>
            <a:ext cx="7808913" cy="5619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smtClean="0"/>
              <a:t>Monoalphabetic Cipher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620000" cy="4724400"/>
          </a:xfrm>
        </p:spPr>
        <p:txBody>
          <a:bodyPr/>
          <a:lstStyle/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err="1" smtClean="0"/>
              <a:t>Monoalphabetic</a:t>
            </a:r>
            <a:r>
              <a:rPr lang="en-GB" sz="2400" dirty="0" smtClean="0"/>
              <a:t> cipher </a:t>
            </a:r>
            <a:r>
              <a:rPr lang="en-US" sz="2400" dirty="0" smtClean="0"/>
              <a:t>(Cipher </a:t>
            </a:r>
            <a:r>
              <a:rPr lang="en-US" sz="2400" dirty="0" err="1"/>
              <a:t>abjad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subtitusi</a:t>
            </a:r>
            <a:r>
              <a:rPr lang="en-US" sz="2400" dirty="0"/>
              <a:t> yang </a:t>
            </a:r>
            <a:r>
              <a:rPr lang="en-US" sz="2400" dirty="0" err="1"/>
              <a:t>memetakan</a:t>
            </a:r>
            <a:r>
              <a:rPr lang="en-US" sz="2400" dirty="0"/>
              <a:t> </a:t>
            </a:r>
            <a:r>
              <a:rPr lang="en-US" sz="2400" dirty="0" err="1"/>
              <a:t>tiap-tiap</a:t>
            </a:r>
            <a:r>
              <a:rPr lang="en-US" sz="2400" dirty="0"/>
              <a:t> </a:t>
            </a:r>
            <a:r>
              <a:rPr lang="en-US" sz="2400" dirty="0" err="1"/>
              <a:t>abjad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abjad</a:t>
            </a:r>
            <a:r>
              <a:rPr lang="en-US" sz="2400" dirty="0"/>
              <a:t> lain </a:t>
            </a:r>
            <a:r>
              <a:rPr lang="en-US" sz="2400" dirty="0" err="1"/>
              <a:t>secara</a:t>
            </a:r>
            <a:r>
              <a:rPr lang="en-US" sz="2400" dirty="0"/>
              <a:t> random,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pergeseran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Caesar </a:t>
            </a:r>
            <a:r>
              <a:rPr lang="en-US" sz="2400" dirty="0" smtClean="0"/>
              <a:t>cipher.</a:t>
            </a:r>
          </a:p>
          <a:p>
            <a:pPr marL="0" indent="0" algn="just">
              <a:buFont typeface="Wingdings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/>
              <a:t>A -&gt; D, B -&gt; I, C -&gt; Q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US" sz="2000" dirty="0" smtClean="0"/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Hal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dilakukan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mempersulit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kriptaanalis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menganalisa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pola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susunan</a:t>
            </a:r>
            <a:r>
              <a:rPr lang="en-US" sz="2000" dirty="0">
                <a:solidFill>
                  <a:srgbClr val="FF0000"/>
                </a:solidFill>
              </a:rPr>
              <a:t> plain text-</a:t>
            </a:r>
            <a:r>
              <a:rPr lang="en-US" sz="2000" dirty="0" err="1">
                <a:solidFill>
                  <a:srgbClr val="FF0000"/>
                </a:solidFill>
              </a:rPr>
              <a:t>nya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Namun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demikian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enkripsi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subtitusi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abjad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tunggal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mudah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sekali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dipecahkan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 err="1">
                <a:solidFill>
                  <a:srgbClr val="FF0000"/>
                </a:solidFill>
              </a:rPr>
              <a:t>analisis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frekuensi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lvl="1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Kalau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diamati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suatu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bahasa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apapun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pasti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huruf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sering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muncul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pastinya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huruf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vokal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993</TotalTime>
  <Words>1448</Words>
  <Application>Microsoft Office PowerPoint</Application>
  <PresentationFormat>On-screen Show (4:3)</PresentationFormat>
  <Paragraphs>856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Book Antiqua</vt:lpstr>
      <vt:lpstr>Bookman Old Style</vt:lpstr>
      <vt:lpstr>Calibri</vt:lpstr>
      <vt:lpstr>Comic Sans MS</vt:lpstr>
      <vt:lpstr>Symbol</vt:lpstr>
      <vt:lpstr>Tahoma</vt:lpstr>
      <vt:lpstr>Times New Roman</vt:lpstr>
      <vt:lpstr>Verdana</vt:lpstr>
      <vt:lpstr>Wingdings</vt:lpstr>
      <vt:lpstr>Strategic</vt:lpstr>
      <vt:lpstr>Worksheet</vt:lpstr>
      <vt:lpstr>Kriptografi Sesi 2</vt:lpstr>
      <vt:lpstr>Substitusi Abjad</vt:lpstr>
      <vt:lpstr>PowerPoint Presentation</vt:lpstr>
      <vt:lpstr>Skema Proses Enkripsi dan Dekripsi dengan K:</vt:lpstr>
      <vt:lpstr>Caesar Cipher</vt:lpstr>
      <vt:lpstr>Caesar Cipher</vt:lpstr>
      <vt:lpstr>Caesar Cipher</vt:lpstr>
      <vt:lpstr>Model Cesar</vt:lpstr>
      <vt:lpstr>Monoalphabetic Cipher</vt:lpstr>
      <vt:lpstr>Monoalphabetic Cipher</vt:lpstr>
      <vt:lpstr>Monoalphabetic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Polyalphabetic Cipher</vt:lpstr>
      <vt:lpstr>Latihan</vt:lpstr>
      <vt:lpstr>Sebuah algoritma kriptografi dikatakan aman (computationally secure) bila memenuhi tiga kriteria berikut:</vt:lpstr>
      <vt:lpstr>PowerPoint Presentation</vt:lpstr>
    </vt:vector>
  </TitlesOfParts>
  <Company>Marbulang Telecoms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Ir. Sihar N M P Simamora, MT.</dc:creator>
  <cp:lastModifiedBy>guruh.fajar@research.dinus.ac.id</cp:lastModifiedBy>
  <cp:revision>93</cp:revision>
  <cp:lastPrinted>1601-01-01T00:00:00Z</cp:lastPrinted>
  <dcterms:created xsi:type="dcterms:W3CDTF">2009-03-07T14:27:49Z</dcterms:created>
  <dcterms:modified xsi:type="dcterms:W3CDTF">2016-03-18T01:36:22Z</dcterms:modified>
</cp:coreProperties>
</file>