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57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9" r:id="rId27"/>
    <p:sldId id="293" r:id="rId28"/>
    <p:sldId id="290" r:id="rId29"/>
    <p:sldId id="291" r:id="rId30"/>
    <p:sldId id="286" r:id="rId3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E9A33-BB26-4DCD-8C91-922BD613EEF7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027C4-2507-480F-8ED8-79D0BD4B5C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21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C= (Plaintext + Key) mod 26 = ??</a:t>
            </a:r>
          </a:p>
          <a:p>
            <a:r>
              <a:rPr lang="id-ID" dirty="0" smtClean="0"/>
              <a:t>E= (Chipertext - Key) mod 26 = ??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027C4-2507-480F-8ED8-79D0BD4B5CEC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958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6F6EE4E6-2476-46F8-B5F7-E3DB14882C5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AE06EE53-64A0-4E47-932D-5955662302FF}" type="slidenum">
              <a:rPr lang="id-ID" smtClean="0"/>
              <a:t>‹#›</a:t>
            </a:fld>
            <a:endParaRPr lang="id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E4E6-2476-46F8-B5F7-E3DB14882C5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6EE53-64A0-4E47-932D-5955662302FF}" type="slidenum">
              <a:rPr lang="id-ID" smtClean="0"/>
              <a:t>‹#›</a:t>
            </a:fld>
            <a:endParaRPr lang="id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E4E6-2476-46F8-B5F7-E3DB14882C5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6EE53-64A0-4E47-932D-5955662302FF}" type="slidenum">
              <a:rPr lang="id-ID" smtClean="0"/>
              <a:t>‹#›</a:t>
            </a:fld>
            <a:endParaRPr lang="id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45472"/>
              </a:solidFill>
            </a:endParaRPr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45472"/>
                </a:solidFill>
              </a:rPr>
              <a:t>IF3058  Kriptografi</a:t>
            </a:r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6ACD0-5BCE-449B-82E3-844DA604CE54}" type="slidenum">
              <a:rPr lang="en-GB">
                <a:solidFill>
                  <a:srgbClr val="545472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454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4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E4E6-2476-46F8-B5F7-E3DB14882C5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6EE53-64A0-4E47-932D-5955662302FF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6F6EE4E6-2476-46F8-B5F7-E3DB14882C5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AE06EE53-64A0-4E47-932D-5955662302FF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E4E6-2476-46F8-B5F7-E3DB14882C5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6EE53-64A0-4E47-932D-5955662302FF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E4E6-2476-46F8-B5F7-E3DB14882C5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6EE53-64A0-4E47-932D-5955662302FF}" type="slidenum">
              <a:rPr lang="id-ID" smtClean="0"/>
              <a:t>‹#›</a:t>
            </a:fld>
            <a:endParaRPr lang="id-ID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E4E6-2476-46F8-B5F7-E3DB14882C5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6EE53-64A0-4E47-932D-5955662302FF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E4E6-2476-46F8-B5F7-E3DB14882C5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6EE53-64A0-4E47-932D-5955662302FF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E4E6-2476-46F8-B5F7-E3DB14882C5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6EE53-64A0-4E47-932D-5955662302FF}" type="slidenum">
              <a:rPr lang="id-ID" smtClean="0"/>
              <a:t>‹#›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E4E6-2476-46F8-B5F7-E3DB14882C5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6EE53-64A0-4E47-932D-5955662302FF}" type="slidenum">
              <a:rPr lang="id-ID" smtClean="0"/>
              <a:t>‹#›</a:t>
            </a:fld>
            <a:endParaRPr lang="id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06EE53-64A0-4E47-932D-5955662302FF}" type="slidenum">
              <a:rPr lang="id-ID" smtClean="0"/>
              <a:t>‹#›</a:t>
            </a:fld>
            <a:endParaRPr lang="id-ID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6EE4E6-2476-46F8-B5F7-E3DB14882C5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.id/imgres?imgurl=http://cs-exhibitions.uni-klu.ac.at/uploads/pics/vigenere.jpg&amp;imgrefurl=http://cs-exhibitions.uni-klu.ac.at/index.php?id=280&amp;h=262&amp;w=200&amp;sz=14&amp;hl=id&amp;start=2&amp;tbnid=860JC9TgogWPQM:&amp;tbnh=112&amp;tbnw=85&amp;prev=/images?q=vigenere&amp;svnum=10&amp;hl=id&amp;lr=&amp;sa=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Vignere Cipher &amp; Hill Cipher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971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Huruf yang sama tidak selalu dienkripsi menjadi huruf cipheteks yang sama pula.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	Contoh: </a:t>
            </a:r>
            <a:r>
              <a:rPr lang="en-GB" sz="2400" smtClean="0">
                <a:solidFill>
                  <a:srgbClr val="010000"/>
                </a:solidFill>
                <a:cs typeface="Times New Roman" pitchFamily="18" charset="0"/>
              </a:rPr>
              <a:t>huruf plainteks </a:t>
            </a:r>
            <a:r>
              <a:rPr lang="en-GB" sz="240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GB" sz="2400" smtClean="0">
                <a:solidFill>
                  <a:srgbClr val="010000"/>
                </a:solidFill>
                <a:cs typeface="Times New Roman" pitchFamily="18" charset="0"/>
              </a:rPr>
              <a:t> dapat dienkripsi menjadi </a:t>
            </a:r>
            <a:r>
              <a:rPr lang="en-GB" sz="2400" b="1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GB" sz="2400" smtClean="0">
                <a:solidFill>
                  <a:srgbClr val="010000"/>
                </a:solidFill>
                <a:cs typeface="Times New Roman" pitchFamily="18" charset="0"/>
              </a:rPr>
              <a:t> atau </a:t>
            </a:r>
            <a:r>
              <a:rPr lang="en-GB" sz="2400" b="1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GB" sz="2400" smtClean="0">
                <a:solidFill>
                  <a:srgbClr val="010000"/>
                </a:solidFill>
                <a:cs typeface="Times New Roman" pitchFamily="18" charset="0"/>
              </a:rPr>
              <a:t>,  dan huruf cipherteks </a:t>
            </a:r>
            <a:r>
              <a:rPr lang="en-GB" sz="2400" b="1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GB" sz="2400" smtClean="0">
                <a:solidFill>
                  <a:srgbClr val="010000"/>
                </a:solidFill>
                <a:cs typeface="Times New Roman" pitchFamily="18" charset="0"/>
              </a:rPr>
              <a:t> dapat merepresentasikan huruf plainteks </a:t>
            </a:r>
            <a:r>
              <a:rPr lang="en-GB" sz="240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GB" sz="2400" smtClean="0">
                <a:solidFill>
                  <a:srgbClr val="010000"/>
                </a:solidFill>
                <a:cs typeface="Times New Roman" pitchFamily="18" charset="0"/>
              </a:rPr>
              <a:t>, </a:t>
            </a:r>
            <a:r>
              <a:rPr lang="en-GB" sz="240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400" smtClean="0">
                <a:solidFill>
                  <a:srgbClr val="010000"/>
                </a:solidFill>
                <a:cs typeface="Times New Roman" pitchFamily="18" charset="0"/>
              </a:rPr>
              <a:t>, dan </a:t>
            </a:r>
            <a:r>
              <a:rPr lang="en-GB" sz="2400" smtClean="0">
                <a:solidFill>
                  <a:srgbClr val="01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400" smtClean="0">
                <a:solidFill>
                  <a:srgbClr val="010000"/>
                </a:solidFill>
              </a:rPr>
              <a:t> </a:t>
            </a:r>
            <a:endParaRPr lang="en-US" sz="2400" smtClean="0">
              <a:solidFill>
                <a:srgbClr val="01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rgbClr val="01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rgbClr val="010000"/>
                </a:solidFill>
                <a:cs typeface="Times New Roman" pitchFamily="18" charset="0"/>
              </a:rPr>
              <a:t>Hal di atas merupakan karakteristik dari </a:t>
            </a:r>
            <a:r>
              <a:rPr lang="en-GB" sz="2400" i="1" smtClean="0">
                <a:solidFill>
                  <a:srgbClr val="010000"/>
                </a:solidFill>
                <a:cs typeface="Times New Roman" pitchFamily="18" charset="0"/>
              </a:rPr>
              <a:t>cipher</a:t>
            </a:r>
            <a:r>
              <a:rPr lang="en-GB" sz="2400" smtClean="0">
                <a:solidFill>
                  <a:srgbClr val="010000"/>
                </a:solidFill>
                <a:cs typeface="Times New Roman" pitchFamily="18" charset="0"/>
              </a:rPr>
              <a:t> abjad-majemuk</a:t>
            </a: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: </a:t>
            </a:r>
            <a:r>
              <a:rPr lang="en-GB" sz="2400" smtClean="0">
                <a:solidFill>
                  <a:srgbClr val="010000"/>
                </a:solidFill>
                <a:cs typeface="Times New Roman" pitchFamily="18" charset="0"/>
              </a:rPr>
              <a:t>setiap huruf cipherteks dapat memiliki kemungkinan banyak huruf plainteks.</a:t>
            </a:r>
            <a:r>
              <a:rPr lang="en-GB" sz="2400" smtClean="0">
                <a:solidFill>
                  <a:srgbClr val="010000"/>
                </a:solidFill>
              </a:rPr>
              <a:t> </a:t>
            </a:r>
            <a:endParaRPr lang="en-US" sz="2400" smtClean="0">
              <a:solidFill>
                <a:srgbClr val="01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rgbClr val="01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rgbClr val="010000"/>
                </a:solidFill>
                <a:cs typeface="Times New Roman" pitchFamily="18" charset="0"/>
              </a:rPr>
              <a:t>Pada </a:t>
            </a:r>
            <a:r>
              <a:rPr lang="en-GB" sz="2400" i="1" smtClean="0">
                <a:solidFill>
                  <a:srgbClr val="010000"/>
                </a:solidFill>
                <a:cs typeface="Times New Roman" pitchFamily="18" charset="0"/>
              </a:rPr>
              <a:t>cipher</a:t>
            </a:r>
            <a:r>
              <a:rPr lang="en-GB" sz="2400" smtClean="0">
                <a:solidFill>
                  <a:srgbClr val="010000"/>
                </a:solidFill>
                <a:cs typeface="Times New Roman" pitchFamily="18" charset="0"/>
              </a:rPr>
              <a:t> substitusi sederhana, setiap huruf cipherteks selalu menggantikan huruf plainteks tertentu</a:t>
            </a: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.</a:t>
            </a:r>
            <a:endParaRPr lang="en-GB" sz="2400" smtClean="0">
              <a:solidFill>
                <a:srgbClr val="010000"/>
              </a:solidFill>
              <a:cs typeface="Times New Roman" pitchFamily="18" charset="0"/>
            </a:endParaRP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C64F8B-4842-490B-AAD8-53CC119329F6}" type="slidenum">
              <a:rPr lang="en-GB" sz="1400" smtClean="0">
                <a:solidFill>
                  <a:srgbClr val="545472"/>
                </a:solidFill>
              </a:rPr>
              <a:pPr eaLnBrk="1" hangingPunct="1"/>
              <a:t>10</a:t>
            </a:fld>
            <a:endParaRPr lang="en-GB" sz="1400" smtClean="0">
              <a:solidFill>
                <a:srgbClr val="5454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 eaLnBrk="1" hangingPunct="1"/>
            <a:r>
              <a:rPr lang="en-US" sz="2800" smtClean="0"/>
              <a:t>Plainteks: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</a:t>
            </a:r>
            <a:r>
              <a:rPr lang="en-US" sz="2000" smtClean="0">
                <a:latin typeface="Courier New" pitchFamily="49" charset="0"/>
              </a:rPr>
              <a:t>Jawa Timur Bakal Tenggelam</a:t>
            </a:r>
          </a:p>
          <a:p>
            <a:pPr eaLnBrk="1" hangingPunct="1">
              <a:buFontTx/>
              <a:buNone/>
            </a:pPr>
            <a:endParaRPr lang="en-US" sz="200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</a:rPr>
              <a:t>	Semburan lumpur panas di desa Porong, Sidoarjo, Jawa Timur belum juga berakhir. Sudah beberapa desa tenggelam. Entah sudah berapa rumah, bangunan, pabrik, dan sawah yang tenggelam. </a:t>
            </a:r>
          </a:p>
          <a:p>
            <a:pPr eaLnBrk="1" hangingPunct="1">
              <a:buFontTx/>
              <a:buNone/>
            </a:pPr>
            <a:endParaRPr lang="en-US" sz="200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</a:rPr>
              <a:t>	Sampai kapan semburan lumpur berhenti, tiada yang tahu. Teknologi manusia tidak berhasil menutupi lubang semburan. Jika semburan lumpur tidak berhenti juga, mungkin Jawa Timur akan tenggelam 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493258-E1B8-4DE5-B079-A9D32DF5A328}" type="slidenum">
              <a:rPr lang="en-GB" sz="1400" smtClean="0">
                <a:solidFill>
                  <a:srgbClr val="545472"/>
                </a:solidFill>
              </a:rPr>
              <a:pPr eaLnBrk="1" hangingPunct="1"/>
              <a:t>11</a:t>
            </a:fld>
            <a:endParaRPr lang="en-GB" sz="1400" smtClean="0">
              <a:solidFill>
                <a:srgbClr val="5454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Kunci: </a:t>
            </a:r>
            <a:r>
              <a:rPr lang="en-US" sz="2000" smtClean="0">
                <a:latin typeface="Courier New" pitchFamily="49" charset="0"/>
              </a:rPr>
              <a:t>langitbiru</a:t>
            </a:r>
          </a:p>
          <a:p>
            <a:pPr eaLnBrk="1" hangingPunct="1">
              <a:lnSpc>
                <a:spcPct val="90000"/>
              </a:lnSpc>
            </a:pPr>
            <a:endParaRPr lang="en-US" sz="200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</a:rPr>
              <a:t>Cipherteks: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49" charset="0"/>
              </a:rPr>
              <a:t>	Uajg Bbnci Vlknr Bxooxywaz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49" charset="0"/>
              </a:rPr>
              <a:t>	Ymfcciuy lhsxns xrhls qo lxti Gicoam, Abewrluo, Wget Uqdoc brrcf kcxu meegsajz. Jooau hmufzrjl dryi mfvxaplns. Mguiy mfdnn jxsigu cuzgp, ubvxoyaa, viusqb, xln fgeti grhr trtozftrg.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49" charset="0"/>
              </a:rPr>
              <a:t>	Dazvib liguy srsjnsie ffmcaz ufzyyytv, zqtei puyg ggpn. Umbhzlbmq fbvlmta goltl jvlsafot ffvlnfpv rcubvx mpmoazto. Rzel srsjnsie ffmcaz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49" charset="0"/>
              </a:rPr>
              <a:t>	mjlre meenmguq aora, zavzlqe Dlwn Zqfvz reln kvzhmcux 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946AA29-D9D3-46A6-83F3-858E46241818}" type="slidenum">
              <a:rPr lang="en-GB" sz="1400" smtClean="0">
                <a:solidFill>
                  <a:srgbClr val="545472"/>
                </a:solidFill>
              </a:rPr>
              <a:pPr eaLnBrk="1" hangingPunct="1"/>
              <a:t>12</a:t>
            </a:fld>
            <a:endParaRPr lang="en-GB" sz="1400" smtClean="0">
              <a:solidFill>
                <a:srgbClr val="5454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3810000"/>
          </a:xfrm>
        </p:spPr>
        <p:txBody>
          <a:bodyPr/>
          <a:lstStyle/>
          <a:p>
            <a:pPr algn="just" eaLnBrk="1" hangingPunct="1"/>
            <a:r>
              <a:rPr lang="en-US" sz="2400" i="1" smtClean="0">
                <a:solidFill>
                  <a:srgbClr val="000000"/>
                </a:solidFill>
                <a:cs typeface="Times New Roman" pitchFamily="18" charset="0"/>
              </a:rPr>
              <a:t>Vigènere Cipher</a:t>
            </a:r>
            <a:r>
              <a:rPr lang="en-US" sz="2400" smtClean="0">
                <a:solidFill>
                  <a:srgbClr val="000000"/>
                </a:solidFill>
                <a:cs typeface="Times New Roman" pitchFamily="18" charset="0"/>
              </a:rPr>
              <a:t> dapat mencegah frekuensi huruf-huruf di dalam cipherteks yang mempunyai pola tertentu yang sama seperti  pada </a:t>
            </a:r>
            <a:r>
              <a:rPr lang="en-US" sz="2400" i="1" smtClean="0">
                <a:solidFill>
                  <a:srgbClr val="000000"/>
                </a:solidFill>
                <a:cs typeface="Times New Roman" pitchFamily="18" charset="0"/>
              </a:rPr>
              <a:t>cipher</a:t>
            </a:r>
            <a:r>
              <a:rPr lang="en-US" sz="2400" smtClean="0">
                <a:solidFill>
                  <a:srgbClr val="000000"/>
                </a:solidFill>
                <a:cs typeface="Times New Roman" pitchFamily="18" charset="0"/>
              </a:rPr>
              <a:t> abjad-tunggal. </a:t>
            </a:r>
          </a:p>
          <a:p>
            <a:pPr algn="just" eaLnBrk="1" hangingPunct="1"/>
            <a:endParaRPr lang="en-US" sz="240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/>
            <a:r>
              <a:rPr lang="en-US" sz="2400" smtClean="0">
                <a:solidFill>
                  <a:srgbClr val="000000"/>
                </a:solidFill>
                <a:cs typeface="Times New Roman" pitchFamily="18" charset="0"/>
              </a:rPr>
              <a:t> Jika periode kunci diketahui dan tidak terlalu panjang, maka kunci dapat ditentukan dengan menulis program komputer untuk melakukan </a:t>
            </a:r>
            <a:r>
              <a:rPr lang="en-US" sz="2400" i="1" smtClean="0">
                <a:solidFill>
                  <a:srgbClr val="000000"/>
                </a:solidFill>
                <a:cs typeface="Times New Roman" pitchFamily="18" charset="0"/>
              </a:rPr>
              <a:t>exhaustive key search</a:t>
            </a:r>
            <a:r>
              <a:rPr lang="en-US" sz="2400" smtClean="0">
                <a:solidFill>
                  <a:srgbClr val="000000"/>
                </a:solidFill>
                <a:cs typeface="Times New Roman" pitchFamily="18" charset="0"/>
              </a:rPr>
              <a:t>. </a:t>
            </a:r>
          </a:p>
          <a:p>
            <a:pPr algn="just" eaLnBrk="1" hangingPunct="1"/>
            <a:endParaRPr lang="en-US" sz="240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/>
            <a:endParaRPr lang="en-GB" smtClean="0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D6EC38-FFA2-4D66-BA13-4E24078C6638}" type="slidenum">
              <a:rPr lang="en-GB" sz="1400" smtClean="0">
                <a:solidFill>
                  <a:srgbClr val="545472"/>
                </a:solidFill>
              </a:rPr>
              <a:pPr eaLnBrk="1" hangingPunct="1"/>
              <a:t>13</a:t>
            </a:fld>
            <a:endParaRPr lang="en-GB" sz="1400" smtClean="0">
              <a:solidFill>
                <a:srgbClr val="5454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3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00"/>
                </a:solidFill>
                <a:cs typeface="Times New Roman" pitchFamily="18" charset="0"/>
              </a:rPr>
              <a:t>Contoh: Diberikan cipherteks sbb: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400" b="1" smtClean="0">
                <a:latin typeface="Courier New" pitchFamily="49" charset="0"/>
                <a:cs typeface="Courier New" pitchFamily="49" charset="0"/>
              </a:rPr>
              <a:t>TGCSZ GEUAA EFWGQ AHQMC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solidFill>
                  <a:srgbClr val="000000"/>
                </a:solidFill>
                <a:cs typeface="Times New Roman" pitchFamily="18" charset="0"/>
              </a:rPr>
              <a:t>    dan diperoleh informasi bahwa panjang kunci adalah </a:t>
            </a:r>
            <a:r>
              <a:rPr lang="en-US" sz="2400" i="1" smtClean="0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sz="2400" smtClean="0">
                <a:solidFill>
                  <a:srgbClr val="000000"/>
                </a:solidFill>
                <a:cs typeface="Times New Roman" pitchFamily="18" charset="0"/>
              </a:rPr>
              <a:t> huruf  dan plainteks ditulis dalam Bahasa Inggris, maka </a:t>
            </a:r>
            <a:r>
              <a:rPr lang="en-US" sz="2400" i="1" smtClean="0">
                <a:solidFill>
                  <a:srgbClr val="000000"/>
                </a:solidFill>
                <a:cs typeface="Times New Roman" pitchFamily="18" charset="0"/>
              </a:rPr>
              <a:t>running </a:t>
            </a:r>
            <a:r>
              <a:rPr lang="en-US" sz="2400" smtClean="0">
                <a:solidFill>
                  <a:srgbClr val="000000"/>
                </a:solidFill>
                <a:cs typeface="Times New Roman" pitchFamily="18" charset="0"/>
              </a:rPr>
              <a:t>program dengan mencoba semua kemungkinan kunci yang panjangnya tiga huruf, lalu periksa apakah hasil dekripsi dengan kunci tersebut menyatakan kata yang berarti.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sz="240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0000"/>
              </a:buClr>
              <a:buFontTx/>
              <a:buNone/>
            </a:pPr>
            <a:r>
              <a:rPr lang="en-US" sz="2400" smtClean="0">
                <a:solidFill>
                  <a:srgbClr val="000000"/>
                </a:solidFill>
                <a:cs typeface="Times New Roman" pitchFamily="18" charset="0"/>
              </a:rPr>
              <a:t>	Cara ini membutuhkan usaha percobaan sebanyak 26</a:t>
            </a:r>
            <a:r>
              <a:rPr lang="en-US" sz="2400" i="1" baseline="30000" smtClean="0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sz="2400" baseline="3000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cs typeface="Times New Roman" pitchFamily="18" charset="0"/>
              </a:rPr>
              <a:t>kali. </a:t>
            </a:r>
            <a:endParaRPr lang="en-GB" sz="2400" smtClean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93F893-B54E-406F-A6CE-F50E5AA67384}" type="slidenum">
              <a:rPr lang="en-GB" sz="1400" smtClean="0">
                <a:solidFill>
                  <a:srgbClr val="545472"/>
                </a:solidFill>
              </a:rPr>
              <a:pPr eaLnBrk="1" hangingPunct="1"/>
              <a:t>14</a:t>
            </a:fld>
            <a:endParaRPr lang="en-GB" sz="1400" smtClean="0">
              <a:solidFill>
                <a:srgbClr val="5454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4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679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Varian </a:t>
            </a:r>
            <a:r>
              <a:rPr lang="en-US" sz="4000" i="1" smtClean="0"/>
              <a:t>Vigenere Cipher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696200" cy="4495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800" i="1" smtClean="0">
                <a:solidFill>
                  <a:srgbClr val="070605"/>
                </a:solidFill>
              </a:rPr>
              <a:t>Full Vigènere cipher</a:t>
            </a:r>
          </a:p>
          <a:p>
            <a:pPr marL="609600" indent="-609600" eaLnBrk="1" hangingPunct="1"/>
            <a:r>
              <a:rPr lang="en-US" sz="2400" smtClean="0">
                <a:solidFill>
                  <a:srgbClr val="070605"/>
                </a:solidFill>
              </a:rPr>
              <a:t>Setiap baris di dalam tabel tidak menyatakan pergeseran huruf, tetapi merupakan permutasi huruf-huruf alfabet. </a:t>
            </a:r>
          </a:p>
          <a:p>
            <a:pPr marL="609600" indent="-609600" eaLnBrk="1" hangingPunct="1"/>
            <a:endParaRPr lang="en-US" sz="2400" smtClean="0">
              <a:solidFill>
                <a:srgbClr val="070605"/>
              </a:solidFill>
            </a:endParaRPr>
          </a:p>
          <a:p>
            <a:pPr marL="609600" indent="-609600" eaLnBrk="1" hangingPunct="1"/>
            <a:r>
              <a:rPr lang="en-US" sz="2400" smtClean="0">
                <a:solidFill>
                  <a:srgbClr val="070605"/>
                </a:solidFill>
              </a:rPr>
              <a:t>Misalnya pada baris </a:t>
            </a:r>
            <a:r>
              <a:rPr lang="en-US" sz="2400" smtClean="0">
                <a:solidFill>
                  <a:srgbClr val="070605"/>
                </a:solidFill>
                <a:latin typeface="Courier New" pitchFamily="49" charset="0"/>
              </a:rPr>
              <a:t>a</a:t>
            </a:r>
            <a:r>
              <a:rPr lang="en-US" sz="2400" smtClean="0">
                <a:solidFill>
                  <a:srgbClr val="070605"/>
                </a:solidFill>
              </a:rPr>
              <a:t> susunan huruf-huruf alfabet adalah acak seperti di bawah ini: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305023"/>
              </p:ext>
            </p:extLst>
          </p:nvPr>
        </p:nvGraphicFramePr>
        <p:xfrm>
          <a:off x="251520" y="5517232"/>
          <a:ext cx="8458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Document" r:id="rId3" imgW="5983920" imgH="341196" progId="Word.Document.8">
                  <p:embed/>
                </p:oleObj>
              </mc:Choice>
              <mc:Fallback>
                <p:oleObj name="Document" r:id="rId3" imgW="5983920" imgH="3411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517232"/>
                        <a:ext cx="8458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741CF6-3E23-4DAD-8806-BBAE04E9A0DC}" type="slidenum">
              <a:rPr lang="en-GB" sz="1400" smtClean="0">
                <a:solidFill>
                  <a:srgbClr val="545472"/>
                </a:solidFill>
              </a:rPr>
              <a:pPr eaLnBrk="1" hangingPunct="1"/>
              <a:t>15</a:t>
            </a:fld>
            <a:endParaRPr lang="en-GB" sz="1400" smtClean="0">
              <a:solidFill>
                <a:srgbClr val="5454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1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smtClean="0">
                <a:solidFill>
                  <a:srgbClr val="070605"/>
                </a:solidFill>
              </a:rPr>
              <a:t>2. </a:t>
            </a:r>
            <a:r>
              <a:rPr lang="en-US" sz="2800" i="1" smtClean="0">
                <a:solidFill>
                  <a:srgbClr val="070605"/>
                </a:solidFill>
              </a:rPr>
              <a:t>Auto-Key Vigènere cipher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rgbClr val="070605"/>
                </a:solidFill>
              </a:rPr>
              <a:t>Jika panjang kunci lebih kecil dari panjang plainteks, maka kunci disambung dengan plainteks tersebut. </a:t>
            </a:r>
          </a:p>
          <a:p>
            <a:pPr eaLnBrk="1" hangingPunct="1">
              <a:lnSpc>
                <a:spcPct val="90000"/>
              </a:lnSpc>
            </a:pPr>
            <a:endParaRPr lang="en-GB" sz="2000" smtClean="0">
              <a:solidFill>
                <a:srgbClr val="07060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70605"/>
                </a:solidFill>
              </a:rPr>
              <a:t>Misalnya,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solidFill>
                  <a:srgbClr val="070605"/>
                </a:solidFill>
              </a:rPr>
              <a:t>		Pesan: NEGARA PENGHASIL MINYAK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solidFill>
                  <a:srgbClr val="070605"/>
                </a:solidFill>
              </a:rPr>
              <a:t>		Kunci:  INDO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>
              <a:solidFill>
                <a:srgbClr val="070605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solidFill>
                  <a:srgbClr val="070605"/>
                </a:solidFill>
              </a:rPr>
              <a:t>	maka kunci tersebut disambung dengan plainteks semula sehingga panjang kunci menjadi  sama dengan panjang plainteks: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smtClean="0">
              <a:solidFill>
                <a:srgbClr val="07060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rgbClr val="070605"/>
                </a:solidFill>
              </a:rPr>
              <a:t>Plainteks	: NEGARAPENGHASILMINYAK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rgbClr val="070605"/>
                </a:solidFill>
              </a:rPr>
              <a:t>Kunci	: INDONEGARAPENGHASILMI</a:t>
            </a:r>
            <a:endParaRPr lang="en-US" sz="2400" smtClean="0">
              <a:solidFill>
                <a:srgbClr val="070605"/>
              </a:solidFill>
            </a:endParaRP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80418C-C28C-4D64-BBB4-25FEFECB1047}" type="slidenum">
              <a:rPr lang="en-GB" sz="1400" smtClean="0">
                <a:solidFill>
                  <a:srgbClr val="545472"/>
                </a:solidFill>
              </a:rPr>
              <a:pPr eaLnBrk="1" hangingPunct="1"/>
              <a:t>16</a:t>
            </a:fld>
            <a:endParaRPr lang="en-GB" sz="1400" smtClean="0">
              <a:solidFill>
                <a:srgbClr val="5454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i="1" smtClean="0">
                <a:solidFill>
                  <a:srgbClr val="070605"/>
                </a:solidFill>
              </a:rPr>
              <a:t>3. Running-Key Vigènere cipher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70605"/>
                </a:solidFill>
              </a:rPr>
              <a:t>Kunci adalah string yang sangat panjang yang diambil dari teks bermakna (misalnya naskah proklamasi, naskah Pembukaan UUD 1945, terjemahan ayat di dalam kitab suci, dan lain-lain). </a:t>
            </a:r>
          </a:p>
          <a:p>
            <a:pPr eaLnBrk="1" hangingPunct="1">
              <a:lnSpc>
                <a:spcPct val="80000"/>
              </a:lnSpc>
            </a:pPr>
            <a:endParaRPr lang="en-US" sz="2400" smtClean="0">
              <a:solidFill>
                <a:srgbClr val="070605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70605"/>
                </a:solidFill>
              </a:rPr>
              <a:t>Misalnya,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rgbClr val="070605"/>
                </a:solidFill>
              </a:rPr>
              <a:t>	Pesan: NEGARA PENGHASIL MINYAK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rgbClr val="070605"/>
                </a:solidFill>
              </a:rPr>
              <a:t>	Kunci: KEMANUSIAN YANG ADIL DAN BERADAB </a:t>
            </a:r>
          </a:p>
          <a:p>
            <a:pPr eaLnBrk="1" hangingPunct="1">
              <a:lnSpc>
                <a:spcPct val="80000"/>
              </a:lnSpc>
            </a:pPr>
            <a:endParaRPr lang="en-US" sz="2400" smtClean="0">
              <a:solidFill>
                <a:srgbClr val="070605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70605"/>
                </a:solidFill>
              </a:rPr>
              <a:t>Selanjutnya enkripsi dan dekripsi dilakukan seperti biasa.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A7681A-3CF6-48D3-88F6-2AE747BB3E94}" type="slidenum">
              <a:rPr lang="en-GB" sz="1400" smtClean="0">
                <a:solidFill>
                  <a:srgbClr val="545472"/>
                </a:solidFill>
              </a:rPr>
              <a:pPr eaLnBrk="1" hangingPunct="1"/>
              <a:t>17</a:t>
            </a:fld>
            <a:endParaRPr lang="en-GB" sz="1400" smtClean="0">
              <a:solidFill>
                <a:srgbClr val="5454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14651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2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6114"/>
            <a:ext cx="7781619" cy="620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Termasuk ke dalam </a:t>
            </a:r>
            <a:r>
              <a:rPr lang="en-GB" sz="2400" i="1" smtClean="0">
                <a:solidFill>
                  <a:srgbClr val="010000"/>
                </a:solidFill>
                <a:cs typeface="Times New Roman" pitchFamily="18" charset="0"/>
              </a:rPr>
              <a:t>cipher</a:t>
            </a:r>
            <a:r>
              <a:rPr lang="en-GB" sz="2400" smtClean="0">
                <a:solidFill>
                  <a:srgbClr val="010000"/>
                </a:solidFill>
                <a:cs typeface="Times New Roman" pitchFamily="18" charset="0"/>
              </a:rPr>
              <a:t> abjad-majemuk (</a:t>
            </a:r>
            <a:r>
              <a:rPr lang="en-GB" sz="2400" i="1" smtClean="0">
                <a:solidFill>
                  <a:srgbClr val="010000"/>
                </a:solidFill>
                <a:cs typeface="Times New Roman" pitchFamily="18" charset="0"/>
              </a:rPr>
              <a:t>polyalpabetic substitution cipher</a:t>
            </a:r>
            <a:r>
              <a:rPr lang="en-GB" sz="2400" smtClean="0">
                <a:solidFill>
                  <a:srgbClr val="010000"/>
                </a:solidFill>
                <a:cs typeface="Times New Roman" pitchFamily="18" charset="0"/>
              </a:rPr>
              <a:t> )</a:t>
            </a: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D</a:t>
            </a:r>
            <a:r>
              <a:rPr lang="en-GB" sz="2400" smtClean="0">
                <a:solidFill>
                  <a:srgbClr val="010000"/>
                </a:solidFill>
                <a:cs typeface="Times New Roman" pitchFamily="18" charset="0"/>
              </a:rPr>
              <a:t>ipublikasikan oleh diplomat (sekaligus seorang kriptologis) Perancis, Blaise de Vigènere pada abad 16 (tahun 1586).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Tetapi sebenarnya </a:t>
            </a:r>
            <a:r>
              <a:rPr lang="en-GB" sz="2400" smtClean="0">
                <a:solidFill>
                  <a:srgbClr val="010000"/>
                </a:solidFill>
                <a:cs typeface="Times New Roman" pitchFamily="18" charset="0"/>
              </a:rPr>
              <a:t>Giovan Batista Belaso telah menggambarkannya pertama kali pada tahun 1553 seperti ditulis di  dalam bukunya </a:t>
            </a:r>
            <a:r>
              <a:rPr lang="en-GB" sz="2400" i="1" smtClean="0">
                <a:solidFill>
                  <a:srgbClr val="010000"/>
                </a:solidFill>
                <a:cs typeface="Times New Roman" pitchFamily="18" charset="0"/>
              </a:rPr>
              <a:t>La Cifra del Sig. Giovan Batista Belaso</a:t>
            </a: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rgbClr val="010000"/>
                </a:solidFill>
                <a:cs typeface="Times New Roman" pitchFamily="18" charset="0"/>
              </a:rPr>
              <a:t>Algoritma tersebut baru dikenal luas 200 tahun kemudian yang oleh penemunya </a:t>
            </a:r>
            <a:r>
              <a:rPr lang="en-GB" sz="2400" i="1" smtClean="0">
                <a:solidFill>
                  <a:srgbClr val="010000"/>
                </a:solidFill>
                <a:cs typeface="Times New Roman" pitchFamily="18" charset="0"/>
              </a:rPr>
              <a:t>cipher</a:t>
            </a:r>
            <a:r>
              <a:rPr lang="en-GB" sz="2400" smtClean="0">
                <a:solidFill>
                  <a:srgbClr val="010000"/>
                </a:solidFill>
                <a:cs typeface="Times New Roman" pitchFamily="18" charset="0"/>
              </a:rPr>
              <a:t> tersebut kemudian dinamakan </a:t>
            </a:r>
            <a:r>
              <a:rPr lang="en-GB" sz="2400" i="1" smtClean="0">
                <a:solidFill>
                  <a:srgbClr val="010000"/>
                </a:solidFill>
                <a:cs typeface="Times New Roman" pitchFamily="18" charset="0"/>
              </a:rPr>
              <a:t>Vigènere Cipher</a:t>
            </a: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 </a:t>
            </a:r>
            <a:endParaRPr lang="en-GB" sz="2400" smtClean="0">
              <a:solidFill>
                <a:srgbClr val="010000"/>
              </a:solidFill>
              <a:cs typeface="Times New Roman" pitchFamily="18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603250"/>
          </a:xfrm>
        </p:spPr>
        <p:txBody>
          <a:bodyPr/>
          <a:lstStyle/>
          <a:p>
            <a:pPr algn="l" eaLnBrk="1" hangingPunct="1"/>
            <a:r>
              <a:rPr lang="en-GB" b="1" i="1" smtClean="0">
                <a:cs typeface="Times New Roman" pitchFamily="18" charset="0"/>
              </a:rPr>
              <a:t>Vigènere Cipher</a:t>
            </a:r>
            <a:r>
              <a:rPr lang="en-GB" smtClean="0"/>
              <a:t> 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82CEAD-FC01-4CFD-97AE-05619AB35D74}" type="slidenum">
              <a:rPr lang="en-GB" sz="1400" smtClean="0">
                <a:solidFill>
                  <a:srgbClr val="545472"/>
                </a:solidFill>
              </a:rPr>
              <a:pPr eaLnBrk="1" hangingPunct="1"/>
              <a:t>2</a:t>
            </a:fld>
            <a:endParaRPr lang="en-GB" sz="1400" smtClean="0">
              <a:solidFill>
                <a:srgbClr val="545472"/>
              </a:solidFill>
            </a:endParaRPr>
          </a:p>
        </p:txBody>
      </p:sp>
      <p:pic>
        <p:nvPicPr>
          <p:cNvPr id="18438" name="Picture 5" descr="http://images.google.co.id/images?q=tbn:860JC9TgogWPQM:http://cs-exhibitions.uni-klu.ac.at/uploads/pics/vigener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152128" cy="151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7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70" y="413528"/>
            <a:ext cx="7260182" cy="603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2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200800" cy="59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0" y="384147"/>
            <a:ext cx="7009376" cy="608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4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0979"/>
            <a:ext cx="8032638" cy="613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6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0706"/>
            <a:ext cx="6922066" cy="599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3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427632" cy="57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496944" cy="561662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rgbClr val="08080C"/>
                </a:solidFill>
              </a:rPr>
              <a:t>Dekripsi</a:t>
            </a:r>
            <a:r>
              <a:rPr lang="en-US" sz="2400" dirty="0" smtClean="0">
                <a:solidFill>
                  <a:srgbClr val="08080C"/>
                </a:solidFill>
              </a:rPr>
              <a:t> </a:t>
            </a:r>
            <a:r>
              <a:rPr lang="en-US" sz="2400" dirty="0" err="1" smtClean="0">
                <a:solidFill>
                  <a:srgbClr val="08080C"/>
                </a:solidFill>
              </a:rPr>
              <a:t>perlu</a:t>
            </a:r>
            <a:r>
              <a:rPr lang="en-US" sz="2400" dirty="0" smtClean="0">
                <a:solidFill>
                  <a:srgbClr val="08080C"/>
                </a:solidFill>
              </a:rPr>
              <a:t> </a:t>
            </a:r>
            <a:r>
              <a:rPr lang="en-US" sz="2400" dirty="0" err="1" smtClean="0">
                <a:solidFill>
                  <a:srgbClr val="08080C"/>
                </a:solidFill>
              </a:rPr>
              <a:t>menghitung</a:t>
            </a:r>
            <a:r>
              <a:rPr lang="en-US" sz="2400" dirty="0" smtClean="0">
                <a:solidFill>
                  <a:srgbClr val="08080C"/>
                </a:solidFill>
              </a:rPr>
              <a:t> </a:t>
            </a:r>
            <a:r>
              <a:rPr lang="en-US" sz="2400" b="1" dirty="0" smtClean="0">
                <a:solidFill>
                  <a:srgbClr val="08080C"/>
                </a:solidFill>
              </a:rPr>
              <a:t>K</a:t>
            </a:r>
            <a:r>
              <a:rPr lang="en-US" sz="2400" baseline="30000" dirty="0" smtClean="0">
                <a:solidFill>
                  <a:srgbClr val="08080C"/>
                </a:solidFill>
              </a:rPr>
              <a:t>-1 </a:t>
            </a:r>
            <a:r>
              <a:rPr lang="en-US" sz="2400" dirty="0" err="1" smtClean="0">
                <a:solidFill>
                  <a:srgbClr val="08080C"/>
                </a:solidFill>
              </a:rPr>
              <a:t>sedemikian</a:t>
            </a:r>
            <a:r>
              <a:rPr lang="en-US" sz="2400" dirty="0" smtClean="0">
                <a:solidFill>
                  <a:srgbClr val="08080C"/>
                </a:solidFill>
              </a:rPr>
              <a:t> </a:t>
            </a:r>
            <a:r>
              <a:rPr lang="en-US" sz="2400" dirty="0" err="1" smtClean="0">
                <a:solidFill>
                  <a:srgbClr val="08080C"/>
                </a:solidFill>
              </a:rPr>
              <a:t>sehingga</a:t>
            </a:r>
            <a:r>
              <a:rPr lang="en-US" sz="2400" dirty="0" smtClean="0">
                <a:solidFill>
                  <a:srgbClr val="08080C"/>
                </a:solidFill>
              </a:rPr>
              <a:t> </a:t>
            </a:r>
            <a:endParaRPr lang="id-ID" sz="2400" dirty="0" smtClean="0">
              <a:solidFill>
                <a:srgbClr val="08080C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d-ID" sz="2400" b="1" dirty="0">
                <a:solidFill>
                  <a:srgbClr val="08080C"/>
                </a:solidFill>
              </a:rPr>
              <a:t>	</a:t>
            </a:r>
            <a:r>
              <a:rPr lang="id-ID" sz="2400" b="1" dirty="0" smtClean="0">
                <a:solidFill>
                  <a:srgbClr val="08080C"/>
                </a:solidFill>
              </a:rPr>
              <a:t>		</a:t>
            </a:r>
            <a:r>
              <a:rPr lang="en-US" sz="2400" b="1" dirty="0" smtClean="0">
                <a:solidFill>
                  <a:srgbClr val="08080C"/>
                </a:solidFill>
              </a:rPr>
              <a:t>KK</a:t>
            </a:r>
            <a:r>
              <a:rPr lang="en-US" sz="2400" baseline="30000" dirty="0" smtClean="0">
                <a:solidFill>
                  <a:srgbClr val="08080C"/>
                </a:solidFill>
              </a:rPr>
              <a:t>-1 </a:t>
            </a:r>
            <a:r>
              <a:rPr lang="en-US" sz="2400" dirty="0" smtClean="0">
                <a:solidFill>
                  <a:srgbClr val="08080C"/>
                </a:solidFill>
              </a:rPr>
              <a:t>= </a:t>
            </a:r>
            <a:r>
              <a:rPr lang="en-US" sz="2400" b="1" dirty="0" smtClean="0">
                <a:solidFill>
                  <a:srgbClr val="08080C"/>
                </a:solidFill>
              </a:rPr>
              <a:t>I</a:t>
            </a:r>
            <a:r>
              <a:rPr lang="en-US" sz="2400" dirty="0" smtClean="0">
                <a:solidFill>
                  <a:srgbClr val="08080C"/>
                </a:solidFill>
              </a:rPr>
              <a:t>   (</a:t>
            </a:r>
            <a:r>
              <a:rPr lang="en-US" sz="2400" b="1" dirty="0" smtClean="0">
                <a:solidFill>
                  <a:srgbClr val="08080C"/>
                </a:solidFill>
              </a:rPr>
              <a:t>I</a:t>
            </a:r>
            <a:r>
              <a:rPr lang="en-US" sz="2400" dirty="0" smtClean="0">
                <a:solidFill>
                  <a:srgbClr val="08080C"/>
                </a:solidFill>
              </a:rPr>
              <a:t> </a:t>
            </a:r>
            <a:r>
              <a:rPr lang="en-US" sz="2400" dirty="0" err="1" smtClean="0">
                <a:solidFill>
                  <a:srgbClr val="08080C"/>
                </a:solidFill>
              </a:rPr>
              <a:t>matriks</a:t>
            </a:r>
            <a:r>
              <a:rPr lang="en-US" sz="2400" dirty="0" smtClean="0">
                <a:solidFill>
                  <a:srgbClr val="08080C"/>
                </a:solidFill>
              </a:rPr>
              <a:t> </a:t>
            </a:r>
            <a:r>
              <a:rPr lang="en-US" sz="2400" dirty="0" err="1" smtClean="0">
                <a:solidFill>
                  <a:srgbClr val="08080C"/>
                </a:solidFill>
              </a:rPr>
              <a:t>identitas</a:t>
            </a:r>
            <a:r>
              <a:rPr lang="en-US" sz="2400" dirty="0" smtClean="0">
                <a:solidFill>
                  <a:srgbClr val="08080C"/>
                </a:solidFill>
              </a:rPr>
              <a:t>).</a:t>
            </a:r>
            <a:endParaRPr lang="id-ID" sz="2400" dirty="0" smtClean="0">
              <a:solidFill>
                <a:srgbClr val="08080C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>
              <a:solidFill>
                <a:srgbClr val="08080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rgbClr val="08080C"/>
                </a:solidFill>
              </a:rPr>
              <a:t>Contoh</a:t>
            </a:r>
            <a:r>
              <a:rPr lang="en-US" sz="2400" dirty="0" smtClean="0">
                <a:solidFill>
                  <a:srgbClr val="08080C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8080C"/>
                </a:solidFill>
              </a:rPr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8080C"/>
                </a:solidFill>
              </a:rPr>
              <a:t>		</a:t>
            </a:r>
            <a:r>
              <a:rPr lang="id-ID" sz="2400" b="1" dirty="0" smtClean="0">
                <a:solidFill>
                  <a:srgbClr val="08080C"/>
                </a:solidFill>
              </a:rPr>
              <a:t> </a:t>
            </a:r>
            <a:r>
              <a:rPr lang="en-US" sz="2400" b="1" dirty="0" smtClean="0">
                <a:solidFill>
                  <a:srgbClr val="08080C"/>
                </a:solidFill>
              </a:rPr>
              <a:t>K = </a:t>
            </a:r>
            <a:r>
              <a:rPr lang="id-ID" sz="2400" b="1" dirty="0" smtClean="0">
                <a:solidFill>
                  <a:srgbClr val="08080C"/>
                </a:solidFill>
              </a:rPr>
              <a:t>  </a:t>
            </a:r>
            <a:endParaRPr lang="en-US" sz="2400" b="1" dirty="0" smtClean="0">
              <a:solidFill>
                <a:srgbClr val="08080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rgbClr val="08080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8080C"/>
                </a:solidFill>
              </a:rPr>
              <a:t>	</a:t>
            </a:r>
            <a:endParaRPr lang="id-ID" sz="2400" b="1" dirty="0" smtClean="0">
              <a:solidFill>
                <a:srgbClr val="08080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err="1" smtClean="0">
                <a:solidFill>
                  <a:srgbClr val="08080C"/>
                </a:solidFill>
              </a:rPr>
              <a:t>Plainteks</a:t>
            </a:r>
            <a:r>
              <a:rPr lang="en-US" sz="2400" dirty="0" smtClean="0">
                <a:solidFill>
                  <a:srgbClr val="08080C"/>
                </a:solidFill>
              </a:rPr>
              <a:t>: </a:t>
            </a:r>
            <a:r>
              <a:rPr lang="en-US" sz="2400" dirty="0" smtClean="0">
                <a:solidFill>
                  <a:srgbClr val="08080C"/>
                </a:solidFill>
                <a:latin typeface="Courier New" pitchFamily="49" charset="0"/>
              </a:rPr>
              <a:t>PAYMOREMONEY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8080C"/>
                </a:solidFill>
                <a:latin typeface="Courier New" pitchFamily="49" charset="0"/>
              </a:rPr>
              <a:t>	</a:t>
            </a:r>
            <a:r>
              <a:rPr lang="en-US" sz="2400" dirty="0" err="1" smtClean="0">
                <a:solidFill>
                  <a:srgbClr val="08080C"/>
                </a:solidFill>
                <a:latin typeface="Arial" charset="0"/>
              </a:rPr>
              <a:t>Enkripsi</a:t>
            </a:r>
            <a:r>
              <a:rPr lang="en-US" sz="2400" dirty="0" smtClean="0">
                <a:solidFill>
                  <a:srgbClr val="08080C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8080C"/>
                </a:solidFill>
                <a:latin typeface="Arial" charset="0"/>
              </a:rPr>
              <a:t>tiga</a:t>
            </a:r>
            <a:r>
              <a:rPr lang="en-US" sz="2400" dirty="0" smtClean="0">
                <a:solidFill>
                  <a:srgbClr val="08080C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8080C"/>
                </a:solidFill>
                <a:latin typeface="Arial" charset="0"/>
              </a:rPr>
              <a:t>huruf</a:t>
            </a:r>
            <a:r>
              <a:rPr lang="en-US" sz="2400" dirty="0" smtClean="0">
                <a:solidFill>
                  <a:srgbClr val="08080C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8080C"/>
                </a:solidFill>
                <a:latin typeface="Arial" charset="0"/>
              </a:rPr>
              <a:t>pertama</a:t>
            </a:r>
            <a:r>
              <a:rPr lang="en-US" sz="2400" dirty="0" smtClean="0">
                <a:solidFill>
                  <a:srgbClr val="08080C"/>
                </a:solidFill>
                <a:latin typeface="Arial" charset="0"/>
              </a:rPr>
              <a:t>: </a:t>
            </a:r>
            <a:r>
              <a:rPr lang="en-US" sz="2400" dirty="0" smtClean="0">
                <a:solidFill>
                  <a:srgbClr val="08080C"/>
                </a:solidFill>
                <a:latin typeface="Courier New" pitchFamily="49" charset="0"/>
              </a:rPr>
              <a:t>PAY = (15, 0, 24)</a:t>
            </a:r>
            <a:endParaRPr lang="id-ID" sz="2400" dirty="0" smtClean="0">
              <a:solidFill>
                <a:srgbClr val="08080C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08080C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08080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8080C"/>
                </a:solidFill>
              </a:rPr>
              <a:t>	</a:t>
            </a:r>
            <a:r>
              <a:rPr lang="en-US" sz="2400" dirty="0" err="1" smtClean="0">
                <a:solidFill>
                  <a:srgbClr val="08080C"/>
                </a:solidFill>
              </a:rPr>
              <a:t>Cipherteks</a:t>
            </a:r>
            <a:r>
              <a:rPr lang="en-US" sz="2400" dirty="0" smtClean="0">
                <a:solidFill>
                  <a:srgbClr val="08080C"/>
                </a:solidFill>
              </a:rPr>
              <a:t>: C = </a:t>
            </a:r>
            <a:r>
              <a:rPr lang="id-ID" sz="2400" dirty="0" smtClean="0">
                <a:solidFill>
                  <a:srgbClr val="08080C"/>
                </a:solidFill>
              </a:rPr>
              <a:t>                      </a:t>
            </a:r>
            <a:r>
              <a:rPr lang="en-US" sz="2400" dirty="0" smtClean="0">
                <a:solidFill>
                  <a:srgbClr val="08080C"/>
                </a:solidFill>
              </a:rPr>
              <a:t>			              </a:t>
            </a:r>
            <a:r>
              <a:rPr lang="id-ID" sz="2400" dirty="0" smtClean="0">
                <a:solidFill>
                  <a:srgbClr val="08080C"/>
                </a:solidFill>
              </a:rPr>
              <a:t> </a:t>
            </a:r>
            <a:r>
              <a:rPr lang="en-US" sz="2400" dirty="0" smtClean="0">
                <a:solidFill>
                  <a:srgbClr val="08080C"/>
                </a:solidFill>
              </a:rPr>
              <a:t>= </a:t>
            </a:r>
            <a:r>
              <a:rPr lang="en-US" sz="2400" b="1" dirty="0" smtClean="0">
                <a:solidFill>
                  <a:srgbClr val="08080C"/>
                </a:solidFill>
                <a:latin typeface="Courier New" pitchFamily="49" charset="0"/>
              </a:rPr>
              <a:t>LNS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rgbClr val="08080C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8080C"/>
                </a:solidFill>
                <a:latin typeface="Arial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8080C"/>
                </a:solidFill>
                <a:latin typeface="Arial" charset="0"/>
              </a:rPr>
              <a:t>	</a:t>
            </a:r>
            <a:r>
              <a:rPr lang="en-US" sz="2400" dirty="0" err="1" smtClean="0">
                <a:solidFill>
                  <a:srgbClr val="08080C"/>
                </a:solidFill>
                <a:latin typeface="Arial" charset="0"/>
              </a:rPr>
              <a:t>Cipherteks</a:t>
            </a:r>
            <a:r>
              <a:rPr lang="en-US" sz="2400" dirty="0" smtClean="0">
                <a:solidFill>
                  <a:srgbClr val="08080C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8080C"/>
                </a:solidFill>
                <a:latin typeface="Arial" charset="0"/>
              </a:rPr>
              <a:t>selengkapnya</a:t>
            </a:r>
            <a:r>
              <a:rPr lang="en-US" sz="2400" dirty="0" smtClean="0">
                <a:solidFill>
                  <a:srgbClr val="08080C"/>
                </a:solidFill>
                <a:latin typeface="Arial" charset="0"/>
              </a:rPr>
              <a:t>: </a:t>
            </a:r>
            <a:r>
              <a:rPr lang="en-US" sz="2400" b="1" dirty="0" smtClean="0">
                <a:solidFill>
                  <a:srgbClr val="08080C"/>
                </a:solidFill>
                <a:latin typeface="Courier New" pitchFamily="49" charset="0"/>
              </a:rPr>
              <a:t>LNSHDLEWMTRW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873091"/>
              </p:ext>
            </p:extLst>
          </p:nvPr>
        </p:nvGraphicFramePr>
        <p:xfrm>
          <a:off x="1823864" y="2348880"/>
          <a:ext cx="152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3" imgW="749160" imgH="596880" progId="Equation.3">
                  <p:embed/>
                </p:oleObj>
              </mc:Choice>
              <mc:Fallback>
                <p:oleObj name="Equation" r:id="rId3" imgW="74916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864" y="2348880"/>
                        <a:ext cx="152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881914"/>
              </p:ext>
            </p:extLst>
          </p:nvPr>
        </p:nvGraphicFramePr>
        <p:xfrm>
          <a:off x="2469232" y="4665439"/>
          <a:ext cx="41910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5" imgW="2197080" imgH="596880" progId="Equation.3">
                  <p:embed/>
                </p:oleObj>
              </mc:Choice>
              <mc:Fallback>
                <p:oleObj name="Equation" r:id="rId5" imgW="219708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9232" y="4665439"/>
                        <a:ext cx="4191000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6" y="1886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/>
              <a:t>Decrypt Hill Chiper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val="6730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79405"/>
          <a:stretch/>
        </p:blipFill>
        <p:spPr>
          <a:xfrm>
            <a:off x="1115616" y="2492896"/>
            <a:ext cx="1584176" cy="1275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9738" r="59457"/>
          <a:stretch/>
        </p:blipFill>
        <p:spPr>
          <a:xfrm>
            <a:off x="5724128" y="2443967"/>
            <a:ext cx="1584177" cy="1275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75656" y="19888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</a:t>
            </a: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5940152" y="19888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 Inverse</a:t>
            </a:r>
            <a:endParaRPr lang="id-ID" dirty="0"/>
          </a:p>
        </p:txBody>
      </p:sp>
      <p:sp>
        <p:nvSpPr>
          <p:cNvPr id="12" name="TextBox 11"/>
          <p:cNvSpPr txBox="1"/>
          <p:nvPr/>
        </p:nvSpPr>
        <p:spPr>
          <a:xfrm>
            <a:off x="2447764" y="58003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KEY</a:t>
            </a:r>
            <a:endParaRPr lang="id-ID" dirty="0"/>
          </a:p>
        </p:txBody>
      </p:sp>
      <p:sp>
        <p:nvSpPr>
          <p:cNvPr id="13" name="Right Brace 12"/>
          <p:cNvSpPr/>
          <p:nvPr/>
        </p:nvSpPr>
        <p:spPr>
          <a:xfrm rot="16200000">
            <a:off x="3728229" y="-871155"/>
            <a:ext cx="1039470" cy="4680520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1763688" y="450912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= (K x P) mod 26   </a:t>
            </a:r>
            <a:r>
              <a:rPr lang="en-US" dirty="0" smtClean="0">
                <a:sym typeface="Wingdings" panose="05000000000000000000" pitchFamily="2" charset="2"/>
              </a:rPr>
              <a:t> Proses </a:t>
            </a:r>
            <a:r>
              <a:rPr lang="en-US" dirty="0" err="1" smtClean="0">
                <a:sym typeface="Wingdings" panose="05000000000000000000" pitchFamily="2" charset="2"/>
              </a:rPr>
              <a:t>Enkripsi</a:t>
            </a:r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1763688" y="508518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 = (K Inverse x C) mod 26   </a:t>
            </a:r>
            <a:r>
              <a:rPr lang="en-US" dirty="0" smtClean="0">
                <a:sym typeface="Wingdings" panose="05000000000000000000" pitchFamily="2" charset="2"/>
              </a:rPr>
              <a:t> Proses </a:t>
            </a:r>
            <a:r>
              <a:rPr lang="en-US" dirty="0" err="1" smtClean="0">
                <a:sym typeface="Wingdings" panose="05000000000000000000" pitchFamily="2" charset="2"/>
              </a:rPr>
              <a:t>Dekripsi</a:t>
            </a:r>
            <a:endParaRPr lang="id-ID" dirty="0"/>
          </a:p>
        </p:txBody>
      </p:sp>
      <p:sp>
        <p:nvSpPr>
          <p:cNvPr id="16" name="TextBox 15"/>
          <p:cNvSpPr txBox="1"/>
          <p:nvPr/>
        </p:nvSpPr>
        <p:spPr>
          <a:xfrm>
            <a:off x="1259632" y="594928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plaintext:                         </a:t>
            </a:r>
            <a:r>
              <a:rPr lang="en-US" b="1" dirty="0" err="1" smtClean="0"/>
              <a:t>apa</a:t>
            </a:r>
            <a:r>
              <a:rPr lang="en-US" b="1" dirty="0" smtClean="0"/>
              <a:t> </a:t>
            </a:r>
            <a:r>
              <a:rPr lang="en-US" b="1" dirty="0" err="1" smtClean="0"/>
              <a:t>aku</a:t>
            </a:r>
            <a:r>
              <a:rPr lang="en-US" b="1" dirty="0" smtClean="0"/>
              <a:t> </a:t>
            </a:r>
            <a:r>
              <a:rPr lang="en-US" b="1" dirty="0" err="1" smtClean="0"/>
              <a:t>itu</a:t>
            </a:r>
            <a:r>
              <a:rPr lang="en-US" b="1" dirty="0" smtClean="0"/>
              <a:t> </a:t>
            </a:r>
            <a:r>
              <a:rPr lang="en-US" b="1" dirty="0" err="1" smtClean="0"/>
              <a:t>dia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40013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solidFill>
                  <a:srgbClr val="08080C"/>
                </a:solidFill>
              </a:rPr>
              <a:t>Dekripsi</a:t>
            </a:r>
            <a:r>
              <a:rPr lang="en-US" sz="2400" dirty="0" smtClean="0">
                <a:solidFill>
                  <a:srgbClr val="08080C"/>
                </a:solidFill>
              </a:rPr>
              <a:t>, 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8080C"/>
                </a:solidFill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8080C"/>
                </a:solidFill>
              </a:rPr>
              <a:t>		</a:t>
            </a:r>
            <a:r>
              <a:rPr lang="en-US" sz="2400" b="1" dirty="0" smtClean="0">
                <a:solidFill>
                  <a:srgbClr val="08080C"/>
                </a:solidFill>
              </a:rPr>
              <a:t>K</a:t>
            </a:r>
            <a:r>
              <a:rPr lang="en-US" sz="2400" baseline="30000" dirty="0" smtClean="0">
                <a:solidFill>
                  <a:srgbClr val="08080C"/>
                </a:solidFill>
              </a:rPr>
              <a:t>-1</a:t>
            </a:r>
            <a:r>
              <a:rPr lang="en-US" sz="2400" dirty="0" smtClean="0">
                <a:solidFill>
                  <a:srgbClr val="08080C"/>
                </a:solidFill>
              </a:rPr>
              <a:t>=			</a:t>
            </a:r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8080C"/>
                </a:solidFill>
              </a:rPr>
              <a:t>	</a:t>
            </a:r>
            <a:r>
              <a:rPr lang="en-US" sz="2400" dirty="0" err="1" smtClean="0">
                <a:solidFill>
                  <a:srgbClr val="08080C"/>
                </a:solidFill>
              </a:rPr>
              <a:t>sebab</a:t>
            </a:r>
            <a:r>
              <a:rPr lang="en-US" sz="2400" dirty="0" smtClean="0">
                <a:solidFill>
                  <a:srgbClr val="08080C"/>
                </a:solidFill>
              </a:rPr>
              <a:t>  </a:t>
            </a:r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8080C"/>
                </a:solidFill>
              </a:rPr>
              <a:t>		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03831"/>
              </p:ext>
            </p:extLst>
          </p:nvPr>
        </p:nvGraphicFramePr>
        <p:xfrm>
          <a:off x="2339752" y="2132856"/>
          <a:ext cx="1676400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3" imgW="761760" imgH="596880" progId="Equation.3">
                  <p:embed/>
                </p:oleObj>
              </mc:Choice>
              <mc:Fallback>
                <p:oleObj name="Equation" r:id="rId3" imgW="76176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132856"/>
                        <a:ext cx="1676400" cy="131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844781"/>
              </p:ext>
            </p:extLst>
          </p:nvPr>
        </p:nvGraphicFramePr>
        <p:xfrm>
          <a:off x="914400" y="4514626"/>
          <a:ext cx="7772400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5" imgW="3593880" imgH="596880" progId="Equation.3">
                  <p:embed/>
                </p:oleObj>
              </mc:Choice>
              <mc:Fallback>
                <p:oleObj name="Equation" r:id="rId5" imgW="359388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14626"/>
                        <a:ext cx="7772400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8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8080C"/>
                </a:solidFill>
              </a:rPr>
              <a:t>Dekripsi:</a:t>
            </a:r>
            <a:br>
              <a:rPr lang="en-US" sz="2400" smtClean="0">
                <a:solidFill>
                  <a:srgbClr val="08080C"/>
                </a:solidFill>
              </a:rPr>
            </a:br>
            <a:endParaRPr lang="en-US" sz="2400" smtClean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8080C"/>
                </a:solidFill>
              </a:rPr>
              <a:t>		</a:t>
            </a:r>
            <a:r>
              <a:rPr lang="en-US" sz="2400" b="1" smtClean="0">
                <a:solidFill>
                  <a:srgbClr val="08080C"/>
                </a:solidFill>
              </a:rPr>
              <a:t>P</a:t>
            </a:r>
            <a:r>
              <a:rPr lang="en-US" sz="2400" smtClean="0">
                <a:solidFill>
                  <a:srgbClr val="08080C"/>
                </a:solidFill>
              </a:rPr>
              <a:t> = </a:t>
            </a:r>
            <a:r>
              <a:rPr lang="en-US" sz="2400" b="1" smtClean="0">
                <a:solidFill>
                  <a:srgbClr val="08080C"/>
                </a:solidFill>
              </a:rPr>
              <a:t>K</a:t>
            </a:r>
            <a:r>
              <a:rPr lang="en-US" sz="2400" baseline="30000" smtClean="0">
                <a:solidFill>
                  <a:srgbClr val="08080C"/>
                </a:solidFill>
              </a:rPr>
              <a:t>-1</a:t>
            </a:r>
            <a:r>
              <a:rPr lang="en-US" sz="2400" smtClean="0">
                <a:solidFill>
                  <a:srgbClr val="08080C"/>
                </a:solidFill>
              </a:rPr>
              <a:t> </a:t>
            </a:r>
            <a:r>
              <a:rPr lang="en-US" sz="2400" b="1" smtClean="0">
                <a:solidFill>
                  <a:srgbClr val="08080C"/>
                </a:solidFill>
              </a:rPr>
              <a:t>C</a:t>
            </a:r>
          </a:p>
          <a:p>
            <a:pPr eaLnBrk="1" hangingPunct="1">
              <a:buFontTx/>
              <a:buNone/>
            </a:pPr>
            <a:endParaRPr lang="en-US" sz="2400" b="1" smtClean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08080C"/>
                </a:solidFill>
              </a:rPr>
              <a:t>	</a:t>
            </a:r>
            <a:r>
              <a:rPr lang="en-US" sz="2400" smtClean="0">
                <a:solidFill>
                  <a:srgbClr val="08080C"/>
                </a:solidFill>
              </a:rPr>
              <a:t>Cipherteks: </a:t>
            </a:r>
            <a:r>
              <a:rPr lang="en-US" sz="2400" smtClean="0">
                <a:solidFill>
                  <a:srgbClr val="08080C"/>
                </a:solidFill>
                <a:latin typeface="Courier New" pitchFamily="49" charset="0"/>
              </a:rPr>
              <a:t>LNS  </a:t>
            </a:r>
            <a:r>
              <a:rPr lang="en-US" sz="2400" smtClean="0">
                <a:solidFill>
                  <a:srgbClr val="08080C"/>
                </a:solidFill>
                <a:latin typeface="Arial" charset="0"/>
              </a:rPr>
              <a:t>atau C = (11, 13, 18)</a:t>
            </a:r>
            <a:r>
              <a:rPr lang="en-US" sz="2400" smtClean="0">
                <a:solidFill>
                  <a:srgbClr val="08080C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en-US" sz="2400" smtClean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8080C"/>
                </a:solidFill>
              </a:rPr>
              <a:t>	Plainteks:</a:t>
            </a:r>
          </a:p>
          <a:p>
            <a:pPr eaLnBrk="1" hangingPunct="1">
              <a:buFontTx/>
              <a:buNone/>
            </a:pPr>
            <a:endParaRPr lang="en-US" sz="2400" smtClean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endParaRPr lang="en-US" sz="2400" smtClean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endParaRPr lang="en-US" sz="2400" smtClean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8080C"/>
                </a:solidFill>
              </a:rPr>
              <a:t>	</a:t>
            </a:r>
            <a:r>
              <a:rPr lang="en-US" sz="2400" b="1" smtClean="0">
                <a:solidFill>
                  <a:srgbClr val="08080C"/>
                </a:solidFill>
              </a:rPr>
              <a:t>C</a:t>
            </a:r>
            <a:r>
              <a:rPr lang="en-US" sz="2400" smtClean="0">
                <a:solidFill>
                  <a:srgbClr val="08080C"/>
                </a:solidFill>
              </a:rPr>
              <a:t> = (15, 0, 24) = (P, A, Y) 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514600" y="3429000"/>
          <a:ext cx="601980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3" imgW="2197080" imgH="596880" progId="Equation.3">
                  <p:embed/>
                </p:oleObj>
              </mc:Choice>
              <mc:Fallback>
                <p:oleObj name="Equation" r:id="rId3" imgW="219708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429000"/>
                        <a:ext cx="6019800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71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762000"/>
            <a:ext cx="7772400" cy="5105400"/>
          </a:xfrm>
        </p:spPr>
        <p:txBody>
          <a:bodyPr/>
          <a:lstStyle/>
          <a:p>
            <a:pPr eaLnBrk="1" hangingPunct="1"/>
            <a:r>
              <a:rPr lang="en-GB" sz="2800" i="1" smtClean="0">
                <a:solidFill>
                  <a:srgbClr val="010000"/>
                </a:solidFill>
                <a:cs typeface="Times New Roman" pitchFamily="18" charset="0"/>
              </a:rPr>
              <a:t>Cipher</a:t>
            </a:r>
            <a:r>
              <a:rPr lang="en-GB" sz="2800" smtClean="0">
                <a:solidFill>
                  <a:srgbClr val="010000"/>
                </a:solidFill>
                <a:cs typeface="Times New Roman" pitchFamily="18" charset="0"/>
              </a:rPr>
              <a:t> ini  berhasil dipecahkan oleh Babbage dan Kasiski pada pertengahan Abad 19 (akan dijelaskan pada bahan kuliah selanjutnya).</a:t>
            </a:r>
          </a:p>
          <a:p>
            <a:pPr eaLnBrk="1" hangingPunct="1"/>
            <a:endParaRPr lang="en-GB" sz="2800" i="1" smtClean="0">
              <a:solidFill>
                <a:srgbClr val="010000"/>
              </a:solidFill>
              <a:cs typeface="Times New Roman" pitchFamily="18" charset="0"/>
            </a:endParaRPr>
          </a:p>
          <a:p>
            <a:pPr eaLnBrk="1" hangingPunct="1"/>
            <a:r>
              <a:rPr lang="en-GB" sz="2800" i="1" smtClean="0">
                <a:solidFill>
                  <a:srgbClr val="010000"/>
                </a:solidFill>
                <a:cs typeface="Times New Roman" pitchFamily="18" charset="0"/>
              </a:rPr>
              <a:t>Vigènere Cipher </a:t>
            </a:r>
            <a:r>
              <a:rPr lang="en-GB" sz="2800" smtClean="0">
                <a:solidFill>
                  <a:srgbClr val="010000"/>
                </a:solidFill>
                <a:cs typeface="Times New Roman" pitchFamily="18" charset="0"/>
              </a:rPr>
              <a:t>digunakan oleh Tentara Konfiderasi (</a:t>
            </a:r>
            <a:r>
              <a:rPr lang="en-GB" sz="2800" i="1" smtClean="0">
                <a:solidFill>
                  <a:srgbClr val="010000"/>
                </a:solidFill>
                <a:cs typeface="Times New Roman" pitchFamily="18" charset="0"/>
              </a:rPr>
              <a:t>Confederate Army</a:t>
            </a:r>
            <a:r>
              <a:rPr lang="en-GB" sz="2800" smtClean="0">
                <a:solidFill>
                  <a:srgbClr val="010000"/>
                </a:solidFill>
                <a:cs typeface="Times New Roman" pitchFamily="18" charset="0"/>
              </a:rPr>
              <a:t>) pada Perang Sipil Amerika (</a:t>
            </a:r>
            <a:r>
              <a:rPr lang="en-GB" sz="2800" i="1" smtClean="0">
                <a:solidFill>
                  <a:srgbClr val="010000"/>
                </a:solidFill>
                <a:cs typeface="Times New Roman" pitchFamily="18" charset="0"/>
              </a:rPr>
              <a:t>American Civil war</a:t>
            </a:r>
            <a:r>
              <a:rPr lang="en-GB" sz="2800" smtClean="0">
                <a:solidFill>
                  <a:srgbClr val="010000"/>
                </a:solidFill>
                <a:cs typeface="Times New Roman" pitchFamily="18" charset="0"/>
              </a:rPr>
              <a:t>). </a:t>
            </a:r>
          </a:p>
          <a:p>
            <a:pPr eaLnBrk="1" hangingPunct="1"/>
            <a:endParaRPr lang="en-GB" sz="2800" smtClean="0">
              <a:solidFill>
                <a:srgbClr val="010000"/>
              </a:solidFill>
              <a:cs typeface="Times New Roman" pitchFamily="18" charset="0"/>
            </a:endParaRPr>
          </a:p>
          <a:p>
            <a:pPr eaLnBrk="1" hangingPunct="1"/>
            <a:r>
              <a:rPr lang="en-GB" sz="2800" smtClean="0">
                <a:solidFill>
                  <a:srgbClr val="010000"/>
                </a:solidFill>
                <a:cs typeface="Times New Roman" pitchFamily="18" charset="0"/>
              </a:rPr>
              <a:t>Perang Sipil terjadi setelah </a:t>
            </a:r>
            <a:r>
              <a:rPr lang="en-GB" sz="2800" i="1" smtClean="0">
                <a:solidFill>
                  <a:srgbClr val="010000"/>
                </a:solidFill>
                <a:cs typeface="Times New Roman" pitchFamily="18" charset="0"/>
              </a:rPr>
              <a:t>Vigènere Cipher </a:t>
            </a:r>
            <a:r>
              <a:rPr lang="en-GB" sz="2800" smtClean="0">
                <a:solidFill>
                  <a:srgbClr val="010000"/>
                </a:solidFill>
                <a:cs typeface="Times New Roman" pitchFamily="18" charset="0"/>
              </a:rPr>
              <a:t>berhasil dipecahkan</a:t>
            </a:r>
            <a:r>
              <a:rPr lang="en-GB" sz="2800" i="1" smtClean="0">
                <a:solidFill>
                  <a:srgbClr val="010000"/>
                </a:solidFill>
                <a:cs typeface="Times New Roman" pitchFamily="18" charset="0"/>
              </a:rPr>
              <a:t>. </a:t>
            </a:r>
            <a:r>
              <a:rPr lang="en-GB" sz="2800" smtClean="0">
                <a:solidFill>
                  <a:srgbClr val="010000"/>
                </a:solidFill>
                <a:cs typeface="Times New Roman" pitchFamily="18" charset="0"/>
              </a:rPr>
              <a:t> </a:t>
            </a:r>
            <a:endParaRPr lang="en-US" sz="2800" smtClean="0">
              <a:solidFill>
                <a:srgbClr val="010000"/>
              </a:solidFill>
              <a:cs typeface="Times New Roman" pitchFamily="18" charset="0"/>
            </a:endParaRP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2895F8-5375-4C2A-A253-8999D2C22CD5}" type="slidenum">
              <a:rPr lang="en-GB" sz="1400" smtClean="0">
                <a:solidFill>
                  <a:srgbClr val="545472"/>
                </a:solidFill>
              </a:rPr>
              <a:pPr eaLnBrk="1" hangingPunct="1"/>
              <a:t>3</a:t>
            </a:fld>
            <a:endParaRPr lang="en-GB" sz="1400" smtClean="0">
              <a:solidFill>
                <a:srgbClr val="5454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dirty="0" smtClean="0"/>
              <a:t>Thank you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11521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 algn="just" eaLnBrk="1" hangingPunct="1"/>
            <a:r>
              <a:rPr lang="en-US" sz="2400" i="1" smtClean="0">
                <a:solidFill>
                  <a:srgbClr val="000000"/>
                </a:solidFill>
                <a:cs typeface="Times New Roman" pitchFamily="18" charset="0"/>
              </a:rPr>
              <a:t>Vigènere Cipher </a:t>
            </a:r>
            <a:r>
              <a:rPr lang="en-US" sz="2400" smtClean="0">
                <a:solidFill>
                  <a:srgbClr val="000000"/>
                </a:solidFill>
                <a:cs typeface="Times New Roman" pitchFamily="18" charset="0"/>
              </a:rPr>
              <a:t>menggunakan Bujursangkar </a:t>
            </a:r>
            <a:r>
              <a:rPr lang="en-US" sz="2400" i="1" smtClean="0">
                <a:solidFill>
                  <a:srgbClr val="000000"/>
                </a:solidFill>
                <a:cs typeface="Times New Roman" pitchFamily="18" charset="0"/>
              </a:rPr>
              <a:t>Vigènere</a:t>
            </a:r>
            <a:r>
              <a:rPr lang="en-US" sz="2400" smtClean="0">
                <a:solidFill>
                  <a:srgbClr val="000000"/>
                </a:solidFill>
                <a:cs typeface="Times New Roman" pitchFamily="18" charset="0"/>
              </a:rPr>
              <a:t> untuk melakukan enkripsi. </a:t>
            </a:r>
          </a:p>
          <a:p>
            <a:pPr algn="just" eaLnBrk="1" hangingPunct="1"/>
            <a:endParaRPr lang="en-US" sz="240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/>
            <a:r>
              <a:rPr lang="en-US" sz="2400" smtClean="0">
                <a:solidFill>
                  <a:srgbClr val="000000"/>
                </a:solidFill>
                <a:cs typeface="Times New Roman" pitchFamily="18" charset="0"/>
              </a:rPr>
              <a:t>Setiap baris di dalam bujursangkar menyatakan huruf-huruf cipherteks yang diperoleh dengan </a:t>
            </a:r>
            <a:r>
              <a:rPr lang="en-US" sz="2400" i="1" smtClean="0">
                <a:solidFill>
                  <a:srgbClr val="000000"/>
                </a:solidFill>
                <a:cs typeface="Times New Roman" pitchFamily="18" charset="0"/>
              </a:rPr>
              <a:t>Caesar Cipher.</a:t>
            </a:r>
          </a:p>
          <a:p>
            <a:pPr algn="just" eaLnBrk="1" hangingPunct="1"/>
            <a:endParaRPr lang="en-US" sz="2400" i="1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Kunci: </a:t>
            </a:r>
            <a:r>
              <a:rPr lang="en-US" sz="2400" i="1" smtClean="0">
                <a:solidFill>
                  <a:srgbClr val="010000"/>
                </a:solidFill>
                <a:cs typeface="Times New Roman" pitchFamily="18" charset="0"/>
              </a:rPr>
              <a:t>K</a:t>
            </a: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 = </a:t>
            </a:r>
            <a:r>
              <a:rPr lang="en-US" sz="2400" i="1" smtClean="0">
                <a:solidFill>
                  <a:srgbClr val="010000"/>
                </a:solidFill>
                <a:cs typeface="Times New Roman" pitchFamily="18" charset="0"/>
              </a:rPr>
              <a:t>k</a:t>
            </a:r>
            <a:r>
              <a:rPr lang="en-US" sz="2400" baseline="-30000" smtClean="0">
                <a:solidFill>
                  <a:srgbClr val="010000"/>
                </a:solidFill>
                <a:cs typeface="Times New Roman" pitchFamily="18" charset="0"/>
              </a:rPr>
              <a:t>1</a:t>
            </a:r>
            <a:r>
              <a:rPr lang="en-US" sz="2400" i="1" smtClean="0">
                <a:solidFill>
                  <a:srgbClr val="010000"/>
                </a:solidFill>
                <a:cs typeface="Times New Roman" pitchFamily="18" charset="0"/>
              </a:rPr>
              <a:t>k</a:t>
            </a:r>
            <a:r>
              <a:rPr lang="en-US" sz="2400" baseline="-30000" smtClean="0">
                <a:solidFill>
                  <a:srgbClr val="010000"/>
                </a:solidFill>
                <a:cs typeface="Times New Roman" pitchFamily="18" charset="0"/>
              </a:rPr>
              <a:t>2</a:t>
            </a: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 … </a:t>
            </a:r>
            <a:r>
              <a:rPr lang="en-US" sz="2400" i="1" smtClean="0">
                <a:solidFill>
                  <a:srgbClr val="010000"/>
                </a:solidFill>
                <a:cs typeface="Times New Roman" pitchFamily="18" charset="0"/>
              </a:rPr>
              <a:t>k</a:t>
            </a:r>
            <a:r>
              <a:rPr lang="en-US" sz="2400" i="1" baseline="-30000" smtClean="0">
                <a:solidFill>
                  <a:srgbClr val="010000"/>
                </a:solidFill>
                <a:cs typeface="Times New Roman" pitchFamily="18" charset="0"/>
              </a:rPr>
              <a:t>m</a:t>
            </a:r>
            <a:endParaRPr lang="en-US" sz="2400" smtClean="0">
              <a:solidFill>
                <a:srgbClr val="010000"/>
              </a:solidFill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 	</a:t>
            </a:r>
            <a:r>
              <a:rPr lang="en-US" sz="2400" i="1" smtClean="0">
                <a:solidFill>
                  <a:srgbClr val="010000"/>
                </a:solidFill>
                <a:cs typeface="Times New Roman" pitchFamily="18" charset="0"/>
              </a:rPr>
              <a:t>k</a:t>
            </a:r>
            <a:r>
              <a:rPr lang="en-US" sz="2400" i="1" baseline="-30000" smtClean="0">
                <a:solidFill>
                  <a:srgbClr val="010000"/>
                </a:solidFill>
                <a:cs typeface="Times New Roman" pitchFamily="18" charset="0"/>
              </a:rPr>
              <a:t>i</a:t>
            </a: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 untuk 1 </a:t>
            </a:r>
            <a:r>
              <a:rPr lang="en-US" sz="2400" smtClean="0">
                <a:solidFill>
                  <a:srgbClr val="010000"/>
                </a:solidFill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 </a:t>
            </a:r>
            <a:r>
              <a:rPr lang="en-US" sz="2400" i="1" smtClean="0">
                <a:solidFill>
                  <a:srgbClr val="010000"/>
                </a:solidFill>
                <a:cs typeface="Times New Roman" pitchFamily="18" charset="0"/>
              </a:rPr>
              <a:t>i</a:t>
            </a: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10000"/>
                </a:solidFill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 </a:t>
            </a:r>
            <a:r>
              <a:rPr lang="en-US" sz="2400" i="1" smtClean="0">
                <a:solidFill>
                  <a:srgbClr val="010000"/>
                </a:solidFill>
                <a:cs typeface="Times New Roman" pitchFamily="18" charset="0"/>
              </a:rPr>
              <a:t>m</a:t>
            </a: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 menyatakan jumlah pergeseran  pada huruf ke-</a:t>
            </a:r>
            <a:r>
              <a:rPr lang="en-US" sz="2400" i="1" smtClean="0">
                <a:solidFill>
                  <a:srgbClr val="010000"/>
                </a:solidFill>
                <a:cs typeface="Times New Roman" pitchFamily="18" charset="0"/>
              </a:rPr>
              <a:t>i</a:t>
            </a: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. </a:t>
            </a:r>
          </a:p>
          <a:p>
            <a:pPr algn="just" eaLnBrk="1" hangingPunct="1">
              <a:buFont typeface="Wingdings" pitchFamily="2" charset="2"/>
              <a:buNone/>
            </a:pPr>
            <a:endParaRPr lang="en-US" sz="2400" smtClean="0">
              <a:solidFill>
                <a:srgbClr val="010000"/>
              </a:solidFill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	Karakter cipherteks: </a:t>
            </a:r>
            <a:r>
              <a:rPr lang="en-US" sz="2400" i="1" smtClean="0">
                <a:solidFill>
                  <a:srgbClr val="010000"/>
                </a:solidFill>
                <a:cs typeface="Times New Roman" pitchFamily="18" charset="0"/>
              </a:rPr>
              <a:t>c</a:t>
            </a:r>
            <a:r>
              <a:rPr lang="en-US" sz="2400" i="1" baseline="-30000" smtClean="0">
                <a:solidFill>
                  <a:srgbClr val="010000"/>
                </a:solidFill>
                <a:cs typeface="Times New Roman" pitchFamily="18" charset="0"/>
              </a:rPr>
              <a:t>i</a:t>
            </a: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(</a:t>
            </a:r>
            <a:r>
              <a:rPr lang="en-US" sz="2400" i="1" smtClean="0">
                <a:solidFill>
                  <a:srgbClr val="010000"/>
                </a:solidFill>
                <a:cs typeface="Times New Roman" pitchFamily="18" charset="0"/>
              </a:rPr>
              <a:t>p</a:t>
            </a: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) = (</a:t>
            </a:r>
            <a:r>
              <a:rPr lang="en-US" sz="2400" i="1" smtClean="0">
                <a:solidFill>
                  <a:srgbClr val="010000"/>
                </a:solidFill>
                <a:cs typeface="Times New Roman" pitchFamily="18" charset="0"/>
              </a:rPr>
              <a:t>p</a:t>
            </a: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 + </a:t>
            </a:r>
            <a:r>
              <a:rPr lang="en-US" sz="2400" i="1" smtClean="0">
                <a:solidFill>
                  <a:srgbClr val="010000"/>
                </a:solidFill>
                <a:cs typeface="Times New Roman" pitchFamily="18" charset="0"/>
              </a:rPr>
              <a:t>k</a:t>
            </a:r>
            <a:r>
              <a:rPr lang="en-US" sz="2400" i="1" baseline="-30000" smtClean="0">
                <a:solidFill>
                  <a:srgbClr val="010000"/>
                </a:solidFill>
                <a:cs typeface="Times New Roman" pitchFamily="18" charset="0"/>
              </a:rPr>
              <a:t>i</a:t>
            </a: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) mod 26</a:t>
            </a:r>
            <a:r>
              <a:rPr lang="en-US" sz="2400" i="1" smtClean="0">
                <a:solidFill>
                  <a:srgbClr val="010000"/>
                </a:solidFill>
                <a:cs typeface="Times New Roman" pitchFamily="18" charset="0"/>
              </a:rPr>
              <a:t>   (*)</a:t>
            </a: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	</a:t>
            </a:r>
            <a:endParaRPr lang="en-GB" sz="2400" smtClean="0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50A7D0-09DE-45D5-968D-7DB5D30F87DB}" type="slidenum">
              <a:rPr lang="en-GB" sz="1400" smtClean="0">
                <a:solidFill>
                  <a:srgbClr val="545472"/>
                </a:solidFill>
              </a:rPr>
              <a:pPr eaLnBrk="1" hangingPunct="1"/>
              <a:t>4</a:t>
            </a:fld>
            <a:endParaRPr lang="en-GB" sz="1400" smtClean="0">
              <a:solidFill>
                <a:srgbClr val="5454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E4AA29-1B72-42E9-A4A4-7CD385B064E8}" type="slidenum">
              <a:rPr lang="en-GB" sz="1400" smtClean="0">
                <a:solidFill>
                  <a:srgbClr val="545472"/>
                </a:solidFill>
              </a:rPr>
              <a:pPr eaLnBrk="1" hangingPunct="1"/>
              <a:t>5</a:t>
            </a:fld>
            <a:endParaRPr lang="en-GB" sz="1400" smtClean="0">
              <a:solidFill>
                <a:srgbClr val="545472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762000"/>
          <a:ext cx="8763000" cy="498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Document" r:id="rId3" imgW="6248880" imgH="3554640" progId="Word.Document.8">
                  <p:embed/>
                </p:oleObj>
              </mc:Choice>
              <mc:Fallback>
                <p:oleObj name="Document" r:id="rId3" imgW="6248880" imgH="35546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0"/>
                        <a:ext cx="8763000" cy="498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40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n-US" sz="2400" smtClean="0">
                <a:solidFill>
                  <a:srgbClr val="000000"/>
                </a:solidFill>
                <a:cs typeface="Times New Roman" pitchFamily="18" charset="0"/>
              </a:rPr>
              <a:t>Jika panjang kunci lebih pendek daripada panjang plainteks, maka kunci diulang  secara periodik. </a:t>
            </a:r>
          </a:p>
          <a:p>
            <a:pPr algn="just" eaLnBrk="1" hangingPunct="1">
              <a:buFontTx/>
              <a:buChar char="•"/>
            </a:pPr>
            <a:endParaRPr lang="en-US" sz="2400" smtClean="0">
              <a:solidFill>
                <a:srgbClr val="010000"/>
              </a:solidFill>
              <a:cs typeface="Times New Roman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Misalkan panjang kunci = 20, maka 20 karakter pertama dienkripsi dengan persamaan (*), setiap karakter ke-</a:t>
            </a:r>
            <a:r>
              <a:rPr lang="en-US" sz="2400" i="1" smtClean="0">
                <a:solidFill>
                  <a:srgbClr val="010000"/>
                </a:solidFill>
                <a:cs typeface="Times New Roman" pitchFamily="18" charset="0"/>
              </a:rPr>
              <a:t>i</a:t>
            </a: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 menggunakan kunci </a:t>
            </a:r>
            <a:r>
              <a:rPr lang="en-US" sz="2400" i="1" smtClean="0">
                <a:solidFill>
                  <a:srgbClr val="010000"/>
                </a:solidFill>
                <a:cs typeface="Times New Roman" pitchFamily="18" charset="0"/>
              </a:rPr>
              <a:t>k</a:t>
            </a:r>
            <a:r>
              <a:rPr lang="en-US" sz="2400" i="1" baseline="-30000" smtClean="0">
                <a:solidFill>
                  <a:srgbClr val="010000"/>
                </a:solidFill>
                <a:cs typeface="Times New Roman" pitchFamily="18" charset="0"/>
              </a:rPr>
              <a:t>i</a:t>
            </a: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. </a:t>
            </a:r>
          </a:p>
          <a:p>
            <a:pPr algn="just" eaLnBrk="1" hangingPunct="1">
              <a:buFont typeface="Wingdings" pitchFamily="2" charset="2"/>
              <a:buNone/>
            </a:pPr>
            <a:endParaRPr lang="en-US" sz="2400" smtClean="0">
              <a:solidFill>
                <a:srgbClr val="010000"/>
              </a:solidFill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010000"/>
                </a:solidFill>
                <a:cs typeface="Times New Roman" pitchFamily="18" charset="0"/>
              </a:rPr>
              <a:t>	Untuk 20 karakter berikutnya, kembali menggunakan pola enkripsi yang sama.</a:t>
            </a:r>
            <a:endParaRPr lang="en-GB" sz="2400" smtClean="0">
              <a:solidFill>
                <a:srgbClr val="010000"/>
              </a:solidFill>
              <a:cs typeface="Times New Roman" pitchFamily="18" charset="0"/>
            </a:endParaRPr>
          </a:p>
          <a:p>
            <a:pPr algn="just" eaLnBrk="1" hangingPunct="1">
              <a:buFontTx/>
              <a:buChar char="•"/>
            </a:pPr>
            <a:endParaRPr lang="en-US" sz="280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/>
            <a:r>
              <a:rPr lang="en-US" sz="2400" smtClean="0"/>
              <a:t>Contoh: kunci = </a:t>
            </a:r>
            <a:r>
              <a:rPr lang="en-US" sz="24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sony</a:t>
            </a: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00000"/>
                </a:solidFill>
                <a:cs typeface="Times New Roman" pitchFamily="18" charset="0"/>
              </a:rPr>
              <a:t>	Plainteks:	</a:t>
            </a:r>
            <a:r>
              <a:rPr lang="en-US" sz="24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THIS PLAINTEXT</a:t>
            </a:r>
            <a:endParaRPr lang="en-US" sz="240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00000"/>
                </a:solidFill>
                <a:cs typeface="Times New Roman" pitchFamily="18" charset="0"/>
              </a:rPr>
              <a:t>	Kunci:	</a:t>
            </a:r>
            <a:r>
              <a:rPr lang="en-US" sz="24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sony sonysonys</a:t>
            </a:r>
            <a:endParaRPr lang="en-US" sz="240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mtClean="0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B48C6C-1FA0-4BFC-9926-41FFE8C93C93}" type="slidenum">
              <a:rPr lang="en-GB" sz="1400" smtClean="0">
                <a:solidFill>
                  <a:srgbClr val="545472"/>
                </a:solidFill>
              </a:rPr>
              <a:pPr eaLnBrk="1" hangingPunct="1"/>
              <a:t>6</a:t>
            </a:fld>
            <a:endParaRPr lang="en-GB" sz="1400" smtClean="0">
              <a:solidFill>
                <a:srgbClr val="5454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533400"/>
            <a:ext cx="7772400" cy="5867400"/>
          </a:xfrm>
        </p:spPr>
        <p:txBody>
          <a:bodyPr/>
          <a:lstStyle/>
          <a:p>
            <a:pPr eaLnBrk="1" hangingPunct="1"/>
            <a:r>
              <a:rPr lang="en-US" smtClean="0"/>
              <a:t>Contoh enkripsi:</a:t>
            </a:r>
          </a:p>
          <a:p>
            <a:pPr eaLnBrk="1" hangingPunct="1">
              <a:buFontTx/>
              <a:buNone/>
            </a:pPr>
            <a:r>
              <a:rPr lang="en-US" smtClean="0"/>
              <a:t> </a:t>
            </a:r>
            <a:endParaRPr lang="en-GB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1C84A3-E578-401A-8E37-8740E32A3B97}" type="slidenum">
              <a:rPr lang="en-GB" sz="1400" smtClean="0">
                <a:solidFill>
                  <a:srgbClr val="545472"/>
                </a:solidFill>
              </a:rPr>
              <a:pPr eaLnBrk="1" hangingPunct="1"/>
              <a:t>7</a:t>
            </a:fld>
            <a:endParaRPr lang="en-GB" sz="1400" smtClean="0">
              <a:solidFill>
                <a:srgbClr val="545472"/>
              </a:solidFill>
            </a:endParaRPr>
          </a:p>
        </p:txBody>
      </p:sp>
      <p:graphicFrame>
        <p:nvGraphicFramePr>
          <p:cNvPr id="2050" name="Object 0"/>
          <p:cNvGraphicFramePr>
            <a:graphicFrameLocks noChangeAspect="1"/>
          </p:cNvGraphicFramePr>
          <p:nvPr/>
        </p:nvGraphicFramePr>
        <p:xfrm>
          <a:off x="228600" y="1066800"/>
          <a:ext cx="861060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Document" r:id="rId3" imgW="6294600" imgH="3537000" progId="Word.Document.8">
                  <p:embed/>
                </p:oleObj>
              </mc:Choice>
              <mc:Fallback>
                <p:oleObj name="Document" r:id="rId3" imgW="6294600" imgH="3537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8610600" cy="483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441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15793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rgbClr val="000000"/>
                </a:solidFill>
                <a:cs typeface="Times New Roman" pitchFamily="18" charset="0"/>
              </a:rPr>
              <a:t>Hasil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Times New Roman" pitchFamily="18" charset="0"/>
              </a:rPr>
              <a:t>enkripsi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Times New Roman" pitchFamily="18" charset="0"/>
              </a:rPr>
              <a:t>seluruhnya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Times New Roman" pitchFamily="18" charset="0"/>
              </a:rPr>
              <a:t>adalah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Times New Roman" pitchFamily="18" charset="0"/>
              </a:rPr>
              <a:t>sebagai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Times New Roman" pitchFamily="18" charset="0"/>
              </a:rPr>
              <a:t>berikut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cs typeface="Times New Roman" pitchFamily="18" charset="0"/>
              </a:rPr>
              <a:t>Plainteks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	: 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THIS PLAINTEXT</a:t>
            </a: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cs typeface="Times New Roman" pitchFamily="18" charset="0"/>
              </a:rPr>
              <a:t>Kunci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		: </a:t>
            </a: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sony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sonysonys</a:t>
            </a: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cs typeface="Times New Roman" pitchFamily="18" charset="0"/>
              </a:rPr>
              <a:t>Cipherteks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	: 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LVVQ HZNGFHRVL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Pada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dasarnya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setiap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enkripsi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huruf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adalah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Caesar cipher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dengan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kunci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yang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berbeda-beda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id-ID" sz="2400" dirty="0" smtClean="0"/>
          </a:p>
          <a:p>
            <a:pPr>
              <a:lnSpc>
                <a:spcPct val="90000"/>
              </a:lnSpc>
              <a:buNone/>
            </a:pPr>
            <a:r>
              <a:rPr lang="id-ID" sz="2400" dirty="0"/>
              <a:t>	</a:t>
            </a:r>
            <a:r>
              <a:rPr lang="id-ID" sz="2400" dirty="0" smtClean="0"/>
              <a:t>	</a:t>
            </a:r>
            <a:r>
              <a:rPr lang="id-ID" sz="2400" dirty="0" smtClean="0">
                <a:solidFill>
                  <a:srgbClr val="0070C0"/>
                </a:solidFill>
              </a:rPr>
              <a:t>C=</a:t>
            </a:r>
            <a:r>
              <a:rPr lang="id-ID" sz="2400" dirty="0" smtClean="0"/>
              <a:t> </a:t>
            </a:r>
            <a:r>
              <a:rPr lang="id-ID" sz="2400" dirty="0" smtClean="0">
                <a:solidFill>
                  <a:srgbClr val="0070C0"/>
                </a:solidFill>
              </a:rPr>
              <a:t>(</a:t>
            </a:r>
            <a:r>
              <a:rPr lang="id-ID" sz="2400" dirty="0">
                <a:solidFill>
                  <a:srgbClr val="0070C0"/>
                </a:solidFill>
              </a:rPr>
              <a:t>Plaintext + Key) mod 26 = ??</a:t>
            </a:r>
            <a:endParaRPr lang="id-ID" sz="2400" dirty="0" smtClean="0">
              <a:solidFill>
                <a:srgbClr val="0070C0"/>
              </a:solidFill>
              <a:latin typeface="Times New Roman" pitchFamily="18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		(T + s)  mod 26 = 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		(H + o) mod 26 = V,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dst</a:t>
            </a:r>
            <a:endParaRPr lang="id-ID" sz="2400" dirty="0" smtClean="0">
              <a:solidFill>
                <a:srgbClr val="000000"/>
              </a:solidFill>
              <a:latin typeface="Times New Roman" pitchFamily="18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d-ID" sz="2400" dirty="0">
              <a:solidFill>
                <a:srgbClr val="000000"/>
              </a:solidFill>
              <a:latin typeface="Times New Roman" pitchFamily="18" charset="0"/>
              <a:cs typeface="Courier New" pitchFamily="49" charset="0"/>
            </a:endParaRPr>
          </a:p>
          <a:p>
            <a:pPr>
              <a:lnSpc>
                <a:spcPct val="90000"/>
              </a:lnSpc>
              <a:buNone/>
            </a:pPr>
            <a:r>
              <a:rPr lang="id-ID" sz="2400" dirty="0" smtClean="0"/>
              <a:t>		</a:t>
            </a:r>
            <a:r>
              <a:rPr lang="id-ID" sz="2400" dirty="0">
                <a:solidFill>
                  <a:schemeClr val="accent1"/>
                </a:solidFill>
              </a:rPr>
              <a:t>P</a:t>
            </a:r>
            <a:r>
              <a:rPr lang="id-ID" sz="2400" dirty="0" smtClean="0">
                <a:solidFill>
                  <a:schemeClr val="accent1"/>
                </a:solidFill>
              </a:rPr>
              <a:t>= </a:t>
            </a:r>
            <a:r>
              <a:rPr lang="id-ID" sz="2400" dirty="0">
                <a:solidFill>
                  <a:schemeClr val="accent1"/>
                </a:solidFill>
              </a:rPr>
              <a:t>(Chipertext - Key) mod 26 = ??</a:t>
            </a:r>
            <a:endParaRPr lang="id-ID" sz="2400" dirty="0" smtClean="0">
              <a:solidFill>
                <a:schemeClr val="accent1"/>
              </a:solidFill>
              <a:latin typeface="Times New Roman" pitchFamily="18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Courier New" pitchFamily="49" charset="0"/>
            </a:endParaRP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085B85-F694-4865-A779-E9EAD2C2B913}" type="slidenum">
              <a:rPr lang="en-GB" sz="1400" smtClean="0">
                <a:solidFill>
                  <a:srgbClr val="545472"/>
                </a:solidFill>
              </a:rPr>
              <a:pPr eaLnBrk="1" hangingPunct="1"/>
              <a:t>8</a:t>
            </a:fld>
            <a:endParaRPr lang="en-GB" sz="1400" smtClean="0">
              <a:solidFill>
                <a:srgbClr val="5454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P = </a:t>
            </a:r>
            <a:r>
              <a:rPr lang="id-ID" dirty="0" smtClean="0"/>
              <a:t>( - 7 ) </a:t>
            </a:r>
            <a:r>
              <a:rPr lang="id-ID" dirty="0"/>
              <a:t>mod 26 = </a:t>
            </a:r>
            <a:r>
              <a:rPr lang="id-ID" dirty="0" smtClean="0"/>
              <a:t>??</a:t>
            </a:r>
          </a:p>
          <a:p>
            <a:r>
              <a:rPr lang="id-ID" dirty="0" smtClean="0"/>
              <a:t>P = </a:t>
            </a:r>
            <a:r>
              <a:rPr lang="id-ID" dirty="0"/>
              <a:t>( </a:t>
            </a:r>
            <a:r>
              <a:rPr lang="id-ID" dirty="0" smtClean="0"/>
              <a:t>  </a:t>
            </a:r>
            <a:r>
              <a:rPr lang="id-ID" dirty="0"/>
              <a:t>7 ) mod 26 = ??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62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385</TotalTime>
  <Words>481</Words>
  <Application>Microsoft Office PowerPoint</Application>
  <PresentationFormat>On-screen Show (4:3)</PresentationFormat>
  <Paragraphs>163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Courier New</vt:lpstr>
      <vt:lpstr>Symbol</vt:lpstr>
      <vt:lpstr>Times New Roman</vt:lpstr>
      <vt:lpstr>Wingdings</vt:lpstr>
      <vt:lpstr>Composite</vt:lpstr>
      <vt:lpstr>Document</vt:lpstr>
      <vt:lpstr>Equation</vt:lpstr>
      <vt:lpstr>Vignere Cipher &amp; Hill Cipher</vt:lpstr>
      <vt:lpstr>Vigènere Cipher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Varian Vigenere Cipher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Vignere Cipher &amp; Hill Cipher</dc:title>
  <dc:creator>Maverick</dc:creator>
  <cp:lastModifiedBy>guruh.fajar@research.dinus.ac.id</cp:lastModifiedBy>
  <cp:revision>31</cp:revision>
  <dcterms:created xsi:type="dcterms:W3CDTF">2012-03-27T04:01:59Z</dcterms:created>
  <dcterms:modified xsi:type="dcterms:W3CDTF">2014-03-25T01:48:15Z</dcterms:modified>
</cp:coreProperties>
</file>