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27"/>
  </p:notesMasterIdLst>
  <p:sldIdLst>
    <p:sldId id="288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294" r:id="rId25"/>
    <p:sldId id="29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1C90-6573-4D65-8A00-DA64E7F3EAD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3E7E3-8C72-4249-9959-E47BE5102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8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8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075A-B3CA-4308-8288-4AA3FDE33D80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6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4B8D-FEEF-4ACC-AE11-BD533592BCDC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6006-7E0B-4944-9FC8-8FFECA54B11C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058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3413-B80B-4905-8668-7292F4C8B0D5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80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0504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2865-FBF0-458A-BAFF-4F75173770F5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284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2D5-4244-4B26-B385-E71032EABECD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6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1176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5384800" cy="47926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792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1600" y="6553200"/>
            <a:ext cx="2844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F33DB1F6-EF26-4ADB-905F-8C647625EC41}" type="slidenum">
              <a:rPr kumimoji="0" lang="en-US" altLang="en-US" sz="1800">
                <a:solidFill>
                  <a:srgbClr val="000000"/>
                </a:solidFill>
                <a:effectLst/>
                <a:latin typeface="Arial" charset="0"/>
                <a:ea typeface="Arial Unicode MS"/>
                <a:cs typeface="Arial" charset="0"/>
              </a:rPr>
              <a:pPr algn="l">
                <a:defRPr/>
              </a:pPr>
              <a:t>‹#›</a:t>
            </a:fld>
            <a:endParaRPr kumimoji="0" lang="en-US" altLang="en-US" sz="1800">
              <a:solidFill>
                <a:srgbClr val="000000"/>
              </a:solidFill>
              <a:effectLst/>
              <a:latin typeface="Arial" charset="0"/>
              <a:ea typeface="Arial Unicode MS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0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3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5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8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6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0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9323-6A73-409C-86A6-9EAF0F851121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6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172865-FBF0-458A-BAFF-4F75173770F5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35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" TargetMode="External"/><Relationship Id="rId2" Type="http://schemas.openxmlformats.org/officeDocument/2006/relationships/hyperlink" Target="http://romisatriawahono.net/lectur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acle.com/technetwork/java/javase/downloads/java-se-7-tutorial-2012-02-28-1536013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906296" y="255395"/>
            <a:ext cx="10281390" cy="3160290"/>
          </a:xfrm>
        </p:spPr>
        <p:txBody>
          <a:bodyPr>
            <a:normAutofit/>
          </a:bodyPr>
          <a:lstStyle/>
          <a:p>
            <a:r>
              <a:rPr lang="en-US" dirty="0" smtClean="0"/>
              <a:t>Theory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*OOP </a:t>
            </a:r>
            <a:r>
              <a:rPr lang="en-US" dirty="0" err="1" smtClean="0"/>
              <a:t>Charachteristic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16320" y="4764501"/>
            <a:ext cx="9856481" cy="8614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Abstraction, encapsulation, inheritance, polymorphism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96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Bicycle</a:t>
            </a:r>
            <a:r>
              <a:rPr lang="id-ID" dirty="0" smtClean="0"/>
              <a:t>.java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8946"/>
            <a:ext cx="9144000" cy="578905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1">
              <a:buNone/>
              <a:defRPr/>
            </a:pPr>
            <a:endParaRPr lang="id-ID" sz="2500" dirty="0"/>
          </a:p>
          <a:p>
            <a:pPr lvl="1">
              <a:buNone/>
              <a:defRPr/>
            </a:pP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public 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Bicycle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{</a:t>
            </a: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	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void setGir(int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{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	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 gir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}</a:t>
            </a:r>
            <a:endParaRPr lang="en-US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getGir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() {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 	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gir;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}</a:t>
            </a:r>
          </a:p>
          <a:p>
            <a:pPr lvl="1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552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763000" cy="609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BicycleDemo</a:t>
            </a:r>
            <a:r>
              <a:rPr lang="id-ID" dirty="0" smtClean="0"/>
              <a:t>.java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666" y="965914"/>
            <a:ext cx="9144000" cy="5892085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endParaRPr lang="id-ID" sz="2200" dirty="0"/>
          </a:p>
          <a:p>
            <a:pPr lvl="1">
              <a:buNone/>
              <a:defRPr/>
            </a:pPr>
            <a:r>
              <a:rPr lang="en-US" sz="2200" dirty="0"/>
              <a:t>public </a:t>
            </a:r>
            <a:r>
              <a:rPr lang="id-ID" sz="2200" dirty="0"/>
              <a:t>class </a:t>
            </a:r>
            <a:r>
              <a:rPr lang="en-US" sz="2200" dirty="0" err="1" smtClean="0"/>
              <a:t>BicycleDemo</a:t>
            </a:r>
            <a:r>
              <a:rPr lang="id-ID" sz="2200" dirty="0" smtClean="0"/>
              <a:t>{</a:t>
            </a:r>
            <a:endParaRPr lang="id-ID" sz="2200" dirty="0"/>
          </a:p>
          <a:p>
            <a:pPr lvl="1">
              <a:buNone/>
              <a:defRPr/>
            </a:pPr>
            <a:r>
              <a:rPr lang="id-ID" sz="2200" dirty="0"/>
              <a:t> 		</a:t>
            </a:r>
            <a:r>
              <a:rPr lang="id-ID" sz="2200" dirty="0" err="1"/>
              <a:t>public</a:t>
            </a:r>
            <a:r>
              <a:rPr lang="id-ID" sz="2200" dirty="0"/>
              <a:t> static void main(String[] args) {</a:t>
            </a:r>
          </a:p>
          <a:p>
            <a:pPr lvl="1">
              <a:buNone/>
              <a:defRPr/>
            </a:pPr>
            <a:r>
              <a:rPr lang="id-ID" sz="2200" dirty="0"/>
              <a:t>			</a:t>
            </a:r>
            <a:r>
              <a:rPr lang="en-US" sz="2200" dirty="0" smtClean="0"/>
              <a:t>Bicycle </a:t>
            </a:r>
            <a:r>
              <a:rPr lang="en-US" sz="2200" dirty="0" err="1" smtClean="0"/>
              <a:t>mybike</a:t>
            </a:r>
            <a:r>
              <a:rPr lang="id-ID" sz="2200" dirty="0" smtClean="0"/>
              <a:t> </a:t>
            </a:r>
            <a:r>
              <a:rPr lang="id-ID" sz="2200" dirty="0"/>
              <a:t>= new </a:t>
            </a:r>
            <a:r>
              <a:rPr lang="en-US" sz="2200" dirty="0" smtClean="0"/>
              <a:t>Bicycle</a:t>
            </a:r>
            <a:r>
              <a:rPr lang="id-ID" sz="2200" dirty="0" smtClean="0"/>
              <a:t>();</a:t>
            </a:r>
            <a:endParaRPr lang="id-ID" sz="2200" dirty="0"/>
          </a:p>
          <a:p>
            <a:pPr lvl="1">
              <a:buNone/>
              <a:defRPr/>
            </a:pPr>
            <a:r>
              <a:rPr lang="id-ID" sz="2200" dirty="0"/>
              <a:t>	     </a:t>
            </a:r>
          </a:p>
          <a:p>
            <a:pPr lvl="1">
              <a:buNone/>
              <a:defRPr/>
            </a:pPr>
            <a:r>
              <a:rPr lang="id-ID" sz="2200" dirty="0"/>
              <a:t>			</a:t>
            </a:r>
            <a:r>
              <a:rPr lang="en-US" sz="2200" dirty="0" err="1" smtClean="0"/>
              <a:t>mybike</a:t>
            </a:r>
            <a:r>
              <a:rPr lang="id-ID" sz="2200" dirty="0" smtClean="0"/>
              <a:t>.setGir(1</a:t>
            </a:r>
            <a:r>
              <a:rPr lang="id-ID" sz="2200" dirty="0"/>
              <a:t>);</a:t>
            </a:r>
          </a:p>
          <a:p>
            <a:pPr lvl="1">
              <a:buNone/>
              <a:defRPr/>
            </a:pP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			/* Variabel bisa diubah atau tidak sengaja diubah.</a:t>
            </a:r>
          </a:p>
          <a:p>
            <a:pPr lvl="1">
              <a:buNone/>
              <a:defRPr/>
            </a:pP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			     Hal ini berbahaya dan sering menimbulkan </a:t>
            </a:r>
            <a:r>
              <a:rPr lang="id-ID" sz="2200" dirty="0" err="1">
                <a:solidFill>
                  <a:schemeClr val="bg1">
                    <a:lumMod val="50000"/>
                  </a:schemeClr>
                </a:solidFill>
              </a:rPr>
              <a:t>bug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lvl="1">
              <a:buNone/>
              <a:defRPr/>
            </a:pP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			     Berikan </a:t>
            </a:r>
            <a:r>
              <a:rPr lang="id-ID" sz="2200" dirty="0" err="1">
                <a:solidFill>
                  <a:schemeClr val="bg1">
                    <a:lumMod val="50000"/>
                  </a:schemeClr>
                </a:solidFill>
              </a:rPr>
              <a:t>access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sz="2200" dirty="0" err="1">
                <a:solidFill>
                  <a:schemeClr val="bg1">
                    <a:lumMod val="50000"/>
                  </a:schemeClr>
                </a:solidFill>
              </a:rPr>
              <a:t>modifier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sz="2200" dirty="0" err="1">
                <a:solidFill>
                  <a:schemeClr val="bg1">
                    <a:lumMod val="50000"/>
                  </a:schemeClr>
                </a:solidFill>
              </a:rPr>
              <a:t>private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 pada </a:t>
            </a:r>
            <a:r>
              <a:rPr lang="id-ID" sz="2200" dirty="0" err="1">
                <a:solidFill>
                  <a:schemeClr val="bg1">
                    <a:lumMod val="50000"/>
                  </a:schemeClr>
                </a:solidFill>
              </a:rPr>
              <a:t>instance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d-ID" sz="2200" dirty="0" err="1">
                <a:solidFill>
                  <a:schemeClr val="bg1">
                    <a:lumMod val="50000"/>
                  </a:schemeClr>
                </a:solidFill>
              </a:rPr>
              <a:t>variable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 */</a:t>
            </a:r>
          </a:p>
          <a:p>
            <a:pPr lvl="1">
              <a:buNone/>
              <a:defRPr/>
            </a:pP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			</a:t>
            </a:r>
            <a:r>
              <a:rPr lang="en-US" sz="2200" b="1" dirty="0" err="1" smtClean="0">
                <a:solidFill>
                  <a:srgbClr val="C00000"/>
                </a:solidFill>
              </a:rPr>
              <a:t>mybike</a:t>
            </a:r>
            <a:r>
              <a:rPr lang="en-US" sz="2200" b="1" dirty="0" smtClean="0">
                <a:solidFill>
                  <a:srgbClr val="C00000"/>
                </a:solidFill>
              </a:rPr>
              <a:t>.</a:t>
            </a:r>
            <a:r>
              <a:rPr lang="id-ID" sz="2200" b="1" dirty="0" smtClean="0">
                <a:solidFill>
                  <a:srgbClr val="C00000"/>
                </a:solidFill>
              </a:rPr>
              <a:t>gir </a:t>
            </a:r>
            <a:r>
              <a:rPr lang="id-ID" sz="2200" b="1" dirty="0">
                <a:solidFill>
                  <a:srgbClr val="C00000"/>
                </a:solidFill>
              </a:rPr>
              <a:t>= 3;</a:t>
            </a:r>
            <a:r>
              <a:rPr lang="id-ID" sz="2200" b="1" dirty="0"/>
              <a:t> </a:t>
            </a:r>
            <a:r>
              <a:rPr lang="id-ID" sz="2200" dirty="0"/>
              <a:t>			</a:t>
            </a:r>
          </a:p>
          <a:p>
            <a:pPr lvl="1">
              <a:buNone/>
              <a:defRPr/>
            </a:pPr>
            <a:r>
              <a:rPr lang="id-ID" sz="2200" dirty="0"/>
              <a:t>			System.out.println</a:t>
            </a:r>
            <a:r>
              <a:rPr lang="id-ID" sz="2200" dirty="0"/>
              <a:t>(“Gir today </a:t>
            </a:r>
            <a:r>
              <a:rPr lang="en-US" sz="2200" dirty="0" smtClean="0"/>
              <a:t>is </a:t>
            </a:r>
            <a:r>
              <a:rPr lang="id-ID" sz="2200" dirty="0" smtClean="0"/>
              <a:t>: </a:t>
            </a:r>
            <a:r>
              <a:rPr lang="id-ID" sz="2200" dirty="0"/>
              <a:t>“ + </a:t>
            </a:r>
            <a:r>
              <a:rPr lang="en-US" sz="2200" dirty="0" err="1" smtClean="0"/>
              <a:t>mybike</a:t>
            </a:r>
            <a:r>
              <a:rPr lang="id-ID" sz="2200" dirty="0" smtClean="0"/>
              <a:t>.getGir</a:t>
            </a:r>
            <a:r>
              <a:rPr lang="id-ID" sz="2200" dirty="0"/>
              <a:t>());</a:t>
            </a:r>
          </a:p>
          <a:p>
            <a:pPr lvl="1">
              <a:buNone/>
              <a:defRPr/>
            </a:pPr>
            <a:r>
              <a:rPr lang="id-ID" sz="2200" dirty="0"/>
              <a:t>		}</a:t>
            </a:r>
          </a:p>
          <a:p>
            <a:pPr lvl="1">
              <a:buNone/>
              <a:defRPr/>
            </a:pPr>
            <a:r>
              <a:rPr lang="id-ID" sz="2200" dirty="0"/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93997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Bicycle</a:t>
            </a:r>
            <a:r>
              <a:rPr lang="id-ID" dirty="0" smtClean="0"/>
              <a:t>.java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665" y="940158"/>
            <a:ext cx="9358648" cy="5917842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>
              <a:buNone/>
              <a:defRPr/>
            </a:pPr>
            <a:endParaRPr lang="id-ID" sz="2500" dirty="0"/>
          </a:p>
          <a:p>
            <a:pPr lvl="1">
              <a:buNone/>
              <a:defRPr/>
            </a:pP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public 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Bicycle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{</a:t>
            </a: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500" dirty="0"/>
              <a:t>	</a:t>
            </a:r>
            <a:r>
              <a:rPr lang="id-ID" sz="2500" b="1" dirty="0" smtClean="0">
                <a:solidFill>
                  <a:srgbClr val="C00000"/>
                </a:solidFill>
              </a:rPr>
              <a:t>private</a:t>
            </a:r>
            <a:r>
              <a:rPr lang="id-ID" sz="2500" dirty="0" smtClean="0">
                <a:solidFill>
                  <a:srgbClr val="C00000"/>
                </a:solidFill>
              </a:rPr>
              <a:t> 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int </a:t>
            </a:r>
            <a:r>
              <a:rPr lang="en-US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// access modifier </a:t>
            </a:r>
            <a:r>
              <a:rPr lang="id-ID" sz="2200" b="1" dirty="0">
                <a:solidFill>
                  <a:schemeClr val="bg1">
                    <a:lumMod val="50000"/>
                  </a:schemeClr>
                </a:solidFill>
              </a:rPr>
              <a:t>private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id-ID" sz="2200" dirty="0" smtClean="0">
                <a:solidFill>
                  <a:schemeClr val="bg1">
                    <a:lumMod val="50000"/>
                  </a:schemeClr>
                </a:solidFill>
              </a:rPr>
              <a:t>instance </a:t>
            </a:r>
            <a:r>
              <a:rPr lang="id-ID" sz="2200" dirty="0">
                <a:solidFill>
                  <a:schemeClr val="bg1">
                    <a:lumMod val="50000"/>
                  </a:schemeClr>
                </a:solidFill>
              </a:rPr>
              <a:t>variable</a:t>
            </a:r>
          </a:p>
          <a:p>
            <a:pPr lvl="1">
              <a:buNone/>
              <a:defRPr/>
            </a:pPr>
            <a:r>
              <a:rPr lang="id-ID" sz="2500" dirty="0"/>
              <a:t>	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void 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setGir(int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{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	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 gir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Gir;</a:t>
            </a:r>
            <a:endParaRPr lang="en-US" sz="25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endParaRPr lang="en-US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 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getGir() {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 	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gir;</a:t>
            </a:r>
          </a:p>
          <a:p>
            <a:pPr lvl="2">
              <a:buNone/>
              <a:defRPr/>
            </a:pP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395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382000" cy="762000"/>
          </a:xfrm>
        </p:spPr>
        <p:txBody>
          <a:bodyPr/>
          <a:lstStyle/>
          <a:p>
            <a:r>
              <a:rPr lang="id-ID" dirty="0" smtClean="0"/>
              <a:t>Inheritance</a:t>
            </a:r>
            <a:endParaRPr lang="en-US" altLang="ja-JP" dirty="0"/>
          </a:p>
        </p:txBody>
      </p:sp>
      <p:pic>
        <p:nvPicPr>
          <p:cNvPr id="30724" name="Picture 4" descr="con25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/>
          <a:srcRect l="4108"/>
          <a:stretch/>
        </p:blipFill>
        <p:spPr>
          <a:xfrm>
            <a:off x="6838679" y="1383405"/>
            <a:ext cx="5156611" cy="4407208"/>
          </a:xfrm>
          <a:noFill/>
          <a:ln/>
        </p:spPr>
      </p:pic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61379" y="1194516"/>
            <a:ext cx="5177307" cy="5257800"/>
          </a:xfrm>
        </p:spPr>
        <p:txBody>
          <a:bodyPr>
            <a:normAutofit/>
          </a:bodyPr>
          <a:lstStyle/>
          <a:p>
            <a:r>
              <a:rPr lang="en-US" sz="3200" dirty="0"/>
              <a:t>A class can inherit </a:t>
            </a: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attributes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variable</a:t>
            </a:r>
            <a:r>
              <a:rPr lang="en-US" sz="3200" dirty="0" smtClean="0"/>
              <a:t>) and </a:t>
            </a:r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methods</a:t>
            </a:r>
            <a:r>
              <a:rPr lang="en-US" sz="3200" dirty="0"/>
              <a:t> to another class (subclass), as well as forming a class </a:t>
            </a:r>
            <a:r>
              <a:rPr lang="en-US" sz="3200" dirty="0" smtClean="0"/>
              <a:t>hierarchy. </a:t>
            </a:r>
            <a:endParaRPr lang="en-US" sz="3200" dirty="0"/>
          </a:p>
          <a:p>
            <a:r>
              <a:rPr lang="en-US" sz="3200" dirty="0"/>
              <a:t>Important for </a:t>
            </a:r>
            <a:r>
              <a:rPr lang="en-US" sz="3200" dirty="0" smtClean="0"/>
              <a:t>Reusability. </a:t>
            </a:r>
            <a:endParaRPr lang="en-US" sz="3200" dirty="0"/>
          </a:p>
          <a:p>
            <a:r>
              <a:rPr lang="en-US" sz="3200" dirty="0"/>
              <a:t>Java Keyword</a:t>
            </a:r>
            <a:r>
              <a:rPr lang="en-US" sz="3200" dirty="0" smtClean="0"/>
              <a:t>: </a:t>
            </a:r>
            <a:r>
              <a:rPr lang="en-US" sz="3200" dirty="0"/>
              <a:t>Extends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72880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Bicycle</a:t>
            </a:r>
            <a:r>
              <a:rPr lang="id-ID" dirty="0" smtClean="0"/>
              <a:t>.java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78794"/>
            <a:ext cx="9144000" cy="5879206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1">
              <a:buNone/>
              <a:defRPr/>
            </a:pPr>
            <a:endParaRPr lang="id-ID" sz="2500" dirty="0"/>
          </a:p>
          <a:p>
            <a:pPr lvl="1">
              <a:buNone/>
              <a:defRPr/>
            </a:pP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public 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Bicycle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{</a:t>
            </a: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	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private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void setGir(int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{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	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 gir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}</a:t>
            </a:r>
            <a:endParaRPr lang="en-US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endParaRPr lang="id-ID" sz="25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getGir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() {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 	</a:t>
            </a:r>
            <a:r>
              <a:rPr lang="id-ID" sz="2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gir;</a:t>
            </a:r>
          </a:p>
          <a:p>
            <a:pPr lvl="2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}</a:t>
            </a:r>
          </a:p>
          <a:p>
            <a:pPr lvl="1">
              <a:buNone/>
              <a:defRPr/>
            </a:pPr>
            <a:r>
              <a:rPr lang="id-ID" sz="2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1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276" y="152400"/>
            <a:ext cx="9517490" cy="685800"/>
          </a:xfrm>
        </p:spPr>
        <p:txBody>
          <a:bodyPr/>
          <a:lstStyle/>
          <a:p>
            <a:r>
              <a:rPr lang="en-US" altLang="ja-JP" sz="3600" dirty="0" err="1" smtClean="0"/>
              <a:t>MountainBike</a:t>
            </a:r>
            <a:r>
              <a:rPr lang="en-US" altLang="ja-JP" sz="3600" dirty="0"/>
              <a:t> Class Inherits</a:t>
            </a:r>
            <a:r>
              <a:rPr lang="id-ID" altLang="ja-JP" sz="3600" dirty="0" smtClean="0"/>
              <a:t> </a:t>
            </a:r>
            <a:r>
              <a:rPr lang="en-US" altLang="ja-JP" sz="3600" dirty="0" smtClean="0"/>
              <a:t>Bicycle Class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838200"/>
            <a:ext cx="4926169" cy="60198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  <a:defRPr/>
            </a:pPr>
            <a:endParaRPr lang="id-ID" dirty="0"/>
          </a:p>
          <a:p>
            <a:pPr>
              <a:buNone/>
              <a:defRPr/>
            </a:pPr>
            <a:r>
              <a:rPr lang="id-ID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public</a:t>
            </a:r>
            <a:r>
              <a:rPr lang="id-ID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MountainBike</a:t>
            </a:r>
            <a:r>
              <a:rPr lang="id-ID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extends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Bicycle{</a:t>
            </a:r>
            <a:r>
              <a:rPr lang="en-US" sz="1800" dirty="0" smtClean="0"/>
              <a:t> </a:t>
            </a:r>
            <a:endParaRPr lang="id-ID" sz="1800" dirty="0"/>
          </a:p>
          <a:p>
            <a:pPr>
              <a:buNone/>
              <a:defRPr/>
            </a:pPr>
            <a:r>
              <a:rPr lang="id-ID" dirty="0"/>
              <a:t>	</a:t>
            </a:r>
          </a:p>
          <a:p>
            <a:pPr>
              <a:buNone/>
              <a:defRPr/>
            </a:pPr>
            <a:r>
              <a:rPr lang="id-ID" dirty="0"/>
              <a:t>	</a:t>
            </a:r>
            <a:r>
              <a:rPr lang="id-ID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private int </a:t>
            </a:r>
            <a:r>
              <a:rPr lang="id-ID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saddle;</a:t>
            </a:r>
            <a:endParaRPr lang="id-ID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  <a:defRPr/>
            </a:pPr>
            <a:endParaRPr lang="id-ID" dirty="0"/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void </a:t>
            </a:r>
            <a:r>
              <a:rPr lang="id-ID" dirty="0" smtClean="0">
                <a:solidFill>
                  <a:srgbClr val="C00000"/>
                </a:solidFill>
              </a:rPr>
              <a:t>setSad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id-ID" dirty="0" smtClean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id-ID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total) </a:t>
            </a:r>
            <a:r>
              <a:rPr lang="en-US" dirty="0">
                <a:solidFill>
                  <a:srgbClr val="C00000"/>
                </a:solidFill>
              </a:rPr>
              <a:t>{ </a:t>
            </a:r>
            <a:endParaRPr lang="id-ID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	</a:t>
            </a:r>
            <a:r>
              <a:rPr lang="id-ID" dirty="0" smtClean="0">
                <a:solidFill>
                  <a:srgbClr val="C00000"/>
                </a:solidFill>
              </a:rPr>
              <a:t>sad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id-ID" dirty="0" smtClean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id-ID" dirty="0" smtClean="0">
                <a:solidFill>
                  <a:srgbClr val="C00000"/>
                </a:solidFill>
              </a:rPr>
              <a:t> </a:t>
            </a:r>
            <a:r>
              <a:rPr lang="id-ID" dirty="0">
                <a:solidFill>
                  <a:srgbClr val="C00000"/>
                </a:solidFill>
              </a:rPr>
              <a:t>= getGir() - </a:t>
            </a:r>
            <a:r>
              <a:rPr lang="en-US" dirty="0" smtClean="0">
                <a:solidFill>
                  <a:srgbClr val="C00000"/>
                </a:solidFill>
              </a:rPr>
              <a:t>total</a:t>
            </a:r>
            <a:r>
              <a:rPr lang="id-ID" dirty="0" smtClean="0">
                <a:solidFill>
                  <a:srgbClr val="C00000"/>
                </a:solidFill>
              </a:rPr>
              <a:t>;</a:t>
            </a:r>
            <a:endParaRPr lang="id-ID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} </a:t>
            </a:r>
            <a:endParaRPr lang="id-ID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</a:t>
            </a: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int </a:t>
            </a:r>
            <a:r>
              <a:rPr lang="id-ID" dirty="0" smtClean="0">
                <a:solidFill>
                  <a:srgbClr val="C00000"/>
                </a:solidFill>
              </a:rPr>
              <a:t>getSad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id-ID" dirty="0" smtClean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id-ID" dirty="0" smtClean="0">
                <a:solidFill>
                  <a:srgbClr val="C00000"/>
                </a:solidFill>
              </a:rPr>
              <a:t>(){</a:t>
            </a:r>
            <a:endParaRPr lang="id-ID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	return </a:t>
            </a:r>
            <a:r>
              <a:rPr lang="id-ID" dirty="0" smtClean="0">
                <a:solidFill>
                  <a:srgbClr val="C00000"/>
                </a:solidFill>
              </a:rPr>
              <a:t>sad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id-ID" dirty="0" smtClean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id-ID" dirty="0" smtClean="0">
                <a:solidFill>
                  <a:srgbClr val="C00000"/>
                </a:solidFill>
              </a:rPr>
              <a:t>;</a:t>
            </a:r>
            <a:endParaRPr lang="id-ID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}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} </a:t>
            </a:r>
            <a:endParaRPr lang="id-ID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943599" y="838200"/>
            <a:ext cx="5206239" cy="6019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public class </a:t>
            </a:r>
            <a:r>
              <a:rPr lang="en-US" kern="0" dirty="0" err="1" smtClean="0"/>
              <a:t>MountainBikeDemo</a:t>
            </a:r>
            <a:r>
              <a:rPr lang="id-ID" kern="0" dirty="0" smtClean="0"/>
              <a:t> </a:t>
            </a:r>
            <a:r>
              <a:rPr lang="id-ID" kern="0" dirty="0"/>
              <a:t>{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   public static void main(String[] args) {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sz="1600" kern="0" dirty="0">
              <a:solidFill>
                <a:srgbClr val="C00000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sz="1600" kern="0" dirty="0">
                <a:solidFill>
                  <a:srgbClr val="C00000"/>
                </a:solidFill>
              </a:rPr>
              <a:t> </a:t>
            </a:r>
            <a:r>
              <a:rPr lang="en-US" sz="1600" kern="0" dirty="0" err="1" smtClean="0">
                <a:solidFill>
                  <a:srgbClr val="C00000"/>
                </a:solidFill>
              </a:rPr>
              <a:t>MountainBike</a:t>
            </a:r>
            <a:r>
              <a:rPr lang="id-ID" sz="1600" kern="0" dirty="0" smtClean="0">
                <a:solidFill>
                  <a:srgbClr val="C00000"/>
                </a:solidFill>
              </a:rPr>
              <a:t> </a:t>
            </a:r>
            <a:r>
              <a:rPr lang="en-US" sz="1600" kern="0" dirty="0" err="1" smtClean="0">
                <a:solidFill>
                  <a:srgbClr val="C00000"/>
                </a:solidFill>
              </a:rPr>
              <a:t>mb</a:t>
            </a:r>
            <a:r>
              <a:rPr lang="en-US" sz="1600" kern="0" dirty="0" smtClean="0">
                <a:solidFill>
                  <a:srgbClr val="C00000"/>
                </a:solidFill>
              </a:rPr>
              <a:t> </a:t>
            </a:r>
            <a:r>
              <a:rPr lang="id-ID" sz="1600" kern="0" dirty="0" smtClean="0">
                <a:solidFill>
                  <a:srgbClr val="C00000"/>
                </a:solidFill>
              </a:rPr>
              <a:t>=</a:t>
            </a:r>
            <a:r>
              <a:rPr lang="en-US" sz="1600" kern="0" dirty="0" smtClean="0">
                <a:solidFill>
                  <a:srgbClr val="C00000"/>
                </a:solidFill>
              </a:rPr>
              <a:t> </a:t>
            </a:r>
            <a:r>
              <a:rPr lang="id-ID" sz="1600" kern="0" dirty="0" smtClean="0">
                <a:solidFill>
                  <a:srgbClr val="C00000"/>
                </a:solidFill>
              </a:rPr>
              <a:t>new </a:t>
            </a:r>
            <a:r>
              <a:rPr lang="en-US" sz="1600" kern="0" dirty="0" err="1" smtClean="0">
                <a:solidFill>
                  <a:srgbClr val="C00000"/>
                </a:solidFill>
              </a:rPr>
              <a:t>MountainBike</a:t>
            </a:r>
            <a:r>
              <a:rPr lang="id-ID" sz="1600" kern="0" dirty="0" smtClean="0">
                <a:solidFill>
                  <a:srgbClr val="C00000"/>
                </a:solidFill>
              </a:rPr>
              <a:t>();</a:t>
            </a:r>
            <a:endParaRPr lang="id-ID" sz="1600" kern="0" dirty="0">
              <a:solidFill>
                <a:srgbClr val="C0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0070C0"/>
                </a:solidFill>
              </a:rPr>
              <a:t>  </a:t>
            </a:r>
            <a:r>
              <a:rPr lang="en-US" kern="0" dirty="0" err="1" smtClean="0">
                <a:solidFill>
                  <a:srgbClr val="0070C0"/>
                </a:solidFill>
              </a:rPr>
              <a:t>mb</a:t>
            </a:r>
            <a:r>
              <a:rPr lang="id-ID" kern="0" dirty="0" smtClean="0">
                <a:solidFill>
                  <a:srgbClr val="0070C0"/>
                </a:solidFill>
              </a:rPr>
              <a:t>.setGir(3</a:t>
            </a:r>
            <a:r>
              <a:rPr lang="id-ID" kern="0" dirty="0">
                <a:solidFill>
                  <a:srgbClr val="0070C0"/>
                </a:solidFill>
              </a:rPr>
              <a:t>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0070C0"/>
                </a:solidFill>
              </a:rPr>
              <a:t>  </a:t>
            </a:r>
            <a:r>
              <a:rPr lang="id-ID" kern="0" dirty="0" smtClean="0"/>
              <a:t>System.out.println(</a:t>
            </a:r>
            <a:r>
              <a:rPr lang="en-US" kern="0" dirty="0" err="1" smtClean="0">
                <a:solidFill>
                  <a:srgbClr val="0070C0"/>
                </a:solidFill>
              </a:rPr>
              <a:t>mb</a:t>
            </a:r>
            <a:r>
              <a:rPr lang="id-ID" kern="0" dirty="0" smtClean="0">
                <a:solidFill>
                  <a:srgbClr val="0070C0"/>
                </a:solidFill>
              </a:rPr>
              <a:t>.getGir</a:t>
            </a:r>
            <a:r>
              <a:rPr lang="id-ID" kern="0" dirty="0">
                <a:solidFill>
                  <a:srgbClr val="0070C0"/>
                </a:solidFill>
              </a:rPr>
              <a:t>()</a:t>
            </a:r>
            <a:r>
              <a:rPr lang="id-ID" kern="0" dirty="0"/>
              <a:t>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>
              <a:solidFill>
                <a:srgbClr val="0070C0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C00000"/>
                </a:solidFill>
              </a:rPr>
              <a:t>  </a:t>
            </a:r>
            <a:r>
              <a:rPr lang="en-US" kern="0" dirty="0" err="1" smtClean="0">
                <a:solidFill>
                  <a:srgbClr val="C00000"/>
                </a:solidFill>
              </a:rPr>
              <a:t>mb</a:t>
            </a:r>
            <a:r>
              <a:rPr lang="id-ID" kern="0" dirty="0" smtClean="0">
                <a:solidFill>
                  <a:srgbClr val="C00000"/>
                </a:solidFill>
              </a:rPr>
              <a:t>.setSad</a:t>
            </a:r>
            <a:r>
              <a:rPr lang="en-US" kern="0" dirty="0" smtClean="0">
                <a:solidFill>
                  <a:srgbClr val="C00000"/>
                </a:solidFill>
              </a:rPr>
              <a:t>d</a:t>
            </a:r>
            <a:r>
              <a:rPr lang="id-ID" kern="0" dirty="0" smtClean="0">
                <a:solidFill>
                  <a:srgbClr val="C00000"/>
                </a:solidFill>
              </a:rPr>
              <a:t>l</a:t>
            </a:r>
            <a:r>
              <a:rPr lang="en-US" kern="0" dirty="0" smtClean="0">
                <a:solidFill>
                  <a:srgbClr val="C00000"/>
                </a:solidFill>
              </a:rPr>
              <a:t>e</a:t>
            </a:r>
            <a:r>
              <a:rPr lang="id-ID" kern="0" dirty="0" smtClean="0">
                <a:solidFill>
                  <a:srgbClr val="C00000"/>
                </a:solidFill>
              </a:rPr>
              <a:t>(1</a:t>
            </a:r>
            <a:r>
              <a:rPr lang="id-ID" kern="0" dirty="0">
                <a:solidFill>
                  <a:srgbClr val="C00000"/>
                </a:solidFill>
              </a:rPr>
              <a:t>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C00000"/>
                </a:solidFill>
              </a:rPr>
              <a:t>  </a:t>
            </a:r>
            <a:r>
              <a:rPr lang="id-ID" kern="0" dirty="0" smtClean="0"/>
              <a:t>System.out.println(</a:t>
            </a:r>
            <a:r>
              <a:rPr lang="en-US" kern="0" dirty="0" err="1" smtClean="0">
                <a:solidFill>
                  <a:srgbClr val="C00000"/>
                </a:solidFill>
              </a:rPr>
              <a:t>mb</a:t>
            </a:r>
            <a:r>
              <a:rPr lang="id-ID" kern="0" dirty="0" smtClean="0">
                <a:solidFill>
                  <a:srgbClr val="C00000"/>
                </a:solidFill>
              </a:rPr>
              <a:t>.getSad</a:t>
            </a:r>
            <a:r>
              <a:rPr lang="en-US" kern="0" dirty="0" smtClean="0">
                <a:solidFill>
                  <a:srgbClr val="C00000"/>
                </a:solidFill>
              </a:rPr>
              <a:t>d</a:t>
            </a:r>
            <a:r>
              <a:rPr lang="id-ID" kern="0" dirty="0" smtClean="0">
                <a:solidFill>
                  <a:srgbClr val="C00000"/>
                </a:solidFill>
              </a:rPr>
              <a:t>l</a:t>
            </a:r>
            <a:r>
              <a:rPr lang="en-US" kern="0" dirty="0" smtClean="0">
                <a:solidFill>
                  <a:srgbClr val="C00000"/>
                </a:solidFill>
              </a:rPr>
              <a:t>e</a:t>
            </a:r>
            <a:r>
              <a:rPr lang="id-ID" kern="0" dirty="0" smtClean="0">
                <a:solidFill>
                  <a:srgbClr val="C00000"/>
                </a:solidFill>
              </a:rPr>
              <a:t>()</a:t>
            </a:r>
            <a:r>
              <a:rPr lang="id-ID" kern="0" dirty="0" smtClean="0"/>
              <a:t>);</a:t>
            </a:r>
            <a:endParaRPr lang="id-ID" kern="0" dirty="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	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1703232" y="6182380"/>
            <a:ext cx="3401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MountainBike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.java</a:t>
            </a:r>
            <a:endParaRPr lang="id-ID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8205" y="6182380"/>
            <a:ext cx="4475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MountainBikeDe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</a:t>
            </a:r>
            <a:r>
              <a:rPr lang="id-ID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.java</a:t>
            </a:r>
            <a:endParaRPr lang="id-ID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0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Exercise: Inheritance Mathematics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609859"/>
            <a:ext cx="8494059" cy="463489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/>
              <a:t>Make </a:t>
            </a:r>
            <a:r>
              <a:rPr lang="en-US" sz="2400" dirty="0" err="1" smtClean="0"/>
              <a:t>AdvancedMathematics</a:t>
            </a:r>
            <a:r>
              <a:rPr lang="en-US" sz="2400" dirty="0" smtClean="0"/>
              <a:t> </a:t>
            </a:r>
            <a:r>
              <a:rPr lang="en-US" sz="2400" dirty="0"/>
              <a:t>class which is inherit from class </a:t>
            </a:r>
            <a:r>
              <a:rPr lang="en-US" sz="2400" dirty="0" smtClean="0"/>
              <a:t>Mathematics </a:t>
            </a:r>
            <a:endParaRPr lang="en-US" sz="2400" dirty="0"/>
          </a:p>
          <a:p>
            <a:pPr marL="1035050" lvl="1" indent="-514350" algn="just"/>
            <a:r>
              <a:rPr lang="en-US" sz="2400" dirty="0"/>
              <a:t>Add method </a:t>
            </a:r>
            <a:r>
              <a:rPr lang="en-US" sz="2400" dirty="0" smtClean="0"/>
              <a:t>modulo 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a, </a:t>
            </a:r>
            <a:r>
              <a:rPr lang="en-US" sz="2400" dirty="0" err="1"/>
              <a:t>int</a:t>
            </a:r>
            <a:r>
              <a:rPr lang="en-US" sz="2400" dirty="0"/>
              <a:t> b) that calculates the </a:t>
            </a:r>
            <a:r>
              <a:rPr lang="en-US" sz="2400" dirty="0" smtClean="0"/>
              <a:t>modulo </a:t>
            </a:r>
            <a:r>
              <a:rPr lang="en-US" sz="2400" dirty="0"/>
              <a:t>of a and </a:t>
            </a:r>
            <a:r>
              <a:rPr lang="en-US" sz="2400" dirty="0" smtClean="0"/>
              <a:t>b. </a:t>
            </a:r>
            <a:endParaRPr lang="en-US" sz="2400" dirty="0"/>
          </a:p>
          <a:p>
            <a:pPr marL="1035050" lvl="1" indent="-514350" algn="just"/>
            <a:r>
              <a:rPr lang="en-US" sz="2400" dirty="0"/>
              <a:t>T</a:t>
            </a:r>
            <a:r>
              <a:rPr lang="en-US" sz="2400" dirty="0" smtClean="0"/>
              <a:t>he modulo operator is %. </a:t>
            </a:r>
            <a:endParaRPr lang="en-US" sz="2400" dirty="0"/>
          </a:p>
          <a:p>
            <a:pPr marL="514350" indent="-514350" algn="just">
              <a:buFont typeface="+mj-lt"/>
              <a:buAutoNum type="arabicPeriod"/>
            </a:pPr>
            <a:endParaRPr lang="en-US" sz="2400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/>
              <a:t>Create a class that calls the method </a:t>
            </a:r>
            <a:r>
              <a:rPr lang="en-US" sz="2400" dirty="0" err="1" smtClean="0"/>
              <a:t>AdvancedMathematicDemo</a:t>
            </a:r>
            <a:r>
              <a:rPr lang="en-US" sz="2400" dirty="0" smtClean="0"/>
              <a:t> that is accretion(+), multiplication (*) </a:t>
            </a:r>
            <a:r>
              <a:rPr lang="en-US" sz="2400" dirty="0"/>
              <a:t>and </a:t>
            </a:r>
            <a:r>
              <a:rPr lang="en-US" sz="2400" dirty="0" smtClean="0"/>
              <a:t>modulo (%).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79059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1" y="89649"/>
            <a:ext cx="9404723" cy="1400530"/>
          </a:xfrm>
        </p:spPr>
        <p:txBody>
          <a:bodyPr/>
          <a:lstStyle/>
          <a:p>
            <a:r>
              <a:rPr lang="en-US" altLang="ja-JP" dirty="0"/>
              <a:t>Polymorphism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75007"/>
            <a:ext cx="8229600" cy="50854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400" dirty="0"/>
              <a:t>The ability to treat objects that have behavior (shape) </a:t>
            </a:r>
            <a:r>
              <a:rPr lang="en-US" sz="3400" dirty="0" smtClean="0"/>
              <a:t>different. </a:t>
            </a:r>
            <a:endParaRPr lang="en-US" sz="3400" dirty="0"/>
          </a:p>
          <a:p>
            <a:pPr algn="just"/>
            <a:r>
              <a:rPr lang="en-US" sz="3400" dirty="0"/>
              <a:t>Implementation of the concept of polymorphism: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200" dirty="0"/>
              <a:t>Overloading: The ability to use the same name for several </a:t>
            </a:r>
            <a:r>
              <a:rPr lang="en-US" sz="3200" dirty="0" smtClean="0"/>
              <a:t>method that </a:t>
            </a:r>
            <a:r>
              <a:rPr lang="en-US" sz="3200" dirty="0"/>
              <a:t>different </a:t>
            </a:r>
            <a:r>
              <a:rPr lang="en-US" sz="3200" dirty="0" smtClean="0"/>
              <a:t>parameters </a:t>
            </a:r>
            <a:r>
              <a:rPr lang="en-US" sz="3200" dirty="0"/>
              <a:t>(type </a:t>
            </a:r>
            <a:r>
              <a:rPr lang="en-US" sz="3200" dirty="0" smtClean="0"/>
              <a:t>and/or </a:t>
            </a:r>
            <a:r>
              <a:rPr lang="en-US" sz="3200" dirty="0"/>
              <a:t>number</a:t>
            </a:r>
            <a:r>
              <a:rPr lang="en-US" sz="3200" dirty="0" smtClean="0"/>
              <a:t>). </a:t>
            </a:r>
            <a:endParaRPr lang="en-US" sz="3200" dirty="0"/>
          </a:p>
          <a:p>
            <a:pPr marL="971550" lvl="1" indent="-514350" algn="just">
              <a:buFont typeface="+mj-lt"/>
              <a:buAutoNum type="arabicPeriod"/>
            </a:pPr>
            <a:r>
              <a:rPr lang="en-US" sz="3200" dirty="0"/>
              <a:t>Overriding: The ability of a subclass to override a superclass method, that is by using the same name and parameters on </a:t>
            </a:r>
            <a:r>
              <a:rPr lang="en-US" sz="3200" dirty="0" smtClean="0"/>
              <a:t>method.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410350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-62433"/>
            <a:ext cx="9404723" cy="1400530"/>
          </a:xfrm>
        </p:spPr>
        <p:txBody>
          <a:bodyPr/>
          <a:lstStyle/>
          <a:p>
            <a:r>
              <a:rPr lang="en-US" altLang="ja-JP" dirty="0" smtClean="0"/>
              <a:t>Polymorphism – </a:t>
            </a:r>
            <a:r>
              <a:rPr lang="id-ID" altLang="ja-JP" dirty="0" smtClean="0"/>
              <a:t>Overloading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38200"/>
            <a:ext cx="4572000" cy="60198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 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Car</a:t>
            </a:r>
            <a:r>
              <a:rPr lang="id-ID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String 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color</a:t>
            </a:r>
            <a:r>
              <a:rPr lang="id-ID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endParaRPr lang="id-ID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id-ID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en-US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productionYear</a:t>
            </a:r>
            <a:r>
              <a:rPr lang="id-ID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endParaRPr lang="id-ID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id-ID" sz="1600" dirty="0"/>
          </a:p>
          <a:p>
            <a:pPr>
              <a:buNone/>
            </a:pPr>
            <a:r>
              <a:rPr lang="id-ID" sz="1600" dirty="0"/>
              <a:t>	</a:t>
            </a:r>
            <a:r>
              <a:rPr lang="id-ID" sz="1600" dirty="0">
                <a:solidFill>
                  <a:srgbClr val="C00000"/>
                </a:solidFill>
              </a:rPr>
              <a:t>public </a:t>
            </a:r>
            <a:r>
              <a:rPr lang="en-US" sz="1600" dirty="0" smtClean="0">
                <a:solidFill>
                  <a:srgbClr val="C00000"/>
                </a:solidFill>
              </a:rPr>
              <a:t>Car</a:t>
            </a:r>
            <a:r>
              <a:rPr lang="id-ID" sz="1600" dirty="0" smtClean="0">
                <a:solidFill>
                  <a:srgbClr val="C00000"/>
                </a:solidFill>
              </a:rPr>
              <a:t>(String </a:t>
            </a:r>
            <a:r>
              <a:rPr lang="en-US" sz="1600" dirty="0" smtClean="0">
                <a:solidFill>
                  <a:srgbClr val="C00000"/>
                </a:solidFill>
              </a:rPr>
              <a:t>color</a:t>
            </a:r>
            <a:r>
              <a:rPr lang="id-ID" sz="1600" dirty="0" smtClean="0">
                <a:solidFill>
                  <a:srgbClr val="C00000"/>
                </a:solidFill>
              </a:rPr>
              <a:t>, </a:t>
            </a:r>
            <a:r>
              <a:rPr lang="id-ID" sz="1600" dirty="0">
                <a:solidFill>
                  <a:srgbClr val="C00000"/>
                </a:solidFill>
              </a:rPr>
              <a:t>int </a:t>
            </a:r>
            <a:r>
              <a:rPr lang="en-US" sz="1600" dirty="0" err="1" smtClean="0">
                <a:solidFill>
                  <a:srgbClr val="C00000"/>
                </a:solidFill>
              </a:rPr>
              <a:t>productionYear</a:t>
            </a:r>
            <a:r>
              <a:rPr lang="id-ID" sz="1600" dirty="0" smtClean="0">
                <a:solidFill>
                  <a:srgbClr val="C00000"/>
                </a:solidFill>
              </a:rPr>
              <a:t>){</a:t>
            </a:r>
            <a:endParaRPr lang="id-ID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id-ID" sz="1600" dirty="0">
                <a:solidFill>
                  <a:srgbClr val="C00000"/>
                </a:solidFill>
              </a:rPr>
              <a:t>	    </a:t>
            </a:r>
            <a:r>
              <a:rPr lang="id-ID" sz="1600" dirty="0" smtClean="0">
                <a:solidFill>
                  <a:srgbClr val="C00000"/>
                </a:solidFill>
              </a:rPr>
              <a:t>this.</a:t>
            </a:r>
            <a:r>
              <a:rPr lang="en-US" sz="1600" dirty="0" smtClean="0">
                <a:solidFill>
                  <a:srgbClr val="C00000"/>
                </a:solidFill>
              </a:rPr>
              <a:t>color</a:t>
            </a:r>
            <a:r>
              <a:rPr lang="id-ID" sz="1600" dirty="0" smtClean="0">
                <a:solidFill>
                  <a:srgbClr val="C00000"/>
                </a:solidFill>
              </a:rPr>
              <a:t> </a:t>
            </a:r>
            <a:r>
              <a:rPr lang="id-ID" sz="1600" dirty="0">
                <a:solidFill>
                  <a:srgbClr val="C00000"/>
                </a:solidFill>
              </a:rPr>
              <a:t>= </a:t>
            </a:r>
            <a:r>
              <a:rPr lang="en-US" sz="1600" dirty="0" smtClean="0">
                <a:solidFill>
                  <a:srgbClr val="C00000"/>
                </a:solidFill>
              </a:rPr>
              <a:t>color</a:t>
            </a:r>
            <a:r>
              <a:rPr lang="id-ID" sz="1600" dirty="0" smtClean="0">
                <a:solidFill>
                  <a:srgbClr val="C00000"/>
                </a:solidFill>
              </a:rPr>
              <a:t>;</a:t>
            </a:r>
            <a:endParaRPr lang="id-ID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id-ID" sz="1600" dirty="0">
                <a:solidFill>
                  <a:srgbClr val="C00000"/>
                </a:solidFill>
              </a:rPr>
              <a:t>	    </a:t>
            </a:r>
            <a:r>
              <a:rPr lang="id-ID" sz="1600" dirty="0" smtClean="0">
                <a:solidFill>
                  <a:srgbClr val="C00000"/>
                </a:solidFill>
              </a:rPr>
              <a:t>this.</a:t>
            </a:r>
            <a:r>
              <a:rPr lang="en-US" sz="1600" dirty="0" err="1" smtClean="0">
                <a:solidFill>
                  <a:srgbClr val="C00000"/>
                </a:solidFill>
              </a:rPr>
              <a:t>productionYear</a:t>
            </a:r>
            <a:r>
              <a:rPr lang="id-ID" sz="1600" dirty="0" smtClean="0">
                <a:solidFill>
                  <a:srgbClr val="C00000"/>
                </a:solidFill>
              </a:rPr>
              <a:t> </a:t>
            </a:r>
            <a:r>
              <a:rPr lang="id-ID" sz="1600" dirty="0">
                <a:solidFill>
                  <a:srgbClr val="C00000"/>
                </a:solidFill>
              </a:rPr>
              <a:t>= </a:t>
            </a:r>
            <a:r>
              <a:rPr lang="en-US" sz="1600" dirty="0" err="1" smtClean="0">
                <a:solidFill>
                  <a:srgbClr val="C00000"/>
                </a:solidFill>
              </a:rPr>
              <a:t>productionYear</a:t>
            </a:r>
            <a:r>
              <a:rPr lang="id-ID" sz="1600" dirty="0" smtClean="0">
                <a:solidFill>
                  <a:srgbClr val="C00000"/>
                </a:solidFill>
              </a:rPr>
              <a:t>;</a:t>
            </a:r>
            <a:endParaRPr lang="id-ID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id-ID" sz="1600" dirty="0">
                <a:solidFill>
                  <a:srgbClr val="C00000"/>
                </a:solidFill>
              </a:rPr>
              <a:t>	}</a:t>
            </a:r>
          </a:p>
          <a:p>
            <a:pPr>
              <a:buNone/>
            </a:pPr>
            <a:r>
              <a:rPr lang="id-ID" sz="1600" dirty="0">
                <a:solidFill>
                  <a:srgbClr val="C00000"/>
                </a:solidFill>
              </a:rPr>
              <a:t>	</a:t>
            </a:r>
          </a:p>
          <a:p>
            <a:pPr>
              <a:buNone/>
            </a:pPr>
            <a:r>
              <a:rPr lang="id-ID" sz="1600" dirty="0">
                <a:solidFill>
                  <a:srgbClr val="C00000"/>
                </a:solidFill>
              </a:rPr>
              <a:t>	public </a:t>
            </a:r>
            <a:r>
              <a:rPr lang="en-US" sz="1600" dirty="0" smtClean="0">
                <a:solidFill>
                  <a:srgbClr val="C00000"/>
                </a:solidFill>
              </a:rPr>
              <a:t>Car</a:t>
            </a:r>
            <a:r>
              <a:rPr lang="id-ID" sz="1600" dirty="0" smtClean="0">
                <a:solidFill>
                  <a:srgbClr val="C00000"/>
                </a:solidFill>
              </a:rPr>
              <a:t>(){</a:t>
            </a:r>
            <a:endParaRPr lang="id-ID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id-ID" sz="1600" dirty="0">
                <a:solidFill>
                  <a:srgbClr val="C00000"/>
                </a:solidFill>
              </a:rPr>
              <a:t>	}</a:t>
            </a:r>
          </a:p>
          <a:p>
            <a:pPr>
              <a:buNone/>
            </a:pPr>
            <a:r>
              <a:rPr lang="id-ID" sz="1600" dirty="0"/>
              <a:t>	</a:t>
            </a:r>
          </a:p>
          <a:p>
            <a:pPr>
              <a:buNone/>
            </a:pPr>
            <a:r>
              <a:rPr lang="id-ID" sz="1600" dirty="0"/>
              <a:t>	</a:t>
            </a: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void info(){</a:t>
            </a:r>
          </a:p>
          <a:p>
            <a:pPr>
              <a:buNone/>
            </a:pP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id-ID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System.out.println</a:t>
            </a:r>
            <a:r>
              <a:rPr lang="id-ID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(“</a:t>
            </a:r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Color</a:t>
            </a:r>
            <a:r>
              <a:rPr lang="id-ID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id-ID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" </a:t>
            </a:r>
            <a:r>
              <a:rPr lang="id-ID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+</a:t>
            </a:r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color</a:t>
            </a:r>
            <a:r>
              <a:rPr lang="id-ID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);</a:t>
            </a:r>
            <a:endParaRPr lang="id-ID" sz="1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d-ID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  System.out.println</a:t>
            </a:r>
            <a:r>
              <a:rPr lang="id-ID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(“</a:t>
            </a:r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Year</a:t>
            </a:r>
            <a:r>
              <a:rPr lang="id-ID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id-ID" sz="1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" + </a:t>
            </a:r>
            <a:r>
              <a:rPr lang="en-US" sz="1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productionYear</a:t>
            </a:r>
            <a:r>
              <a:rPr lang="id-ID" sz="1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);</a:t>
            </a:r>
            <a:endParaRPr lang="id-ID" sz="1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}</a:t>
            </a:r>
          </a:p>
          <a:p>
            <a:pPr>
              <a:buNone/>
            </a:pPr>
            <a:r>
              <a:rPr lang="id-ID" sz="1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324600" y="838200"/>
            <a:ext cx="4343400" cy="300765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id-ID" kern="0" dirty="0">
                <a:latin typeface="Calibri" pitchFamily="34" charset="0"/>
                <a:cs typeface="Calibri" pitchFamily="34" charset="0"/>
              </a:rPr>
              <a:t>public class </a:t>
            </a:r>
            <a:r>
              <a:rPr lang="en-US" kern="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id-ID" kern="0" dirty="0" smtClean="0">
                <a:latin typeface="Calibri" pitchFamily="34" charset="0"/>
                <a:cs typeface="Calibri" pitchFamily="34" charset="0"/>
              </a:rPr>
              <a:t>arConstructors</a:t>
            </a:r>
            <a:r>
              <a:rPr lang="id-ID" kern="0" dirty="0">
                <a:latin typeface="Calibri" pitchFamily="34" charset="0"/>
                <a:cs typeface="Calibri" pitchFamily="34" charset="0"/>
              </a:rPr>
              <a:t>{</a:t>
            </a:r>
            <a:endParaRPr lang="id-ID" kern="0" dirty="0">
              <a:latin typeface="Calibri" pitchFamily="34" charset="0"/>
              <a:cs typeface="Calibri" pitchFamily="34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id-ID" kern="0" dirty="0">
                <a:latin typeface="Calibri" pitchFamily="34" charset="0"/>
                <a:cs typeface="Calibri" pitchFamily="34" charset="0"/>
              </a:rPr>
              <a:t>   public static void main(String[] args){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id-ID" sz="1600" kern="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Car</a:t>
            </a:r>
            <a:r>
              <a:rPr lang="id-ID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kern="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mycar</a:t>
            </a:r>
            <a:r>
              <a:rPr lang="id-ID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1600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= new </a:t>
            </a:r>
            <a:r>
              <a:rPr lang="en-US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Car</a:t>
            </a:r>
            <a:r>
              <a:rPr lang="id-ID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(“</a:t>
            </a:r>
            <a:r>
              <a:rPr lang="en-US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Red</a:t>
            </a:r>
            <a:r>
              <a:rPr lang="id-ID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”, </a:t>
            </a:r>
            <a:r>
              <a:rPr lang="en-US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2014</a:t>
            </a:r>
            <a:r>
              <a:rPr lang="id-ID" sz="1600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);</a:t>
            </a:r>
            <a:endParaRPr lang="id-ID" sz="1600" kern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id-ID" kern="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kern="0" dirty="0" err="1" smtClean="0">
                <a:latin typeface="Calibri" pitchFamily="34" charset="0"/>
                <a:cs typeface="Calibri" pitchFamily="34" charset="0"/>
              </a:rPr>
              <a:t>mycar</a:t>
            </a:r>
            <a:r>
              <a:rPr lang="id-ID" kern="0" dirty="0" smtClean="0">
                <a:latin typeface="Calibri" pitchFamily="34" charset="0"/>
                <a:cs typeface="Calibri" pitchFamily="34" charset="0"/>
              </a:rPr>
              <a:t>.info</a:t>
            </a:r>
            <a:r>
              <a:rPr lang="id-ID" kern="0" dirty="0">
                <a:latin typeface="Calibri" pitchFamily="34" charset="0"/>
                <a:cs typeface="Calibri" pitchFamily="34" charset="0"/>
              </a:rPr>
              <a:t>();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endParaRPr lang="id-ID" kern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id-ID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nn-NO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Car yourcar </a:t>
            </a:r>
            <a:r>
              <a:rPr lang="nn-NO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= new </a:t>
            </a:r>
            <a:r>
              <a:rPr lang="nn-NO" kern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Car();</a:t>
            </a:r>
            <a:endParaRPr lang="nn-NO" kern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nn-NO" kern="0" dirty="0">
                <a:latin typeface="Calibri" pitchFamily="34" charset="0"/>
                <a:cs typeface="Calibri" pitchFamily="34" charset="0"/>
              </a:rPr>
              <a:t>	</a:t>
            </a:r>
            <a:r>
              <a:rPr lang="nn-NO" kern="0" dirty="0" smtClean="0">
                <a:latin typeface="Calibri" pitchFamily="34" charset="0"/>
                <a:cs typeface="Calibri" pitchFamily="34" charset="0"/>
              </a:rPr>
              <a:t>yourcar</a:t>
            </a:r>
            <a:r>
              <a:rPr lang="id-ID" kern="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nn-NO" kern="0" dirty="0">
                <a:latin typeface="Calibri" pitchFamily="34" charset="0"/>
                <a:cs typeface="Calibri" pitchFamily="34" charset="0"/>
              </a:rPr>
              <a:t>info();</a:t>
            </a:r>
            <a:endParaRPr lang="id-ID" kern="0" dirty="0">
              <a:latin typeface="Calibri" pitchFamily="34" charset="0"/>
              <a:cs typeface="Calibri" pitchFamily="34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id-ID" kern="0" dirty="0">
                <a:latin typeface="Calibri" pitchFamily="34" charset="0"/>
                <a:cs typeface="Calibri" pitchFamily="34" charset="0"/>
              </a:rPr>
              <a:t>	}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id-ID" kern="0" dirty="0"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324600" y="4303058"/>
            <a:ext cx="4343400" cy="228600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en-US" sz="22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Output Programs :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Color: Red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Year : 2014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endParaRPr lang="en-US" sz="2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Color: null</a:t>
            </a:r>
          </a:p>
          <a:p>
            <a:pPr marL="342900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Year:  0</a:t>
            </a:r>
            <a:endParaRPr lang="id-ID" sz="2000" b="1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Polymorphism – </a:t>
            </a:r>
            <a:r>
              <a:rPr lang="id-ID" altLang="ja-JP" dirty="0" smtClean="0"/>
              <a:t>Overloading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6676"/>
            <a:ext cx="8229600" cy="54413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1500" dirty="0"/>
              <a:t>class </a:t>
            </a:r>
            <a:r>
              <a:rPr lang="en-US" sz="1500" dirty="0" smtClean="0"/>
              <a:t>Circle</a:t>
            </a:r>
            <a:r>
              <a:rPr lang="id-ID" sz="1500" dirty="0" smtClean="0"/>
              <a:t>{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	</a:t>
            </a:r>
            <a:r>
              <a:rPr lang="id-ID" sz="1500" dirty="0"/>
              <a:t>void </a:t>
            </a:r>
            <a:r>
              <a:rPr lang="en-US" sz="1500" dirty="0" err="1" smtClean="0"/>
              <a:t>createCircle</a:t>
            </a:r>
            <a:r>
              <a:rPr lang="en-US" sz="1500" dirty="0" smtClean="0"/>
              <a:t>(){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	}</a:t>
            </a:r>
            <a:endParaRPr lang="id-ID" sz="1500" dirty="0"/>
          </a:p>
          <a:p>
            <a:pPr>
              <a:buNone/>
            </a:pPr>
            <a:r>
              <a:rPr lang="id-ID" sz="1500" dirty="0"/>
              <a:t>	 void </a:t>
            </a:r>
            <a:r>
              <a:rPr lang="en-US" sz="15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createCircle</a:t>
            </a:r>
            <a:r>
              <a:rPr lang="id-ID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(int </a:t>
            </a:r>
            <a:r>
              <a:rPr lang="id-ID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diameter)</a:t>
            </a:r>
            <a:r>
              <a:rPr lang="id-ID" sz="1500" dirty="0"/>
              <a:t>{</a:t>
            </a:r>
          </a:p>
          <a:p>
            <a:pPr>
              <a:buNone/>
            </a:pPr>
            <a:r>
              <a:rPr lang="id-ID" sz="1500" dirty="0"/>
              <a:t>	...</a:t>
            </a:r>
          </a:p>
          <a:p>
            <a:pPr>
              <a:buNone/>
            </a:pPr>
            <a:r>
              <a:rPr lang="id-ID" sz="1500" dirty="0"/>
              <a:t>	}</a:t>
            </a:r>
          </a:p>
          <a:p>
            <a:pPr>
              <a:buNone/>
            </a:pPr>
            <a:r>
              <a:rPr lang="id-ID" sz="1500" dirty="0"/>
              <a:t>	 void </a:t>
            </a:r>
            <a:r>
              <a:rPr lang="en-US" sz="1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createCircle</a:t>
            </a:r>
            <a:r>
              <a:rPr lang="id-ID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(double </a:t>
            </a:r>
            <a:r>
              <a:rPr lang="id-ID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diameter)</a:t>
            </a:r>
            <a:r>
              <a:rPr lang="id-ID" sz="1500" dirty="0"/>
              <a:t>{</a:t>
            </a:r>
          </a:p>
          <a:p>
            <a:pPr>
              <a:buNone/>
            </a:pPr>
            <a:r>
              <a:rPr lang="id-ID" sz="1500" dirty="0"/>
              <a:t>	...</a:t>
            </a:r>
          </a:p>
          <a:p>
            <a:pPr>
              <a:buNone/>
            </a:pPr>
            <a:r>
              <a:rPr lang="id-ID" sz="1500" dirty="0"/>
              <a:t>	}</a:t>
            </a:r>
          </a:p>
          <a:p>
            <a:pPr>
              <a:buNone/>
            </a:pPr>
            <a:r>
              <a:rPr lang="id-ID" sz="1500" dirty="0"/>
              <a:t>	 void </a:t>
            </a:r>
            <a:r>
              <a:rPr lang="en-US" sz="1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createCircle</a:t>
            </a:r>
            <a:r>
              <a:rPr lang="id-ID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(int </a:t>
            </a:r>
            <a:r>
              <a:rPr lang="id-ID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diameter, int x, int y)</a:t>
            </a:r>
            <a:r>
              <a:rPr lang="id-ID" sz="1500" dirty="0"/>
              <a:t>{</a:t>
            </a:r>
            <a:br>
              <a:rPr lang="id-ID" sz="1500" dirty="0"/>
            </a:br>
            <a:r>
              <a:rPr lang="id-ID" sz="1500" dirty="0"/>
              <a:t>...</a:t>
            </a:r>
          </a:p>
          <a:p>
            <a:pPr>
              <a:buNone/>
            </a:pPr>
            <a:r>
              <a:rPr lang="id-ID" sz="1500" dirty="0"/>
              <a:t>	}</a:t>
            </a:r>
          </a:p>
          <a:p>
            <a:pPr>
              <a:buNone/>
            </a:pPr>
            <a:r>
              <a:rPr lang="id-ID" sz="1500" dirty="0"/>
              <a:t>	 void </a:t>
            </a:r>
            <a:r>
              <a:rPr lang="en-US" sz="15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createCircle</a:t>
            </a:r>
            <a:r>
              <a:rPr lang="id-ID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(int </a:t>
            </a:r>
            <a:r>
              <a:rPr lang="id-ID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diameter, int x, int y, int </a:t>
            </a:r>
            <a:r>
              <a:rPr lang="en-US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color</a:t>
            </a:r>
            <a:r>
              <a:rPr lang="id-ID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id-ID" sz="15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String </a:t>
            </a:r>
            <a:r>
              <a:rPr lang="en-US" sz="15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15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ircleName</a:t>
            </a:r>
            <a:r>
              <a:rPr lang="id-ID" sz="15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r>
              <a:rPr lang="id-ID" sz="1500" dirty="0" smtClean="0"/>
              <a:t>{</a:t>
            </a:r>
            <a:r>
              <a:rPr lang="id-ID" sz="1500" dirty="0"/>
              <a:t/>
            </a:r>
            <a:br>
              <a:rPr lang="id-ID" sz="1500" dirty="0"/>
            </a:br>
            <a:r>
              <a:rPr lang="id-ID" sz="1500" dirty="0"/>
              <a:t>...</a:t>
            </a:r>
          </a:p>
          <a:p>
            <a:pPr>
              <a:buNone/>
            </a:pPr>
            <a:r>
              <a:rPr lang="id-ID" sz="1500" dirty="0"/>
              <a:t>	}</a:t>
            </a:r>
          </a:p>
          <a:p>
            <a:pPr>
              <a:buNone/>
            </a:pPr>
            <a:r>
              <a:rPr lang="id-ID" sz="1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258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Abstraction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234" y="1503610"/>
            <a:ext cx="8229600" cy="47926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way we look at a system in a simpler form, </a:t>
            </a:r>
            <a:r>
              <a:rPr lang="en-US" sz="2800" dirty="0" err="1"/>
              <a:t>ie</a:t>
            </a:r>
            <a:r>
              <a:rPr lang="en-US" sz="2800" dirty="0"/>
              <a:t> as a collection of subsystems (object) interacting. </a:t>
            </a:r>
          </a:p>
          <a:p>
            <a:pPr lvl="1" algn="just"/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Car is a collection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of ignition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system, steering system, braking system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sz="2800" dirty="0"/>
              <a:t>Tools </a:t>
            </a:r>
            <a:r>
              <a:rPr lang="en-US" sz="2800" dirty="0" smtClean="0"/>
              <a:t>to </a:t>
            </a:r>
            <a:r>
              <a:rPr lang="en-US" sz="2800" dirty="0"/>
              <a:t>abstract </a:t>
            </a:r>
            <a:r>
              <a:rPr lang="en-US" sz="2800" dirty="0" smtClean="0"/>
              <a:t>something is class.</a:t>
            </a:r>
            <a:endParaRPr lang="en-US" sz="2800" dirty="0"/>
          </a:p>
          <a:p>
            <a:pPr algn="just"/>
            <a:r>
              <a:rPr lang="en-US" sz="2800" dirty="0"/>
              <a:t>Object is modularity. Object can be written and maintained separate (independent) from another </a:t>
            </a:r>
            <a:r>
              <a:rPr lang="en-US" sz="2800" dirty="0" smtClean="0"/>
              <a:t>object.</a:t>
            </a: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239616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Polymorphism - </a:t>
            </a:r>
            <a:r>
              <a:rPr lang="id-ID" altLang="ja-JP" dirty="0" err="1"/>
              <a:t>Overriding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507" y="1021975"/>
            <a:ext cx="9144000" cy="5688107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1">
              <a:buNone/>
              <a:defRPr/>
            </a:pPr>
            <a:endParaRPr lang="id-ID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public 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 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Bicycle</a:t>
            </a:r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{</a:t>
            </a:r>
            <a:endParaRPr lang="id-ID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	</a:t>
            </a:r>
            <a:r>
              <a:rPr lang="id-ID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private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endParaRPr lang="id-ID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</a:p>
          <a:p>
            <a:pPr lvl="2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void setGir(int 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{</a:t>
            </a:r>
          </a:p>
          <a:p>
            <a:pPr lvl="2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	</a:t>
            </a:r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 gir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+ 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Gir;</a:t>
            </a:r>
            <a:endParaRPr lang="id-ID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}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endParaRPr lang="id-ID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id-ID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int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getGir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() {</a:t>
            </a:r>
          </a:p>
          <a:p>
            <a:pPr lvl="2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    	</a:t>
            </a:r>
            <a:r>
              <a:rPr lang="id-ID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return</a:t>
            </a: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gir;</a:t>
            </a:r>
          </a:p>
          <a:p>
            <a:pPr lvl="2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}</a:t>
            </a:r>
          </a:p>
          <a:p>
            <a:pPr lvl="1">
              <a:buNone/>
              <a:defRPr/>
            </a:pPr>
            <a:r>
              <a:rPr lang="id-ID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357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8991600" cy="685800"/>
          </a:xfrm>
        </p:spPr>
        <p:txBody>
          <a:bodyPr/>
          <a:lstStyle/>
          <a:p>
            <a:r>
              <a:rPr lang="en-US" altLang="ja-JP" sz="3600" dirty="0"/>
              <a:t>Polymorphism - </a:t>
            </a:r>
            <a:r>
              <a:rPr lang="id-ID" altLang="ja-JP" sz="3600" dirty="0" err="1"/>
              <a:t>Overriding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1" y="838200"/>
            <a:ext cx="4760259" cy="60198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  <a:defRPr/>
            </a:pPr>
            <a:endParaRPr lang="id-ID" dirty="0"/>
          </a:p>
          <a:p>
            <a:pPr>
              <a:buNone/>
              <a:defRPr/>
            </a:pPr>
            <a:r>
              <a:rPr lang="id-ID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public</a:t>
            </a:r>
            <a:r>
              <a:rPr lang="id-ID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class </a:t>
            </a:r>
            <a:r>
              <a:rPr lang="en-US" sz="1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MountainBike</a:t>
            </a:r>
            <a:r>
              <a:rPr lang="id-ID" sz="1800" dirty="0" smtClean="0"/>
              <a:t> </a:t>
            </a:r>
            <a:r>
              <a:rPr lang="en-US" sz="1800" dirty="0">
                <a:solidFill>
                  <a:srgbClr val="C00000"/>
                </a:solidFill>
              </a:rPr>
              <a:t>extends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Bicycle{ </a:t>
            </a:r>
            <a:endParaRPr lang="id-ID" sz="1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  <a:defRPr/>
            </a:pPr>
            <a:r>
              <a:rPr lang="id-ID" dirty="0"/>
              <a:t>	</a:t>
            </a: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void </a:t>
            </a:r>
            <a:r>
              <a:rPr lang="id-ID" dirty="0" err="1">
                <a:solidFill>
                  <a:srgbClr val="C00000"/>
                </a:solidFill>
              </a:rPr>
              <a:t>setGir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increase</a:t>
            </a:r>
            <a:r>
              <a:rPr lang="id-ID" dirty="0" smtClean="0">
                <a:solidFill>
                  <a:srgbClr val="C00000"/>
                </a:solidFill>
              </a:rPr>
              <a:t>Gir</a:t>
            </a:r>
            <a:r>
              <a:rPr lang="en-US" dirty="0">
                <a:solidFill>
                  <a:srgbClr val="C00000"/>
                </a:solidFill>
              </a:rPr>
              <a:t>) { </a:t>
            </a:r>
            <a:endParaRPr lang="id-ID" dirty="0">
              <a:solidFill>
                <a:srgbClr val="C00000"/>
              </a:solidFill>
            </a:endParaRPr>
          </a:p>
          <a:p>
            <a:pPr>
              <a:buNone/>
              <a:defRPr/>
            </a:pPr>
            <a:r>
              <a:rPr lang="id-ID" dirty="0"/>
              <a:t>	       </a:t>
            </a:r>
            <a:r>
              <a:rPr lang="id-ID" dirty="0" smtClean="0">
                <a:solidFill>
                  <a:srgbClr val="0070C0"/>
                </a:solidFill>
              </a:rPr>
              <a:t>super</a:t>
            </a:r>
            <a:r>
              <a:rPr lang="id-ID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.setGir(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increase</a:t>
            </a:r>
            <a:r>
              <a:rPr lang="id-ID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Gir</a:t>
            </a:r>
            <a:r>
              <a:rPr lang="id-ID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);</a:t>
            </a:r>
          </a:p>
          <a:p>
            <a:pPr>
              <a:buNone/>
              <a:defRPr/>
            </a:pPr>
            <a:r>
              <a:rPr lang="id-ID" dirty="0"/>
              <a:t>             </a:t>
            </a:r>
            <a:r>
              <a:rPr lang="id-ID" dirty="0">
                <a:solidFill>
                  <a:srgbClr val="0070C0"/>
                </a:solidFill>
              </a:rPr>
              <a:t>gir = 2*getGir();	</a:t>
            </a:r>
          </a:p>
          <a:p>
            <a:pPr>
              <a:buNone/>
              <a:defRPr/>
            </a:pPr>
            <a:r>
              <a:rPr lang="id-ID" dirty="0">
                <a:solidFill>
                  <a:srgbClr val="C00000"/>
                </a:solidFill>
              </a:rPr>
              <a:t>	}</a:t>
            </a:r>
          </a:p>
          <a:p>
            <a:pPr>
              <a:buNone/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}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943599" y="838200"/>
            <a:ext cx="5206239" cy="6019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public class </a:t>
            </a:r>
            <a:r>
              <a:rPr lang="en-US" kern="0" dirty="0" err="1" smtClean="0"/>
              <a:t>MountainBikeDemo</a:t>
            </a:r>
            <a:r>
              <a:rPr lang="id-ID" kern="0" dirty="0" smtClean="0"/>
              <a:t> </a:t>
            </a:r>
            <a:r>
              <a:rPr lang="id-ID" kern="0" dirty="0"/>
              <a:t>{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   public static void main(String[] args) {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sz="1600" kern="0" dirty="0">
              <a:solidFill>
                <a:srgbClr val="C00000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sz="1600" kern="0" dirty="0">
                <a:solidFill>
                  <a:srgbClr val="C00000"/>
                </a:solidFill>
              </a:rPr>
              <a:t>   </a:t>
            </a:r>
            <a:r>
              <a:rPr lang="en-US" sz="1600" kern="0" dirty="0" err="1" smtClean="0">
                <a:solidFill>
                  <a:srgbClr val="C00000"/>
                </a:solidFill>
              </a:rPr>
              <a:t>MountainBike</a:t>
            </a:r>
            <a:r>
              <a:rPr lang="id-ID" sz="1600" kern="0" dirty="0" smtClean="0">
                <a:solidFill>
                  <a:srgbClr val="C00000"/>
                </a:solidFill>
              </a:rPr>
              <a:t> </a:t>
            </a:r>
            <a:r>
              <a:rPr lang="en-US" sz="1600" kern="0" dirty="0" err="1" smtClean="0">
                <a:solidFill>
                  <a:srgbClr val="C00000"/>
                </a:solidFill>
              </a:rPr>
              <a:t>mb</a:t>
            </a:r>
            <a:r>
              <a:rPr lang="en-US" sz="1600" kern="0" dirty="0" smtClean="0">
                <a:solidFill>
                  <a:srgbClr val="C00000"/>
                </a:solidFill>
              </a:rPr>
              <a:t> </a:t>
            </a:r>
            <a:r>
              <a:rPr lang="id-ID" sz="1600" kern="0" dirty="0" smtClean="0">
                <a:solidFill>
                  <a:srgbClr val="C00000"/>
                </a:solidFill>
              </a:rPr>
              <a:t>=</a:t>
            </a:r>
            <a:r>
              <a:rPr lang="en-US" sz="1600" kern="0" dirty="0" smtClean="0">
                <a:solidFill>
                  <a:srgbClr val="C00000"/>
                </a:solidFill>
              </a:rPr>
              <a:t> </a:t>
            </a:r>
            <a:r>
              <a:rPr lang="id-ID" sz="1600" kern="0" dirty="0" smtClean="0">
                <a:solidFill>
                  <a:srgbClr val="C00000"/>
                </a:solidFill>
              </a:rPr>
              <a:t>new </a:t>
            </a:r>
            <a:r>
              <a:rPr lang="en-US" sz="1600" kern="0" dirty="0" err="1" smtClean="0">
                <a:solidFill>
                  <a:srgbClr val="C00000"/>
                </a:solidFill>
              </a:rPr>
              <a:t>MountainBike</a:t>
            </a:r>
            <a:r>
              <a:rPr lang="id-ID" sz="1600" kern="0" dirty="0" smtClean="0">
                <a:solidFill>
                  <a:srgbClr val="C00000"/>
                </a:solidFill>
              </a:rPr>
              <a:t>();</a:t>
            </a:r>
            <a:endParaRPr lang="id-ID" sz="1600" kern="0" dirty="0">
              <a:solidFill>
                <a:srgbClr val="C0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0070C0"/>
                </a:solidFill>
              </a:rPr>
              <a:t>   </a:t>
            </a:r>
            <a:r>
              <a:rPr lang="en-US" kern="0" dirty="0" err="1" smtClean="0">
                <a:solidFill>
                  <a:srgbClr val="0070C0"/>
                </a:solidFill>
              </a:rPr>
              <a:t>mb</a:t>
            </a:r>
            <a:r>
              <a:rPr lang="id-ID" kern="0" dirty="0" smtClean="0">
                <a:solidFill>
                  <a:srgbClr val="0070C0"/>
                </a:solidFill>
              </a:rPr>
              <a:t>.setGir(2</a:t>
            </a:r>
            <a:r>
              <a:rPr lang="id-ID" kern="0" dirty="0">
                <a:solidFill>
                  <a:srgbClr val="0070C0"/>
                </a:solidFill>
              </a:rPr>
              <a:t>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0070C0"/>
                </a:solidFill>
              </a:rPr>
              <a:t>   </a:t>
            </a:r>
            <a:r>
              <a:rPr lang="id-ID" kern="0" dirty="0" smtClean="0"/>
              <a:t>System.out.println(</a:t>
            </a:r>
            <a:r>
              <a:rPr lang="en-US" kern="0" dirty="0" err="1" smtClean="0">
                <a:solidFill>
                  <a:srgbClr val="0070C0"/>
                </a:solidFill>
              </a:rPr>
              <a:t>mb</a:t>
            </a:r>
            <a:r>
              <a:rPr lang="id-ID" kern="0" dirty="0" smtClean="0">
                <a:solidFill>
                  <a:srgbClr val="0070C0"/>
                </a:solidFill>
              </a:rPr>
              <a:t>.getGir</a:t>
            </a:r>
            <a:r>
              <a:rPr lang="id-ID" kern="0" dirty="0">
                <a:solidFill>
                  <a:srgbClr val="0070C0"/>
                </a:solidFill>
              </a:rPr>
              <a:t>()</a:t>
            </a:r>
            <a:r>
              <a:rPr lang="id-ID" kern="0" dirty="0"/>
              <a:t>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>
              <a:solidFill>
                <a:srgbClr val="0070C0"/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C00000"/>
                </a:solidFill>
              </a:rPr>
              <a:t>   </a:t>
            </a:r>
            <a:r>
              <a:rPr lang="en-US" kern="0" dirty="0" err="1" smtClean="0">
                <a:solidFill>
                  <a:srgbClr val="0070C0"/>
                </a:solidFill>
              </a:rPr>
              <a:t>mb</a:t>
            </a:r>
            <a:r>
              <a:rPr lang="id-ID" kern="0" dirty="0" smtClean="0">
                <a:solidFill>
                  <a:srgbClr val="0070C0"/>
                </a:solidFill>
              </a:rPr>
              <a:t>.setGir(3</a:t>
            </a:r>
            <a:r>
              <a:rPr lang="id-ID" kern="0" dirty="0">
                <a:solidFill>
                  <a:srgbClr val="0070C0"/>
                </a:solidFill>
              </a:rPr>
              <a:t>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>
                <a:solidFill>
                  <a:srgbClr val="0070C0"/>
                </a:solidFill>
              </a:rPr>
              <a:t>   </a:t>
            </a:r>
            <a:r>
              <a:rPr lang="id-ID" kern="0" dirty="0" smtClean="0"/>
              <a:t>System.out.println(</a:t>
            </a:r>
            <a:r>
              <a:rPr lang="en-US" kern="0" dirty="0" err="1" smtClean="0">
                <a:solidFill>
                  <a:srgbClr val="0070C0"/>
                </a:solidFill>
              </a:rPr>
              <a:t>mb</a:t>
            </a:r>
            <a:r>
              <a:rPr lang="id-ID" kern="0" dirty="0" smtClean="0">
                <a:solidFill>
                  <a:srgbClr val="0070C0"/>
                </a:solidFill>
              </a:rPr>
              <a:t>.getGir</a:t>
            </a:r>
            <a:r>
              <a:rPr lang="id-ID" kern="0" dirty="0">
                <a:solidFill>
                  <a:srgbClr val="0070C0"/>
                </a:solidFill>
              </a:rPr>
              <a:t>()</a:t>
            </a:r>
            <a:r>
              <a:rPr lang="id-ID" kern="0" dirty="0"/>
              <a:t>);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kern="0" dirty="0"/>
              <a:t>}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id-ID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1815352" y="6195827"/>
            <a:ext cx="3401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MountainBike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.java</a:t>
            </a:r>
            <a:endParaRPr lang="id-ID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2785" y="6182380"/>
            <a:ext cx="4475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MountainBikeDemo</a:t>
            </a:r>
            <a:r>
              <a:rPr lang="id-ID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.java</a:t>
            </a:r>
            <a:endParaRPr lang="id-ID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7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81" y="259535"/>
            <a:ext cx="10069112" cy="1400530"/>
          </a:xfrm>
        </p:spPr>
        <p:txBody>
          <a:bodyPr/>
          <a:lstStyle/>
          <a:p>
            <a:r>
              <a:rPr lang="id-ID" sz="4000" dirty="0"/>
              <a:t>Exercise: Overloading in Mathematics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7" y="1183548"/>
            <a:ext cx="9629104" cy="5166152"/>
          </a:xfrm>
        </p:spPr>
        <p:txBody>
          <a:bodyPr>
            <a:normAutofit fontScale="92500" lnSpcReduction="200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id-ID" sz="2800" dirty="0"/>
              <a:t>Develop </a:t>
            </a:r>
            <a:r>
              <a:rPr lang="id-ID" sz="2800" b="1" dirty="0" smtClean="0"/>
              <a:t>Math</a:t>
            </a:r>
            <a:r>
              <a:rPr lang="en-US" sz="2800" b="1" dirty="0" err="1" smtClean="0"/>
              <a:t>ematic</a:t>
            </a:r>
            <a:r>
              <a:rPr lang="id-ID" sz="2800" b="1" dirty="0" smtClean="0"/>
              <a:t> </a:t>
            </a:r>
            <a:r>
              <a:rPr lang="id-ID" sz="2800" dirty="0"/>
              <a:t>class, </a:t>
            </a:r>
            <a:r>
              <a:rPr lang="en-US" sz="2800" b="1" dirty="0" err="1" smtClean="0"/>
              <a:t>AdvancedMathematic</a:t>
            </a:r>
            <a:r>
              <a:rPr lang="id-ID" sz="2800" dirty="0" smtClean="0"/>
              <a:t> </a:t>
            </a:r>
            <a:r>
              <a:rPr lang="id-ID" sz="2800" dirty="0"/>
              <a:t>and </a:t>
            </a:r>
            <a:r>
              <a:rPr lang="en-US" sz="2800" b="1" dirty="0" err="1" smtClean="0"/>
              <a:t>MathematicDemo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  <a:endParaRPr lang="id-ID" sz="2800" dirty="0"/>
          </a:p>
          <a:p>
            <a:pPr marL="742950" indent="-742950" algn="just">
              <a:buFont typeface="+mj-lt"/>
              <a:buAutoNum type="arabicPeriod"/>
            </a:pPr>
            <a:r>
              <a:rPr lang="id-ID" sz="2800" dirty="0" smtClean="0"/>
              <a:t>Perform </a:t>
            </a:r>
            <a:r>
              <a:rPr lang="id-ID" sz="2800" dirty="0"/>
              <a:t>overloading the existing method (</a:t>
            </a:r>
            <a:r>
              <a:rPr lang="id-ID" sz="2800" b="1" dirty="0" smtClean="0"/>
              <a:t>accretion</a:t>
            </a:r>
            <a:r>
              <a:rPr lang="en-US" sz="2800" dirty="0" smtClean="0"/>
              <a:t>[+]</a:t>
            </a:r>
            <a:r>
              <a:rPr lang="id-ID" sz="2800" dirty="0" smtClean="0"/>
              <a:t>, </a:t>
            </a:r>
            <a:r>
              <a:rPr lang="id-ID" sz="2800" b="1" dirty="0" smtClean="0"/>
              <a:t>subtraction</a:t>
            </a:r>
            <a:r>
              <a:rPr lang="en-US" sz="2800" dirty="0" smtClean="0"/>
              <a:t>[-]</a:t>
            </a:r>
            <a:r>
              <a:rPr lang="id-ID" sz="2800" dirty="0" smtClean="0"/>
              <a:t>, </a:t>
            </a:r>
            <a:r>
              <a:rPr lang="id-ID" sz="2800" b="1" dirty="0" smtClean="0"/>
              <a:t>multiplication</a:t>
            </a:r>
            <a:r>
              <a:rPr lang="en-US" sz="2800" dirty="0" smtClean="0"/>
              <a:t>[*]</a:t>
            </a:r>
            <a:r>
              <a:rPr lang="id-ID" sz="2800" dirty="0" smtClean="0"/>
              <a:t>, </a:t>
            </a:r>
            <a:r>
              <a:rPr lang="id-ID" sz="2800" b="1" dirty="0" smtClean="0"/>
              <a:t>division</a:t>
            </a:r>
            <a:r>
              <a:rPr lang="en-US" sz="2800" dirty="0" smtClean="0"/>
              <a:t>[/]</a:t>
            </a:r>
            <a:r>
              <a:rPr lang="id-ID" sz="2800" dirty="0" smtClean="0"/>
              <a:t>, </a:t>
            </a:r>
            <a:r>
              <a:rPr lang="id-ID" sz="2800" b="1" dirty="0" smtClean="0"/>
              <a:t>modul</a:t>
            </a:r>
            <a:r>
              <a:rPr lang="en-US" sz="2800" b="1" dirty="0" smtClean="0"/>
              <a:t>o</a:t>
            </a:r>
            <a:r>
              <a:rPr lang="en-US" sz="2800" dirty="0" smtClean="0"/>
              <a:t>[%]</a:t>
            </a:r>
            <a:r>
              <a:rPr lang="id-ID" sz="2800" dirty="0" smtClean="0"/>
              <a:t>) </a:t>
            </a:r>
            <a:endParaRPr lang="id-ID" sz="2800" dirty="0"/>
          </a:p>
          <a:p>
            <a:pPr marL="742950" indent="-742950" algn="just">
              <a:buFont typeface="+mj-lt"/>
              <a:buAutoNum type="arabicPeriod"/>
            </a:pPr>
            <a:r>
              <a:rPr lang="id-ID" sz="2800" dirty="0"/>
              <a:t>Add a new </a:t>
            </a:r>
            <a:r>
              <a:rPr lang="id-ID" sz="2800" dirty="0" smtClean="0"/>
              <a:t>method</a:t>
            </a:r>
            <a:r>
              <a:rPr lang="en-US" sz="2800" dirty="0" smtClean="0"/>
              <a:t> with </a:t>
            </a:r>
            <a:r>
              <a:rPr lang="id-ID" sz="2800" dirty="0" smtClean="0"/>
              <a:t>data </a:t>
            </a:r>
            <a:r>
              <a:rPr lang="id-ID" sz="2800" dirty="0"/>
              <a:t>type </a:t>
            </a:r>
            <a:r>
              <a:rPr lang="id-ID" sz="2800" b="1" i="1" dirty="0"/>
              <a:t>double</a:t>
            </a:r>
            <a:r>
              <a:rPr lang="id-ID" sz="2800" i="1" dirty="0"/>
              <a:t> </a:t>
            </a:r>
            <a:r>
              <a:rPr lang="id-ID" sz="2800" dirty="0" smtClean="0"/>
              <a:t>and </a:t>
            </a:r>
            <a:r>
              <a:rPr lang="id-ID" sz="2800" dirty="0"/>
              <a:t>has </a:t>
            </a:r>
            <a:r>
              <a:rPr lang="id-ID" sz="2800" b="1" i="1" dirty="0"/>
              <a:t>3 </a:t>
            </a:r>
            <a:r>
              <a:rPr lang="id-ID" sz="2800" b="1" i="1" dirty="0" smtClean="0"/>
              <a:t>parameters</a:t>
            </a:r>
            <a:r>
              <a:rPr lang="en-US" sz="2800" dirty="0" smtClean="0"/>
              <a:t>.</a:t>
            </a:r>
            <a:endParaRPr lang="id-ID" sz="2800" i="1" dirty="0"/>
          </a:p>
          <a:p>
            <a:pPr marL="742950" indent="-742950" algn="just">
              <a:buFont typeface="+mj-lt"/>
              <a:buAutoNum type="arabicPeriod"/>
            </a:pPr>
            <a:r>
              <a:rPr lang="id-ID" sz="2800" dirty="0"/>
              <a:t>Test class with parameters </a:t>
            </a:r>
            <a:r>
              <a:rPr lang="en-US" sz="2800" b="1" dirty="0" err="1"/>
              <a:t>MathematicDemo</a:t>
            </a:r>
            <a:r>
              <a:rPr lang="en-US" sz="2800" dirty="0"/>
              <a:t> </a:t>
            </a:r>
            <a:r>
              <a:rPr lang="id-ID" sz="2800" dirty="0" smtClean="0"/>
              <a:t>fractions</a:t>
            </a:r>
            <a:r>
              <a:rPr lang="id-ID" sz="2800" dirty="0"/>
              <a:t>: </a:t>
            </a:r>
            <a:r>
              <a:rPr lang="id-ID" sz="2800" b="1" dirty="0"/>
              <a:t>12.5, 28.7, 14.2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id-ID" sz="2800" dirty="0"/>
              <a:t>For example</a:t>
            </a:r>
            <a:r>
              <a:rPr lang="id-ID" sz="2800" dirty="0" smtClean="0"/>
              <a:t>: </a:t>
            </a:r>
            <a:r>
              <a:rPr lang="en-US" sz="2800" dirty="0" smtClean="0"/>
              <a:t>a</a:t>
            </a:r>
            <a:r>
              <a:rPr lang="id-ID" sz="2800" dirty="0" smtClean="0"/>
              <a:t>ccretion(12.5</a:t>
            </a:r>
            <a:r>
              <a:rPr lang="id-ID" sz="2800" dirty="0"/>
              <a:t>, 28.7, 14.2)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  </a:t>
            </a:r>
            <a:r>
              <a:rPr lang="en-US" sz="2800" dirty="0"/>
              <a:t>a</a:t>
            </a:r>
            <a:r>
              <a:rPr lang="id-ID" sz="2800" dirty="0" smtClean="0"/>
              <a:t>ccretion(12</a:t>
            </a:r>
            <a:r>
              <a:rPr lang="id-ID" sz="2800" dirty="0"/>
              <a:t>, 28, </a:t>
            </a:r>
            <a:r>
              <a:rPr lang="id-ID" sz="2800" dirty="0" smtClean="0"/>
              <a:t>14)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  </a:t>
            </a:r>
            <a:r>
              <a:rPr lang="en-US" sz="2800" dirty="0"/>
              <a:t>a</a:t>
            </a:r>
            <a:r>
              <a:rPr lang="id-ID" sz="2800" dirty="0" smtClean="0"/>
              <a:t>ccretion(23</a:t>
            </a:r>
            <a:r>
              <a:rPr lang="id-ID" sz="2800" dirty="0"/>
              <a:t>, 34)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</a:t>
            </a:r>
            <a:r>
              <a:rPr lang="id-ID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a</a:t>
            </a:r>
            <a:r>
              <a:rPr lang="id-ID" sz="2800" dirty="0" smtClean="0"/>
              <a:t>ccretion(3.4</a:t>
            </a:r>
            <a:r>
              <a:rPr lang="id-ID" sz="2800" dirty="0"/>
              <a:t>, 4.9)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82382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415" y="304801"/>
            <a:ext cx="9404723" cy="1400530"/>
          </a:xfrm>
        </p:spPr>
        <p:txBody>
          <a:bodyPr/>
          <a:lstStyle/>
          <a:p>
            <a:r>
              <a:rPr lang="id-ID" dirty="0" smtClean="0"/>
              <a:t>Ma</a:t>
            </a:r>
            <a:r>
              <a:rPr lang="en-US" dirty="0" smtClean="0"/>
              <a:t>thematic</a:t>
            </a:r>
            <a:r>
              <a:rPr lang="id-ID" dirty="0" smtClean="0"/>
              <a:t>.java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270" y="1152983"/>
            <a:ext cx="9144000" cy="5660265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500" dirty="0"/>
              <a:t>public class </a:t>
            </a:r>
            <a:r>
              <a:rPr lang="id-ID" sz="2500" dirty="0" smtClean="0"/>
              <a:t>Mat</a:t>
            </a:r>
            <a:r>
              <a:rPr lang="en-US" sz="2500" dirty="0" smtClean="0"/>
              <a:t>hematic</a:t>
            </a:r>
            <a:r>
              <a:rPr lang="id-ID" sz="2500" dirty="0" smtClean="0"/>
              <a:t>{</a:t>
            </a:r>
            <a:endParaRPr lang="id-ID" sz="2500" dirty="0"/>
          </a:p>
          <a:p>
            <a:pPr>
              <a:buNone/>
            </a:pPr>
            <a:r>
              <a:rPr lang="id-ID" sz="2500" dirty="0"/>
              <a:t>	void </a:t>
            </a:r>
            <a:r>
              <a:rPr lang="en-US" sz="2500" dirty="0" smtClean="0">
                <a:solidFill>
                  <a:srgbClr val="C00000"/>
                </a:solidFill>
              </a:rPr>
              <a:t>accretion</a:t>
            </a:r>
            <a:r>
              <a:rPr lang="id-ID" sz="2500" dirty="0" smtClean="0">
                <a:solidFill>
                  <a:srgbClr val="C00000"/>
                </a:solidFill>
              </a:rPr>
              <a:t>(int </a:t>
            </a:r>
            <a:r>
              <a:rPr lang="id-ID" sz="2500" dirty="0">
                <a:solidFill>
                  <a:srgbClr val="C00000"/>
                </a:solidFill>
              </a:rPr>
              <a:t>a, int b)</a:t>
            </a:r>
            <a:r>
              <a:rPr lang="id-ID" sz="2500" dirty="0"/>
              <a:t>{</a:t>
            </a:r>
          </a:p>
          <a:p>
            <a:pPr>
              <a:buNone/>
            </a:pPr>
            <a:r>
              <a:rPr lang="id-ID" sz="2500" dirty="0"/>
              <a:t>		</a:t>
            </a:r>
            <a:r>
              <a:rPr lang="en-US" sz="2500" dirty="0" err="1"/>
              <a:t>int</a:t>
            </a:r>
            <a:r>
              <a:rPr lang="en-US" sz="2500" dirty="0"/>
              <a:t> </a:t>
            </a:r>
            <a:r>
              <a:rPr lang="en-US" sz="2500" dirty="0" smtClean="0"/>
              <a:t>total</a:t>
            </a:r>
            <a:r>
              <a:rPr lang="id-ID" sz="2500" dirty="0" smtClean="0"/>
              <a:t>= </a:t>
            </a:r>
            <a:r>
              <a:rPr lang="id-ID" sz="2500" dirty="0"/>
              <a:t>a + b;</a:t>
            </a:r>
          </a:p>
          <a:p>
            <a:pPr>
              <a:buNone/>
            </a:pPr>
            <a:r>
              <a:rPr lang="id-ID" sz="2500" dirty="0"/>
              <a:t>		System.out.println</a:t>
            </a:r>
            <a:r>
              <a:rPr lang="id-ID" sz="2500" dirty="0" smtClean="0"/>
              <a:t>(“</a:t>
            </a:r>
            <a:r>
              <a:rPr lang="en-US" sz="2500" dirty="0" smtClean="0"/>
              <a:t>Result</a:t>
            </a:r>
            <a:r>
              <a:rPr lang="id-ID" sz="2500" dirty="0" smtClean="0"/>
              <a:t>:” </a:t>
            </a:r>
            <a:r>
              <a:rPr lang="id-ID" sz="2500" dirty="0"/>
              <a:t>+ </a:t>
            </a:r>
            <a:r>
              <a:rPr lang="en-US" sz="2500" dirty="0" smtClean="0"/>
              <a:t>total</a:t>
            </a:r>
            <a:r>
              <a:rPr lang="id-ID" sz="2500" dirty="0" smtClean="0"/>
              <a:t>);</a:t>
            </a:r>
            <a:endParaRPr lang="id-ID" sz="2500" dirty="0"/>
          </a:p>
          <a:p>
            <a:pPr>
              <a:buNone/>
            </a:pPr>
            <a:r>
              <a:rPr lang="id-ID" sz="2500" dirty="0"/>
              <a:t>	}</a:t>
            </a:r>
            <a:endParaRPr lang="en-US" sz="2500" dirty="0"/>
          </a:p>
          <a:p>
            <a:pPr>
              <a:buNone/>
            </a:pPr>
            <a:endParaRPr lang="id-ID" sz="2500" dirty="0"/>
          </a:p>
          <a:p>
            <a:pPr>
              <a:buNone/>
            </a:pPr>
            <a:r>
              <a:rPr lang="id-ID" sz="2500" dirty="0"/>
              <a:t>	void </a:t>
            </a:r>
            <a:r>
              <a:rPr lang="en-US" sz="2500" dirty="0" smtClean="0">
                <a:solidFill>
                  <a:srgbClr val="C00000"/>
                </a:solidFill>
              </a:rPr>
              <a:t>accretion</a:t>
            </a:r>
            <a:r>
              <a:rPr lang="id-ID" sz="2500" dirty="0" smtClean="0">
                <a:solidFill>
                  <a:srgbClr val="C00000"/>
                </a:solidFill>
              </a:rPr>
              <a:t>(</a:t>
            </a:r>
            <a:r>
              <a:rPr lang="id-ID" sz="2500" dirty="0" smtClean="0">
                <a:solidFill>
                  <a:srgbClr val="C00000"/>
                </a:solidFill>
              </a:rPr>
              <a:t>double </a:t>
            </a:r>
            <a:r>
              <a:rPr lang="id-ID" sz="2500" dirty="0">
                <a:solidFill>
                  <a:srgbClr val="C00000"/>
                </a:solidFill>
              </a:rPr>
              <a:t>a, double b, double c)</a:t>
            </a:r>
            <a:r>
              <a:rPr lang="id-ID" sz="2500" dirty="0"/>
              <a:t>{</a:t>
            </a:r>
          </a:p>
          <a:p>
            <a:pPr>
              <a:buNone/>
            </a:pPr>
            <a:r>
              <a:rPr lang="id-ID" sz="2500" dirty="0"/>
              <a:t>		double </a:t>
            </a:r>
            <a:r>
              <a:rPr lang="en-US" sz="2500" dirty="0" smtClean="0"/>
              <a:t>total </a:t>
            </a:r>
            <a:r>
              <a:rPr lang="id-ID" sz="2500" dirty="0" smtClean="0"/>
              <a:t>= </a:t>
            </a:r>
            <a:r>
              <a:rPr lang="id-ID" sz="2500" dirty="0"/>
              <a:t>a + b + c;</a:t>
            </a:r>
          </a:p>
          <a:p>
            <a:pPr>
              <a:buNone/>
            </a:pPr>
            <a:r>
              <a:rPr lang="id-ID" sz="2500" dirty="0"/>
              <a:t>		System.out.println</a:t>
            </a:r>
            <a:r>
              <a:rPr lang="id-ID" sz="2500" dirty="0" smtClean="0"/>
              <a:t>(“</a:t>
            </a:r>
            <a:r>
              <a:rPr lang="en-US" sz="2500" dirty="0" smtClean="0"/>
              <a:t>Result</a:t>
            </a:r>
            <a:r>
              <a:rPr lang="id-ID" sz="2500" dirty="0" smtClean="0"/>
              <a:t>:” </a:t>
            </a:r>
            <a:r>
              <a:rPr lang="id-ID" sz="2500" dirty="0"/>
              <a:t>+ </a:t>
            </a:r>
            <a:r>
              <a:rPr lang="en-US" sz="2500" smtClean="0"/>
              <a:t>total</a:t>
            </a:r>
            <a:r>
              <a:rPr lang="id-ID" sz="2500" smtClean="0"/>
              <a:t>);</a:t>
            </a:r>
            <a:endParaRPr lang="id-ID" sz="2500" dirty="0"/>
          </a:p>
          <a:p>
            <a:pPr>
              <a:buNone/>
            </a:pPr>
            <a:r>
              <a:rPr lang="id-ID" sz="2500" dirty="0"/>
              <a:t>	}</a:t>
            </a:r>
          </a:p>
          <a:p>
            <a:pPr>
              <a:buNone/>
            </a:pPr>
            <a:r>
              <a:rPr lang="id-ID" sz="2500" dirty="0"/>
              <a:t>	...</a:t>
            </a:r>
          </a:p>
          <a:p>
            <a:pPr>
              <a:buNone/>
            </a:pPr>
            <a:r>
              <a:rPr lang="id-ID" sz="2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968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580" y="2873946"/>
            <a:ext cx="5741810" cy="1400530"/>
          </a:xfrm>
        </p:spPr>
        <p:txBody>
          <a:bodyPr/>
          <a:lstStyle/>
          <a:p>
            <a:r>
              <a:rPr lang="en-US" dirty="0" err="1" smtClean="0"/>
              <a:t>Thankyou</a:t>
            </a:r>
            <a:r>
              <a:rPr lang="en-US" dirty="0" smtClean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hlinkClick r:id="rId2"/>
              </a:rPr>
              <a:t>http://romisatriawahono.net/lectures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0" algn="just"/>
            <a:r>
              <a:rPr lang="en-US" dirty="0"/>
              <a:t>Object First With Java, Fifth edition, David J. Barnes &amp; Michael </a:t>
            </a:r>
            <a:r>
              <a:rPr lang="en-US" dirty="0" err="1"/>
              <a:t>Kölling</a:t>
            </a:r>
            <a:r>
              <a:rPr lang="en-US" dirty="0"/>
              <a:t>,  Prentice Hall / Pearson Education, 2012.</a:t>
            </a:r>
          </a:p>
          <a:p>
            <a:pPr lvl="0" algn="just"/>
            <a:r>
              <a:rPr lang="en-US" dirty="0"/>
              <a:t>The </a:t>
            </a:r>
            <a:r>
              <a:rPr lang="en-US" dirty="0" err="1"/>
              <a:t>Java</a:t>
            </a:r>
            <a:r>
              <a:rPr lang="en-US" baseline="30000" dirty="0" err="1"/>
              <a:t>TM</a:t>
            </a:r>
            <a:r>
              <a:rPr lang="en-US" dirty="0"/>
              <a:t> Tutorial, </a:t>
            </a:r>
            <a:r>
              <a:rPr lang="en-US" u="sng" dirty="0">
                <a:hlinkClick r:id="rId3"/>
              </a:rPr>
              <a:t>http://docs.oracle.com/javase/tutorial/java/nutsandbolts/</a:t>
            </a:r>
            <a:r>
              <a:rPr lang="en-US" dirty="0"/>
              <a:t>, Oracle, 1995-2014.</a:t>
            </a:r>
            <a:endParaRPr lang="en-US" b="1" dirty="0"/>
          </a:p>
          <a:p>
            <a:pPr lvl="0" algn="just"/>
            <a:r>
              <a:rPr lang="en-US" dirty="0"/>
              <a:t>Java SE Tutorial, </a:t>
            </a:r>
            <a:r>
              <a:rPr lang="en-US" u="sng" dirty="0">
                <a:hlinkClick r:id="rId4"/>
              </a:rPr>
              <a:t>http://www.oracle.com/technetwork/java/javase/downloads/java-se-7-tutorial-2012-02-28-1536013.html</a:t>
            </a:r>
            <a:r>
              <a:rPr lang="en-US" dirty="0"/>
              <a:t>,  Oracle, 2014.</a:t>
            </a:r>
          </a:p>
          <a:p>
            <a:pPr algn="just"/>
            <a:r>
              <a:rPr lang="en-US" dirty="0"/>
              <a:t>SCJP Sun Certified Programmer for </a:t>
            </a:r>
            <a:r>
              <a:rPr lang="en-US" dirty="0" err="1"/>
              <a:t>Java</a:t>
            </a:r>
            <a:r>
              <a:rPr lang="en-US" baseline="30000" dirty="0" err="1"/>
              <a:t>TM</a:t>
            </a:r>
            <a:r>
              <a:rPr lang="en-US" dirty="0"/>
              <a:t> 6 Study Guide Exam (310-065), Kathy Sierra &amp; Bert Bates, Mc </a:t>
            </a:r>
            <a:r>
              <a:rPr lang="en-US" dirty="0" err="1"/>
              <a:t>Graw</a:t>
            </a:r>
            <a:r>
              <a:rPr lang="en-US" dirty="0"/>
              <a:t> Hill, 2008.</a:t>
            </a:r>
          </a:p>
        </p:txBody>
      </p:sp>
    </p:spTree>
    <p:extLst>
      <p:ext uri="{BB962C8B-B14F-4D97-AF65-F5344CB8AC3E}">
        <p14:creationId xmlns:p14="http://schemas.microsoft.com/office/powerpoint/2010/main" val="286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4" descr="c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4324" y="0"/>
            <a:ext cx="91645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 descr="sepeda-lengk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9616" y="0"/>
            <a:ext cx="9132018" cy="6858000"/>
          </a:xfrm>
        </p:spPr>
      </p:pic>
    </p:spTree>
    <p:extLst>
      <p:ext uri="{BB962C8B-B14F-4D97-AF65-F5344CB8AC3E}">
        <p14:creationId xmlns:p14="http://schemas.microsoft.com/office/powerpoint/2010/main" val="39285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Encapsulation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163" y="1345194"/>
            <a:ext cx="8534400" cy="47926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dirty="0"/>
              <a:t>Mechanism hide a process and the data in the system to avoid interference, and simplify the use of the process </a:t>
            </a:r>
            <a:r>
              <a:rPr lang="en-US" sz="2800" dirty="0" smtClean="0"/>
              <a:t>itself. </a:t>
            </a:r>
            <a:endParaRPr lang="en-US" sz="2800" dirty="0"/>
          </a:p>
          <a:p>
            <a:pPr lvl="1" algn="just"/>
            <a:r>
              <a:rPr lang="en-US" sz="2600" dirty="0"/>
              <a:t>Stick transmission (gear) on the </a:t>
            </a:r>
            <a:r>
              <a:rPr lang="en-US" sz="2600" dirty="0" smtClean="0"/>
              <a:t>car. </a:t>
            </a:r>
            <a:endParaRPr lang="en-US" sz="2600" dirty="0"/>
          </a:p>
          <a:p>
            <a:pPr lvl="1" algn="just"/>
            <a:r>
              <a:rPr lang="en-US" sz="2600" dirty="0"/>
              <a:t>The </a:t>
            </a:r>
            <a:r>
              <a:rPr lang="en-US" sz="2600" dirty="0" smtClean="0"/>
              <a:t>button on </a:t>
            </a:r>
            <a:r>
              <a:rPr lang="en-US" sz="2600" dirty="0"/>
              <a:t>/ off </a:t>
            </a:r>
            <a:r>
              <a:rPr lang="en-US" sz="2600" dirty="0" smtClean="0"/>
              <a:t> (temperature setting) </a:t>
            </a:r>
            <a:r>
              <a:rPr lang="en-US" sz="2600" dirty="0"/>
              <a:t>on the air </a:t>
            </a:r>
            <a:r>
              <a:rPr lang="en-US" sz="2600" dirty="0" smtClean="0"/>
              <a:t>conditioner. </a:t>
            </a:r>
            <a:endParaRPr lang="en-US" sz="2600" dirty="0"/>
          </a:p>
          <a:p>
            <a:pPr algn="just"/>
            <a:r>
              <a:rPr lang="en-US" sz="2800" dirty="0"/>
              <a:t>Class access levels (public, protected, private) is the implementation of the concept of </a:t>
            </a:r>
            <a:r>
              <a:rPr lang="en-US" sz="2800" dirty="0" smtClean="0"/>
              <a:t>encapsulation. </a:t>
            </a:r>
            <a:endParaRPr lang="en-US" sz="2800" dirty="0"/>
          </a:p>
          <a:p>
            <a:pPr algn="just"/>
            <a:r>
              <a:rPr lang="en-US" sz="2800" dirty="0"/>
              <a:t>Data encapsulation can be done by: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600" dirty="0"/>
              <a:t>declare instance variables as </a:t>
            </a:r>
            <a:r>
              <a:rPr lang="en-US" sz="2600" dirty="0" smtClean="0"/>
              <a:t>private. </a:t>
            </a:r>
            <a:endParaRPr lang="en-US" sz="2600" dirty="0"/>
          </a:p>
          <a:p>
            <a:pPr marL="971550" lvl="1" indent="-514350" algn="just">
              <a:buFont typeface="+mj-lt"/>
              <a:buAutoNum type="arabicPeriod"/>
            </a:pPr>
            <a:r>
              <a:rPr lang="en-US" sz="2600" dirty="0"/>
              <a:t>methods that are declared public to access these </a:t>
            </a:r>
            <a:r>
              <a:rPr lang="en-US" sz="2600" dirty="0" smtClean="0"/>
              <a:t>variables.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8571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292" y="1079679"/>
            <a:ext cx="459105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Class </a:t>
            </a:r>
            <a:r>
              <a:rPr lang="en-US" b="1" dirty="0"/>
              <a:t>C</a:t>
            </a:r>
            <a:r>
              <a:rPr lang="en-US" b="1" dirty="0" smtClean="0"/>
              <a:t>ircle</a:t>
            </a:r>
            <a:r>
              <a:rPr lang="en-US" b="1" dirty="0"/>
              <a:t>{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void </a:t>
            </a:r>
            <a:r>
              <a:rPr lang="en-US" b="1" dirty="0" err="1" smtClean="0"/>
              <a:t>createCircle</a:t>
            </a:r>
            <a:r>
              <a:rPr lang="en-US" b="1" dirty="0" smtClean="0"/>
              <a:t>(){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}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for</a:t>
            </a:r>
            <a:r>
              <a:rPr lang="en-US" b="1" dirty="0" smtClean="0"/>
              <a:t>(){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</a:t>
            </a:r>
            <a:r>
              <a:rPr lang="en-US" b="1" dirty="0"/>
              <a:t>	</a:t>
            </a:r>
            <a:r>
              <a:rPr lang="en-US" b="1" dirty="0" err="1" smtClean="0"/>
              <a:t>Line.createLine</a:t>
            </a:r>
            <a:r>
              <a:rPr lang="en-US" b="1" dirty="0" smtClean="0"/>
              <a:t>()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}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gray">
          <a:xfrm>
            <a:off x="5615189" y="1143000"/>
            <a:ext cx="5387547" cy="518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7F7F7F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35000" indent="-17303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A6A6A6"/>
              </a:buClr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22338" indent="-17303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A6A6A6"/>
              </a:buClr>
              <a:buFont typeface="Wingdings" pitchFamily="2" charset="2"/>
              <a:buChar char="ü"/>
              <a:defRPr sz="2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209675" indent="-17303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A6A6A6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497013" indent="-17303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rgbClr val="A6A6A6"/>
              </a:buClr>
              <a:buFont typeface="Times" pitchFamily="18" charset="0"/>
              <a:buChar char="•"/>
              <a:defRPr sz="18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954213" indent="-173038" algn="l" rtl="0" fontAlgn="base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chemeClr val="tx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1413" indent="-173038" algn="l" rtl="0" fontAlgn="base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chemeClr val="tx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68613" indent="-173038" algn="l" rtl="0" fontAlgn="base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chemeClr val="tx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5813" indent="-173038" algn="l" rtl="0" fontAlgn="base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buClr>
                <a:schemeClr val="tx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/>
              <a:t>class </a:t>
            </a:r>
            <a:r>
              <a:rPr lang="en-US" kern="0" dirty="0" smtClean="0"/>
              <a:t>Line</a:t>
            </a:r>
            <a:r>
              <a:rPr lang="en-US" kern="0" dirty="0" smtClean="0"/>
              <a:t>{</a:t>
            </a:r>
            <a:endParaRPr lang="en-US" kern="0" dirty="0"/>
          </a:p>
          <a:p>
            <a:pPr marL="0" indent="0">
              <a:buNone/>
            </a:pPr>
            <a:r>
              <a:rPr lang="en-US" kern="0" dirty="0"/>
              <a:t>	</a:t>
            </a:r>
            <a:r>
              <a:rPr lang="en-US" kern="0" dirty="0">
                <a:solidFill>
                  <a:srgbClr val="FF0000"/>
                </a:solidFill>
              </a:rPr>
              <a:t>private void </a:t>
            </a:r>
            <a:r>
              <a:rPr lang="en-US" kern="0" dirty="0" err="1" smtClean="0">
                <a:solidFill>
                  <a:srgbClr val="FF0000"/>
                </a:solidFill>
              </a:rPr>
              <a:t>createPoint</a:t>
            </a:r>
            <a:r>
              <a:rPr lang="en-US" kern="0" dirty="0" smtClean="0">
                <a:solidFill>
                  <a:srgbClr val="FF0000"/>
                </a:solidFill>
              </a:rPr>
              <a:t>(x</a:t>
            </a:r>
            <a:r>
              <a:rPr lang="en-US" kern="0" dirty="0">
                <a:solidFill>
                  <a:srgbClr val="FF0000"/>
                </a:solidFill>
              </a:rPr>
              <a:t>, y){	</a:t>
            </a:r>
          </a:p>
          <a:p>
            <a:pPr marL="0" indent="0">
              <a:buNone/>
            </a:pPr>
            <a:r>
              <a:rPr lang="en-US" kern="0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kern="0" dirty="0"/>
              <a:t>	public void </a:t>
            </a:r>
            <a:r>
              <a:rPr lang="en-US" kern="0" dirty="0" err="1" smtClean="0"/>
              <a:t>createLine</a:t>
            </a:r>
            <a:r>
              <a:rPr lang="en-US" kern="0" dirty="0" smtClean="0"/>
              <a:t>(</a:t>
            </a:r>
            <a:r>
              <a:rPr lang="en-US" kern="0" dirty="0" err="1" smtClean="0"/>
              <a:t>tA</a:t>
            </a:r>
            <a:r>
              <a:rPr lang="en-US" kern="0" dirty="0"/>
              <a:t>, </a:t>
            </a:r>
            <a:r>
              <a:rPr lang="en-US" kern="0" dirty="0" err="1"/>
              <a:t>tB</a:t>
            </a:r>
            <a:r>
              <a:rPr lang="en-US" kern="0" dirty="0"/>
              <a:t>){</a:t>
            </a:r>
          </a:p>
          <a:p>
            <a:pPr marL="0" indent="0">
              <a:buNone/>
            </a:pPr>
            <a:r>
              <a:rPr lang="en-US" kern="0" dirty="0"/>
              <a:t>	</a:t>
            </a:r>
          </a:p>
          <a:p>
            <a:pPr marL="0" indent="0">
              <a:buNone/>
            </a:pPr>
            <a:r>
              <a:rPr lang="en-US" kern="0" dirty="0" smtClean="0"/>
              <a:t>     }</a:t>
            </a:r>
            <a:endParaRPr lang="en-US" kern="0" dirty="0"/>
          </a:p>
          <a:p>
            <a:pPr marL="0" indent="0">
              <a:buNone/>
            </a:pPr>
            <a:r>
              <a:rPr lang="en-US" kern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200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4" descr="a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9319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1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Encapsulation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Modifier</a:t>
            </a:r>
            <a:endParaRPr lang="en-US" altLang="ja-JP" dirty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524001" y="2101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7047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83296"/>
              </p:ext>
            </p:extLst>
          </p:nvPr>
        </p:nvGraphicFramePr>
        <p:xfrm>
          <a:off x="1017433" y="1324378"/>
          <a:ext cx="8686801" cy="537798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664970"/>
                <a:gridCol w="1737360"/>
                <a:gridCol w="2026920"/>
                <a:gridCol w="1303020"/>
                <a:gridCol w="1954531"/>
              </a:tblGrid>
              <a:tr h="12103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Modifier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In the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Same Class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In the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Same Package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In </a:t>
                      </a:r>
                      <a:r>
                        <a:rPr kumimoji="1" lang="en-US" altLang="ja-JP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SubClass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In Another Package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992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private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992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without signs (empty)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992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protected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</a:tr>
              <a:tr h="994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public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  </a:t>
                      </a:r>
                      <a:r>
                        <a:rPr kumimoji="1" lang="ja-JP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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68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Encapsulation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64891"/>
            <a:ext cx="8534400" cy="4792663"/>
          </a:xfrm>
        </p:spPr>
        <p:txBody>
          <a:bodyPr/>
          <a:lstStyle/>
          <a:p>
            <a:r>
              <a:rPr lang="en-US" dirty="0"/>
              <a:t>Data encapsulation can also be done by: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declare instance variables as </a:t>
            </a:r>
            <a:r>
              <a:rPr lang="en-US" dirty="0" smtClean="0"/>
              <a:t>private.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methods that are declared public to access these </a:t>
            </a:r>
            <a:r>
              <a:rPr lang="en-US" dirty="0" smtClean="0"/>
              <a:t>variables.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5" descr="syntax_clas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49" y="2984221"/>
            <a:ext cx="8991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5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671</Words>
  <Application>Microsoft Office PowerPoint</Application>
  <PresentationFormat>Widescreen</PresentationFormat>
  <Paragraphs>269</Paragraphs>
  <Slides>25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 Unicode MS</vt:lpstr>
      <vt:lpstr>メイリオ</vt:lpstr>
      <vt:lpstr>ＭＳ Ｐゴシック</vt:lpstr>
      <vt:lpstr>Arial</vt:lpstr>
      <vt:lpstr>Calibri</vt:lpstr>
      <vt:lpstr>Century Gothic</vt:lpstr>
      <vt:lpstr>Wingdings</vt:lpstr>
      <vt:lpstr>Wingdings 3</vt:lpstr>
      <vt:lpstr>Ion</vt:lpstr>
      <vt:lpstr>Theory  *OOP Charachteristic*</vt:lpstr>
      <vt:lpstr>Abstraction</vt:lpstr>
      <vt:lpstr>PowerPoint Presentation</vt:lpstr>
      <vt:lpstr>PowerPoint Presentation</vt:lpstr>
      <vt:lpstr>Encapsulation</vt:lpstr>
      <vt:lpstr>PowerPoint Presentation</vt:lpstr>
      <vt:lpstr>PowerPoint Presentation</vt:lpstr>
      <vt:lpstr>Encapsulation and Access Modifier</vt:lpstr>
      <vt:lpstr>Encapsulation</vt:lpstr>
      <vt:lpstr>Bicycle.java</vt:lpstr>
      <vt:lpstr>BicycleDemo.java</vt:lpstr>
      <vt:lpstr>Bicycle.java</vt:lpstr>
      <vt:lpstr>Inheritance</vt:lpstr>
      <vt:lpstr>Bicycle.java</vt:lpstr>
      <vt:lpstr>MountainBike Class Inherits Bicycle Class</vt:lpstr>
      <vt:lpstr>Exercise: Inheritance Mathematics</vt:lpstr>
      <vt:lpstr>Polymorphism</vt:lpstr>
      <vt:lpstr>Polymorphism – Overloading</vt:lpstr>
      <vt:lpstr>Polymorphism – Overloading</vt:lpstr>
      <vt:lpstr>Polymorphism - Overriding</vt:lpstr>
      <vt:lpstr>Polymorphism - Overriding</vt:lpstr>
      <vt:lpstr>Exercise: Overloading in Mathematics</vt:lpstr>
      <vt:lpstr>Mathematic.java</vt:lpstr>
      <vt:lpstr>Thankyou . . .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Perkenalan pbo</dc:title>
  <dc:creator>Junta</dc:creator>
  <cp:lastModifiedBy>Junta</cp:lastModifiedBy>
  <cp:revision>42</cp:revision>
  <dcterms:created xsi:type="dcterms:W3CDTF">2014-03-03T02:31:24Z</dcterms:created>
  <dcterms:modified xsi:type="dcterms:W3CDTF">2014-03-31T03:46:43Z</dcterms:modified>
</cp:coreProperties>
</file>