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3" r:id="rId4"/>
    <p:sldId id="295" r:id="rId5"/>
    <p:sldId id="297" r:id="rId6"/>
    <p:sldId id="299" r:id="rId7"/>
    <p:sldId id="301" r:id="rId8"/>
    <p:sldId id="303" r:id="rId9"/>
    <p:sldId id="309" r:id="rId10"/>
    <p:sldId id="313" r:id="rId11"/>
    <p:sldId id="315" r:id="rId12"/>
    <p:sldId id="317" r:id="rId13"/>
    <p:sldId id="319" r:id="rId14"/>
    <p:sldId id="321" r:id="rId15"/>
    <p:sldId id="323" r:id="rId16"/>
    <p:sldId id="325" r:id="rId17"/>
    <p:sldId id="327" r:id="rId18"/>
    <p:sldId id="329" r:id="rId19"/>
    <p:sldId id="331" r:id="rId20"/>
    <p:sldId id="333" r:id="rId21"/>
    <p:sldId id="335" r:id="rId22"/>
    <p:sldId id="337" r:id="rId23"/>
    <p:sldId id="339" r:id="rId24"/>
    <p:sldId id="341" r:id="rId25"/>
    <p:sldId id="343" r:id="rId26"/>
    <p:sldId id="345" r:id="rId27"/>
    <p:sldId id="351" r:id="rId28"/>
    <p:sldId id="353" r:id="rId29"/>
    <p:sldId id="355" r:id="rId30"/>
    <p:sldId id="357" r:id="rId31"/>
    <p:sldId id="359" r:id="rId32"/>
    <p:sldId id="361" r:id="rId33"/>
    <p:sldId id="365" r:id="rId34"/>
    <p:sldId id="367" r:id="rId35"/>
    <p:sldId id="363" r:id="rId36"/>
    <p:sldId id="370" r:id="rId37"/>
    <p:sldId id="372" r:id="rId38"/>
    <p:sldId id="374" r:id="rId39"/>
    <p:sldId id="376" r:id="rId40"/>
    <p:sldId id="378" r:id="rId41"/>
    <p:sldId id="381" r:id="rId42"/>
    <p:sldId id="383" r:id="rId43"/>
    <p:sldId id="385" r:id="rId44"/>
    <p:sldId id="387" r:id="rId45"/>
    <p:sldId id="389" r:id="rId46"/>
    <p:sldId id="391" r:id="rId47"/>
    <p:sldId id="393" r:id="rId48"/>
    <p:sldId id="395" r:id="rId49"/>
    <p:sldId id="347" r:id="rId5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85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BE55-D377-4584-8DB7-1959C12037D8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2BE55-D377-4584-8DB7-1959C12037D8}" type="datetimeFigureOut">
              <a:rPr lang="id-ID" smtClean="0"/>
              <a:pPr/>
              <a:t>14/03/2018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B2753-BA64-4B8F-A015-1496A7B28D3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0964" y="928670"/>
            <a:ext cx="805156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Logika informatika</a:t>
            </a:r>
          </a:p>
          <a:p>
            <a:pPr algn="ctr"/>
            <a:r>
              <a:rPr lang="id-ID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2</a:t>
            </a:r>
            <a:endParaRPr lang="en-US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Soal 2: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Buat Tabel Kebenaran untuk Pernyataan Berikut :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  <a:sym typeface="Symbo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268057"/>
              </p:ext>
            </p:extLst>
          </p:nvPr>
        </p:nvGraphicFramePr>
        <p:xfrm>
          <a:off x="1071538" y="4071942"/>
          <a:ext cx="6719923" cy="862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5" name="Equation" r:id="rId3" imgW="1790700" imgH="215900" progId="Equation.3">
                  <p:embed/>
                </p:oleObj>
              </mc:Choice>
              <mc:Fallback>
                <p:oleObj name="Equation" r:id="rId3" imgW="17907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4071942"/>
                        <a:ext cx="6719923" cy="8620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Soal 3: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Buat Tabel Kebenaran untuk Pernyataan Berikut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  <a:sym typeface="Symbol"/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071538" y="3923554"/>
          <a:ext cx="6572296" cy="975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Equation" r:id="rId3" imgW="1473200" imgH="215900" progId="Equation.3">
                  <p:embed/>
                </p:oleObj>
              </mc:Choice>
              <mc:Fallback>
                <p:oleObj name="Equation" r:id="rId3" imgW="1473200" imgH="2159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3923554"/>
                        <a:ext cx="6572296" cy="9752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Soal 4: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Buat Tabel Kebenaran untuk Pernyataan Berikut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  <a:sym typeface="Symbol"/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524742"/>
              </p:ext>
            </p:extLst>
          </p:nvPr>
        </p:nvGraphicFramePr>
        <p:xfrm>
          <a:off x="726773" y="4149080"/>
          <a:ext cx="7345689" cy="824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Equation" r:id="rId3" imgW="1954951" imgH="215806" progId="Equation.3">
                  <p:embed/>
                </p:oleObj>
              </mc:Choice>
              <mc:Fallback>
                <p:oleObj name="Equation" r:id="rId3" imgW="1954951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773" y="4149080"/>
                        <a:ext cx="7345689" cy="8241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Soal 5: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Buat Tabel Kebenaran untuk Pernyataan Berikut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  <a:sym typeface="Symbol"/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507595" y="3999753"/>
          <a:ext cx="5707611" cy="858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Equation" r:id="rId3" imgW="1459866" imgH="215806" progId="Equation.3">
                  <p:embed/>
                </p:oleObj>
              </mc:Choice>
              <mc:Fallback>
                <p:oleObj name="Equation" r:id="rId3" imgW="1459866" imgH="215806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7595" y="3999753"/>
                        <a:ext cx="5707611" cy="8580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Soal 6: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Buat Tabel Kebenaran untuk Pernyataan Berikut :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611005"/>
              </p:ext>
            </p:extLst>
          </p:nvPr>
        </p:nvGraphicFramePr>
        <p:xfrm>
          <a:off x="757832" y="4077072"/>
          <a:ext cx="7243192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Equation" r:id="rId3" imgW="2019300" imgH="215900" progId="Equation.3">
                  <p:embed/>
                </p:oleObj>
              </mc:Choice>
              <mc:Fallback>
                <p:oleObj name="Equation" r:id="rId3" imgW="20193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832" y="4077072"/>
                        <a:ext cx="7243192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Soal 7: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Buat Tabel Kebenaran untuk Pernyataan Berikut :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324244"/>
              </p:ext>
            </p:extLst>
          </p:nvPr>
        </p:nvGraphicFramePr>
        <p:xfrm>
          <a:off x="1775159" y="4071942"/>
          <a:ext cx="5154295" cy="933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5" name="Equation" r:id="rId3" imgW="1205977" imgH="215806" progId="Equation.3">
                  <p:embed/>
                </p:oleObj>
              </mc:Choice>
              <mc:Fallback>
                <p:oleObj name="Equation" r:id="rId3" imgW="1205977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5159" y="4071942"/>
                        <a:ext cx="5154295" cy="9334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Soal 8: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Buat Tabel Kebenaran untuk Pernyataan Berikut :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614454"/>
              </p:ext>
            </p:extLst>
          </p:nvPr>
        </p:nvGraphicFramePr>
        <p:xfrm>
          <a:off x="409960" y="4005064"/>
          <a:ext cx="8234006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Equation" r:id="rId3" imgW="2298700" imgH="215900" progId="Equation.3">
                  <p:embed/>
                </p:oleObj>
              </mc:Choice>
              <mc:Fallback>
                <p:oleObj name="Equation" r:id="rId3" imgW="22987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960" y="4005064"/>
                        <a:ext cx="8234006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Soal 9: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Buat Tabel Kebenaran untuk Pernyataan Berikut :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687651" y="4210057"/>
          <a:ext cx="7527687" cy="790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7" name="Equation" r:id="rId3" imgW="2082800" imgH="215900" progId="Equation.3">
                  <p:embed/>
                </p:oleObj>
              </mc:Choice>
              <mc:Fallback>
                <p:oleObj name="Equation" r:id="rId3" imgW="2082800" imgH="2159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51" y="4210057"/>
                        <a:ext cx="7527687" cy="7905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Soal 10: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Buat Tabel Kebenaran untuk Pernyataan Berikut :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1428728" y="4286256"/>
          <a:ext cx="6187140" cy="790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Equation" r:id="rId3" imgW="1713756" imgH="215806" progId="Equation.3">
                  <p:embed/>
                </p:oleObj>
              </mc:Choice>
              <mc:Fallback>
                <p:oleObj name="Equation" r:id="rId3" imgW="1713756" imgH="215806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4286256"/>
                        <a:ext cx="6187140" cy="7905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Tautologi 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Proposisi majemuk yang selalu bernilai </a:t>
            </a:r>
            <a:r>
              <a:rPr lang="id-ID" sz="4400" b="1" u="sng" dirty="0" smtClean="0">
                <a:solidFill>
                  <a:srgbClr val="FF0000"/>
                </a:solidFill>
              </a:rPr>
              <a:t>BENAR</a:t>
            </a:r>
          </a:p>
          <a:p>
            <a:pPr>
              <a:buNone/>
            </a:pPr>
            <a:endParaRPr lang="id-ID" sz="4400" b="1" dirty="0" smtClean="0">
              <a:solidFill>
                <a:srgbClr val="FFFF00"/>
              </a:solidFill>
            </a:endParaRPr>
          </a:p>
          <a:p>
            <a:r>
              <a:rPr lang="id-ID" sz="4400" dirty="0" smtClean="0">
                <a:solidFill>
                  <a:srgbClr val="0000CC"/>
                </a:solidFill>
              </a:rPr>
              <a:t>Kontradiksi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Proposisi majemuk yang selalu bernilai </a:t>
            </a:r>
            <a:r>
              <a:rPr lang="id-ID" sz="4400" b="1" u="sng" dirty="0" smtClean="0">
                <a:solidFill>
                  <a:srgbClr val="FF0000"/>
                </a:solidFill>
              </a:rPr>
              <a:t>SALAH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910" y="642918"/>
            <a:ext cx="778674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id-I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Kalkulus proposisi :</a:t>
            </a:r>
          </a:p>
          <a:p>
            <a:endParaRPr lang="id-ID" sz="4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1143000" indent="-1143000">
              <a:buAutoNum type="arabicPeriod"/>
            </a:pPr>
            <a:r>
              <a:rPr lang="id-ID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</a:p>
          <a:p>
            <a:pPr marL="1143000" indent="-1143000">
              <a:buAutoNum type="arabicPeriod"/>
            </a:pPr>
            <a:r>
              <a:rPr lang="id-I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</a:p>
          <a:p>
            <a:pPr marL="1143000" indent="-1143000">
              <a:buAutoNum type="arabicPeriod"/>
            </a:pPr>
            <a:r>
              <a:rPr lang="id-ID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Aturan inferensi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Tautologi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Proposisi majemuk 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5294254" y="2143116"/>
          <a:ext cx="2563894" cy="719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name="Equation" r:id="rId3" imgW="774364" imgH="215806" progId="Equation.3">
                  <p:embed/>
                </p:oleObj>
              </mc:Choice>
              <mc:Fallback>
                <p:oleObj name="Equation" r:id="rId3" imgW="774364" imgH="215806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4254" y="2143116"/>
                        <a:ext cx="2563894" cy="7191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476396" y="3157558"/>
          <a:ext cx="6096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902"/>
                <a:gridCol w="1143008"/>
                <a:gridCol w="1571636"/>
                <a:gridCol w="23574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i="1" dirty="0" smtClean="0"/>
                        <a:t>p</a:t>
                      </a:r>
                      <a:endParaRPr lang="id-ID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i="1" dirty="0" smtClean="0"/>
                        <a:t>q</a:t>
                      </a:r>
                      <a:endParaRPr lang="id-ID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i="1" dirty="0" smtClean="0"/>
                        <a:t>p </a:t>
                      </a:r>
                      <a:r>
                        <a:rPr lang="id-ID" sz="3600" i="1" dirty="0" smtClean="0">
                          <a:sym typeface="Symbol"/>
                        </a:rPr>
                        <a:t> q</a:t>
                      </a:r>
                      <a:endParaRPr lang="id-ID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i="1" dirty="0" smtClean="0"/>
                        <a:t>(p </a:t>
                      </a:r>
                      <a:r>
                        <a:rPr lang="id-ID" sz="3600" i="1" dirty="0" smtClean="0">
                          <a:sym typeface="Symbol"/>
                        </a:rPr>
                        <a:t>q)q</a:t>
                      </a:r>
                      <a:endParaRPr lang="id-ID" sz="36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B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B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B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id-ID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B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S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S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id-ID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S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B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S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id-ID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S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S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S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id-ID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Kontradiksi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Proposisi majemuk 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404959" y="3071810"/>
          <a:ext cx="645318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3897"/>
                <a:gridCol w="1209981"/>
                <a:gridCol w="1663724"/>
                <a:gridCol w="24955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i="1" dirty="0" smtClean="0"/>
                        <a:t>p</a:t>
                      </a:r>
                      <a:endParaRPr lang="id-ID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i="1" dirty="0" smtClean="0"/>
                        <a:t>q</a:t>
                      </a:r>
                      <a:endParaRPr lang="id-ID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i="1" dirty="0" smtClean="0">
                          <a:sym typeface="Symbol"/>
                        </a:rPr>
                        <a:t></a:t>
                      </a:r>
                      <a:r>
                        <a:rPr lang="id-ID" sz="3600" i="1" dirty="0" smtClean="0"/>
                        <a:t>p </a:t>
                      </a:r>
                      <a:r>
                        <a:rPr lang="id-ID" sz="3600" i="1" dirty="0" smtClean="0">
                          <a:sym typeface="Symbol"/>
                        </a:rPr>
                        <a:t> q</a:t>
                      </a:r>
                      <a:endParaRPr lang="id-ID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i="1" dirty="0" smtClean="0"/>
                        <a:t>p </a:t>
                      </a:r>
                      <a:r>
                        <a:rPr lang="id-ID" sz="3600" i="1" dirty="0" smtClean="0">
                          <a:sym typeface="Symbol"/>
                        </a:rPr>
                        <a:t> (p  q) </a:t>
                      </a:r>
                      <a:endParaRPr lang="id-ID" sz="36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B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B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S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id-ID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B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S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S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id-ID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S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B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B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id-ID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S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S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S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6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id-ID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5243523" y="2090730"/>
          <a:ext cx="2900377" cy="766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5" name="Equation" r:id="rId3" imgW="812447" imgH="215806" progId="Equation.3">
                  <p:embed/>
                </p:oleObj>
              </mc:Choice>
              <mc:Fallback>
                <p:oleObj name="Equation" r:id="rId3" imgW="812447" imgH="215806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3523" y="2090730"/>
                        <a:ext cx="2900377" cy="7667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Negasi / Ingkaran (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)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Negasi B adalah S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Negasi S adalah B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Negasi dari suatu Proposisi majemuk ?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Negasi dari Konjungsi ?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Negasi / Ingkaran (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)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Negasi dari proposisi majemuk :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57224" y="2928934"/>
          <a:ext cx="7429552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2357454"/>
                <a:gridCol w="1643074"/>
                <a:gridCol w="27146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No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Pro Maj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Rumus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Negasi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Konjungsi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i="1" dirty="0" smtClean="0">
                          <a:solidFill>
                            <a:srgbClr val="FF0000"/>
                          </a:solidFill>
                        </a:rPr>
                        <a:t>p </a:t>
                      </a:r>
                      <a:r>
                        <a:rPr lang="id-ID" sz="3200" b="1" i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 q</a:t>
                      </a:r>
                      <a:endParaRPr lang="id-ID" sz="3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i="1" dirty="0" smtClean="0">
                          <a:solidFill>
                            <a:srgbClr val="0000CC"/>
                          </a:solidFill>
                          <a:sym typeface="Symbol"/>
                        </a:rPr>
                        <a:t>p  q</a:t>
                      </a:r>
                      <a:endParaRPr lang="id-ID" sz="3200" b="1" i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2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Disjungsi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i="1" dirty="0" smtClean="0">
                          <a:solidFill>
                            <a:srgbClr val="FF0000"/>
                          </a:solidFill>
                          <a:sym typeface="Symbol"/>
                        </a:rPr>
                        <a:t>p  q</a:t>
                      </a:r>
                      <a:endParaRPr lang="id-ID" sz="3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i="1" dirty="0" smtClean="0">
                          <a:solidFill>
                            <a:srgbClr val="0000CC"/>
                          </a:solidFill>
                          <a:sym typeface="Symbol"/>
                        </a:rPr>
                        <a:t>p  q</a:t>
                      </a:r>
                      <a:endParaRPr lang="id-ID" sz="3200" b="1" i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3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Implikasi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i="1" dirty="0" smtClean="0">
                          <a:solidFill>
                            <a:srgbClr val="FF0000"/>
                          </a:solidFill>
                          <a:sym typeface="Symbol"/>
                        </a:rPr>
                        <a:t>p  q</a:t>
                      </a:r>
                      <a:endParaRPr lang="id-ID" sz="3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i="1" dirty="0" smtClean="0">
                          <a:solidFill>
                            <a:srgbClr val="0000CC"/>
                          </a:solidFill>
                          <a:sym typeface="Symbol"/>
                        </a:rPr>
                        <a:t>p  q</a:t>
                      </a:r>
                      <a:endParaRPr lang="id-ID" sz="3200" b="1" i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4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Bi Implikasi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i="1" dirty="0" smtClean="0">
                          <a:solidFill>
                            <a:srgbClr val="FF0000"/>
                          </a:solidFill>
                          <a:sym typeface="Symbol"/>
                        </a:rPr>
                        <a:t>p  q</a:t>
                      </a:r>
                      <a:endParaRPr lang="id-ID" sz="3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i="1" dirty="0" smtClean="0">
                          <a:solidFill>
                            <a:srgbClr val="0000CC"/>
                          </a:solidFill>
                          <a:sym typeface="Symbol"/>
                        </a:rPr>
                        <a:t>p  q</a:t>
                      </a:r>
                    </a:p>
                    <a:p>
                      <a:pPr algn="ctr"/>
                      <a:r>
                        <a:rPr lang="id-ID" sz="3200" b="1" i="1" dirty="0" smtClean="0">
                          <a:solidFill>
                            <a:srgbClr val="0000CC"/>
                          </a:solidFill>
                          <a:sym typeface="Symbol"/>
                        </a:rPr>
                        <a:t>p  q</a:t>
                      </a:r>
                      <a:endParaRPr lang="id-ID" sz="3200" b="1" i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Tentukan Negasi dari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proposisi majemuk berikut</a:t>
            </a:r>
          </a:p>
          <a:p>
            <a:pPr marL="742950" lvl="0" indent="-742950">
              <a:buAutoNum type="arabicPeriod"/>
            </a:pPr>
            <a:r>
              <a:rPr lang="id-ID" sz="4400" dirty="0" smtClean="0">
                <a:solidFill>
                  <a:srgbClr val="0000CC"/>
                </a:solidFill>
              </a:rPr>
              <a:t>Bunga mawar berbau harum dan      bunga matahari berwarna biru</a:t>
            </a:r>
          </a:p>
          <a:p>
            <a:pPr marL="742950" lvl="0" indent="-742950">
              <a:buAutoNum type="arabicPeriod"/>
            </a:pPr>
            <a:r>
              <a:rPr lang="id-ID" sz="4400" dirty="0" smtClean="0">
                <a:solidFill>
                  <a:srgbClr val="FF0000"/>
                </a:solidFill>
              </a:rPr>
              <a:t>3 adalah angka ganjil dan Soekarno presiden RI pertama</a:t>
            </a:r>
          </a:p>
          <a:p>
            <a:pPr marL="742950" lvl="0" indent="-742950">
              <a:buAutoNum type="arabicPeriod"/>
            </a:pPr>
            <a:r>
              <a:rPr lang="id-ID" sz="4400" dirty="0" smtClean="0">
                <a:solidFill>
                  <a:srgbClr val="0000CC"/>
                </a:solidFill>
              </a:rPr>
              <a:t>Pemuda itu tidak tinggi atau tampan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AutoNum type="arabicPeriod" startAt="4"/>
            </a:pPr>
            <a:r>
              <a:rPr lang="id-ID" sz="4400" dirty="0" smtClean="0">
                <a:solidFill>
                  <a:srgbClr val="0000CC"/>
                </a:solidFill>
              </a:rPr>
              <a:t>Hari ini hujan atau Hartono tidak jadi pergi ke Jogjakarta</a:t>
            </a:r>
          </a:p>
          <a:p>
            <a:pPr marL="742950" indent="-742950">
              <a:buAutoNum type="arabicPeriod" startAt="4"/>
            </a:pPr>
            <a:r>
              <a:rPr lang="id-ID" sz="4400" dirty="0" smtClean="0">
                <a:solidFill>
                  <a:srgbClr val="FF0000"/>
                </a:solidFill>
              </a:rPr>
              <a:t>Jika matahari bersinar maka udara terasa hangat</a:t>
            </a:r>
          </a:p>
          <a:p>
            <a:pPr marL="742950" indent="-742950">
              <a:buAutoNum type="arabicPeriod" startAt="4"/>
            </a:pPr>
            <a:r>
              <a:rPr lang="id-ID" sz="4400" dirty="0" smtClean="0">
                <a:solidFill>
                  <a:srgbClr val="0000CC"/>
                </a:solidFill>
              </a:rPr>
              <a:t>Jika ABCD adalah belah ketupat maka diagonalnya saling berpotongan ditengah-tengah</a:t>
            </a:r>
          </a:p>
          <a:p>
            <a:pPr marL="742950" indent="-742950">
              <a:buAutoNum type="arabicPeriod" startAt="4"/>
            </a:pPr>
            <a:r>
              <a:rPr lang="id-ID" sz="4400" dirty="0" smtClean="0">
                <a:solidFill>
                  <a:srgbClr val="FF0000"/>
                </a:solidFill>
              </a:rPr>
              <a:t>Jika Dono tidak mengambil mata kuliah Log If maka dia jumlah SKS nya masih kurang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/>
          </a:bodyPr>
          <a:lstStyle/>
          <a:p>
            <a:pPr marL="742950" indent="-742950">
              <a:buAutoNum type="arabicPeriod" startAt="8"/>
            </a:pPr>
            <a:r>
              <a:rPr lang="id-ID" sz="4400" dirty="0" smtClean="0">
                <a:solidFill>
                  <a:srgbClr val="0000CC"/>
                </a:solidFill>
              </a:rPr>
              <a:t>Udara di luar panas jika dan hanya jika Budi membeli es teh</a:t>
            </a:r>
          </a:p>
          <a:p>
            <a:pPr marL="742950" indent="-742950">
              <a:buAutoNum type="arabicPeriod" startAt="8"/>
            </a:pPr>
            <a:r>
              <a:rPr lang="id-ID" sz="4400" dirty="0" smtClean="0">
                <a:solidFill>
                  <a:srgbClr val="FF0000"/>
                </a:solidFill>
              </a:rPr>
              <a:t>Susanto naik jabatan jika dan hanya jika dia mempunyai koneksi</a:t>
            </a:r>
          </a:p>
          <a:p>
            <a:pPr marL="742950" indent="-742950">
              <a:buAutoNum type="arabicPeriod" startAt="8"/>
            </a:pPr>
            <a:r>
              <a:rPr lang="id-ID" sz="4400" dirty="0" smtClean="0">
                <a:solidFill>
                  <a:srgbClr val="0000CC"/>
                </a:solidFill>
              </a:rPr>
              <a:t>Kereta api datang terlambat jika dan hanya jika saya membutuhkan kereta hari itu 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Proses pembuktian Benar (valid) atau salahnya suatu kesimpulan secara logika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Dalam pembuktian kesimpulan diperlukan beberapa premis yang atau argumen yang dinyatakan dalam bentuk proposisi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Argumen atau premis selalu bernilai Benar maka Kesimp B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Jika diketahui premis </a:t>
            </a:r>
            <a:r>
              <a:rPr lang="id-ID" sz="4400" i="1" dirty="0" smtClean="0">
                <a:solidFill>
                  <a:srgbClr val="0000CC"/>
                </a:solidFill>
              </a:rPr>
              <a:t>P</a:t>
            </a:r>
            <a:r>
              <a:rPr lang="id-ID" sz="4400" i="1" baseline="-25000" dirty="0" smtClean="0">
                <a:solidFill>
                  <a:srgbClr val="0000CC"/>
                </a:solidFill>
              </a:rPr>
              <a:t>1</a:t>
            </a:r>
            <a:r>
              <a:rPr lang="id-ID" sz="4400" i="1" dirty="0" smtClean="0">
                <a:solidFill>
                  <a:srgbClr val="0000CC"/>
                </a:solidFill>
              </a:rPr>
              <a:t>, P</a:t>
            </a:r>
            <a:r>
              <a:rPr lang="id-ID" sz="4400" i="1" baseline="-25000" dirty="0" smtClean="0">
                <a:solidFill>
                  <a:srgbClr val="0000CC"/>
                </a:solidFill>
              </a:rPr>
              <a:t>2</a:t>
            </a:r>
            <a:r>
              <a:rPr lang="id-ID" sz="4400" i="1" dirty="0" smtClean="0">
                <a:solidFill>
                  <a:srgbClr val="0000CC"/>
                </a:solidFill>
              </a:rPr>
              <a:t>, P</a:t>
            </a:r>
            <a:r>
              <a:rPr lang="id-ID" sz="4400" i="1" baseline="-25000" dirty="0" smtClean="0">
                <a:solidFill>
                  <a:srgbClr val="0000CC"/>
                </a:solidFill>
              </a:rPr>
              <a:t>3</a:t>
            </a:r>
            <a:r>
              <a:rPr lang="id-ID" sz="4400" i="1" dirty="0" smtClean="0">
                <a:solidFill>
                  <a:srgbClr val="0000CC"/>
                </a:solidFill>
              </a:rPr>
              <a:t>, P</a:t>
            </a:r>
            <a:r>
              <a:rPr lang="id-ID" sz="4400" i="1" baseline="-25000" dirty="0" smtClean="0">
                <a:solidFill>
                  <a:srgbClr val="0000CC"/>
                </a:solidFill>
              </a:rPr>
              <a:t>4</a:t>
            </a:r>
            <a:r>
              <a:rPr lang="id-ID" sz="4400" i="1" dirty="0" smtClean="0">
                <a:solidFill>
                  <a:srgbClr val="0000CC"/>
                </a:solidFill>
              </a:rPr>
              <a:t>, . . . , P</a:t>
            </a:r>
            <a:r>
              <a:rPr lang="id-ID" sz="4400" i="1" baseline="-25000" dirty="0" smtClean="0">
                <a:solidFill>
                  <a:srgbClr val="0000CC"/>
                </a:solidFill>
              </a:rPr>
              <a:t>n</a:t>
            </a:r>
            <a:r>
              <a:rPr lang="id-ID" sz="4400" dirty="0" smtClean="0">
                <a:solidFill>
                  <a:srgbClr val="0000CC"/>
                </a:solidFill>
              </a:rPr>
              <a:t> dan menghasilkan sebuah kesimpulan atau Conclusi </a:t>
            </a:r>
            <a:r>
              <a:rPr lang="id-ID" sz="4400" i="1" dirty="0" smtClean="0">
                <a:solidFill>
                  <a:srgbClr val="0000CC"/>
                </a:solidFill>
              </a:rPr>
              <a:t>Q</a:t>
            </a:r>
            <a:r>
              <a:rPr lang="id-ID" sz="4400" dirty="0" smtClean="0">
                <a:solidFill>
                  <a:srgbClr val="0000CC"/>
                </a:solidFill>
              </a:rPr>
              <a:t> dirumuskan :</a:t>
            </a:r>
          </a:p>
          <a:p>
            <a:pPr algn="ctr">
              <a:buNone/>
            </a:pPr>
            <a:r>
              <a:rPr lang="id-ID" sz="4400" i="1" dirty="0" smtClean="0">
                <a:solidFill>
                  <a:srgbClr val="0000CC"/>
                </a:solidFill>
              </a:rPr>
              <a:t>	</a:t>
            </a:r>
            <a:r>
              <a:rPr lang="id-ID" sz="4400" b="1" i="1" dirty="0" smtClean="0">
                <a:solidFill>
                  <a:srgbClr val="FF0000"/>
                </a:solidFill>
              </a:rPr>
              <a:t>P</a:t>
            </a:r>
            <a:r>
              <a:rPr lang="id-ID" sz="4400" b="1" i="1" baseline="-25000" dirty="0" smtClean="0">
                <a:solidFill>
                  <a:srgbClr val="FF0000"/>
                </a:solidFill>
              </a:rPr>
              <a:t>1</a:t>
            </a:r>
            <a:r>
              <a:rPr lang="id-ID" sz="4400" b="1" i="1" dirty="0" smtClean="0">
                <a:solidFill>
                  <a:srgbClr val="FF0000"/>
                </a:solidFill>
              </a:rPr>
              <a:t> </a:t>
            </a:r>
            <a:r>
              <a:rPr lang="id-ID" sz="4400" b="1" i="1" dirty="0" smtClean="0">
                <a:solidFill>
                  <a:srgbClr val="FF0000"/>
                </a:solidFill>
                <a:sym typeface="Symbol"/>
              </a:rPr>
              <a:t> </a:t>
            </a:r>
            <a:r>
              <a:rPr lang="id-ID" sz="4400" b="1" i="1" dirty="0" smtClean="0">
                <a:solidFill>
                  <a:srgbClr val="FF0000"/>
                </a:solidFill>
              </a:rPr>
              <a:t>P</a:t>
            </a:r>
            <a:r>
              <a:rPr lang="id-ID" sz="4400" b="1" i="1" baseline="-25000" dirty="0" smtClean="0">
                <a:solidFill>
                  <a:srgbClr val="FF0000"/>
                </a:solidFill>
              </a:rPr>
              <a:t>2</a:t>
            </a:r>
            <a:r>
              <a:rPr lang="id-ID" sz="4400" b="1" i="1" dirty="0" smtClean="0">
                <a:solidFill>
                  <a:srgbClr val="FF0000"/>
                </a:solidFill>
              </a:rPr>
              <a:t> </a:t>
            </a:r>
            <a:r>
              <a:rPr lang="id-ID" sz="4400" b="1" i="1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id-ID" sz="4400" b="1" i="1" dirty="0" smtClean="0">
                <a:solidFill>
                  <a:srgbClr val="FF0000"/>
                </a:solidFill>
              </a:rPr>
              <a:t> P</a:t>
            </a:r>
            <a:r>
              <a:rPr lang="id-ID" sz="4400" b="1" i="1" baseline="-25000" dirty="0" smtClean="0">
                <a:solidFill>
                  <a:srgbClr val="FF0000"/>
                </a:solidFill>
              </a:rPr>
              <a:t>3</a:t>
            </a:r>
            <a:r>
              <a:rPr lang="id-ID" sz="4400" b="1" i="1" dirty="0" smtClean="0">
                <a:solidFill>
                  <a:srgbClr val="FF0000"/>
                </a:solidFill>
              </a:rPr>
              <a:t> </a:t>
            </a:r>
            <a:r>
              <a:rPr lang="id-ID" sz="4400" b="1" i="1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id-ID" sz="4400" b="1" i="1" dirty="0" smtClean="0">
                <a:solidFill>
                  <a:srgbClr val="FF0000"/>
                </a:solidFill>
              </a:rPr>
              <a:t> P</a:t>
            </a:r>
            <a:r>
              <a:rPr lang="id-ID" sz="4400" b="1" i="1" baseline="-25000" dirty="0" smtClean="0">
                <a:solidFill>
                  <a:srgbClr val="FF0000"/>
                </a:solidFill>
              </a:rPr>
              <a:t>4</a:t>
            </a:r>
            <a:r>
              <a:rPr lang="id-ID" sz="4400" b="1" i="1" dirty="0" smtClean="0">
                <a:solidFill>
                  <a:srgbClr val="FF0000"/>
                </a:solidFill>
              </a:rPr>
              <a:t> </a:t>
            </a:r>
            <a:r>
              <a:rPr lang="id-ID" sz="4400" b="1" i="1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id-ID" sz="4400" b="1" i="1" dirty="0" smtClean="0">
                <a:solidFill>
                  <a:srgbClr val="FF0000"/>
                </a:solidFill>
              </a:rPr>
              <a:t> . . . </a:t>
            </a:r>
            <a:r>
              <a:rPr lang="id-ID" sz="4400" b="1" i="1" dirty="0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id-ID" sz="4400" b="1" i="1" dirty="0" smtClean="0">
                <a:solidFill>
                  <a:srgbClr val="FF0000"/>
                </a:solidFill>
              </a:rPr>
              <a:t> P</a:t>
            </a:r>
            <a:r>
              <a:rPr lang="id-ID" sz="4400" b="1" i="1" baseline="-25000" dirty="0" smtClean="0">
                <a:solidFill>
                  <a:srgbClr val="FF0000"/>
                </a:solidFill>
              </a:rPr>
              <a:t>n</a:t>
            </a:r>
            <a:r>
              <a:rPr lang="id-ID" sz="4400" b="1" dirty="0" smtClean="0">
                <a:solidFill>
                  <a:srgbClr val="FF0000"/>
                </a:solidFill>
              </a:rPr>
              <a:t> </a:t>
            </a:r>
            <a:r>
              <a:rPr lang="id-ID" sz="4400" b="1" i="1" dirty="0" smtClean="0">
                <a:solidFill>
                  <a:srgbClr val="FF0000"/>
                </a:solidFill>
                <a:sym typeface="Symbol"/>
              </a:rPr>
              <a:t> </a:t>
            </a:r>
            <a:r>
              <a:rPr lang="id-ID" sz="4400" b="1" i="1" dirty="0" smtClean="0">
                <a:solidFill>
                  <a:srgbClr val="FF0000"/>
                </a:solidFill>
              </a:rPr>
              <a:t>Q</a:t>
            </a:r>
            <a:endParaRPr lang="id-ID" sz="4400" b="1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Ada tiga cara untuk membuktikan suatu kesimpulan benar (valid) atau tidak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1. Tabel Kebenaran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2. Penyederhanaan Aljabar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3. Aturan Inferensi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66" y="1285860"/>
            <a:ext cx="8229600" cy="5214974"/>
          </a:xfrm>
        </p:spPr>
        <p:txBody>
          <a:bodyPr>
            <a:normAutofit fontScale="92500" lnSpcReduction="2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Proses penentuan nilai kebenaran proposisi majemuk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Ada beberapa jenis proposisi majemuk yaitu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1. Konjungsi		2.  Disjungsi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3. Implikasi			4.  Bi Implikasi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5. Tautologi		6.  Kontradiksi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7. Negasi</a:t>
            </a:r>
          </a:p>
          <a:p>
            <a:pPr algn="just">
              <a:buNone/>
            </a:pPr>
            <a:endParaRPr lang="id-ID" sz="4400" dirty="0" smtClean="0">
              <a:solidFill>
                <a:srgbClr val="00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1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diketahui premis </a:t>
            </a:r>
            <a:r>
              <a:rPr lang="id-ID" sz="4400" i="1" dirty="0" smtClean="0">
                <a:solidFill>
                  <a:srgbClr val="0000CC"/>
                </a:solidFill>
              </a:rPr>
              <a:t>(p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 q</a:t>
            </a:r>
            <a:r>
              <a:rPr lang="id-ID" sz="4400" i="1" dirty="0" smtClean="0">
                <a:solidFill>
                  <a:srgbClr val="0000CC"/>
                </a:solidFill>
              </a:rPr>
              <a:t>) </a:t>
            </a:r>
            <a:r>
              <a:rPr lang="id-ID" sz="4400" dirty="0" smtClean="0">
                <a:solidFill>
                  <a:srgbClr val="0000CC"/>
                </a:solidFill>
              </a:rPr>
              <a:t>dan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p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 apakah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q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merupakan kesimpulan yang valid ?, tunjukan dengan Tabel Kebenaran</a:t>
            </a:r>
            <a:endParaRPr lang="id-ID" sz="4400" dirty="0" smtClean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Penyelesaian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jika </a:t>
            </a:r>
            <a:r>
              <a:rPr lang="id-ID" sz="4400" i="1" dirty="0" smtClean="0">
                <a:solidFill>
                  <a:srgbClr val="0000CC"/>
                </a:solidFill>
              </a:rPr>
              <a:t>P</a:t>
            </a:r>
            <a:r>
              <a:rPr lang="id-ID" sz="4400" i="1" baseline="-25000" dirty="0" smtClean="0">
                <a:solidFill>
                  <a:srgbClr val="0000CC"/>
                </a:solidFill>
              </a:rPr>
              <a:t>1</a:t>
            </a:r>
            <a:r>
              <a:rPr lang="id-ID" sz="4400" i="1" dirty="0" smtClean="0">
                <a:solidFill>
                  <a:srgbClr val="0000CC"/>
                </a:solidFill>
              </a:rPr>
              <a:t>=</a:t>
            </a:r>
            <a:r>
              <a:rPr lang="id-ID" sz="4400" dirty="0" smtClean="0">
                <a:solidFill>
                  <a:srgbClr val="0000CC"/>
                </a:solidFill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</a:rPr>
              <a:t>(p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 q</a:t>
            </a:r>
            <a:r>
              <a:rPr lang="id-ID" sz="4400" i="1" dirty="0" smtClean="0">
                <a:solidFill>
                  <a:srgbClr val="0000CC"/>
                </a:solidFill>
              </a:rPr>
              <a:t>) </a:t>
            </a:r>
            <a:r>
              <a:rPr lang="id-ID" sz="4400" dirty="0" smtClean="0">
                <a:solidFill>
                  <a:srgbClr val="0000CC"/>
                </a:solidFill>
              </a:rPr>
              <a:t>dan </a:t>
            </a:r>
            <a:r>
              <a:rPr lang="id-ID" sz="4400" i="1" dirty="0" smtClean="0">
                <a:solidFill>
                  <a:srgbClr val="0000CC"/>
                </a:solidFill>
              </a:rPr>
              <a:t>P</a:t>
            </a:r>
            <a:r>
              <a:rPr lang="id-ID" sz="4400" i="1" baseline="-25000" dirty="0" smtClean="0">
                <a:solidFill>
                  <a:srgbClr val="0000CC"/>
                </a:solidFill>
              </a:rPr>
              <a:t>2</a:t>
            </a:r>
            <a:r>
              <a:rPr lang="id-ID" sz="4400" dirty="0" smtClean="0">
                <a:solidFill>
                  <a:srgbClr val="0000CC"/>
                </a:solidFill>
              </a:rPr>
              <a:t>=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p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 maka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Q = q,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 hal ini dapat dirumuskan menjadi </a:t>
            </a:r>
            <a:r>
              <a:rPr lang="id-ID" sz="4400" i="1" dirty="0" smtClean="0">
                <a:solidFill>
                  <a:srgbClr val="0000CC"/>
                </a:solidFill>
              </a:rPr>
              <a:t>P</a:t>
            </a:r>
            <a:r>
              <a:rPr lang="id-ID" sz="4400" i="1" baseline="-25000" dirty="0" smtClean="0">
                <a:solidFill>
                  <a:srgbClr val="0000CC"/>
                </a:solidFill>
              </a:rPr>
              <a:t>1</a:t>
            </a:r>
            <a:r>
              <a:rPr lang="id-ID" sz="4400" i="1" dirty="0" smtClean="0">
                <a:solidFill>
                  <a:srgbClr val="0000CC"/>
                </a:solidFill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</a:t>
            </a:r>
            <a:r>
              <a:rPr lang="id-ID" sz="4400" dirty="0" smtClean="0">
                <a:solidFill>
                  <a:srgbClr val="0000CC"/>
                </a:solidFill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</a:rPr>
              <a:t>P</a:t>
            </a:r>
            <a:r>
              <a:rPr lang="id-ID" sz="4400" i="1" baseline="-25000" dirty="0" smtClean="0">
                <a:solidFill>
                  <a:srgbClr val="0000CC"/>
                </a:solidFill>
              </a:rPr>
              <a:t>2</a:t>
            </a:r>
            <a:r>
              <a:rPr lang="id-ID" sz="4400" i="1" dirty="0" smtClean="0">
                <a:solidFill>
                  <a:srgbClr val="0000CC"/>
                </a:solidFill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Q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  atau </a:t>
            </a:r>
          </a:p>
          <a:p>
            <a:pPr>
              <a:buNone/>
            </a:pPr>
            <a:r>
              <a:rPr lang="id-ID" sz="4400" i="1" dirty="0" smtClean="0">
                <a:solidFill>
                  <a:srgbClr val="0000CC"/>
                </a:solidFill>
              </a:rPr>
              <a:t>	((p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 q</a:t>
            </a:r>
            <a:r>
              <a:rPr lang="id-ID" sz="4400" i="1" dirty="0" smtClean="0">
                <a:solidFill>
                  <a:srgbClr val="0000CC"/>
                </a:solidFill>
              </a:rPr>
              <a:t>)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</a:t>
            </a:r>
            <a:r>
              <a:rPr lang="id-ID" sz="4400" dirty="0" smtClean="0">
                <a:solidFill>
                  <a:srgbClr val="0000CC"/>
                </a:solidFill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p</a:t>
            </a:r>
            <a:r>
              <a:rPr lang="id-ID" sz="4400" i="1" dirty="0" smtClean="0">
                <a:solidFill>
                  <a:srgbClr val="0000CC"/>
                </a:solidFill>
              </a:rPr>
              <a:t>)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  q</a:t>
            </a:r>
          </a:p>
          <a:p>
            <a:pPr>
              <a:buNone/>
            </a:pP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	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Tabelnya :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Tabelnya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  <a:sym typeface="Symbol"/>
            </a:endParaRP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  <a:sym typeface="Symbol"/>
            </a:endParaRP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  <a:sym typeface="Symbol"/>
            </a:endParaRP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  <a:sym typeface="Symbol"/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  <a:sym typeface="Symbol"/>
              </a:rPr>
              <a:t>	Tidak Valid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19532" y="2204092"/>
          <a:ext cx="8858281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4"/>
                <a:gridCol w="442914"/>
                <a:gridCol w="1107285"/>
                <a:gridCol w="738190"/>
                <a:gridCol w="2140751"/>
                <a:gridCol w="738190"/>
                <a:gridCol w="32480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p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q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>
                          <a:sym typeface="Symbol"/>
                        </a:rPr>
                        <a:t>pq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>
                          <a:sym typeface="Symbol"/>
                        </a:rPr>
                        <a:t>p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>
                          <a:sym typeface="Symbol"/>
                        </a:rPr>
                        <a:t>(pq)p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>
                          <a:sym typeface="Symbol"/>
                        </a:rPr>
                        <a:t>q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>
                          <a:sym typeface="Symbol"/>
                        </a:rPr>
                        <a:t>((pq)p)q</a:t>
                      </a:r>
                      <a:endParaRPr lang="id-ID" sz="3200" i="1" dirty="0"/>
                    </a:p>
                  </a:txBody>
                  <a:tcPr/>
                </a:tc>
              </a:tr>
              <a:tr h="21716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2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Diketahui premis </a:t>
            </a:r>
            <a:r>
              <a:rPr lang="id-ID" sz="4400" i="1" dirty="0" smtClean="0">
                <a:solidFill>
                  <a:srgbClr val="0000CC"/>
                </a:solidFill>
              </a:rPr>
              <a:t>(p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q</a:t>
            </a:r>
            <a:r>
              <a:rPr lang="id-ID" sz="4400" i="1" dirty="0" smtClean="0">
                <a:solidFill>
                  <a:srgbClr val="0000CC"/>
                </a:solidFill>
              </a:rPr>
              <a:t>) </a:t>
            </a:r>
            <a:r>
              <a:rPr lang="id-ID" sz="4400" dirty="0" smtClean="0">
                <a:solidFill>
                  <a:srgbClr val="0000CC"/>
                </a:solidFill>
              </a:rPr>
              <a:t>dan </a:t>
            </a:r>
            <a:r>
              <a:rPr lang="id-ID" sz="4400" i="1" dirty="0" smtClean="0">
                <a:solidFill>
                  <a:srgbClr val="0000CC"/>
                </a:solidFill>
              </a:rPr>
              <a:t>(q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r</a:t>
            </a:r>
            <a:r>
              <a:rPr lang="id-ID" sz="4400" i="1" dirty="0" smtClean="0">
                <a:solidFill>
                  <a:srgbClr val="0000CC"/>
                </a:solidFill>
              </a:rPr>
              <a:t>)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apakah </a:t>
            </a:r>
            <a:r>
              <a:rPr lang="id-ID" sz="4400" i="1" dirty="0" smtClean="0">
                <a:solidFill>
                  <a:srgbClr val="0000CC"/>
                </a:solidFill>
              </a:rPr>
              <a:t>(p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r</a:t>
            </a:r>
            <a:r>
              <a:rPr lang="id-ID" sz="4400" i="1" dirty="0" smtClean="0">
                <a:solidFill>
                  <a:srgbClr val="0000CC"/>
                </a:solidFill>
              </a:rPr>
              <a:t>)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merupakan kesimpulan yang valid ?, tunjukan dengan Tabel Kebenaran</a:t>
            </a:r>
            <a:endParaRPr lang="id-ID" sz="4400" dirty="0" smtClean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Penyelesaian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jika </a:t>
            </a:r>
            <a:r>
              <a:rPr lang="id-ID" sz="4400" i="1" dirty="0" smtClean="0">
                <a:solidFill>
                  <a:srgbClr val="0000CC"/>
                </a:solidFill>
              </a:rPr>
              <a:t>P</a:t>
            </a:r>
            <a:r>
              <a:rPr lang="id-ID" sz="4400" i="1" baseline="-25000" dirty="0" smtClean="0">
                <a:solidFill>
                  <a:srgbClr val="0000CC"/>
                </a:solidFill>
              </a:rPr>
              <a:t>1</a:t>
            </a:r>
            <a:r>
              <a:rPr lang="id-ID" sz="4400" i="1" dirty="0" smtClean="0">
                <a:solidFill>
                  <a:srgbClr val="0000CC"/>
                </a:solidFill>
              </a:rPr>
              <a:t>=</a:t>
            </a:r>
            <a:r>
              <a:rPr lang="id-ID" sz="4400" dirty="0" smtClean="0">
                <a:solidFill>
                  <a:srgbClr val="0000CC"/>
                </a:solidFill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</a:rPr>
              <a:t>(p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 q</a:t>
            </a:r>
            <a:r>
              <a:rPr lang="id-ID" sz="4400" i="1" dirty="0" smtClean="0">
                <a:solidFill>
                  <a:srgbClr val="0000CC"/>
                </a:solidFill>
              </a:rPr>
              <a:t>) </a:t>
            </a:r>
            <a:r>
              <a:rPr lang="id-ID" sz="4400" dirty="0" smtClean="0">
                <a:solidFill>
                  <a:srgbClr val="0000CC"/>
                </a:solidFill>
              </a:rPr>
              <a:t>dan </a:t>
            </a:r>
            <a:r>
              <a:rPr lang="id-ID" sz="4400" i="1" dirty="0" smtClean="0">
                <a:solidFill>
                  <a:srgbClr val="0000CC"/>
                </a:solidFill>
              </a:rPr>
              <a:t>P</a:t>
            </a:r>
            <a:r>
              <a:rPr lang="id-ID" sz="4400" i="1" baseline="-25000" dirty="0" smtClean="0">
                <a:solidFill>
                  <a:srgbClr val="0000CC"/>
                </a:solidFill>
              </a:rPr>
              <a:t>2</a:t>
            </a:r>
            <a:r>
              <a:rPr lang="id-ID" sz="4400" dirty="0" smtClean="0">
                <a:solidFill>
                  <a:srgbClr val="0000CC"/>
                </a:solidFill>
              </a:rPr>
              <a:t>=</a:t>
            </a:r>
            <a:r>
              <a:rPr lang="id-ID" sz="4400" i="1" dirty="0" smtClean="0">
                <a:solidFill>
                  <a:srgbClr val="0000CC"/>
                </a:solidFill>
              </a:rPr>
              <a:t> (q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 r</a:t>
            </a:r>
            <a:r>
              <a:rPr lang="id-ID" sz="4400" i="1" dirty="0" smtClean="0">
                <a:solidFill>
                  <a:srgbClr val="0000CC"/>
                </a:solidFill>
              </a:rPr>
              <a:t>)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 maka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Q = </a:t>
            </a:r>
            <a:r>
              <a:rPr lang="id-ID" sz="4400" i="1" dirty="0" smtClean="0">
                <a:solidFill>
                  <a:srgbClr val="0000CC"/>
                </a:solidFill>
              </a:rPr>
              <a:t>(p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 r</a:t>
            </a:r>
            <a:r>
              <a:rPr lang="id-ID" sz="4400" i="1" dirty="0" smtClean="0">
                <a:solidFill>
                  <a:srgbClr val="0000CC"/>
                </a:solidFill>
              </a:rPr>
              <a:t>)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,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 hal ini dapat dirumuskan menjadi </a:t>
            </a:r>
            <a:r>
              <a:rPr lang="id-ID" sz="4400" i="1" dirty="0" smtClean="0">
                <a:solidFill>
                  <a:srgbClr val="0000CC"/>
                </a:solidFill>
              </a:rPr>
              <a:t>P</a:t>
            </a:r>
            <a:r>
              <a:rPr lang="id-ID" sz="4400" i="1" baseline="-25000" dirty="0" smtClean="0">
                <a:solidFill>
                  <a:srgbClr val="0000CC"/>
                </a:solidFill>
              </a:rPr>
              <a:t>1</a:t>
            </a:r>
            <a:r>
              <a:rPr lang="id-ID" sz="4400" i="1" dirty="0" smtClean="0">
                <a:solidFill>
                  <a:srgbClr val="0000CC"/>
                </a:solidFill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</a:t>
            </a:r>
            <a:r>
              <a:rPr lang="id-ID" sz="4400" dirty="0" smtClean="0">
                <a:solidFill>
                  <a:srgbClr val="0000CC"/>
                </a:solidFill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</a:rPr>
              <a:t>P</a:t>
            </a:r>
            <a:r>
              <a:rPr lang="id-ID" sz="4400" i="1" baseline="-25000" dirty="0" smtClean="0">
                <a:solidFill>
                  <a:srgbClr val="0000CC"/>
                </a:solidFill>
              </a:rPr>
              <a:t>2</a:t>
            </a:r>
            <a:r>
              <a:rPr lang="id-ID" sz="4400" i="1" dirty="0" smtClean="0">
                <a:solidFill>
                  <a:srgbClr val="0000CC"/>
                </a:solidFill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Q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  atau </a:t>
            </a:r>
          </a:p>
          <a:p>
            <a:pPr>
              <a:buNone/>
            </a:pPr>
            <a:r>
              <a:rPr lang="id-ID" sz="4400" i="1" dirty="0" smtClean="0">
                <a:solidFill>
                  <a:srgbClr val="0000CC"/>
                </a:solidFill>
              </a:rPr>
              <a:t>	((p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 q</a:t>
            </a:r>
            <a:r>
              <a:rPr lang="id-ID" sz="4400" i="1" dirty="0" smtClean="0">
                <a:solidFill>
                  <a:srgbClr val="0000CC"/>
                </a:solidFill>
              </a:rPr>
              <a:t>)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</a:t>
            </a:r>
            <a:r>
              <a:rPr lang="id-ID" sz="4400" dirty="0" smtClean="0">
                <a:solidFill>
                  <a:srgbClr val="0000CC"/>
                </a:solidFill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</a:rPr>
              <a:t>(q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 r</a:t>
            </a:r>
            <a:r>
              <a:rPr lang="id-ID" sz="4400" i="1" dirty="0" smtClean="0">
                <a:solidFill>
                  <a:srgbClr val="0000CC"/>
                </a:solidFill>
              </a:rPr>
              <a:t>))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  </a:t>
            </a:r>
            <a:r>
              <a:rPr lang="id-ID" sz="4400" i="1" dirty="0" smtClean="0">
                <a:solidFill>
                  <a:srgbClr val="0000CC"/>
                </a:solidFill>
              </a:rPr>
              <a:t>(p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 r</a:t>
            </a:r>
            <a:r>
              <a:rPr lang="id-ID" sz="4400" i="1" dirty="0" smtClean="0">
                <a:solidFill>
                  <a:srgbClr val="0000CC"/>
                </a:solidFill>
              </a:rPr>
              <a:t>)</a:t>
            </a:r>
            <a:endParaRPr lang="id-ID" sz="4400" i="1" dirty="0" smtClean="0">
              <a:solidFill>
                <a:srgbClr val="0000CC"/>
              </a:solidFill>
              <a:sym typeface="Symbol"/>
            </a:endParaRPr>
          </a:p>
          <a:p>
            <a:pPr>
              <a:buNone/>
            </a:pP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	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Tabelnya :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1285860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Misal : </a:t>
            </a:r>
          </a:p>
          <a:p>
            <a:pPr>
              <a:buNone/>
            </a:pPr>
            <a:r>
              <a:rPr lang="id-ID" sz="3600" dirty="0" smtClean="0">
                <a:solidFill>
                  <a:srgbClr val="0000CC"/>
                </a:solidFill>
              </a:rPr>
              <a:t>A=</a:t>
            </a:r>
            <a:r>
              <a:rPr lang="id-ID" sz="3600" i="1" dirty="0" smtClean="0">
                <a:solidFill>
                  <a:srgbClr val="0000CC"/>
                </a:solidFill>
              </a:rPr>
              <a:t>(p</a:t>
            </a:r>
            <a:r>
              <a:rPr lang="id-ID" sz="3600" i="1" dirty="0" smtClean="0">
                <a:solidFill>
                  <a:srgbClr val="0000CC"/>
                </a:solidFill>
                <a:sym typeface="Symbol"/>
              </a:rPr>
              <a:t>q</a:t>
            </a:r>
            <a:r>
              <a:rPr lang="id-ID" sz="3600" i="1" dirty="0" smtClean="0">
                <a:solidFill>
                  <a:srgbClr val="0000CC"/>
                </a:solidFill>
              </a:rPr>
              <a:t>)</a:t>
            </a:r>
          </a:p>
          <a:p>
            <a:pPr>
              <a:buNone/>
            </a:pPr>
            <a:r>
              <a:rPr lang="id-ID" sz="3600" dirty="0" smtClean="0">
                <a:solidFill>
                  <a:srgbClr val="0000CC"/>
                </a:solidFill>
              </a:rPr>
              <a:t>B=</a:t>
            </a:r>
            <a:r>
              <a:rPr lang="id-ID" sz="3600" i="1" dirty="0" smtClean="0">
                <a:solidFill>
                  <a:srgbClr val="0000CC"/>
                </a:solidFill>
              </a:rPr>
              <a:t>(q</a:t>
            </a:r>
            <a:r>
              <a:rPr lang="id-ID" sz="3600" i="1" dirty="0" smtClean="0">
                <a:solidFill>
                  <a:srgbClr val="0000CC"/>
                </a:solidFill>
                <a:sym typeface="Symbol"/>
              </a:rPr>
              <a:t>r</a:t>
            </a:r>
            <a:r>
              <a:rPr lang="id-ID" sz="3600" i="1" dirty="0" smtClean="0">
                <a:solidFill>
                  <a:srgbClr val="0000CC"/>
                </a:solidFill>
              </a:rPr>
              <a:t>)</a:t>
            </a:r>
          </a:p>
          <a:p>
            <a:pPr>
              <a:buNone/>
            </a:pPr>
            <a:r>
              <a:rPr lang="id-ID" sz="3600" dirty="0" smtClean="0">
                <a:solidFill>
                  <a:srgbClr val="0000CC"/>
                </a:solidFill>
                <a:sym typeface="Symbol"/>
              </a:rPr>
              <a:t>C=</a:t>
            </a:r>
            <a:r>
              <a:rPr lang="id-ID" sz="3600" i="1" dirty="0" smtClean="0">
                <a:solidFill>
                  <a:srgbClr val="0000CC"/>
                </a:solidFill>
                <a:sym typeface="Symbol"/>
              </a:rPr>
              <a:t>(AB)</a:t>
            </a:r>
          </a:p>
          <a:p>
            <a:pPr>
              <a:buNone/>
            </a:pPr>
            <a:r>
              <a:rPr lang="id-ID" sz="3600" dirty="0" smtClean="0">
                <a:solidFill>
                  <a:srgbClr val="0000CC"/>
                </a:solidFill>
                <a:sym typeface="Symbol"/>
              </a:rPr>
              <a:t>D</a:t>
            </a:r>
            <a:r>
              <a:rPr lang="id-ID" sz="3600" dirty="0" smtClean="0">
                <a:solidFill>
                  <a:srgbClr val="0000CC"/>
                </a:solidFill>
              </a:rPr>
              <a:t>=</a:t>
            </a:r>
            <a:r>
              <a:rPr lang="id-ID" sz="3600" i="1" dirty="0" smtClean="0">
                <a:solidFill>
                  <a:srgbClr val="0000CC"/>
                </a:solidFill>
              </a:rPr>
              <a:t>(p</a:t>
            </a:r>
            <a:r>
              <a:rPr lang="id-ID" sz="3600" i="1" dirty="0" smtClean="0">
                <a:solidFill>
                  <a:srgbClr val="0000CC"/>
                </a:solidFill>
                <a:sym typeface="Symbol"/>
              </a:rPr>
              <a:t>r</a:t>
            </a:r>
            <a:r>
              <a:rPr lang="id-ID" sz="3600" i="1" dirty="0" smtClean="0">
                <a:solidFill>
                  <a:srgbClr val="0000CC"/>
                </a:solidFill>
              </a:rPr>
              <a:t>)</a:t>
            </a:r>
          </a:p>
          <a:p>
            <a:pPr>
              <a:buNone/>
            </a:pPr>
            <a:r>
              <a:rPr lang="id-ID" sz="3600" dirty="0" smtClean="0">
                <a:solidFill>
                  <a:srgbClr val="0000CC"/>
                </a:solidFill>
                <a:sym typeface="Symbol"/>
              </a:rPr>
              <a:t>E=</a:t>
            </a:r>
            <a:r>
              <a:rPr lang="id-ID" sz="3600" dirty="0" smtClean="0">
                <a:solidFill>
                  <a:srgbClr val="0000CC"/>
                </a:solidFill>
              </a:rPr>
              <a:t> C</a:t>
            </a:r>
            <a:r>
              <a:rPr lang="id-ID" sz="3600" dirty="0" smtClean="0">
                <a:solidFill>
                  <a:srgbClr val="0000CC"/>
                </a:solidFill>
                <a:sym typeface="Symbol"/>
              </a:rPr>
              <a:t>D </a:t>
            </a:r>
          </a:p>
          <a:p>
            <a:pPr>
              <a:buNone/>
            </a:pPr>
            <a:endParaRPr lang="id-ID" sz="3600" dirty="0" smtClean="0">
              <a:solidFill>
                <a:srgbClr val="0000CC"/>
              </a:solidFill>
              <a:sym typeface="Symbol"/>
            </a:endParaRPr>
          </a:p>
          <a:p>
            <a:pPr>
              <a:buNone/>
            </a:pPr>
            <a:r>
              <a:rPr lang="id-ID" sz="3600" dirty="0" smtClean="0">
                <a:solidFill>
                  <a:srgbClr val="0000CC"/>
                </a:solidFill>
                <a:sym typeface="Symbol"/>
              </a:rPr>
              <a:t>Valid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357554" y="1369716"/>
          <a:ext cx="5000658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7"/>
                <a:gridCol w="500066"/>
                <a:gridCol w="500066"/>
                <a:gridCol w="714380"/>
                <a:gridCol w="714380"/>
                <a:gridCol w="714380"/>
                <a:gridCol w="714380"/>
                <a:gridCol w="7143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p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q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>
                          <a:sym typeface="Symbol"/>
                        </a:rPr>
                        <a:t>r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>
                          <a:sym typeface="Symbol"/>
                        </a:rPr>
                        <a:t>A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>
                          <a:sym typeface="Symbol"/>
                        </a:rPr>
                        <a:t>B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C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D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E</a:t>
                      </a:r>
                      <a:endParaRPr lang="id-ID" sz="3200" i="1" dirty="0"/>
                    </a:p>
                  </a:txBody>
                  <a:tcPr/>
                </a:tc>
              </a:tr>
              <a:tr h="21716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Contoh 3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Diketahui premis </a:t>
            </a:r>
            <a:r>
              <a:rPr lang="id-ID" sz="4400" i="1" dirty="0" smtClean="0">
                <a:solidFill>
                  <a:srgbClr val="0000CC"/>
                </a:solidFill>
              </a:rPr>
              <a:t>(p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 q</a:t>
            </a:r>
            <a:r>
              <a:rPr lang="id-ID" sz="4400" i="1" dirty="0" smtClean="0">
                <a:solidFill>
                  <a:srgbClr val="0000CC"/>
                </a:solidFill>
              </a:rPr>
              <a:t>) </a:t>
            </a:r>
            <a:r>
              <a:rPr lang="id-ID" sz="4400" dirty="0" smtClean="0">
                <a:solidFill>
                  <a:srgbClr val="0000CC"/>
                </a:solidFill>
              </a:rPr>
              <a:t>dan </a:t>
            </a:r>
            <a:r>
              <a:rPr lang="id-ID" sz="4400" i="1" dirty="0" smtClean="0">
                <a:solidFill>
                  <a:srgbClr val="0000CC"/>
                </a:solidFill>
              </a:rPr>
              <a:t>(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</a:t>
            </a:r>
            <a:r>
              <a:rPr lang="id-ID" sz="4400" i="1" dirty="0" smtClean="0">
                <a:solidFill>
                  <a:srgbClr val="0000CC"/>
                </a:solidFill>
              </a:rPr>
              <a:t>p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r</a:t>
            </a:r>
            <a:r>
              <a:rPr lang="id-ID" sz="4400" i="1" dirty="0" smtClean="0">
                <a:solidFill>
                  <a:srgbClr val="0000CC"/>
                </a:solidFill>
              </a:rPr>
              <a:t>)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apakah </a:t>
            </a:r>
            <a:r>
              <a:rPr lang="id-ID" sz="4400" i="1" dirty="0" smtClean="0">
                <a:solidFill>
                  <a:srgbClr val="0000CC"/>
                </a:solidFill>
              </a:rPr>
              <a:t>(q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 r</a:t>
            </a:r>
            <a:r>
              <a:rPr lang="id-ID" sz="4400" i="1" dirty="0" smtClean="0">
                <a:solidFill>
                  <a:srgbClr val="0000CC"/>
                </a:solidFill>
              </a:rPr>
              <a:t>)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merupakan kesimpulan yang valid ?, tunjukan dengan Tabel Kebenaran</a:t>
            </a:r>
            <a:endParaRPr lang="id-ID" sz="4400" dirty="0" smtClean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Penyelesaian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jika </a:t>
            </a:r>
            <a:r>
              <a:rPr lang="id-ID" sz="4400" i="1" dirty="0" smtClean="0">
                <a:solidFill>
                  <a:srgbClr val="0000CC"/>
                </a:solidFill>
              </a:rPr>
              <a:t>P</a:t>
            </a:r>
            <a:r>
              <a:rPr lang="id-ID" sz="4400" i="1" baseline="-25000" dirty="0" smtClean="0">
                <a:solidFill>
                  <a:srgbClr val="0000CC"/>
                </a:solidFill>
              </a:rPr>
              <a:t>1</a:t>
            </a:r>
            <a:r>
              <a:rPr lang="id-ID" sz="4400" i="1" dirty="0" smtClean="0">
                <a:solidFill>
                  <a:srgbClr val="0000CC"/>
                </a:solidFill>
              </a:rPr>
              <a:t>=</a:t>
            </a:r>
            <a:r>
              <a:rPr lang="id-ID" sz="4400" dirty="0" smtClean="0">
                <a:solidFill>
                  <a:srgbClr val="0000CC"/>
                </a:solidFill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</a:rPr>
              <a:t>(p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 q</a:t>
            </a:r>
            <a:r>
              <a:rPr lang="id-ID" sz="4400" i="1" dirty="0" smtClean="0">
                <a:solidFill>
                  <a:srgbClr val="0000CC"/>
                </a:solidFill>
              </a:rPr>
              <a:t>) </a:t>
            </a:r>
            <a:r>
              <a:rPr lang="id-ID" sz="4400" dirty="0" smtClean="0">
                <a:solidFill>
                  <a:srgbClr val="0000CC"/>
                </a:solidFill>
              </a:rPr>
              <a:t>dan </a:t>
            </a:r>
            <a:r>
              <a:rPr lang="id-ID" sz="4400" i="1" dirty="0" smtClean="0">
                <a:solidFill>
                  <a:srgbClr val="0000CC"/>
                </a:solidFill>
              </a:rPr>
              <a:t>P</a:t>
            </a:r>
            <a:r>
              <a:rPr lang="id-ID" sz="4400" i="1" baseline="-25000" dirty="0" smtClean="0">
                <a:solidFill>
                  <a:srgbClr val="0000CC"/>
                </a:solidFill>
              </a:rPr>
              <a:t>2</a:t>
            </a:r>
            <a:r>
              <a:rPr lang="id-ID" sz="4400" dirty="0" smtClean="0">
                <a:solidFill>
                  <a:srgbClr val="0000CC"/>
                </a:solidFill>
              </a:rPr>
              <a:t>=</a:t>
            </a:r>
            <a:r>
              <a:rPr lang="id-ID" sz="4400" i="1" dirty="0" smtClean="0">
                <a:solidFill>
                  <a:srgbClr val="0000CC"/>
                </a:solidFill>
              </a:rPr>
              <a:t> (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</a:t>
            </a:r>
            <a:r>
              <a:rPr lang="id-ID" sz="4400" i="1" dirty="0" smtClean="0">
                <a:solidFill>
                  <a:srgbClr val="0000CC"/>
                </a:solidFill>
              </a:rPr>
              <a:t>p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 r</a:t>
            </a:r>
            <a:r>
              <a:rPr lang="id-ID" sz="4400" i="1" dirty="0" smtClean="0">
                <a:solidFill>
                  <a:srgbClr val="0000CC"/>
                </a:solidFill>
              </a:rPr>
              <a:t>)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 maka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Q = </a:t>
            </a:r>
            <a:r>
              <a:rPr lang="id-ID" sz="4400" i="1" dirty="0" smtClean="0">
                <a:solidFill>
                  <a:srgbClr val="0000CC"/>
                </a:solidFill>
              </a:rPr>
              <a:t>(q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 r</a:t>
            </a:r>
            <a:r>
              <a:rPr lang="id-ID" sz="4400" i="1" dirty="0" smtClean="0">
                <a:solidFill>
                  <a:srgbClr val="0000CC"/>
                </a:solidFill>
              </a:rPr>
              <a:t>)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,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 hal ini dapat dirumuskan menjadi </a:t>
            </a:r>
            <a:r>
              <a:rPr lang="id-ID" sz="4400" i="1" dirty="0" smtClean="0">
                <a:solidFill>
                  <a:srgbClr val="0000CC"/>
                </a:solidFill>
              </a:rPr>
              <a:t>P</a:t>
            </a:r>
            <a:r>
              <a:rPr lang="id-ID" sz="4400" i="1" baseline="-25000" dirty="0" smtClean="0">
                <a:solidFill>
                  <a:srgbClr val="0000CC"/>
                </a:solidFill>
              </a:rPr>
              <a:t>1</a:t>
            </a:r>
            <a:r>
              <a:rPr lang="id-ID" sz="4400" i="1" dirty="0" smtClean="0">
                <a:solidFill>
                  <a:srgbClr val="0000CC"/>
                </a:solidFill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</a:t>
            </a:r>
            <a:r>
              <a:rPr lang="id-ID" sz="4400" dirty="0" smtClean="0">
                <a:solidFill>
                  <a:srgbClr val="0000CC"/>
                </a:solidFill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</a:rPr>
              <a:t>P</a:t>
            </a:r>
            <a:r>
              <a:rPr lang="id-ID" sz="4400" i="1" baseline="-25000" dirty="0" smtClean="0">
                <a:solidFill>
                  <a:srgbClr val="0000CC"/>
                </a:solidFill>
              </a:rPr>
              <a:t>2</a:t>
            </a:r>
            <a:r>
              <a:rPr lang="id-ID" sz="4400" i="1" dirty="0" smtClean="0">
                <a:solidFill>
                  <a:srgbClr val="0000CC"/>
                </a:solidFill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Q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  atau </a:t>
            </a:r>
          </a:p>
          <a:p>
            <a:pPr>
              <a:buNone/>
            </a:pPr>
            <a:r>
              <a:rPr lang="id-ID" sz="4400" i="1" dirty="0" smtClean="0">
                <a:solidFill>
                  <a:srgbClr val="0000CC"/>
                </a:solidFill>
              </a:rPr>
              <a:t>	((p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 q</a:t>
            </a:r>
            <a:r>
              <a:rPr lang="id-ID" sz="4400" i="1" dirty="0" smtClean="0">
                <a:solidFill>
                  <a:srgbClr val="0000CC"/>
                </a:solidFill>
              </a:rPr>
              <a:t>)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</a:t>
            </a:r>
            <a:r>
              <a:rPr lang="id-ID" sz="4400" dirty="0" smtClean="0">
                <a:solidFill>
                  <a:srgbClr val="0000CC"/>
                </a:solidFill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</a:rPr>
              <a:t>(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</a:t>
            </a:r>
            <a:r>
              <a:rPr lang="id-ID" sz="4400" i="1" dirty="0" smtClean="0">
                <a:solidFill>
                  <a:srgbClr val="0000CC"/>
                </a:solidFill>
              </a:rPr>
              <a:t>p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 r</a:t>
            </a:r>
            <a:r>
              <a:rPr lang="id-ID" sz="4400" i="1" dirty="0" smtClean="0">
                <a:solidFill>
                  <a:srgbClr val="0000CC"/>
                </a:solidFill>
              </a:rPr>
              <a:t>))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  </a:t>
            </a:r>
            <a:r>
              <a:rPr lang="id-ID" sz="4400" i="1" dirty="0" smtClean="0">
                <a:solidFill>
                  <a:srgbClr val="0000CC"/>
                </a:solidFill>
              </a:rPr>
              <a:t>(q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 r</a:t>
            </a:r>
            <a:r>
              <a:rPr lang="id-ID" sz="4400" i="1" dirty="0" smtClean="0">
                <a:solidFill>
                  <a:srgbClr val="0000CC"/>
                </a:solidFill>
              </a:rPr>
              <a:t>)</a:t>
            </a:r>
            <a:endParaRPr lang="id-ID" sz="4400" i="1" dirty="0" smtClean="0">
              <a:solidFill>
                <a:srgbClr val="0000CC"/>
              </a:solidFill>
              <a:sym typeface="Symbol"/>
            </a:endParaRPr>
          </a:p>
          <a:p>
            <a:pPr>
              <a:buNone/>
            </a:pP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	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Tabelnya :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1285860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Misal : </a:t>
            </a:r>
          </a:p>
          <a:p>
            <a:pPr>
              <a:buNone/>
            </a:pPr>
            <a:r>
              <a:rPr lang="id-ID" sz="3600" dirty="0" smtClean="0">
                <a:solidFill>
                  <a:srgbClr val="0000CC"/>
                </a:solidFill>
              </a:rPr>
              <a:t>A=</a:t>
            </a:r>
            <a:r>
              <a:rPr lang="id-ID" sz="3600" i="1" dirty="0" smtClean="0">
                <a:solidFill>
                  <a:srgbClr val="0000CC"/>
                </a:solidFill>
              </a:rPr>
              <a:t>(p</a:t>
            </a:r>
            <a:r>
              <a:rPr lang="id-ID" sz="3600" i="1" dirty="0" smtClean="0">
                <a:solidFill>
                  <a:srgbClr val="0000CC"/>
                </a:solidFill>
                <a:sym typeface="Symbol"/>
              </a:rPr>
              <a:t>q</a:t>
            </a:r>
            <a:r>
              <a:rPr lang="id-ID" sz="3600" i="1" dirty="0" smtClean="0">
                <a:solidFill>
                  <a:srgbClr val="0000CC"/>
                </a:solidFill>
              </a:rPr>
              <a:t>)</a:t>
            </a:r>
          </a:p>
          <a:p>
            <a:pPr>
              <a:buNone/>
            </a:pPr>
            <a:r>
              <a:rPr lang="id-ID" sz="3600" dirty="0" smtClean="0">
                <a:solidFill>
                  <a:srgbClr val="0000CC"/>
                </a:solidFill>
              </a:rPr>
              <a:t>B=</a:t>
            </a:r>
            <a:r>
              <a:rPr lang="id-ID" sz="3600" i="1" dirty="0" smtClean="0">
                <a:solidFill>
                  <a:srgbClr val="0000CC"/>
                </a:solidFill>
              </a:rPr>
              <a:t>(</a:t>
            </a:r>
            <a:r>
              <a:rPr lang="id-ID" sz="3600" i="1" dirty="0" smtClean="0">
                <a:solidFill>
                  <a:srgbClr val="0000CC"/>
                </a:solidFill>
                <a:sym typeface="Symbol"/>
              </a:rPr>
              <a:t>p r</a:t>
            </a:r>
            <a:r>
              <a:rPr lang="id-ID" sz="3600" i="1" dirty="0" smtClean="0">
                <a:solidFill>
                  <a:srgbClr val="0000CC"/>
                </a:solidFill>
              </a:rPr>
              <a:t>)</a:t>
            </a:r>
          </a:p>
          <a:p>
            <a:pPr>
              <a:buNone/>
            </a:pPr>
            <a:r>
              <a:rPr lang="id-ID" sz="3600" dirty="0" smtClean="0">
                <a:solidFill>
                  <a:srgbClr val="0000CC"/>
                </a:solidFill>
                <a:sym typeface="Symbol"/>
              </a:rPr>
              <a:t>C=</a:t>
            </a:r>
            <a:r>
              <a:rPr lang="id-ID" sz="3600" i="1" dirty="0" smtClean="0">
                <a:solidFill>
                  <a:srgbClr val="0000CC"/>
                </a:solidFill>
                <a:sym typeface="Symbol"/>
              </a:rPr>
              <a:t>(AB)</a:t>
            </a:r>
          </a:p>
          <a:p>
            <a:pPr>
              <a:buNone/>
            </a:pPr>
            <a:r>
              <a:rPr lang="id-ID" sz="3600" dirty="0" smtClean="0">
                <a:solidFill>
                  <a:srgbClr val="0000CC"/>
                </a:solidFill>
                <a:sym typeface="Symbol"/>
              </a:rPr>
              <a:t>D</a:t>
            </a:r>
            <a:r>
              <a:rPr lang="id-ID" sz="3600" dirty="0" smtClean="0">
                <a:solidFill>
                  <a:srgbClr val="0000CC"/>
                </a:solidFill>
              </a:rPr>
              <a:t>=</a:t>
            </a:r>
            <a:r>
              <a:rPr lang="id-ID" sz="3600" i="1" dirty="0" smtClean="0">
                <a:solidFill>
                  <a:srgbClr val="0000CC"/>
                </a:solidFill>
              </a:rPr>
              <a:t>(q</a:t>
            </a:r>
            <a:r>
              <a:rPr lang="id-ID" sz="3600" i="1" dirty="0" smtClean="0">
                <a:solidFill>
                  <a:srgbClr val="0000CC"/>
                </a:solidFill>
                <a:sym typeface="Symbol"/>
              </a:rPr>
              <a:t> r</a:t>
            </a:r>
            <a:r>
              <a:rPr lang="id-ID" sz="3600" i="1" dirty="0" smtClean="0">
                <a:solidFill>
                  <a:srgbClr val="0000CC"/>
                </a:solidFill>
              </a:rPr>
              <a:t>)</a:t>
            </a:r>
          </a:p>
          <a:p>
            <a:pPr>
              <a:buNone/>
            </a:pPr>
            <a:r>
              <a:rPr lang="id-ID" sz="3600" dirty="0" smtClean="0">
                <a:solidFill>
                  <a:srgbClr val="0000CC"/>
                </a:solidFill>
                <a:sym typeface="Symbol"/>
              </a:rPr>
              <a:t>E=</a:t>
            </a:r>
            <a:r>
              <a:rPr lang="id-ID" sz="3600" dirty="0" smtClean="0">
                <a:solidFill>
                  <a:srgbClr val="0000CC"/>
                </a:solidFill>
              </a:rPr>
              <a:t> C</a:t>
            </a:r>
            <a:r>
              <a:rPr lang="id-ID" sz="3600" dirty="0" smtClean="0">
                <a:solidFill>
                  <a:srgbClr val="0000CC"/>
                </a:solidFill>
                <a:sym typeface="Symbol"/>
              </a:rPr>
              <a:t>D </a:t>
            </a:r>
          </a:p>
          <a:p>
            <a:pPr>
              <a:buNone/>
            </a:pPr>
            <a:endParaRPr lang="id-ID" sz="3600" dirty="0" smtClean="0">
              <a:solidFill>
                <a:srgbClr val="0000CC"/>
              </a:solidFill>
              <a:sym typeface="Symbol"/>
            </a:endParaRPr>
          </a:p>
          <a:p>
            <a:pPr>
              <a:buNone/>
            </a:pPr>
            <a:r>
              <a:rPr lang="id-ID" sz="3600" dirty="0" smtClean="0">
                <a:solidFill>
                  <a:srgbClr val="0000CC"/>
                </a:solidFill>
                <a:sym typeface="Symbol"/>
              </a:rPr>
              <a:t>Valid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000363" y="1369716"/>
          <a:ext cx="5357848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838"/>
                <a:gridCol w="468812"/>
                <a:gridCol w="468812"/>
                <a:gridCol w="732241"/>
                <a:gridCol w="642942"/>
                <a:gridCol w="714380"/>
                <a:gridCol w="642942"/>
                <a:gridCol w="616150"/>
                <a:gridCol w="6697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p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q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>
                          <a:sym typeface="Symbol"/>
                        </a:rPr>
                        <a:t>r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>
                          <a:sym typeface="Symbol"/>
                        </a:rPr>
                        <a:t>p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A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>
                          <a:sym typeface="Symbol"/>
                        </a:rPr>
                        <a:t>B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C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D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E</a:t>
                      </a:r>
                      <a:endParaRPr lang="id-ID" sz="3200" i="1" dirty="0"/>
                    </a:p>
                  </a:txBody>
                  <a:tcPr/>
                </a:tc>
              </a:tr>
              <a:tr h="217160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S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B</a:t>
                      </a:r>
                      <a:endParaRPr lang="id-ID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77500" lnSpcReduction="2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Soal 1 :</a:t>
            </a:r>
          </a:p>
          <a:p>
            <a:pPr lvl="0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Diketahui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suatu</a:t>
            </a:r>
            <a:r>
              <a:rPr lang="en-US" sz="4400" dirty="0" smtClean="0">
                <a:solidFill>
                  <a:srgbClr val="0000CC"/>
                </a:solidFill>
              </a:rPr>
              <a:t> argument </a:t>
            </a:r>
            <a:r>
              <a:rPr lang="en-US" sz="4400" dirty="0" err="1" smtClean="0">
                <a:solidFill>
                  <a:srgbClr val="0000CC"/>
                </a:solidFill>
              </a:rPr>
              <a:t>berikut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smtClean="0">
                <a:solidFill>
                  <a:srgbClr val="0000CC"/>
                </a:solidFill>
              </a:rPr>
              <a:t>P1	: 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suku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bunga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naik</a:t>
            </a:r>
            <a:r>
              <a:rPr lang="en-US" sz="4400" dirty="0" smtClean="0">
                <a:solidFill>
                  <a:srgbClr val="0000CC"/>
                </a:solidFill>
              </a:rPr>
              <a:t>,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harga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	 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saham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turun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smtClean="0">
                <a:solidFill>
                  <a:srgbClr val="0000CC"/>
                </a:solidFill>
              </a:rPr>
              <a:t>P2	: 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harga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saham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turun</a:t>
            </a:r>
            <a:r>
              <a:rPr lang="en-US" sz="4400" dirty="0" smtClean="0">
                <a:solidFill>
                  <a:srgbClr val="0000CC"/>
                </a:solidFill>
              </a:rPr>
              <a:t>,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id-ID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banyak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	  </a:t>
            </a:r>
            <a:r>
              <a:rPr lang="en-US" sz="4400" dirty="0" smtClean="0">
                <a:solidFill>
                  <a:srgbClr val="0000CC"/>
                </a:solidFill>
              </a:rPr>
              <a:t>investor </a:t>
            </a:r>
            <a:r>
              <a:rPr lang="en-US" sz="4400" dirty="0" err="1" smtClean="0">
                <a:solidFill>
                  <a:srgbClr val="0000CC"/>
                </a:solidFill>
              </a:rPr>
              <a:t>kecewa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smtClean="0">
                <a:solidFill>
                  <a:srgbClr val="0000CC"/>
                </a:solidFill>
              </a:rPr>
              <a:t>P3	: </a:t>
            </a:r>
            <a:r>
              <a:rPr lang="en-US" sz="4400" dirty="0" err="1" smtClean="0">
                <a:solidFill>
                  <a:srgbClr val="0000CC"/>
                </a:solidFill>
              </a:rPr>
              <a:t>suku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bunga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naik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smtClean="0">
                <a:solidFill>
                  <a:srgbClr val="0000CC"/>
                </a:solidFill>
              </a:rPr>
              <a:t>Q	: </a:t>
            </a:r>
            <a:r>
              <a:rPr lang="en-US" sz="4400" dirty="0" err="1" smtClean="0">
                <a:solidFill>
                  <a:srgbClr val="0000CC"/>
                </a:solidFill>
              </a:rPr>
              <a:t>banyak</a:t>
            </a:r>
            <a:r>
              <a:rPr lang="en-US" sz="4400" dirty="0" smtClean="0">
                <a:solidFill>
                  <a:srgbClr val="0000CC"/>
                </a:solidFill>
              </a:rPr>
              <a:t> investor </a:t>
            </a:r>
            <a:r>
              <a:rPr lang="en-US" sz="4400" dirty="0" err="1" smtClean="0">
                <a:solidFill>
                  <a:srgbClr val="0000CC"/>
                </a:solidFill>
              </a:rPr>
              <a:t>kecewa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Tunjukan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dengan Tabel Kebenaran apakah kesimpulan itu valid ?</a:t>
            </a:r>
            <a:endParaRPr lang="id-ID" sz="4400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66" y="1285860"/>
            <a:ext cx="8229600" cy="5214974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Nilai Kebenaran Proposisi Majemuk dapat dilihat pada Tabel Kebenaran</a:t>
            </a:r>
          </a:p>
          <a:p>
            <a:r>
              <a:rPr lang="id-ID" sz="4400" dirty="0" smtClean="0">
                <a:solidFill>
                  <a:srgbClr val="0000CC"/>
                </a:solidFill>
              </a:rPr>
              <a:t>Setiap Proposisi Majemuk mempunyai Kunci yang harus diingat 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77500" lnSpcReduction="2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Soal 2 :</a:t>
            </a:r>
          </a:p>
          <a:p>
            <a:pPr lvl="0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Diketahui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suatu</a:t>
            </a:r>
            <a:r>
              <a:rPr lang="en-US" sz="4400" dirty="0" smtClean="0">
                <a:solidFill>
                  <a:srgbClr val="0000CC"/>
                </a:solidFill>
              </a:rPr>
              <a:t> argument </a:t>
            </a:r>
            <a:r>
              <a:rPr lang="en-US" sz="4400" dirty="0" err="1" smtClean="0">
                <a:solidFill>
                  <a:srgbClr val="0000CC"/>
                </a:solidFill>
              </a:rPr>
              <a:t>berikut</a:t>
            </a:r>
            <a:r>
              <a:rPr lang="en-US" sz="4400" dirty="0" smtClean="0">
                <a:solidFill>
                  <a:srgbClr val="0000CC"/>
                </a:solidFill>
              </a:rPr>
              <a:t> :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smtClean="0">
                <a:solidFill>
                  <a:srgbClr val="0000CC"/>
                </a:solidFill>
              </a:rPr>
              <a:t>P1	: 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saya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belajar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logika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informatika</a:t>
            </a:r>
            <a:r>
              <a:rPr lang="en-US" sz="4400" dirty="0" smtClean="0">
                <a:solidFill>
                  <a:srgbClr val="0000CC"/>
                </a:solidFill>
              </a:rPr>
              <a:t>, 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	 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saya</a:t>
            </a:r>
            <a:r>
              <a:rPr lang="en-US" sz="4400" dirty="0" smtClean="0">
                <a:solidFill>
                  <a:srgbClr val="0000CC"/>
                </a:solidFill>
              </a:rPr>
              <a:t> lulus </a:t>
            </a:r>
            <a:r>
              <a:rPr lang="en-US" sz="4400" dirty="0" err="1" smtClean="0">
                <a:solidFill>
                  <a:srgbClr val="0000CC"/>
                </a:solidFill>
              </a:rPr>
              <a:t>ujian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smtClean="0">
                <a:solidFill>
                  <a:srgbClr val="0000CC"/>
                </a:solidFill>
              </a:rPr>
              <a:t>P2	: </a:t>
            </a:r>
            <a:r>
              <a:rPr lang="en-US" sz="4400" dirty="0" err="1" smtClean="0">
                <a:solidFill>
                  <a:srgbClr val="0000CC"/>
                </a:solidFill>
              </a:rPr>
              <a:t>jika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saya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tidak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bermain</a:t>
            </a:r>
            <a:r>
              <a:rPr lang="en-US" sz="4400" dirty="0" smtClean="0">
                <a:solidFill>
                  <a:srgbClr val="0000CC"/>
                </a:solidFill>
              </a:rPr>
              <a:t> game, </a:t>
            </a:r>
            <a:r>
              <a:rPr lang="en-US" sz="4400" dirty="0" err="1" smtClean="0">
                <a:solidFill>
                  <a:srgbClr val="0000CC"/>
                </a:solidFill>
              </a:rPr>
              <a:t>maka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	  </a:t>
            </a:r>
            <a:r>
              <a:rPr lang="en-US" sz="4400" dirty="0" err="1" smtClean="0">
                <a:solidFill>
                  <a:srgbClr val="0000CC"/>
                </a:solidFill>
              </a:rPr>
              <a:t>saya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belajar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logika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informatika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smtClean="0">
                <a:solidFill>
                  <a:srgbClr val="0000CC"/>
                </a:solidFill>
              </a:rPr>
              <a:t>P3	: </a:t>
            </a:r>
            <a:r>
              <a:rPr lang="en-US" sz="4400" dirty="0" err="1" smtClean="0">
                <a:solidFill>
                  <a:srgbClr val="0000CC"/>
                </a:solidFill>
              </a:rPr>
              <a:t>ternyata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saya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tidak</a:t>
            </a:r>
            <a:r>
              <a:rPr lang="en-US" sz="4400" dirty="0" smtClean="0">
                <a:solidFill>
                  <a:srgbClr val="0000CC"/>
                </a:solidFill>
              </a:rPr>
              <a:t> lulus </a:t>
            </a:r>
            <a:r>
              <a:rPr lang="en-US" sz="4400" dirty="0" err="1" smtClean="0">
                <a:solidFill>
                  <a:srgbClr val="0000CC"/>
                </a:solidFill>
              </a:rPr>
              <a:t>ujian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smtClean="0">
                <a:solidFill>
                  <a:srgbClr val="0000CC"/>
                </a:solidFill>
              </a:rPr>
              <a:t>Q	: </a:t>
            </a:r>
            <a:r>
              <a:rPr lang="en-US" sz="4400" dirty="0" err="1" smtClean="0">
                <a:solidFill>
                  <a:srgbClr val="0000CC"/>
                </a:solidFill>
              </a:rPr>
              <a:t>berarti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saya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err="1" smtClean="0">
                <a:solidFill>
                  <a:srgbClr val="0000CC"/>
                </a:solidFill>
              </a:rPr>
              <a:t>bermain</a:t>
            </a:r>
            <a:r>
              <a:rPr lang="en-US" sz="4400" dirty="0" smtClean="0">
                <a:solidFill>
                  <a:srgbClr val="0000CC"/>
                </a:solidFill>
              </a:rPr>
              <a:t> game</a:t>
            </a:r>
            <a:endParaRPr lang="id-ID" sz="4400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en-US" sz="4400" dirty="0" err="1" smtClean="0">
                <a:solidFill>
                  <a:srgbClr val="0000CC"/>
                </a:solidFill>
              </a:rPr>
              <a:t>Tunjukan</a:t>
            </a:r>
            <a:r>
              <a:rPr lang="en-US" sz="4400" dirty="0" smtClean="0">
                <a:solidFill>
                  <a:srgbClr val="0000CC"/>
                </a:solidFill>
              </a:rPr>
              <a:t> </a:t>
            </a:r>
            <a:r>
              <a:rPr lang="id-ID" sz="4400" dirty="0" smtClean="0">
                <a:solidFill>
                  <a:srgbClr val="0000CC"/>
                </a:solidFill>
              </a:rPr>
              <a:t>dengan Tabel Kebenaran apakah kesimpulan itu valid ?</a:t>
            </a:r>
          </a:p>
          <a:p>
            <a:pPr lvl="0">
              <a:buNone/>
            </a:pPr>
            <a:endParaRPr lang="id-ID" sz="4400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Soal 3 :</a:t>
            </a:r>
          </a:p>
          <a:p>
            <a:pPr lvl="0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Apakah </a:t>
            </a:r>
            <a:r>
              <a:rPr lang="id-ID" sz="4400" i="1" dirty="0" smtClean="0">
                <a:solidFill>
                  <a:srgbClr val="0000CC"/>
                </a:solidFill>
              </a:rPr>
              <a:t>(s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r</a:t>
            </a:r>
            <a:r>
              <a:rPr lang="id-ID" sz="4400" i="1" dirty="0" smtClean="0">
                <a:solidFill>
                  <a:srgbClr val="0000CC"/>
                </a:solidFill>
              </a:rPr>
              <a:t>)</a:t>
            </a:r>
            <a:r>
              <a:rPr lang="id-ID" sz="4400" dirty="0" smtClean="0">
                <a:solidFill>
                  <a:srgbClr val="0000CC"/>
                </a:solidFill>
              </a:rPr>
              <a:t> merupakan kesimpulan yang valid dari premis </a:t>
            </a:r>
            <a:r>
              <a:rPr lang="id-ID" sz="4400" i="1" dirty="0" smtClean="0">
                <a:solidFill>
                  <a:srgbClr val="0000CC"/>
                </a:solidFill>
              </a:rPr>
              <a:t>(p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(qr)</a:t>
            </a:r>
            <a:r>
              <a:rPr lang="id-ID" sz="4400" i="1" dirty="0" smtClean="0">
                <a:solidFill>
                  <a:srgbClr val="0000CC"/>
                </a:solidFill>
              </a:rPr>
              <a:t>), (p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s</a:t>
            </a:r>
            <a:r>
              <a:rPr lang="id-ID" sz="4400" i="1" dirty="0" smtClean="0">
                <a:solidFill>
                  <a:srgbClr val="0000CC"/>
                </a:solidFill>
              </a:rPr>
              <a:t>)</a:t>
            </a:r>
            <a:r>
              <a:rPr lang="id-ID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0000CC"/>
                </a:solidFill>
              </a:rPr>
              <a:t>,</a:t>
            </a:r>
            <a:r>
              <a:rPr lang="id-ID" sz="4400" dirty="0" smtClean="0">
                <a:solidFill>
                  <a:srgbClr val="0000CC"/>
                </a:solidFill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</a:rPr>
              <a:t>(q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) ?,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Tunjukan dengan Tabel Kebenaran</a:t>
            </a:r>
            <a:r>
              <a:rPr lang="id-ID" sz="4400" dirty="0" smtClean="0">
                <a:solidFill>
                  <a:srgbClr val="0000CC"/>
                </a:solidFill>
              </a:rPr>
              <a:t>  </a:t>
            </a:r>
            <a:endParaRPr lang="id-ID" sz="4400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Soal 4 :</a:t>
            </a:r>
          </a:p>
          <a:p>
            <a:pPr lvl="0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Apakah </a:t>
            </a:r>
            <a:r>
              <a:rPr lang="id-ID" sz="4400" i="1" dirty="0" smtClean="0">
                <a:solidFill>
                  <a:srgbClr val="0000CC"/>
                </a:solidFill>
              </a:rPr>
              <a:t>(r)</a:t>
            </a:r>
            <a:r>
              <a:rPr lang="id-ID" sz="4400" dirty="0" smtClean="0">
                <a:solidFill>
                  <a:srgbClr val="0000CC"/>
                </a:solidFill>
              </a:rPr>
              <a:t> merupakan kesimpulan yang valid dari premis </a:t>
            </a:r>
            <a:r>
              <a:rPr lang="id-ID" sz="4400" i="1" dirty="0" smtClean="0">
                <a:solidFill>
                  <a:srgbClr val="0000CC"/>
                </a:solidFill>
              </a:rPr>
              <a:t>(p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q</a:t>
            </a:r>
            <a:r>
              <a:rPr lang="id-ID" sz="4400" i="1" dirty="0" smtClean="0">
                <a:solidFill>
                  <a:srgbClr val="0000CC"/>
                </a:solidFill>
              </a:rPr>
              <a:t>), (q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r)</a:t>
            </a:r>
            <a:r>
              <a:rPr lang="id-ID" sz="4400" dirty="0" smtClean="0">
                <a:solidFill>
                  <a:srgbClr val="0000CC"/>
                </a:solidFill>
              </a:rPr>
              <a:t> </a:t>
            </a:r>
            <a:r>
              <a:rPr lang="en-US" sz="4400" dirty="0" smtClean="0">
                <a:solidFill>
                  <a:srgbClr val="0000CC"/>
                </a:solidFill>
              </a:rPr>
              <a:t>, </a:t>
            </a:r>
            <a:r>
              <a:rPr lang="id-ID" sz="4400" i="1" dirty="0" smtClean="0">
                <a:solidFill>
                  <a:srgbClr val="0000CC"/>
                </a:solidFill>
              </a:rPr>
              <a:t>(p 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 r</a:t>
            </a:r>
            <a:r>
              <a:rPr lang="id-ID" sz="4400" i="1" dirty="0" smtClean="0">
                <a:solidFill>
                  <a:srgbClr val="0000CC"/>
                </a:solidFill>
              </a:rPr>
              <a:t>)</a:t>
            </a:r>
            <a:r>
              <a:rPr lang="en-US" sz="4400" dirty="0" smtClean="0">
                <a:solidFill>
                  <a:srgbClr val="0000CC"/>
                </a:solidFill>
              </a:rPr>
              <a:t> ,</a:t>
            </a:r>
            <a:r>
              <a:rPr lang="id-ID" sz="4400" dirty="0" smtClean="0">
                <a:solidFill>
                  <a:srgbClr val="0000CC"/>
                </a:solidFill>
              </a:rPr>
              <a:t> </a:t>
            </a:r>
            <a:r>
              <a:rPr lang="id-ID" sz="4400" i="1" dirty="0" smtClean="0">
                <a:solidFill>
                  <a:srgbClr val="0000CC"/>
                </a:solidFill>
              </a:rPr>
              <a:t>(p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) ?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Tunjukan dengan Tabel Kebenaran</a:t>
            </a:r>
            <a:r>
              <a:rPr lang="id-ID" sz="4400" dirty="0" smtClean="0">
                <a:solidFill>
                  <a:srgbClr val="0000CC"/>
                </a:solidFill>
              </a:rPr>
              <a:t>  </a:t>
            </a:r>
            <a:endParaRPr lang="id-ID" sz="4400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Soal 5 :</a:t>
            </a:r>
          </a:p>
          <a:p>
            <a:pPr lvl="0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Apakah </a:t>
            </a:r>
            <a:r>
              <a:rPr lang="id-ID" sz="4400" i="1" dirty="0" smtClean="0">
                <a:solidFill>
                  <a:srgbClr val="0000CC"/>
                </a:solidFill>
              </a:rPr>
              <a:t>(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s</a:t>
            </a:r>
            <a:r>
              <a:rPr lang="id-ID" sz="4400" i="1" dirty="0" smtClean="0">
                <a:solidFill>
                  <a:srgbClr val="0000CC"/>
                </a:solidFill>
              </a:rPr>
              <a:t>)</a:t>
            </a:r>
            <a:r>
              <a:rPr lang="id-ID" sz="4400" dirty="0" smtClean="0">
                <a:solidFill>
                  <a:srgbClr val="0000CC"/>
                </a:solidFill>
              </a:rPr>
              <a:t> merupakan kesimpulan yang valid dari premis </a:t>
            </a:r>
            <a:r>
              <a:rPr lang="id-ID" sz="4400" i="1" dirty="0" smtClean="0">
                <a:solidFill>
                  <a:srgbClr val="0000CC"/>
                </a:solidFill>
              </a:rPr>
              <a:t>(p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q</a:t>
            </a:r>
            <a:r>
              <a:rPr lang="id-ID" sz="4400" i="1" dirty="0" smtClean="0">
                <a:solidFill>
                  <a:srgbClr val="0000CC"/>
                </a:solidFill>
              </a:rPr>
              <a:t>), (q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r),</a:t>
            </a:r>
            <a:r>
              <a:rPr lang="id-ID" sz="4400" i="1" dirty="0" smtClean="0">
                <a:solidFill>
                  <a:srgbClr val="0000CC"/>
                </a:solidFill>
              </a:rPr>
              <a:t>(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</a:t>
            </a:r>
            <a:r>
              <a:rPr lang="id-ID" sz="4400" i="1" dirty="0" smtClean="0">
                <a:solidFill>
                  <a:srgbClr val="0000CC"/>
                </a:solidFill>
              </a:rPr>
              <a:t>p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s</a:t>
            </a:r>
            <a:r>
              <a:rPr lang="id-ID" sz="4400" i="1" dirty="0" smtClean="0">
                <a:solidFill>
                  <a:srgbClr val="0000CC"/>
                </a:solidFill>
              </a:rPr>
              <a:t>)</a:t>
            </a:r>
            <a:r>
              <a:rPr lang="id-ID" sz="4400" dirty="0" smtClean="0">
                <a:solidFill>
                  <a:srgbClr val="0000CC"/>
                </a:solidFill>
              </a:rPr>
              <a:t> dan </a:t>
            </a:r>
            <a:r>
              <a:rPr lang="id-ID" sz="4400" i="1" dirty="0" smtClean="0">
                <a:solidFill>
                  <a:srgbClr val="0000CC"/>
                </a:solidFill>
              </a:rPr>
              <a:t>(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r) ?,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Tunjukan dengan Tabel Kebenaran</a:t>
            </a:r>
            <a:r>
              <a:rPr lang="id-ID" sz="4400" dirty="0" smtClean="0">
                <a:solidFill>
                  <a:srgbClr val="0000CC"/>
                </a:solidFill>
              </a:rPr>
              <a:t>  </a:t>
            </a:r>
            <a:endParaRPr lang="id-ID" sz="4400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Soal 6 :</a:t>
            </a:r>
          </a:p>
          <a:p>
            <a:pPr lvl="0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Apakah </a:t>
            </a:r>
            <a:r>
              <a:rPr lang="id-ID" sz="4400" i="1" dirty="0" smtClean="0">
                <a:solidFill>
                  <a:srgbClr val="0000CC"/>
                </a:solidFill>
              </a:rPr>
              <a:t>(p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q</a:t>
            </a:r>
            <a:r>
              <a:rPr lang="id-ID" sz="4400" i="1" dirty="0" smtClean="0">
                <a:solidFill>
                  <a:srgbClr val="0000CC"/>
                </a:solidFill>
              </a:rPr>
              <a:t>)</a:t>
            </a:r>
            <a:r>
              <a:rPr lang="id-ID" sz="4400" dirty="0" smtClean="0">
                <a:solidFill>
                  <a:srgbClr val="0000CC"/>
                </a:solidFill>
              </a:rPr>
              <a:t> merupakan kesimpulan yang valid dari premis </a:t>
            </a:r>
            <a:r>
              <a:rPr lang="id-ID" sz="4400" i="1" dirty="0" smtClean="0">
                <a:solidFill>
                  <a:srgbClr val="0000CC"/>
                </a:solidFill>
              </a:rPr>
              <a:t>(p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q</a:t>
            </a:r>
            <a:r>
              <a:rPr lang="id-ID" sz="4400" i="1" dirty="0" smtClean="0">
                <a:solidFill>
                  <a:srgbClr val="0000CC"/>
                </a:solidFill>
              </a:rPr>
              <a:t>), (q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r),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dan </a:t>
            </a:r>
            <a:r>
              <a:rPr lang="id-ID" sz="4400" i="1" dirty="0" smtClean="0">
                <a:solidFill>
                  <a:srgbClr val="0000CC"/>
                </a:solidFill>
              </a:rPr>
              <a:t>(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qs</a:t>
            </a:r>
            <a:r>
              <a:rPr lang="id-ID" sz="4400" i="1" dirty="0" smtClean="0">
                <a:solidFill>
                  <a:srgbClr val="0000CC"/>
                </a:solidFill>
              </a:rPr>
              <a:t>)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 ?,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Tunjukan dengan Tabel Kebenaran</a:t>
            </a:r>
            <a:r>
              <a:rPr lang="id-ID" sz="4400" dirty="0" smtClean="0">
                <a:solidFill>
                  <a:srgbClr val="0000CC"/>
                </a:solidFill>
              </a:rPr>
              <a:t>  </a:t>
            </a:r>
            <a:endParaRPr lang="id-ID" sz="4400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Soal 7 :</a:t>
            </a:r>
          </a:p>
          <a:p>
            <a:pPr lvl="0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Apakah </a:t>
            </a:r>
            <a:r>
              <a:rPr lang="id-ID" sz="4400" i="1" dirty="0" smtClean="0">
                <a:solidFill>
                  <a:srgbClr val="0000CC"/>
                </a:solidFill>
              </a:rPr>
              <a:t>(r)</a:t>
            </a:r>
            <a:r>
              <a:rPr lang="id-ID" sz="4400" dirty="0" smtClean="0">
                <a:solidFill>
                  <a:srgbClr val="0000CC"/>
                </a:solidFill>
              </a:rPr>
              <a:t> merupakan kesimpulan yang valid dari premis </a:t>
            </a:r>
            <a:r>
              <a:rPr lang="id-ID" sz="4400" i="1" dirty="0" smtClean="0">
                <a:solidFill>
                  <a:srgbClr val="0000CC"/>
                </a:solidFill>
              </a:rPr>
              <a:t>(q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p</a:t>
            </a:r>
            <a:r>
              <a:rPr lang="id-ID" sz="4400" i="1" dirty="0" smtClean="0">
                <a:solidFill>
                  <a:srgbClr val="0000CC"/>
                </a:solidFill>
              </a:rPr>
              <a:t>), (p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r), </a:t>
            </a:r>
            <a:r>
              <a:rPr lang="id-ID" sz="4400" i="1" dirty="0" smtClean="0">
                <a:solidFill>
                  <a:srgbClr val="0000CC"/>
                </a:solidFill>
              </a:rPr>
              <a:t>(p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s), </a:t>
            </a:r>
            <a:r>
              <a:rPr lang="id-ID" sz="4400" i="1" dirty="0" smtClean="0">
                <a:solidFill>
                  <a:srgbClr val="0000CC"/>
                </a:solidFill>
              </a:rPr>
              <a:t>(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s)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dan </a:t>
            </a:r>
            <a:r>
              <a:rPr lang="id-ID" sz="4400" i="1" dirty="0" smtClean="0">
                <a:solidFill>
                  <a:srgbClr val="0000CC"/>
                </a:solidFill>
              </a:rPr>
              <a:t>(p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q</a:t>
            </a:r>
            <a:r>
              <a:rPr lang="id-ID" sz="4400" i="1" dirty="0" smtClean="0">
                <a:solidFill>
                  <a:srgbClr val="0000CC"/>
                </a:solidFill>
              </a:rPr>
              <a:t>)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 ?,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Tunjukan dengan Tabel Kebenaran</a:t>
            </a:r>
            <a:r>
              <a:rPr lang="id-ID" sz="4400" dirty="0" smtClean="0">
                <a:solidFill>
                  <a:srgbClr val="0000CC"/>
                </a:solidFill>
              </a:rPr>
              <a:t>  </a:t>
            </a:r>
            <a:endParaRPr lang="id-ID" sz="4400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Soal 8 :</a:t>
            </a:r>
          </a:p>
          <a:p>
            <a:pPr lvl="0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Apakah </a:t>
            </a:r>
            <a:r>
              <a:rPr lang="id-ID" sz="4400" i="1" dirty="0" smtClean="0">
                <a:solidFill>
                  <a:srgbClr val="0000CC"/>
                </a:solidFill>
              </a:rPr>
              <a:t>(q)</a:t>
            </a:r>
            <a:r>
              <a:rPr lang="id-ID" sz="4400" dirty="0" smtClean="0">
                <a:solidFill>
                  <a:srgbClr val="0000CC"/>
                </a:solidFill>
              </a:rPr>
              <a:t> merupakan kesimpulan yang valid dari premis </a:t>
            </a:r>
            <a:r>
              <a:rPr lang="id-ID" sz="4400" i="1" dirty="0" smtClean="0">
                <a:solidFill>
                  <a:srgbClr val="0000CC"/>
                </a:solidFill>
              </a:rPr>
              <a:t>(p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q</a:t>
            </a:r>
            <a:r>
              <a:rPr lang="id-ID" sz="4400" i="1" dirty="0" smtClean="0">
                <a:solidFill>
                  <a:srgbClr val="0000CC"/>
                </a:solidFill>
              </a:rPr>
              <a:t>)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</a:t>
            </a:r>
            <a:r>
              <a:rPr lang="id-ID" sz="4400" i="1" dirty="0" smtClean="0">
                <a:solidFill>
                  <a:srgbClr val="0000CC"/>
                </a:solidFill>
              </a:rPr>
              <a:t>(</a:t>
            </a:r>
            <a:r>
              <a:rPr lang="id-ID" sz="4400" i="1" dirty="0" smtClean="0">
                <a:solidFill>
                  <a:srgbClr val="0000CC"/>
                </a:solidFill>
                <a:sym typeface="Symbol"/>
              </a:rPr>
              <a:t>rs), (r) ?, 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Tunjukan dengan Tabel Kebenaran</a:t>
            </a:r>
            <a:r>
              <a:rPr lang="id-ID" sz="4400" dirty="0" smtClean="0">
                <a:solidFill>
                  <a:srgbClr val="0000CC"/>
                </a:solidFill>
              </a:rPr>
              <a:t>  </a:t>
            </a:r>
            <a:endParaRPr lang="id-ID" sz="4400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62500" lnSpcReduction="2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Soal 9 :</a:t>
            </a:r>
          </a:p>
          <a:p>
            <a:pPr lvl="0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 Diketahui argument berikut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P1	: Jika di Pangandaran nelayan tertawa 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	  berdendang ria atau wisatawan ramai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	  berpesta pora, maka pasti di sana ada pesta laut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P2	: Jika bulan Pebruari telah tiba maka nelayan di 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	  Pangandaran tertawa berdengan ria 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P3	: Bulan Pebruari telah tiba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Q	: di Pangandaran ada pesta laut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Tunjukan dengan Tabel Kebenaran apakah kesimpulan itu valid ?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id-ID" sz="4000" dirty="0" smtClean="0">
                <a:solidFill>
                  <a:srgbClr val="0000CC"/>
                </a:solidFill>
              </a:rPr>
              <a:t>Soal 10 :</a:t>
            </a:r>
          </a:p>
          <a:p>
            <a:pPr lvl="0">
              <a:buNone/>
            </a:pPr>
            <a:r>
              <a:rPr lang="id-ID" dirty="0" smtClean="0">
                <a:solidFill>
                  <a:srgbClr val="0000CC"/>
                </a:solidFill>
              </a:rPr>
              <a:t>	Diketahui argument berikut :</a:t>
            </a:r>
          </a:p>
          <a:p>
            <a:pPr>
              <a:buNone/>
            </a:pPr>
            <a:r>
              <a:rPr lang="id-ID" dirty="0" smtClean="0">
                <a:solidFill>
                  <a:srgbClr val="0000CC"/>
                </a:solidFill>
              </a:rPr>
              <a:t>	P1	: Pak Ali adalah seorang haji atau biarawan</a:t>
            </a:r>
          </a:p>
          <a:p>
            <a:pPr>
              <a:buNone/>
            </a:pPr>
            <a:r>
              <a:rPr lang="id-ID" dirty="0" smtClean="0">
                <a:solidFill>
                  <a:srgbClr val="0000CC"/>
                </a:solidFill>
              </a:rPr>
              <a:t>	P2	: jika pak Ali seoarang haji maka ia </a:t>
            </a:r>
          </a:p>
          <a:p>
            <a:pPr>
              <a:buNone/>
            </a:pPr>
            <a:r>
              <a:rPr lang="id-ID" dirty="0" smtClean="0">
                <a:solidFill>
                  <a:srgbClr val="0000CC"/>
                </a:solidFill>
              </a:rPr>
              <a:t>		  beragama islam</a:t>
            </a:r>
          </a:p>
          <a:p>
            <a:pPr>
              <a:buNone/>
            </a:pPr>
            <a:r>
              <a:rPr lang="id-ID" dirty="0" smtClean="0">
                <a:solidFill>
                  <a:srgbClr val="0000CC"/>
                </a:solidFill>
              </a:rPr>
              <a:t>	P3	: ternyata pak Ali tidak beragama islam</a:t>
            </a:r>
          </a:p>
          <a:p>
            <a:pPr>
              <a:buNone/>
            </a:pPr>
            <a:r>
              <a:rPr lang="id-ID" dirty="0" smtClean="0">
                <a:solidFill>
                  <a:srgbClr val="0000CC"/>
                </a:solidFill>
              </a:rPr>
              <a:t>	Q	: ia seorang biarawan</a:t>
            </a:r>
          </a:p>
          <a:p>
            <a:pPr>
              <a:buNone/>
            </a:pPr>
            <a:r>
              <a:rPr lang="id-ID" dirty="0" smtClean="0">
                <a:solidFill>
                  <a:srgbClr val="0000CC"/>
                </a:solidFill>
              </a:rPr>
              <a:t>	Tunjukan dengan Tabel Kebenaran apakah kesimpulan itu valid ?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9157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Pembuktian logika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71604" y="1714488"/>
            <a:ext cx="612590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SLIDE 2 SELESAI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57758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Nilai Kebenaran Konjungsi (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)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 algn="just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01" y="2605102"/>
          <a:ext cx="550072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5"/>
                <a:gridCol w="785818"/>
                <a:gridCol w="714380"/>
                <a:gridCol w="17145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interpretasi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p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q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>
                          <a:solidFill>
                            <a:srgbClr val="FF0000"/>
                          </a:solidFill>
                        </a:rPr>
                        <a:t>p </a:t>
                      </a:r>
                      <a:r>
                        <a:rPr lang="id-ID" sz="3200" i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  q</a:t>
                      </a:r>
                      <a:endParaRPr lang="id-ID" sz="32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</a:t>
                      </a:r>
                      <a:endParaRPr lang="id-ID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id-ID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2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id-ID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3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id-ID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4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id-ID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6715140" y="3357562"/>
            <a:ext cx="107157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57758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Nilai Kebenaran Disjungsi (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)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 algn="just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01" y="2605102"/>
          <a:ext cx="550072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5"/>
                <a:gridCol w="785818"/>
                <a:gridCol w="714380"/>
                <a:gridCol w="17145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interpretasi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p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q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>
                          <a:solidFill>
                            <a:srgbClr val="FF0000"/>
                          </a:solidFill>
                        </a:rPr>
                        <a:t>p </a:t>
                      </a:r>
                      <a:r>
                        <a:rPr lang="id-ID" sz="3200" i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  q</a:t>
                      </a:r>
                      <a:endParaRPr lang="id-ID" sz="32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id-ID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2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id-ID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3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id-ID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4</a:t>
                      </a:r>
                      <a:endParaRPr lang="id-ID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id-ID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6715140" y="5143512"/>
            <a:ext cx="107157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Nilai Kebenaran Implikasi (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)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 algn="just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</a:p>
          <a:p>
            <a:pPr algn="just"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 algn="just"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 algn="just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</a:p>
          <a:p>
            <a:pPr algn="just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  <a:r>
              <a:rPr lang="id-ID" sz="4400" i="1" dirty="0" smtClean="0">
                <a:solidFill>
                  <a:srgbClr val="0000CC"/>
                </a:solidFill>
              </a:rPr>
              <a:t>p</a:t>
            </a:r>
            <a:r>
              <a:rPr lang="id-ID" sz="4400" dirty="0" smtClean="0">
                <a:solidFill>
                  <a:srgbClr val="0000CC"/>
                </a:solidFill>
              </a:rPr>
              <a:t> : syarat cukup      </a:t>
            </a:r>
            <a:r>
              <a:rPr lang="id-ID" sz="4400" i="1" dirty="0" smtClean="0">
                <a:solidFill>
                  <a:srgbClr val="0000CC"/>
                </a:solidFill>
              </a:rPr>
              <a:t>q</a:t>
            </a:r>
            <a:r>
              <a:rPr lang="id-ID" sz="4400" dirty="0" smtClean="0">
                <a:solidFill>
                  <a:srgbClr val="0000CC"/>
                </a:solidFill>
              </a:rPr>
              <a:t> : syarat perlu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00166" y="2390788"/>
          <a:ext cx="550072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5"/>
                <a:gridCol w="785818"/>
                <a:gridCol w="714380"/>
                <a:gridCol w="17145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interpretasi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p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q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>
                          <a:solidFill>
                            <a:srgbClr val="FF0000"/>
                          </a:solidFill>
                        </a:rPr>
                        <a:t>p </a:t>
                      </a:r>
                      <a:r>
                        <a:rPr lang="id-ID" sz="3200" i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  q</a:t>
                      </a:r>
                      <a:endParaRPr lang="id-ID" sz="32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id-ID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2</a:t>
                      </a:r>
                      <a:endParaRPr lang="id-ID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id-ID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3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id-ID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4</a:t>
                      </a:r>
                      <a:endParaRPr lang="id-ID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id-ID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7286644" y="3786190"/>
            <a:ext cx="107157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92500" lnSpcReduction="10000"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Nilai Kebenaran Bi Implikasi (</a:t>
            </a:r>
            <a:r>
              <a:rPr lang="id-ID" sz="4400" dirty="0" smtClean="0">
                <a:solidFill>
                  <a:srgbClr val="0000CC"/>
                </a:solidFill>
                <a:sym typeface="Symbol"/>
              </a:rPr>
              <a:t>)</a:t>
            </a:r>
          </a:p>
          <a:p>
            <a:pPr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 algn="just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</a:t>
            </a:r>
          </a:p>
          <a:p>
            <a:pPr algn="just"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 algn="just"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 algn="just">
              <a:buNone/>
            </a:pPr>
            <a:endParaRPr lang="id-ID" sz="4400" dirty="0" smtClean="0">
              <a:solidFill>
                <a:srgbClr val="0000CC"/>
              </a:solidFill>
            </a:endParaRPr>
          </a:p>
          <a:p>
            <a:pPr algn="ctr"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p Jika dan hanya jika q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43042" y="2357430"/>
          <a:ext cx="550072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5"/>
                <a:gridCol w="785818"/>
                <a:gridCol w="714380"/>
                <a:gridCol w="17145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interpretasi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p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/>
                        <a:t>q</a:t>
                      </a:r>
                      <a:endParaRPr lang="id-ID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i="1" dirty="0" smtClean="0">
                          <a:solidFill>
                            <a:srgbClr val="FF0000"/>
                          </a:solidFill>
                        </a:rPr>
                        <a:t>p </a:t>
                      </a:r>
                      <a:r>
                        <a:rPr lang="id-ID" sz="3200" i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  q</a:t>
                      </a:r>
                      <a:endParaRPr lang="id-ID" sz="32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1</a:t>
                      </a:r>
                      <a:endParaRPr lang="id-ID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id-ID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2</a:t>
                      </a:r>
                      <a:endParaRPr lang="id-ID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id-ID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3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B</a:t>
                      </a:r>
                      <a:endParaRPr lang="id-ID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id-ID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4</a:t>
                      </a:r>
                      <a:endParaRPr lang="id-ID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  <a:endParaRPr lang="id-ID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id-ID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6715140" y="3143248"/>
            <a:ext cx="107157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Left Arrow 7"/>
          <p:cNvSpPr/>
          <p:nvPr/>
        </p:nvSpPr>
        <p:spPr>
          <a:xfrm>
            <a:off x="6858016" y="4857760"/>
            <a:ext cx="107157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r>
              <a:rPr lang="id-ID" sz="4400" dirty="0" smtClean="0">
                <a:solidFill>
                  <a:srgbClr val="0000CC"/>
                </a:solidFill>
              </a:rPr>
              <a:t>Soal 1: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</a:rPr>
              <a:t>	Buat Tabel Kebenaran untuk Pernyataan Berikut :</a:t>
            </a:r>
          </a:p>
          <a:p>
            <a:pPr>
              <a:buNone/>
            </a:pPr>
            <a:r>
              <a:rPr lang="id-ID" sz="4400" dirty="0" smtClean="0">
                <a:solidFill>
                  <a:srgbClr val="0000CC"/>
                </a:solidFill>
                <a:sym typeface="Symbol"/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50" y="311987"/>
            <a:ext cx="570220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Kalkulus proposisi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564062"/>
              </p:ext>
            </p:extLst>
          </p:nvPr>
        </p:nvGraphicFramePr>
        <p:xfrm>
          <a:off x="1627271" y="4005064"/>
          <a:ext cx="5373621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6" name="Equation" r:id="rId3" imgW="1294838" imgH="215806" progId="Equation.3">
                  <p:embed/>
                </p:oleObj>
              </mc:Choice>
              <mc:Fallback>
                <p:oleObj name="Equation" r:id="rId3" imgW="129483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271" y="4005064"/>
                        <a:ext cx="5373621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925</Words>
  <Application>Microsoft Office PowerPoint</Application>
  <PresentationFormat>On-screen Show (4:3)</PresentationFormat>
  <Paragraphs>586</Paragraphs>
  <Slides>49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Calibri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Bowo</dc:creator>
  <cp:lastModifiedBy>admin</cp:lastModifiedBy>
  <cp:revision>61</cp:revision>
  <dcterms:created xsi:type="dcterms:W3CDTF">2015-03-08T10:31:10Z</dcterms:created>
  <dcterms:modified xsi:type="dcterms:W3CDTF">2018-03-13T23:13:57Z</dcterms:modified>
</cp:coreProperties>
</file>