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1" r:id="rId3"/>
    <p:sldId id="331" r:id="rId4"/>
    <p:sldId id="417" r:id="rId5"/>
    <p:sldId id="419" r:id="rId6"/>
    <p:sldId id="421" r:id="rId7"/>
    <p:sldId id="387" r:id="rId8"/>
    <p:sldId id="389" r:id="rId9"/>
    <p:sldId id="366" r:id="rId10"/>
    <p:sldId id="391" r:id="rId11"/>
    <p:sldId id="395" r:id="rId12"/>
    <p:sldId id="397" r:id="rId13"/>
    <p:sldId id="399" r:id="rId14"/>
    <p:sldId id="401" r:id="rId15"/>
    <p:sldId id="403" r:id="rId16"/>
    <p:sldId id="360" r:id="rId17"/>
    <p:sldId id="405" r:id="rId18"/>
    <p:sldId id="407" r:id="rId19"/>
    <p:sldId id="409" r:id="rId20"/>
    <p:sldId id="411" r:id="rId21"/>
    <p:sldId id="372" r:id="rId22"/>
    <p:sldId id="374" r:id="rId23"/>
    <p:sldId id="376" r:id="rId24"/>
    <p:sldId id="378" r:id="rId25"/>
    <p:sldId id="413" r:id="rId26"/>
    <p:sldId id="415" r:id="rId27"/>
    <p:sldId id="347" r:id="rId2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CCCC"/>
    <a:srgbClr val="009999"/>
    <a:srgbClr val="00CC99"/>
    <a:srgbClr val="008000"/>
    <a:srgbClr val="66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86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17/05/2016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17/05/2016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17/05/2016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17/05/2016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17/05/2016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17/05/2016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17/05/2016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17/05/2016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17/05/2016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17/05/2016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17/05/2016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2BE55-D377-4584-8DB7-1959C12037D8}" type="datetimeFigureOut">
              <a:rPr lang="id-ID" smtClean="0"/>
              <a:pPr/>
              <a:t>17/05/2016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0964" y="928670"/>
            <a:ext cx="8051564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Logika informatika</a:t>
            </a:r>
          </a:p>
          <a:p>
            <a:pPr algn="ctr"/>
            <a:r>
              <a:rPr lang="id-ID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                      </a:t>
            </a:r>
            <a:r>
              <a:rPr 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US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jika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kata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objek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dan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kata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objek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itu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diganti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variabel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X</a:t>
            </a:r>
            <a:r>
              <a:rPr lang="en-US" sz="4400" dirty="0" smtClean="0">
                <a:solidFill>
                  <a:srgbClr val="0000CC"/>
                </a:solidFill>
              </a:rPr>
              <a:t>, </a:t>
            </a:r>
            <a:r>
              <a:rPr lang="en-US" sz="4400" dirty="0" err="1" smtClean="0">
                <a:solidFill>
                  <a:srgbClr val="0000CC"/>
                </a:solidFill>
              </a:rPr>
              <a:t>maka</a:t>
            </a:r>
            <a:r>
              <a:rPr lang="en-US" sz="4400" dirty="0" smtClean="0">
                <a:solidFill>
                  <a:srgbClr val="0000CC"/>
                </a:solidFill>
              </a:rPr>
              <a:t> :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untuk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setiap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X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dimana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X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mahasiswa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maka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X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intelektual</a:t>
            </a:r>
            <a:endParaRPr lang="en-US" sz="4400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en-US" sz="4400" dirty="0" smtClean="0">
              <a:solidFill>
                <a:srgbClr val="0000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113877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FoL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untuk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setiap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X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dimana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X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mahasiswa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maka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X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intelektual</a:t>
            </a:r>
            <a:endParaRPr lang="en-US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4400" dirty="0" err="1" smtClean="0">
                <a:solidFill>
                  <a:srgbClr val="0000CC"/>
                </a:solidFill>
              </a:rPr>
              <a:t>untuk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setiap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X</a:t>
            </a:r>
            <a:r>
              <a:rPr lang="en-US" sz="4400" dirty="0" smtClean="0">
                <a:solidFill>
                  <a:srgbClr val="0000CC"/>
                </a:solidFill>
              </a:rPr>
              <a:t>  =  </a:t>
            </a:r>
            <a:r>
              <a:rPr lang="en-US" sz="4400" dirty="0" smtClean="0">
                <a:solidFill>
                  <a:srgbClr val="0000CC"/>
                </a:solidFill>
                <a:sym typeface="Symbol"/>
              </a:rPr>
              <a:t>x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X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mahasiswa</a:t>
            </a:r>
            <a:r>
              <a:rPr lang="en-US" sz="4400" dirty="0" smtClean="0">
                <a:solidFill>
                  <a:srgbClr val="0000CC"/>
                </a:solidFill>
              </a:rPr>
              <a:t> =  </a:t>
            </a:r>
            <a:r>
              <a:rPr lang="en-US" sz="4400" dirty="0" err="1" smtClean="0">
                <a:solidFill>
                  <a:srgbClr val="0000CC"/>
                </a:solidFill>
              </a:rPr>
              <a:t>mhs</a:t>
            </a:r>
            <a:r>
              <a:rPr lang="en-US" sz="4400" dirty="0" smtClean="0">
                <a:solidFill>
                  <a:srgbClr val="0000CC"/>
                </a:solidFill>
              </a:rPr>
              <a:t>(X)</a:t>
            </a:r>
          </a:p>
          <a:p>
            <a:pPr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X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intelektual</a:t>
            </a:r>
            <a:r>
              <a:rPr lang="en-US" sz="4400" dirty="0" smtClean="0">
                <a:solidFill>
                  <a:srgbClr val="0000CC"/>
                </a:solidFill>
              </a:rPr>
              <a:t> =  </a:t>
            </a:r>
            <a:r>
              <a:rPr lang="en-US" sz="4400" dirty="0" err="1" smtClean="0">
                <a:solidFill>
                  <a:srgbClr val="0000CC"/>
                </a:solidFill>
              </a:rPr>
              <a:t>intlktl</a:t>
            </a:r>
            <a:r>
              <a:rPr lang="en-US" sz="4400" dirty="0" smtClean="0">
                <a:solidFill>
                  <a:srgbClr val="0000CC"/>
                </a:solidFill>
              </a:rPr>
              <a:t>(X)</a:t>
            </a:r>
          </a:p>
          <a:p>
            <a:pPr algn="ctr">
              <a:buNone/>
            </a:pPr>
            <a:r>
              <a:rPr lang="en-US" sz="4400" dirty="0" smtClean="0">
                <a:solidFill>
                  <a:srgbClr val="FF0000"/>
                </a:solidFill>
                <a:sym typeface="Symbol"/>
              </a:rPr>
              <a:t>x(</a:t>
            </a:r>
            <a:r>
              <a:rPr lang="en-US" sz="4400" dirty="0" err="1" smtClean="0">
                <a:solidFill>
                  <a:srgbClr val="FF0000"/>
                </a:solidFill>
                <a:sym typeface="Symbol"/>
              </a:rPr>
              <a:t>mhs</a:t>
            </a:r>
            <a:r>
              <a:rPr lang="en-US" sz="4400" dirty="0" smtClean="0">
                <a:solidFill>
                  <a:srgbClr val="FF0000"/>
                </a:solidFill>
                <a:sym typeface="Symbol"/>
              </a:rPr>
              <a:t>(x)  </a:t>
            </a:r>
            <a:r>
              <a:rPr lang="en-US" sz="4400" dirty="0" err="1" smtClean="0">
                <a:solidFill>
                  <a:srgbClr val="FF0000"/>
                </a:solidFill>
                <a:sym typeface="Symbol"/>
              </a:rPr>
              <a:t>intlkl</a:t>
            </a:r>
            <a:r>
              <a:rPr lang="en-US" sz="4400" dirty="0" smtClean="0">
                <a:solidFill>
                  <a:srgbClr val="FF0000"/>
                </a:solidFill>
                <a:sym typeface="Symbol"/>
              </a:rPr>
              <a:t>(x))</a:t>
            </a:r>
            <a:endParaRPr lang="en-US" sz="4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4400" dirty="0" smtClean="0">
              <a:solidFill>
                <a:srgbClr val="0000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113877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FoL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92500"/>
          </a:bodyPr>
          <a:lstStyle/>
          <a:p>
            <a:r>
              <a:rPr lang="en-US" sz="4400" dirty="0" err="1" smtClean="0">
                <a:solidFill>
                  <a:srgbClr val="0000CC"/>
                </a:solidFill>
              </a:rPr>
              <a:t>Contoh</a:t>
            </a:r>
            <a:r>
              <a:rPr lang="en-US" sz="4400" dirty="0" smtClean="0">
                <a:solidFill>
                  <a:srgbClr val="0000CC"/>
                </a:solidFill>
              </a:rPr>
              <a:t> 2 </a:t>
            </a:r>
            <a:r>
              <a:rPr lang="en-US" sz="4400" dirty="0" err="1" smtClean="0">
                <a:solidFill>
                  <a:srgbClr val="0000CC"/>
                </a:solidFill>
              </a:rPr>
              <a:t>proposisi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Semua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bilangan</a:t>
            </a:r>
            <a:r>
              <a:rPr lang="en-US" sz="4400" dirty="0" smtClean="0">
                <a:solidFill>
                  <a:srgbClr val="0000CC"/>
                </a:solidFill>
              </a:rPr>
              <a:t> integer </a:t>
            </a:r>
            <a:r>
              <a:rPr lang="en-US" sz="4400" dirty="0" err="1" smtClean="0">
                <a:solidFill>
                  <a:srgbClr val="0000CC"/>
                </a:solidFill>
              </a:rPr>
              <a:t>mempunyai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faktor</a:t>
            </a:r>
            <a:r>
              <a:rPr lang="en-US" sz="4400" dirty="0" smtClean="0">
                <a:solidFill>
                  <a:srgbClr val="0000CC"/>
                </a:solidFill>
              </a:rPr>
              <a:t> prima 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Literalnya</a:t>
            </a:r>
            <a:r>
              <a:rPr lang="en-US" sz="4400" dirty="0" smtClean="0">
                <a:solidFill>
                  <a:srgbClr val="0000CC"/>
                </a:solidFill>
              </a:rPr>
              <a:t> :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untuk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setiap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objek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dimana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objek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itu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bilangan</a:t>
            </a:r>
            <a:r>
              <a:rPr lang="en-US" sz="4400" dirty="0" smtClean="0">
                <a:solidFill>
                  <a:srgbClr val="0000CC"/>
                </a:solidFill>
              </a:rPr>
              <a:t> integer </a:t>
            </a:r>
            <a:r>
              <a:rPr lang="en-US" sz="4400" dirty="0" err="1" smtClean="0">
                <a:solidFill>
                  <a:srgbClr val="0000CC"/>
                </a:solidFill>
              </a:rPr>
              <a:t>maka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objek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itu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mempunyai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faktor</a:t>
            </a:r>
            <a:r>
              <a:rPr lang="en-US" sz="4400" dirty="0" smtClean="0">
                <a:solidFill>
                  <a:srgbClr val="0000CC"/>
                </a:solidFill>
              </a:rPr>
              <a:t> prima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113877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FoL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jika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kata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objek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dan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kata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objek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itu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diganti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variabel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X</a:t>
            </a:r>
            <a:r>
              <a:rPr lang="en-US" sz="4400" dirty="0" smtClean="0">
                <a:solidFill>
                  <a:srgbClr val="0000CC"/>
                </a:solidFill>
              </a:rPr>
              <a:t>, </a:t>
            </a:r>
            <a:r>
              <a:rPr lang="en-US" sz="4400" dirty="0" err="1" smtClean="0">
                <a:solidFill>
                  <a:srgbClr val="0000CC"/>
                </a:solidFill>
              </a:rPr>
              <a:t>maka</a:t>
            </a:r>
            <a:r>
              <a:rPr lang="en-US" sz="4400" dirty="0" smtClean="0">
                <a:solidFill>
                  <a:srgbClr val="0000CC"/>
                </a:solidFill>
              </a:rPr>
              <a:t> :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untuk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setiap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X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dimana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X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bilangan</a:t>
            </a:r>
            <a:r>
              <a:rPr lang="en-US" sz="4400" dirty="0" smtClean="0">
                <a:solidFill>
                  <a:srgbClr val="0000CC"/>
                </a:solidFill>
              </a:rPr>
              <a:t> integer </a:t>
            </a:r>
            <a:r>
              <a:rPr lang="en-US" sz="4400" dirty="0" err="1" smtClean="0">
                <a:solidFill>
                  <a:srgbClr val="0000CC"/>
                </a:solidFill>
              </a:rPr>
              <a:t>maka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X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mempunyai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faktor</a:t>
            </a:r>
            <a:r>
              <a:rPr lang="en-US" sz="4400" dirty="0" smtClean="0">
                <a:solidFill>
                  <a:srgbClr val="0000CC"/>
                </a:solidFill>
              </a:rPr>
              <a:t> prima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113877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FoL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untuk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setiap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X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dimana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X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bilangan</a:t>
            </a:r>
            <a:r>
              <a:rPr lang="en-US" sz="4400" dirty="0" smtClean="0">
                <a:solidFill>
                  <a:srgbClr val="0000CC"/>
                </a:solidFill>
              </a:rPr>
              <a:t> integer </a:t>
            </a:r>
            <a:r>
              <a:rPr lang="en-US" sz="4400" dirty="0" err="1" smtClean="0">
                <a:solidFill>
                  <a:srgbClr val="0000CC"/>
                </a:solidFill>
              </a:rPr>
              <a:t>maka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X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mempunyai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faktor</a:t>
            </a:r>
            <a:r>
              <a:rPr lang="en-US" sz="4400" dirty="0" smtClean="0">
                <a:solidFill>
                  <a:srgbClr val="0000CC"/>
                </a:solidFill>
              </a:rPr>
              <a:t> prima</a:t>
            </a:r>
          </a:p>
          <a:p>
            <a:pPr>
              <a:buNone/>
            </a:pPr>
            <a:r>
              <a:rPr lang="en-US" sz="4400" dirty="0" err="1" smtClean="0">
                <a:solidFill>
                  <a:srgbClr val="0000CC"/>
                </a:solidFill>
              </a:rPr>
              <a:t>Jika</a:t>
            </a:r>
            <a:r>
              <a:rPr lang="en-US" sz="4400" dirty="0" smtClean="0">
                <a:solidFill>
                  <a:srgbClr val="0000CC"/>
                </a:solidFill>
              </a:rPr>
              <a:t> :</a:t>
            </a:r>
          </a:p>
          <a:p>
            <a:pPr>
              <a:buNone/>
            </a:pPr>
            <a:r>
              <a:rPr lang="en-US" sz="4400" dirty="0" err="1" smtClean="0">
                <a:solidFill>
                  <a:srgbClr val="0000CC"/>
                </a:solidFill>
              </a:rPr>
              <a:t>untuk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setiap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X </a:t>
            </a:r>
            <a:r>
              <a:rPr lang="en-US" sz="4400" dirty="0" smtClean="0">
                <a:solidFill>
                  <a:srgbClr val="0000CC"/>
                </a:solidFill>
              </a:rPr>
              <a:t> = </a:t>
            </a:r>
            <a:r>
              <a:rPr lang="en-US" sz="4400" dirty="0" smtClean="0">
                <a:solidFill>
                  <a:srgbClr val="0000CC"/>
                </a:solidFill>
                <a:sym typeface="Symbol"/>
              </a:rPr>
              <a:t>x</a:t>
            </a:r>
          </a:p>
          <a:p>
            <a:pPr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X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bilangan</a:t>
            </a:r>
            <a:r>
              <a:rPr lang="en-US" sz="4400" dirty="0" smtClean="0">
                <a:solidFill>
                  <a:srgbClr val="0000CC"/>
                </a:solidFill>
              </a:rPr>
              <a:t> integer = </a:t>
            </a:r>
            <a:r>
              <a:rPr lang="en-US" sz="4400" dirty="0" err="1" smtClean="0">
                <a:solidFill>
                  <a:srgbClr val="0000CC"/>
                </a:solidFill>
              </a:rPr>
              <a:t>Int</a:t>
            </a:r>
            <a:r>
              <a:rPr lang="en-US" sz="4400" dirty="0" smtClean="0">
                <a:solidFill>
                  <a:srgbClr val="0000CC"/>
                </a:solidFill>
              </a:rPr>
              <a:t>(x)</a:t>
            </a:r>
          </a:p>
          <a:p>
            <a:pPr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X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mempunyai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faktor</a:t>
            </a:r>
            <a:r>
              <a:rPr lang="en-US" sz="4400" dirty="0" smtClean="0">
                <a:solidFill>
                  <a:srgbClr val="0000CC"/>
                </a:solidFill>
              </a:rPr>
              <a:t> prima = </a:t>
            </a:r>
            <a:r>
              <a:rPr lang="en-US" sz="4400" dirty="0" err="1" smtClean="0">
                <a:solidFill>
                  <a:srgbClr val="0000CC"/>
                </a:solidFill>
              </a:rPr>
              <a:t>fak_prim</a:t>
            </a:r>
            <a:r>
              <a:rPr lang="en-US" sz="4400" dirty="0" smtClean="0">
                <a:solidFill>
                  <a:srgbClr val="0000CC"/>
                </a:solidFill>
              </a:rPr>
              <a:t>(x)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113877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FoL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Logika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Relasionalnya</a:t>
            </a:r>
            <a:r>
              <a:rPr lang="en-US" sz="4400" dirty="0" smtClean="0">
                <a:solidFill>
                  <a:srgbClr val="0000CC"/>
                </a:solidFill>
              </a:rPr>
              <a:t> :</a:t>
            </a:r>
          </a:p>
          <a:p>
            <a:pPr algn="ctr">
              <a:buNone/>
            </a:pPr>
            <a:r>
              <a:rPr lang="en-US" sz="4400" dirty="0" smtClean="0">
                <a:solidFill>
                  <a:srgbClr val="0000CC"/>
                </a:solidFill>
                <a:sym typeface="Symbol"/>
              </a:rPr>
              <a:t>x(</a:t>
            </a:r>
            <a:r>
              <a:rPr lang="en-US" sz="4400" dirty="0" err="1" smtClean="0">
                <a:solidFill>
                  <a:srgbClr val="0000CC"/>
                </a:solidFill>
                <a:sym typeface="Symbol"/>
              </a:rPr>
              <a:t>int</a:t>
            </a:r>
            <a:r>
              <a:rPr lang="en-US" sz="4400" dirty="0" smtClean="0">
                <a:solidFill>
                  <a:srgbClr val="0000CC"/>
                </a:solidFill>
                <a:sym typeface="Symbol"/>
              </a:rPr>
              <a:t>(x)  </a:t>
            </a:r>
            <a:r>
              <a:rPr lang="en-US" sz="4400" dirty="0" err="1" smtClean="0">
                <a:solidFill>
                  <a:srgbClr val="0000CC"/>
                </a:solidFill>
                <a:sym typeface="Symbol"/>
              </a:rPr>
              <a:t>fak_prim</a:t>
            </a:r>
            <a:r>
              <a:rPr lang="en-US" sz="4400" dirty="0" smtClean="0">
                <a:solidFill>
                  <a:srgbClr val="0000CC"/>
                </a:solidFill>
                <a:sym typeface="Symbol"/>
              </a:rPr>
              <a:t>(x))</a:t>
            </a:r>
            <a:endParaRPr lang="en-US" sz="4400" dirty="0" smtClean="0">
              <a:solidFill>
                <a:srgbClr val="0000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113877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FoL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85000" lnSpcReduction="20000"/>
          </a:bodyPr>
          <a:lstStyle/>
          <a:p>
            <a:r>
              <a:rPr lang="en-US" sz="4400" dirty="0" err="1" smtClean="0">
                <a:solidFill>
                  <a:srgbClr val="0000CC"/>
                </a:solidFill>
              </a:rPr>
              <a:t>Soal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diketahui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proposisi</a:t>
            </a:r>
            <a:endParaRPr lang="en-US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1. </a:t>
            </a:r>
            <a:r>
              <a:rPr lang="en-US" sz="4400" dirty="0" err="1" smtClean="0">
                <a:solidFill>
                  <a:srgbClr val="0000CC"/>
                </a:solidFill>
              </a:rPr>
              <a:t>Semua</a:t>
            </a:r>
            <a:r>
              <a:rPr lang="en-US" sz="4400" dirty="0" smtClean="0">
                <a:solidFill>
                  <a:srgbClr val="0000CC"/>
                </a:solidFill>
              </a:rPr>
              <a:t> guru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pendidik</a:t>
            </a:r>
            <a:endParaRPr lang="en-US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2. </a:t>
            </a:r>
            <a:r>
              <a:rPr lang="en-US" sz="4400" dirty="0" err="1" smtClean="0">
                <a:solidFill>
                  <a:srgbClr val="0000CC"/>
                </a:solidFill>
              </a:rPr>
              <a:t>Semua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penyair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 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       </a:t>
            </a:r>
            <a:r>
              <a:rPr lang="en-US" sz="4400" dirty="0" err="1" smtClean="0">
                <a:solidFill>
                  <a:srgbClr val="0000CC"/>
                </a:solidFill>
              </a:rPr>
              <a:t>sastrawan</a:t>
            </a:r>
            <a:endParaRPr lang="en-US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3. </a:t>
            </a:r>
            <a:r>
              <a:rPr lang="en-US" sz="4400" dirty="0" err="1" smtClean="0">
                <a:solidFill>
                  <a:srgbClr val="0000CC"/>
                </a:solidFill>
              </a:rPr>
              <a:t>Semua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profesor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orang</a:t>
            </a:r>
            <a:r>
              <a:rPr lang="en-US" sz="4400" dirty="0" smtClean="0">
                <a:solidFill>
                  <a:srgbClr val="0000CC"/>
                </a:solidFill>
              </a:rPr>
              <a:t>  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	</a:t>
            </a:r>
            <a:r>
              <a:rPr lang="en-US" sz="4400" dirty="0" err="1" smtClean="0">
                <a:solidFill>
                  <a:srgbClr val="0000CC"/>
                </a:solidFill>
              </a:rPr>
              <a:t>kaya</a:t>
            </a:r>
            <a:endParaRPr lang="en-US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4. </a:t>
            </a:r>
            <a:r>
              <a:rPr lang="en-US" sz="4400" dirty="0" err="1" smtClean="0">
                <a:solidFill>
                  <a:srgbClr val="0000CC"/>
                </a:solidFill>
              </a:rPr>
              <a:t>Semua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ahli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matematika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	</a:t>
            </a:r>
            <a:r>
              <a:rPr lang="en-US" sz="4400" dirty="0" err="1" smtClean="0">
                <a:solidFill>
                  <a:srgbClr val="0000CC"/>
                </a:solidFill>
              </a:rPr>
              <a:t>orang</a:t>
            </a:r>
            <a:r>
              <a:rPr lang="en-US" sz="4400" dirty="0" smtClean="0">
                <a:solidFill>
                  <a:srgbClr val="0000CC"/>
                </a:solidFill>
              </a:rPr>
              <a:t> yang </a:t>
            </a:r>
            <a:r>
              <a:rPr lang="en-US" sz="4400" dirty="0" err="1" smtClean="0">
                <a:solidFill>
                  <a:srgbClr val="0000CC"/>
                </a:solidFill>
              </a:rPr>
              <a:t>menarik</a:t>
            </a:r>
            <a:endParaRPr lang="en-US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5. </a:t>
            </a:r>
            <a:r>
              <a:rPr lang="en-US" sz="4400" dirty="0" err="1" smtClean="0">
                <a:solidFill>
                  <a:srgbClr val="0000CC"/>
                </a:solidFill>
              </a:rPr>
              <a:t>Semua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ilmuwan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peneliti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</a:p>
          <a:p>
            <a:pPr>
              <a:buNone/>
            </a:pPr>
            <a:endParaRPr lang="en-US" sz="4400" dirty="0" smtClean="0">
              <a:solidFill>
                <a:srgbClr val="0000CC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342150" y="311987"/>
            <a:ext cx="113877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FoL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0000CC"/>
                </a:solidFill>
              </a:rPr>
              <a:t>Contoh</a:t>
            </a:r>
            <a:r>
              <a:rPr lang="en-US" sz="4400" dirty="0" smtClean="0">
                <a:solidFill>
                  <a:srgbClr val="0000CC"/>
                </a:solidFill>
              </a:rPr>
              <a:t> 2 </a:t>
            </a:r>
            <a:r>
              <a:rPr lang="en-US" sz="4400" dirty="0" err="1" smtClean="0">
                <a:solidFill>
                  <a:srgbClr val="0000CC"/>
                </a:solidFill>
              </a:rPr>
              <a:t>proposisi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Beberapa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mahasiswa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entelektual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Literalnya</a:t>
            </a:r>
            <a:r>
              <a:rPr lang="en-US" sz="4400" dirty="0" smtClean="0">
                <a:solidFill>
                  <a:srgbClr val="0000CC"/>
                </a:solidFill>
              </a:rPr>
              <a:t> ? :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113877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FoL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400" dirty="0" err="1" smtClean="0">
                <a:solidFill>
                  <a:srgbClr val="0000CC"/>
                </a:solidFill>
              </a:rPr>
              <a:t>Literalnya</a:t>
            </a:r>
            <a:r>
              <a:rPr lang="en-US" sz="4400" dirty="0" smtClean="0">
                <a:solidFill>
                  <a:srgbClr val="0000CC"/>
                </a:solidFill>
              </a:rPr>
              <a:t> ? :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Paling </a:t>
            </a:r>
            <a:r>
              <a:rPr lang="en-US" sz="4400" dirty="0" err="1" smtClean="0">
                <a:solidFill>
                  <a:srgbClr val="0000CC"/>
                </a:solidFill>
              </a:rPr>
              <a:t>sedikit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satu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objek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dimana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objek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itu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mahasiswa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dan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objek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itu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intelektual</a:t>
            </a:r>
            <a:endParaRPr lang="en-US" sz="4400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en-US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4400" dirty="0" err="1" smtClean="0">
                <a:solidFill>
                  <a:srgbClr val="0000CC"/>
                </a:solidFill>
              </a:rPr>
              <a:t>Jika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kata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objek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dan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objek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itu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</a:p>
          <a:p>
            <a:pPr>
              <a:buNone/>
            </a:pPr>
            <a:r>
              <a:rPr lang="en-US" sz="4400" dirty="0" err="1" smtClean="0">
                <a:solidFill>
                  <a:srgbClr val="0000CC"/>
                </a:solidFill>
              </a:rPr>
              <a:t>diganti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variabel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X</a:t>
            </a:r>
            <a:r>
              <a:rPr lang="en-US" sz="4400" dirty="0" smtClean="0">
                <a:solidFill>
                  <a:srgbClr val="0000CC"/>
                </a:solidFill>
              </a:rPr>
              <a:t>	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113877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FoL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err="1" smtClean="0">
                <a:solidFill>
                  <a:srgbClr val="0000CC"/>
                </a:solidFill>
              </a:rPr>
              <a:t>Literalnya</a:t>
            </a:r>
            <a:r>
              <a:rPr lang="en-US" sz="4400" dirty="0" smtClean="0">
                <a:solidFill>
                  <a:srgbClr val="0000CC"/>
                </a:solidFill>
              </a:rPr>
              <a:t>  :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Paling </a:t>
            </a:r>
            <a:r>
              <a:rPr lang="en-US" sz="4400" dirty="0" err="1" smtClean="0">
                <a:solidFill>
                  <a:srgbClr val="0000CC"/>
                </a:solidFill>
              </a:rPr>
              <a:t>sedikit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satu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X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dimana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X </a:t>
            </a:r>
            <a:r>
              <a:rPr lang="en-US" sz="4400" dirty="0" err="1" smtClean="0">
                <a:solidFill>
                  <a:srgbClr val="0000CC"/>
                </a:solidFill>
              </a:rPr>
              <a:t>mahasiswa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dan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X </a:t>
            </a:r>
            <a:r>
              <a:rPr lang="en-US" sz="4400" dirty="0" err="1" smtClean="0">
                <a:solidFill>
                  <a:srgbClr val="0000CC"/>
                </a:solidFill>
              </a:rPr>
              <a:t>intelektual</a:t>
            </a:r>
            <a:endParaRPr lang="en-US" sz="4400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en-US" sz="4400" dirty="0" smtClean="0">
              <a:solidFill>
                <a:srgbClr val="0000CC"/>
              </a:solidFill>
            </a:endParaRPr>
          </a:p>
          <a:p>
            <a:pPr algn="ctr">
              <a:buNone/>
            </a:pPr>
            <a:r>
              <a:rPr lang="en-US" sz="4400" dirty="0" smtClean="0">
                <a:solidFill>
                  <a:srgbClr val="0000CC"/>
                </a:solidFill>
                <a:sym typeface="Symbol"/>
              </a:rPr>
              <a:t>x(</a:t>
            </a:r>
            <a:r>
              <a:rPr lang="en-US" sz="4400" dirty="0" err="1" smtClean="0">
                <a:solidFill>
                  <a:srgbClr val="0000CC"/>
                </a:solidFill>
                <a:sym typeface="Symbol"/>
              </a:rPr>
              <a:t>mahasiswa</a:t>
            </a:r>
            <a:r>
              <a:rPr lang="en-US" sz="4400" dirty="0" smtClean="0">
                <a:solidFill>
                  <a:srgbClr val="0000CC"/>
                </a:solidFill>
                <a:sym typeface="Symbol"/>
              </a:rPr>
              <a:t>(x)  </a:t>
            </a:r>
            <a:r>
              <a:rPr lang="en-US" sz="4400" dirty="0" err="1" smtClean="0">
                <a:solidFill>
                  <a:srgbClr val="0000CC"/>
                </a:solidFill>
                <a:sym typeface="Symbol"/>
              </a:rPr>
              <a:t>intelektual</a:t>
            </a:r>
            <a:r>
              <a:rPr lang="en-US" sz="4400" dirty="0" smtClean="0">
                <a:solidFill>
                  <a:srgbClr val="0000CC"/>
                </a:solidFill>
                <a:sym typeface="Symbol"/>
              </a:rPr>
              <a:t>(x))</a:t>
            </a:r>
            <a:r>
              <a:rPr lang="en-US" sz="4400" dirty="0" smtClean="0">
                <a:solidFill>
                  <a:srgbClr val="0000CC"/>
                </a:solidFill>
              </a:rPr>
              <a:t>	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113877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FoL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2910" y="642918"/>
            <a:ext cx="7786742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Logika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relasional</a:t>
            </a:r>
            <a:r>
              <a:rPr lang="id-I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:</a:t>
            </a:r>
          </a:p>
          <a:p>
            <a:endParaRPr lang="id-ID" sz="4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1143000" indent="-1143000">
              <a:buAutoNum type="arabicPeriod"/>
            </a:pP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kuantor</a:t>
            </a:r>
            <a:endParaRPr lang="en-US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1143000" indent="-1143000">
              <a:buAutoNum type="arabicPeriod"/>
            </a:pPr>
            <a:r>
              <a:rPr lang="en-US" sz="4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fol</a:t>
            </a:r>
            <a:endParaRPr lang="id-ID" sz="4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85000" lnSpcReduction="20000"/>
          </a:bodyPr>
          <a:lstStyle/>
          <a:p>
            <a:r>
              <a:rPr lang="en-US" sz="4400" dirty="0" err="1" smtClean="0">
                <a:solidFill>
                  <a:srgbClr val="0000CC"/>
                </a:solidFill>
              </a:rPr>
              <a:t>Soal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diketahui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proposisi</a:t>
            </a:r>
            <a:endParaRPr lang="en-US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1. </a:t>
            </a:r>
            <a:r>
              <a:rPr lang="en-US" sz="4400" dirty="0" err="1" smtClean="0">
                <a:solidFill>
                  <a:srgbClr val="0000CC"/>
                </a:solidFill>
              </a:rPr>
              <a:t>Beberapa</a:t>
            </a:r>
            <a:r>
              <a:rPr lang="en-US" sz="4400" dirty="0" smtClean="0">
                <a:solidFill>
                  <a:srgbClr val="0000CC"/>
                </a:solidFill>
              </a:rPr>
              <a:t> guru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pengusaha</a:t>
            </a:r>
            <a:endParaRPr lang="en-US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2. </a:t>
            </a:r>
            <a:r>
              <a:rPr lang="en-US" sz="4400" dirty="0" err="1" smtClean="0">
                <a:solidFill>
                  <a:srgbClr val="0000CC"/>
                </a:solidFill>
              </a:rPr>
              <a:t>Beberapa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sastrawan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penyair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3. </a:t>
            </a:r>
            <a:r>
              <a:rPr lang="en-US" sz="4400" dirty="0" err="1" smtClean="0">
                <a:solidFill>
                  <a:srgbClr val="0000CC"/>
                </a:solidFill>
              </a:rPr>
              <a:t>Beberapa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profesor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seorang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    </a:t>
            </a:r>
            <a:r>
              <a:rPr lang="en-US" sz="4400" dirty="0" err="1" smtClean="0">
                <a:solidFill>
                  <a:srgbClr val="0000CC"/>
                </a:solidFill>
              </a:rPr>
              <a:t>menteri</a:t>
            </a:r>
            <a:endParaRPr lang="en-US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4. </a:t>
            </a:r>
            <a:r>
              <a:rPr lang="en-US" sz="4400" dirty="0" err="1" smtClean="0">
                <a:solidFill>
                  <a:srgbClr val="0000CC"/>
                </a:solidFill>
              </a:rPr>
              <a:t>Beberapa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ahli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matematika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    </a:t>
            </a:r>
            <a:r>
              <a:rPr lang="en-US" sz="4400" dirty="0" err="1" smtClean="0">
                <a:solidFill>
                  <a:srgbClr val="0000CC"/>
                </a:solidFill>
              </a:rPr>
              <a:t>ahli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komputer</a:t>
            </a:r>
            <a:endParaRPr lang="en-US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5. </a:t>
            </a:r>
            <a:r>
              <a:rPr lang="en-US" sz="4400" dirty="0" err="1" smtClean="0">
                <a:solidFill>
                  <a:srgbClr val="0000CC"/>
                </a:solidFill>
              </a:rPr>
              <a:t>Beberapa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ilmuwan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bukan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    </a:t>
            </a:r>
            <a:r>
              <a:rPr lang="en-US" sz="4400" dirty="0" err="1" smtClean="0">
                <a:solidFill>
                  <a:srgbClr val="0000CC"/>
                </a:solidFill>
              </a:rPr>
              <a:t>peneliti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</a:p>
          <a:p>
            <a:pPr>
              <a:buNone/>
            </a:pPr>
            <a:endParaRPr lang="en-US" sz="4400" dirty="0" smtClean="0">
              <a:solidFill>
                <a:srgbClr val="0000CC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342150" y="311987"/>
            <a:ext cx="113877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FoL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err="1" smtClean="0">
                <a:solidFill>
                  <a:srgbClr val="0000CC"/>
                </a:solidFill>
              </a:rPr>
              <a:t>Contoh</a:t>
            </a:r>
            <a:r>
              <a:rPr lang="en-US" sz="4400" dirty="0" smtClean="0">
                <a:solidFill>
                  <a:srgbClr val="0000CC"/>
                </a:solidFill>
              </a:rPr>
              <a:t> 1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- </a:t>
            </a:r>
            <a:r>
              <a:rPr lang="en-US" sz="4400" dirty="0" err="1" smtClean="0">
                <a:solidFill>
                  <a:srgbClr val="0000CC"/>
                </a:solidFill>
              </a:rPr>
              <a:t>Setiap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orang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kehilangan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uang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  </a:t>
            </a:r>
            <a:r>
              <a:rPr lang="en-US" sz="4400" dirty="0" err="1" smtClean="0">
                <a:solidFill>
                  <a:srgbClr val="0000CC"/>
                </a:solidFill>
              </a:rPr>
              <a:t>pada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saat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nonton</a:t>
            </a:r>
            <a:r>
              <a:rPr lang="en-US" sz="4400" dirty="0" smtClean="0">
                <a:solidFill>
                  <a:srgbClr val="0000CC"/>
                </a:solidFill>
              </a:rPr>
              <a:t> bola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342150" y="311987"/>
            <a:ext cx="113877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FoL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err="1" smtClean="0">
                <a:solidFill>
                  <a:srgbClr val="0000CC"/>
                </a:solidFill>
              </a:rPr>
              <a:t>Contoh</a:t>
            </a:r>
            <a:r>
              <a:rPr lang="en-US" sz="4400" dirty="0" smtClean="0">
                <a:solidFill>
                  <a:srgbClr val="0000CC"/>
                </a:solidFill>
              </a:rPr>
              <a:t> 2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- </a:t>
            </a:r>
            <a:r>
              <a:rPr lang="en-US" sz="4400" dirty="0" err="1" smtClean="0">
                <a:solidFill>
                  <a:srgbClr val="0000CC"/>
                </a:solidFill>
              </a:rPr>
              <a:t>Setiap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kesatria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pemberani</a:t>
            </a:r>
            <a:endParaRPr lang="en-US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 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pahlawan</a:t>
            </a:r>
            <a:endParaRPr lang="en-US" sz="4400" dirty="0" smtClean="0">
              <a:solidFill>
                <a:srgbClr val="0000CC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342150" y="311987"/>
            <a:ext cx="113877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FoL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err="1" smtClean="0">
                <a:solidFill>
                  <a:srgbClr val="0000CC"/>
                </a:solidFill>
              </a:rPr>
              <a:t>Contoh</a:t>
            </a:r>
            <a:r>
              <a:rPr lang="en-US" sz="4400" dirty="0" smtClean="0">
                <a:solidFill>
                  <a:srgbClr val="0000CC"/>
                </a:solidFill>
              </a:rPr>
              <a:t> 3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- </a:t>
            </a:r>
            <a:r>
              <a:rPr lang="id-ID" sz="4400" dirty="0" smtClean="0">
                <a:solidFill>
                  <a:srgbClr val="0000CC"/>
                </a:solidFill>
              </a:rPr>
              <a:t>Beberapa filosofer sayang pada</a:t>
            </a:r>
            <a:endParaRPr lang="en-US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  </a:t>
            </a:r>
            <a:r>
              <a:rPr lang="id-ID" sz="4400" dirty="0" smtClean="0">
                <a:solidFill>
                  <a:srgbClr val="0000CC"/>
                </a:solidFill>
              </a:rPr>
              <a:t>semua ahli matematika </a:t>
            </a:r>
            <a:endParaRPr lang="en-US" sz="4400" dirty="0" smtClean="0">
              <a:solidFill>
                <a:srgbClr val="0000CC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342150" y="311987"/>
            <a:ext cx="113877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FoL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err="1" smtClean="0">
                <a:solidFill>
                  <a:srgbClr val="0000CC"/>
                </a:solidFill>
              </a:rPr>
              <a:t>Contoh</a:t>
            </a:r>
            <a:r>
              <a:rPr lang="en-US" sz="4400" dirty="0" smtClean="0">
                <a:solidFill>
                  <a:srgbClr val="0000CC"/>
                </a:solidFill>
              </a:rPr>
              <a:t> 4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- </a:t>
            </a:r>
            <a:r>
              <a:rPr lang="en-US" sz="4400" dirty="0" err="1" smtClean="0">
                <a:solidFill>
                  <a:srgbClr val="0000CC"/>
                </a:solidFill>
              </a:rPr>
              <a:t>Setiap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orang</a:t>
            </a:r>
            <a:r>
              <a:rPr lang="en-US" sz="4400" dirty="0" smtClean="0">
                <a:solidFill>
                  <a:srgbClr val="0000CC"/>
                </a:solidFill>
              </a:rPr>
              <a:t> yang </a:t>
            </a:r>
            <a:r>
              <a:rPr lang="en-US" sz="4400" dirty="0" err="1" smtClean="0">
                <a:solidFill>
                  <a:srgbClr val="0000CC"/>
                </a:solidFill>
              </a:rPr>
              <a:t>menonton</a:t>
            </a:r>
            <a:r>
              <a:rPr lang="en-US" sz="4400" dirty="0" smtClean="0">
                <a:solidFill>
                  <a:srgbClr val="0000CC"/>
                </a:solidFill>
              </a:rPr>
              <a:t> bola </a:t>
            </a:r>
            <a:r>
              <a:rPr lang="en-US" sz="4400" dirty="0" err="1" smtClean="0">
                <a:solidFill>
                  <a:srgbClr val="0000CC"/>
                </a:solidFill>
              </a:rPr>
              <a:t>kehilangan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uang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kecuali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orang</a:t>
            </a:r>
            <a:r>
              <a:rPr lang="en-US" sz="4400" dirty="0" smtClean="0">
                <a:solidFill>
                  <a:srgbClr val="0000CC"/>
                </a:solidFill>
              </a:rPr>
              <a:t> yang </a:t>
            </a:r>
            <a:r>
              <a:rPr lang="en-US" sz="4400" dirty="0" err="1" smtClean="0">
                <a:solidFill>
                  <a:srgbClr val="0000CC"/>
                </a:solidFill>
              </a:rPr>
              <a:t>cerdik</a:t>
            </a:r>
            <a:endParaRPr lang="en-US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endParaRPr lang="en-US" sz="4400" dirty="0" smtClean="0">
              <a:solidFill>
                <a:srgbClr val="7030A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342150" y="311987"/>
            <a:ext cx="113877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FoL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err="1" smtClean="0">
                <a:solidFill>
                  <a:srgbClr val="0000CC"/>
                </a:solidFill>
              </a:rPr>
              <a:t>Contoh</a:t>
            </a:r>
            <a:r>
              <a:rPr lang="en-US" sz="4400" dirty="0" smtClean="0">
                <a:solidFill>
                  <a:srgbClr val="0000CC"/>
                </a:solidFill>
              </a:rPr>
              <a:t> 5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- </a:t>
            </a:r>
            <a:r>
              <a:rPr lang="id-ID" sz="4400" dirty="0" smtClean="0">
                <a:solidFill>
                  <a:srgbClr val="0000CC"/>
                </a:solidFill>
              </a:rPr>
              <a:t>Beberapa filosofer yang bukan ahli matematika sayang pada Alysa</a:t>
            </a:r>
            <a:endParaRPr lang="en-US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endParaRPr lang="en-US" sz="4400" dirty="0" smtClean="0">
              <a:solidFill>
                <a:srgbClr val="7030A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342150" y="311987"/>
            <a:ext cx="113877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FoL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err="1" smtClean="0">
                <a:solidFill>
                  <a:srgbClr val="0000CC"/>
                </a:solidFill>
              </a:rPr>
              <a:t>Contoh</a:t>
            </a:r>
            <a:r>
              <a:rPr lang="en-US" sz="4400" dirty="0" smtClean="0">
                <a:solidFill>
                  <a:srgbClr val="0000CC"/>
                </a:solidFill>
              </a:rPr>
              <a:t> 6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- </a:t>
            </a:r>
            <a:r>
              <a:rPr lang="id-ID" sz="4400" dirty="0" smtClean="0">
                <a:solidFill>
                  <a:srgbClr val="0000CC"/>
                </a:solidFill>
              </a:rPr>
              <a:t>Setiap ahli matematika yang sayang pada Alysa adalah seorang filosofer </a:t>
            </a:r>
            <a:endParaRPr lang="en-US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endParaRPr lang="en-US" sz="4400" dirty="0" smtClean="0">
              <a:solidFill>
                <a:srgbClr val="7030A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342150" y="311987"/>
            <a:ext cx="113877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FoL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71604" y="1714488"/>
            <a:ext cx="612590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SLIDE </a:t>
            </a:r>
            <a:r>
              <a:rPr lang="en-US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id-ID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SELESAI</a:t>
            </a:r>
            <a:endParaRPr lang="en-US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0000CC"/>
                </a:solidFill>
              </a:rPr>
              <a:t>Bandingkan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proposisi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berikut</a:t>
            </a:r>
            <a:r>
              <a:rPr lang="en-US" sz="4400" dirty="0" smtClean="0">
                <a:solidFill>
                  <a:srgbClr val="0000CC"/>
                </a:solidFill>
              </a:rPr>
              <a:t> :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1. Budi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mahasiswa</a:t>
            </a:r>
            <a:endParaRPr lang="en-US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2. </a:t>
            </a:r>
            <a:r>
              <a:rPr lang="en-US" sz="4400" dirty="0" err="1" smtClean="0">
                <a:solidFill>
                  <a:srgbClr val="0000CC"/>
                </a:solidFill>
              </a:rPr>
              <a:t>Semua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manusia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mahluk</a:t>
            </a:r>
            <a:endParaRPr lang="en-US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	</a:t>
            </a:r>
            <a:r>
              <a:rPr lang="en-US" sz="4400" dirty="0" err="1" smtClean="0">
                <a:solidFill>
                  <a:srgbClr val="0000CC"/>
                </a:solidFill>
              </a:rPr>
              <a:t>hidup</a:t>
            </a:r>
            <a:endParaRPr lang="en-US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3. </a:t>
            </a:r>
            <a:r>
              <a:rPr lang="en-US" sz="4400" dirty="0" err="1" smtClean="0">
                <a:solidFill>
                  <a:srgbClr val="0000CC"/>
                </a:solidFill>
              </a:rPr>
              <a:t>Beberapa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binatang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	</a:t>
            </a:r>
            <a:r>
              <a:rPr lang="en-US" sz="4400" dirty="0" err="1" smtClean="0">
                <a:solidFill>
                  <a:srgbClr val="0000CC"/>
                </a:solidFill>
              </a:rPr>
              <a:t>hewan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menyusui</a:t>
            </a:r>
            <a:endParaRPr lang="en-US" sz="4400" dirty="0" smtClean="0">
              <a:solidFill>
                <a:srgbClr val="0000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659783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Proposisi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berkuantor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1. Budi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mahasiswa</a:t>
            </a:r>
            <a:endParaRPr lang="en-US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	</a:t>
            </a:r>
            <a:r>
              <a:rPr lang="en-US" sz="4400" dirty="0" err="1" smtClean="0">
                <a:solidFill>
                  <a:srgbClr val="0000CC"/>
                </a:solidFill>
              </a:rPr>
              <a:t>dapat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ditulis</a:t>
            </a:r>
            <a:r>
              <a:rPr lang="en-US" sz="4400" dirty="0" smtClean="0">
                <a:solidFill>
                  <a:srgbClr val="0000CC"/>
                </a:solidFill>
              </a:rPr>
              <a:t> :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		</a:t>
            </a:r>
            <a:r>
              <a:rPr lang="en-US" sz="4400" dirty="0" err="1" smtClean="0">
                <a:solidFill>
                  <a:srgbClr val="FF0000"/>
                </a:solidFill>
              </a:rPr>
              <a:t>mahasiswa</a:t>
            </a:r>
            <a:r>
              <a:rPr lang="en-US" sz="4400" dirty="0" smtClean="0">
                <a:solidFill>
                  <a:srgbClr val="FF0000"/>
                </a:solidFill>
              </a:rPr>
              <a:t>(Budi)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659783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Proposisi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berkuantor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2. </a:t>
            </a:r>
            <a:r>
              <a:rPr lang="en-US" sz="4400" dirty="0" err="1" smtClean="0">
                <a:solidFill>
                  <a:srgbClr val="0000CC"/>
                </a:solidFill>
              </a:rPr>
              <a:t>Semua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manusia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mahluk</a:t>
            </a:r>
            <a:endParaRPr lang="en-US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	</a:t>
            </a:r>
            <a:r>
              <a:rPr lang="en-US" sz="4400" dirty="0" err="1" smtClean="0">
                <a:solidFill>
                  <a:srgbClr val="0000CC"/>
                </a:solidFill>
              </a:rPr>
              <a:t>hidup</a:t>
            </a:r>
            <a:endParaRPr lang="en-US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3. </a:t>
            </a:r>
            <a:r>
              <a:rPr lang="en-US" sz="4400" dirty="0" err="1" smtClean="0">
                <a:solidFill>
                  <a:srgbClr val="0000CC"/>
                </a:solidFill>
              </a:rPr>
              <a:t>Beberapa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binatang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	</a:t>
            </a:r>
            <a:r>
              <a:rPr lang="en-US" sz="4400" dirty="0" err="1" smtClean="0">
                <a:solidFill>
                  <a:srgbClr val="0000CC"/>
                </a:solidFill>
              </a:rPr>
              <a:t>hewan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menyusui</a:t>
            </a:r>
            <a:endParaRPr lang="en-US" sz="4400" dirty="0" smtClean="0">
              <a:solidFill>
                <a:srgbClr val="0000CC"/>
              </a:solidFill>
            </a:endParaRPr>
          </a:p>
          <a:p>
            <a:pPr algn="ctr">
              <a:buNone/>
            </a:pPr>
            <a:r>
              <a:rPr lang="en-US" sz="4400" dirty="0" err="1" smtClean="0">
                <a:solidFill>
                  <a:srgbClr val="0000CC"/>
                </a:solidFill>
              </a:rPr>
              <a:t>bagaimana</a:t>
            </a:r>
            <a:r>
              <a:rPr lang="en-US" sz="4400" dirty="0" smtClean="0">
                <a:solidFill>
                  <a:srgbClr val="0000CC"/>
                </a:solidFill>
              </a:rPr>
              <a:t> ?</a:t>
            </a:r>
          </a:p>
          <a:p>
            <a:pPr algn="ctr">
              <a:buNone/>
            </a:pPr>
            <a:r>
              <a:rPr lang="en-US" sz="4400" dirty="0" err="1" smtClean="0">
                <a:solidFill>
                  <a:srgbClr val="FF0000"/>
                </a:solidFill>
              </a:rPr>
              <a:t>Proposisi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seperti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ini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dikatakan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bersifat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umum</a:t>
            </a:r>
            <a:endParaRPr lang="en-US" sz="4400" dirty="0" smtClean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659783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Proposisi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berkuantor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Proposisi</a:t>
            </a:r>
            <a:r>
              <a:rPr lang="en-US" sz="4400" dirty="0" smtClean="0">
                <a:solidFill>
                  <a:srgbClr val="0000CC"/>
                </a:solidFill>
              </a:rPr>
              <a:t> yang </a:t>
            </a:r>
            <a:r>
              <a:rPr lang="en-US" sz="4400" dirty="0" err="1" smtClean="0">
                <a:solidFill>
                  <a:srgbClr val="0000CC"/>
                </a:solidFill>
              </a:rPr>
              <a:t>bersifat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umum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dapat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ditulis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dalam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Logika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Relasional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dengan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tambahan</a:t>
            </a:r>
            <a:r>
              <a:rPr lang="en-US" sz="4400" dirty="0" smtClean="0">
                <a:solidFill>
                  <a:srgbClr val="0000CC"/>
                </a:solidFill>
              </a:rPr>
              <a:t> KUANTOR, </a:t>
            </a:r>
            <a:r>
              <a:rPr lang="en-US" sz="4400" dirty="0" err="1" smtClean="0">
                <a:solidFill>
                  <a:srgbClr val="0000CC"/>
                </a:solidFill>
              </a:rPr>
              <a:t>yaitu</a:t>
            </a:r>
            <a:r>
              <a:rPr lang="en-US" sz="4400" dirty="0" smtClean="0">
                <a:solidFill>
                  <a:srgbClr val="0000CC"/>
                </a:solidFill>
              </a:rPr>
              <a:t> :</a:t>
            </a:r>
          </a:p>
          <a:p>
            <a:pPr algn="just"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1. </a:t>
            </a:r>
            <a:r>
              <a:rPr lang="en-US" sz="4400" dirty="0" err="1" smtClean="0">
                <a:solidFill>
                  <a:srgbClr val="0000CC"/>
                </a:solidFill>
              </a:rPr>
              <a:t>Kuantor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Umum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smtClean="0">
                <a:solidFill>
                  <a:srgbClr val="0000CC"/>
                </a:solidFill>
                <a:sym typeface="Symbol"/>
              </a:rPr>
              <a:t></a:t>
            </a:r>
            <a:endParaRPr lang="en-US" sz="4400" dirty="0" smtClean="0">
              <a:solidFill>
                <a:srgbClr val="0000CC"/>
              </a:solidFill>
            </a:endParaRPr>
          </a:p>
          <a:p>
            <a:pPr algn="just"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	</a:t>
            </a:r>
            <a:r>
              <a:rPr lang="en-US" sz="4400" i="1" dirty="0" smtClean="0">
                <a:solidFill>
                  <a:srgbClr val="0000CC"/>
                </a:solidFill>
              </a:rPr>
              <a:t>(Universal Quantifier)</a:t>
            </a:r>
          </a:p>
          <a:p>
            <a:pPr algn="just"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2. </a:t>
            </a:r>
            <a:r>
              <a:rPr lang="en-US" sz="4400" dirty="0" err="1" smtClean="0">
                <a:solidFill>
                  <a:srgbClr val="0000CC"/>
                </a:solidFill>
              </a:rPr>
              <a:t>Kuantor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Khusus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smtClean="0">
                <a:solidFill>
                  <a:srgbClr val="0000CC"/>
                </a:solidFill>
                <a:sym typeface="Symbol"/>
              </a:rPr>
              <a:t></a:t>
            </a:r>
            <a:endParaRPr lang="en-US" sz="4400" dirty="0" smtClean="0">
              <a:solidFill>
                <a:srgbClr val="0000CC"/>
              </a:solidFill>
            </a:endParaRPr>
          </a:p>
          <a:p>
            <a:pPr algn="just"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	</a:t>
            </a:r>
            <a:r>
              <a:rPr lang="en-US" sz="4400" i="1" dirty="0" smtClean="0">
                <a:solidFill>
                  <a:srgbClr val="0000CC"/>
                </a:solidFill>
              </a:rPr>
              <a:t>(Existential Quantifier)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659783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Proposisi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berkuantor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0000CC"/>
                </a:solidFill>
              </a:rPr>
              <a:t>Proposisi</a:t>
            </a:r>
            <a:r>
              <a:rPr lang="en-US" sz="4400" dirty="0" smtClean="0">
                <a:solidFill>
                  <a:srgbClr val="0000CC"/>
                </a:solidFill>
              </a:rPr>
              <a:t> yang </a:t>
            </a:r>
            <a:r>
              <a:rPr lang="en-US" sz="4400" dirty="0" err="1" smtClean="0">
                <a:solidFill>
                  <a:srgbClr val="0000CC"/>
                </a:solidFill>
              </a:rPr>
              <a:t>bersifat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umum</a:t>
            </a:r>
            <a:r>
              <a:rPr lang="en-US" sz="4400" dirty="0" smtClean="0">
                <a:solidFill>
                  <a:srgbClr val="0000CC"/>
                </a:solidFill>
              </a:rPr>
              <a:t>, </a:t>
            </a:r>
            <a:r>
              <a:rPr lang="en-US" sz="4400" dirty="0" err="1" smtClean="0">
                <a:solidFill>
                  <a:srgbClr val="0000CC"/>
                </a:solidFill>
              </a:rPr>
              <a:t>yaitu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terdapat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kata</a:t>
            </a:r>
            <a:r>
              <a:rPr lang="en-US" sz="4400" dirty="0" smtClean="0">
                <a:solidFill>
                  <a:srgbClr val="0000CC"/>
                </a:solidFill>
              </a:rPr>
              <a:t> :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Semua</a:t>
            </a:r>
            <a:r>
              <a:rPr lang="en-US" sz="4400" dirty="0" smtClean="0">
                <a:solidFill>
                  <a:srgbClr val="0000CC"/>
                </a:solidFill>
              </a:rPr>
              <a:t>, </a:t>
            </a:r>
            <a:r>
              <a:rPr lang="en-US" sz="4400" dirty="0" err="1" smtClean="0">
                <a:solidFill>
                  <a:srgbClr val="0000CC"/>
                </a:solidFill>
              </a:rPr>
              <a:t>Setiap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ciri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dari</a:t>
            </a:r>
            <a:r>
              <a:rPr lang="en-US" sz="4400" dirty="0" smtClean="0">
                <a:solidFill>
                  <a:srgbClr val="0000CC"/>
                </a:solidFill>
              </a:rPr>
              <a:t> UQ </a:t>
            </a:r>
            <a:r>
              <a:rPr lang="en-US" sz="4400" dirty="0" err="1" smtClean="0">
                <a:solidFill>
                  <a:srgbClr val="0000CC"/>
                </a:solidFill>
              </a:rPr>
              <a:t>Beberapa</a:t>
            </a:r>
            <a:r>
              <a:rPr lang="en-US" sz="4400" dirty="0" smtClean="0">
                <a:solidFill>
                  <a:srgbClr val="0000CC"/>
                </a:solidFill>
              </a:rPr>
              <a:t>, Paling </a:t>
            </a:r>
            <a:r>
              <a:rPr lang="en-US" sz="4400" dirty="0" err="1" smtClean="0">
                <a:solidFill>
                  <a:srgbClr val="0000CC"/>
                </a:solidFill>
              </a:rPr>
              <a:t>sedikit</a:t>
            </a:r>
            <a:r>
              <a:rPr lang="en-US" sz="4400" dirty="0" smtClean="0">
                <a:solidFill>
                  <a:srgbClr val="0000CC"/>
                </a:solidFill>
              </a:rPr>
              <a:t>, </a:t>
            </a:r>
            <a:r>
              <a:rPr lang="en-US" sz="4400" dirty="0" err="1" smtClean="0">
                <a:solidFill>
                  <a:srgbClr val="0000CC"/>
                </a:solidFill>
              </a:rPr>
              <a:t>ada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ciri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dari</a:t>
            </a:r>
            <a:r>
              <a:rPr lang="en-US" sz="4400" dirty="0" smtClean="0">
                <a:solidFill>
                  <a:srgbClr val="0000CC"/>
                </a:solidFill>
              </a:rPr>
              <a:t> EQ 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maka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proposisi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tersebut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melibatkan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kuantor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</a:p>
          <a:p>
            <a:endParaRPr lang="id-ID" sz="4400" dirty="0" smtClean="0">
              <a:solidFill>
                <a:srgbClr val="FFFF0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342150" y="311987"/>
            <a:ext cx="659783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Proposisi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berkuantor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 err="1" smtClean="0">
                <a:solidFill>
                  <a:srgbClr val="0000CC"/>
                </a:solidFill>
              </a:rPr>
              <a:t>Ada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tiga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Istilah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smtClean="0">
                <a:solidFill>
                  <a:srgbClr val="FF0000"/>
                </a:solidFill>
              </a:rPr>
              <a:t>Natural :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proposisi</a:t>
            </a:r>
            <a:r>
              <a:rPr lang="en-US" sz="4400" dirty="0" smtClean="0">
                <a:solidFill>
                  <a:srgbClr val="0000CC"/>
                </a:solidFill>
              </a:rPr>
              <a:t> yang </a:t>
            </a:r>
            <a:r>
              <a:rPr lang="en-US" sz="4400" dirty="0" err="1" smtClean="0">
                <a:solidFill>
                  <a:srgbClr val="0000CC"/>
                </a:solidFill>
              </a:rPr>
              <a:t>ditulis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secara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umum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smtClean="0">
                <a:solidFill>
                  <a:srgbClr val="FF0000"/>
                </a:solidFill>
              </a:rPr>
              <a:t>Literal	: 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proposisi</a:t>
            </a:r>
            <a:r>
              <a:rPr lang="en-US" sz="4400" dirty="0" smtClean="0">
                <a:solidFill>
                  <a:srgbClr val="0000CC"/>
                </a:solidFill>
              </a:rPr>
              <a:t> yang </a:t>
            </a:r>
            <a:r>
              <a:rPr lang="en-US" sz="4400" dirty="0" err="1" smtClean="0">
                <a:solidFill>
                  <a:srgbClr val="0000CC"/>
                </a:solidFill>
              </a:rPr>
              <a:t>artinya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menjelaskan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dari</a:t>
            </a:r>
            <a:r>
              <a:rPr lang="en-US" sz="4400" dirty="0" smtClean="0">
                <a:solidFill>
                  <a:srgbClr val="0000CC"/>
                </a:solidFill>
              </a:rPr>
              <a:t> Natural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FF0000"/>
                </a:solidFill>
              </a:rPr>
              <a:t>Logika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Relasional</a:t>
            </a:r>
            <a:r>
              <a:rPr lang="en-US" sz="4400" dirty="0" smtClean="0">
                <a:solidFill>
                  <a:srgbClr val="FF0000"/>
                </a:solidFill>
              </a:rPr>
              <a:t> (</a:t>
            </a:r>
            <a:r>
              <a:rPr lang="en-US" sz="4400" dirty="0" err="1" smtClean="0">
                <a:solidFill>
                  <a:srgbClr val="FF0000"/>
                </a:solidFill>
              </a:rPr>
              <a:t>FoL</a:t>
            </a:r>
            <a:r>
              <a:rPr lang="en-US" sz="4400" dirty="0" smtClean="0">
                <a:solidFill>
                  <a:srgbClr val="FF0000"/>
                </a:solidFill>
              </a:rPr>
              <a:t>) : 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penulisanya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dengan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simbol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</a:p>
          <a:p>
            <a:endParaRPr lang="id-ID" sz="4400" dirty="0" smtClean="0">
              <a:solidFill>
                <a:srgbClr val="FFFF0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342150" y="311987"/>
            <a:ext cx="659783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Proposisi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berkuantor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lnSpcReduction="10000"/>
          </a:bodyPr>
          <a:lstStyle/>
          <a:p>
            <a:r>
              <a:rPr lang="en-US" sz="4400" dirty="0" err="1" smtClean="0">
                <a:solidFill>
                  <a:srgbClr val="0000CC"/>
                </a:solidFill>
              </a:rPr>
              <a:t>Contoh</a:t>
            </a:r>
            <a:r>
              <a:rPr lang="en-US" sz="4400" dirty="0" smtClean="0">
                <a:solidFill>
                  <a:srgbClr val="0000CC"/>
                </a:solidFill>
              </a:rPr>
              <a:t> 1 </a:t>
            </a:r>
            <a:r>
              <a:rPr lang="en-US" sz="4400" dirty="0" err="1" smtClean="0">
                <a:solidFill>
                  <a:srgbClr val="0000CC"/>
                </a:solidFill>
              </a:rPr>
              <a:t>proposisi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Semua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mahasiswa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entelektual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Literalnya</a:t>
            </a:r>
            <a:r>
              <a:rPr lang="en-US" sz="4400" dirty="0" smtClean="0">
                <a:solidFill>
                  <a:srgbClr val="0000CC"/>
                </a:solidFill>
              </a:rPr>
              <a:t> :</a:t>
            </a:r>
          </a:p>
          <a:p>
            <a:pPr>
              <a:buNone/>
            </a:pPr>
            <a:r>
              <a:rPr lang="en-US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untuk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setiap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objek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dimana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objek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itu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mahasiswa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maka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objek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itu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adalah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intelektual</a:t>
            </a:r>
            <a:endParaRPr lang="en-US" sz="4400" dirty="0" smtClean="0">
              <a:solidFill>
                <a:srgbClr val="0000CC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342150" y="311987"/>
            <a:ext cx="659783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Proposisi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berkuantor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3749270</TotalTime>
  <Words>91</Words>
  <Application>Microsoft Office PowerPoint</Application>
  <PresentationFormat>On-screen Show (4:3)</PresentationFormat>
  <Paragraphs>135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Bowo</dc:creator>
  <cp:lastModifiedBy>Eko</cp:lastModifiedBy>
  <cp:revision>159</cp:revision>
  <dcterms:created xsi:type="dcterms:W3CDTF">2015-03-08T10:31:10Z</dcterms:created>
  <dcterms:modified xsi:type="dcterms:W3CDTF">2016-05-17T07:20:57Z</dcterms:modified>
</cp:coreProperties>
</file>