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3" r:id="rId4"/>
    <p:sldId id="294" r:id="rId5"/>
    <p:sldId id="295" r:id="rId6"/>
    <p:sldId id="296" r:id="rId7"/>
    <p:sldId id="304" r:id="rId8"/>
    <p:sldId id="256" r:id="rId9"/>
    <p:sldId id="257" r:id="rId10"/>
    <p:sldId id="258" r:id="rId11"/>
    <p:sldId id="262" r:id="rId12"/>
    <p:sldId id="290" r:id="rId13"/>
    <p:sldId id="263" r:id="rId14"/>
    <p:sldId id="264" r:id="rId15"/>
    <p:sldId id="265" r:id="rId16"/>
    <p:sldId id="266" r:id="rId17"/>
    <p:sldId id="267" r:id="rId18"/>
    <p:sldId id="28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8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Persentase Nilai Akhir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Persentase Nilai Akhir</c:v>
                </c:pt>
              </c:strCache>
            </c:strRef>
          </c:tx>
          <c:explosion val="2"/>
          <c:dPt>
            <c:idx val="1"/>
            <c:bubble3D val="0"/>
            <c:explosion val="13"/>
          </c:dPt>
          <c:dPt>
            <c:idx val="2"/>
            <c:bubble3D val="0"/>
            <c:explosion val="18"/>
          </c:dPt>
          <c:dLbls>
            <c:dLbl>
              <c:idx val="0"/>
              <c:layout>
                <c:manualLayout>
                  <c:x val="-9.4918775322987536E-2"/>
                  <c:y val="0.1310065616797900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125308972300793"/>
                  <c:y val="-0.21639182602174728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165902199118315"/>
                  <c:y val="7.67705286839145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TUGAS</c:v>
                </c:pt>
                <c:pt idx="1">
                  <c:v>UTS</c:v>
                </c:pt>
                <c:pt idx="2">
                  <c:v>UAS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40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5544084295288327"/>
          <c:y val="0.3286897262842145"/>
          <c:w val="0.23485041918303901"/>
          <c:h val="0.47206092988376452"/>
        </c:manualLayout>
      </c:layout>
      <c:overlay val="0"/>
    </c:legend>
    <c:plotVisOnly val="1"/>
    <c:dispBlanksAs val="gap"/>
    <c:showDLblsOverMax val="0"/>
  </c:chart>
  <c:spPr>
    <a:solidFill>
      <a:schemeClr val="accent4">
        <a:lumMod val="75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0A30-DEC8-4991-8E66-87B93EF95AC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885-05C1-44B7-B1C4-7FBE3E97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5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0A30-DEC8-4991-8E66-87B93EF95AC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885-05C1-44B7-B1C4-7FBE3E97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1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0A30-DEC8-4991-8E66-87B93EF95AC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885-05C1-44B7-B1C4-7FBE3E97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8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0A30-DEC8-4991-8E66-87B93EF95AC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885-05C1-44B7-B1C4-7FBE3E97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1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0A30-DEC8-4991-8E66-87B93EF95AC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885-05C1-44B7-B1C4-7FBE3E97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0A30-DEC8-4991-8E66-87B93EF95AC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885-05C1-44B7-B1C4-7FBE3E97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7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0A30-DEC8-4991-8E66-87B93EF95AC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885-05C1-44B7-B1C4-7FBE3E97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8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0A30-DEC8-4991-8E66-87B93EF95AC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885-05C1-44B7-B1C4-7FBE3E97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2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0A30-DEC8-4991-8E66-87B93EF95AC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885-05C1-44B7-B1C4-7FBE3E97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2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0A30-DEC8-4991-8E66-87B93EF95AC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885-05C1-44B7-B1C4-7FBE3E97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7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0A30-DEC8-4991-8E66-87B93EF95AC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885-05C1-44B7-B1C4-7FBE3E97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6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D0A30-DEC8-4991-8E66-87B93EF95AC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3C885-05C1-44B7-B1C4-7FBE3E97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zon.com/Diffusion-Innovations-5th-Everett-Rogers/dp/0743222091/ref=sr_1_1?ie=UTF8&amp;s=books&amp;qid=1244097381&amp;sr=1-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2590800"/>
            <a:ext cx="2286000" cy="4267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SOSIO-ANTRO </a:t>
            </a:r>
            <a:r>
              <a:rPr lang="en-US" sz="2400" b="1" u="sng" dirty="0" smtClean="0">
                <a:solidFill>
                  <a:schemeClr val="bg1"/>
                </a:solidFill>
                <a:latin typeface="+mj-lt"/>
              </a:rPr>
              <a:t>KESEHATAN</a:t>
            </a:r>
          </a:p>
          <a:p>
            <a:r>
              <a:rPr lang="sv-SE" sz="1400" b="1" i="1" dirty="0" smtClean="0">
                <a:solidFill>
                  <a:schemeClr val="bg1"/>
                </a:solidFill>
                <a:latin typeface="+mj-lt"/>
              </a:rPr>
              <a:t>Kismi M, M.Kes</a:t>
            </a:r>
          </a:p>
          <a:p>
            <a:endParaRPr lang="sv-SE" sz="1400" b="1" i="1" dirty="0" smtClean="0">
              <a:solidFill>
                <a:schemeClr val="bg1"/>
              </a:solidFill>
              <a:latin typeface="+mj-lt"/>
            </a:endParaRPr>
          </a:p>
          <a:p>
            <a:endParaRPr lang="sv-SE" sz="1400" b="1" i="1" dirty="0">
              <a:solidFill>
                <a:schemeClr val="bg1"/>
              </a:solidFill>
              <a:latin typeface="+mj-lt"/>
            </a:endParaRPr>
          </a:p>
          <a:p>
            <a:pPr marL="520700" indent="-285750" algn="l">
              <a:buFont typeface="Arial" pitchFamily="34" charset="0"/>
              <a:buChar char="•"/>
            </a:pPr>
            <a:r>
              <a:rPr lang="sv-SE" sz="2400" b="1" i="1" dirty="0" smtClean="0">
                <a:solidFill>
                  <a:schemeClr val="bg1"/>
                </a:solidFill>
                <a:latin typeface="+mj-lt"/>
              </a:rPr>
              <a:t>RPKPS</a:t>
            </a:r>
          </a:p>
          <a:p>
            <a:pPr marL="520700" indent="-285750" algn="l">
              <a:buFont typeface="Arial" pitchFamily="34" charset="0"/>
              <a:buChar char="•"/>
            </a:pPr>
            <a:r>
              <a:rPr lang="sv-SE" sz="2400" b="1" i="1" dirty="0" smtClean="0">
                <a:solidFill>
                  <a:schemeClr val="bg1"/>
                </a:solidFill>
                <a:latin typeface="+mj-lt"/>
              </a:rPr>
              <a:t>SILABI</a:t>
            </a:r>
          </a:p>
          <a:p>
            <a:pPr marL="520700" indent="-285750" algn="l">
              <a:buFont typeface="Arial" pitchFamily="34" charset="0"/>
              <a:buChar char="•"/>
            </a:pPr>
            <a:r>
              <a:rPr lang="sv-SE" sz="2400" b="1" i="1" dirty="0" smtClean="0">
                <a:solidFill>
                  <a:schemeClr val="bg1"/>
                </a:solidFill>
                <a:latin typeface="+mj-lt"/>
              </a:rPr>
              <a:t>KONTRAK</a:t>
            </a:r>
            <a:endParaRPr lang="sv-SE" sz="24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8" name="Picture 4" descr="D:\5.FOTO DESIGN\logo F.K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0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9144000" cy="281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en-US" sz="2400" b="1" dirty="0" smtClean="0">
                <a:latin typeface="Arial Narrow" pitchFamily="34" charset="0"/>
              </a:rPr>
              <a:t>	</a:t>
            </a:r>
            <a:r>
              <a:rPr lang="en-US" sz="2400" b="1" dirty="0" err="1" smtClean="0">
                <a:latin typeface="Arial Narrow" pitchFamily="34" charset="0"/>
              </a:rPr>
              <a:t>Antropologi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Kesehatan</a:t>
            </a:r>
            <a:r>
              <a:rPr lang="en-US" sz="2400" b="1" dirty="0">
                <a:latin typeface="Arial Narrow" pitchFamily="34" charset="0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  <a:p>
            <a:pPr algn="just">
              <a:buNone/>
            </a:pPr>
            <a:r>
              <a:rPr lang="en-US" sz="2400" b="1" dirty="0">
                <a:latin typeface="Arial Narrow" pitchFamily="34" charset="0"/>
              </a:rPr>
              <a:t>	</a:t>
            </a:r>
            <a:r>
              <a:rPr lang="en-US" sz="2400" dirty="0" err="1" smtClean="0">
                <a:latin typeface="Arial Narrow" pitchFamily="34" charset="0"/>
              </a:rPr>
              <a:t>adalah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cabang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dari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ilmu-ilmu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mengenai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manusia</a:t>
            </a:r>
            <a:r>
              <a:rPr lang="en-US" sz="2400" dirty="0">
                <a:latin typeface="Arial Narrow" pitchFamily="34" charset="0"/>
              </a:rPr>
              <a:t> yang </a:t>
            </a:r>
            <a:r>
              <a:rPr lang="en-US" sz="2400" dirty="0" err="1">
                <a:latin typeface="Arial Narrow" pitchFamily="34" charset="0"/>
              </a:rPr>
              <a:t>mempelajari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aspek-aspek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biologi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kebudayaan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manusia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dari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titik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tolak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pandangan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untuk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memahami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kedokteran</a:t>
            </a:r>
            <a:r>
              <a:rPr lang="en-US" sz="2400" dirty="0">
                <a:latin typeface="Arial Narrow" pitchFamily="34" charset="0"/>
              </a:rPr>
              <a:t> (</a:t>
            </a:r>
            <a:r>
              <a:rPr lang="en-US" sz="2400" dirty="0" err="1">
                <a:latin typeface="Arial Narrow" pitchFamily="34" charset="0"/>
              </a:rPr>
              <a:t>sejarah</a:t>
            </a:r>
            <a:r>
              <a:rPr lang="en-US" sz="2400" dirty="0">
                <a:latin typeface="Arial Narrow" pitchFamily="34" charset="0"/>
              </a:rPr>
              <a:t>, </a:t>
            </a:r>
            <a:r>
              <a:rPr lang="en-US" sz="2400" dirty="0" err="1">
                <a:latin typeface="Arial Narrow" pitchFamily="34" charset="0"/>
              </a:rPr>
              <a:t>hukum</a:t>
            </a:r>
            <a:r>
              <a:rPr lang="en-US" sz="2400" dirty="0">
                <a:latin typeface="Arial Narrow" pitchFamily="34" charset="0"/>
              </a:rPr>
              <a:t>, </a:t>
            </a:r>
            <a:r>
              <a:rPr lang="en-US" sz="2400" dirty="0" err="1">
                <a:latin typeface="Arial Narrow" pitchFamily="34" charset="0"/>
              </a:rPr>
              <a:t>aspek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sosial</a:t>
            </a:r>
            <a:r>
              <a:rPr lang="en-US" sz="2400" dirty="0">
                <a:latin typeface="Arial Narrow" pitchFamily="34" charset="0"/>
              </a:rPr>
              <a:t>, </a:t>
            </a:r>
            <a:r>
              <a:rPr lang="en-US" sz="2400" dirty="0" err="1">
                <a:latin typeface="Arial Narrow" pitchFamily="34" charset="0"/>
              </a:rPr>
              <a:t>masalah-masalah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kesehatan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manusia</a:t>
            </a:r>
            <a:r>
              <a:rPr lang="en-US" sz="2400" dirty="0">
                <a:latin typeface="Arial Narrow" pitchFamily="34" charset="0"/>
              </a:rPr>
              <a:t>) </a:t>
            </a:r>
          </a:p>
          <a:p>
            <a:pPr>
              <a:buNone/>
            </a:pPr>
            <a:endParaRPr lang="en-US" sz="2400" b="1" dirty="0">
              <a:latin typeface="Arial Narrow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Arial Narrow" pitchFamily="34" charset="0"/>
              </a:rPr>
              <a:t>      (</a:t>
            </a:r>
            <a:r>
              <a:rPr lang="en-US" sz="1800" dirty="0" err="1">
                <a:latin typeface="Arial Narrow" pitchFamily="34" charset="0"/>
              </a:rPr>
              <a:t>Hasan</a:t>
            </a:r>
            <a:r>
              <a:rPr lang="en-US" sz="1800" dirty="0">
                <a:latin typeface="Arial Narrow" pitchFamily="34" charset="0"/>
              </a:rPr>
              <a:t> &amp; Prasad, 1959)</a:t>
            </a:r>
          </a:p>
          <a:p>
            <a:endParaRPr lang="sv-SE" sz="2400" dirty="0" smtClean="0">
              <a:latin typeface="Arial Narrow" pitchFamily="34" charset="0"/>
            </a:endParaRPr>
          </a:p>
        </p:txBody>
      </p:sp>
      <p:pic>
        <p:nvPicPr>
          <p:cNvPr id="6" name="Picture 5" descr="C:\2011\PHOTO\Sif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7138" y="3429000"/>
            <a:ext cx="4269723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07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Pengertian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Antropologi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Kesehatan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berkaitan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pemahaman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bio-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budaya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manusia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karya-karyanya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berhubungan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kesehatan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pengobatan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r"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Hochstrasser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Tapp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, 1970)</a:t>
            </a:r>
          </a:p>
        </p:txBody>
      </p:sp>
    </p:spTree>
    <p:extLst>
      <p:ext uri="{BB962C8B-B14F-4D97-AF65-F5344CB8AC3E}">
        <p14:creationId xmlns:p14="http://schemas.microsoft.com/office/powerpoint/2010/main" val="17791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0"/>
            <a:ext cx="3581400" cy="990600"/>
          </a:xfrm>
        </p:spPr>
        <p:txBody>
          <a:bodyPr/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Pengertian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Antropologi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Kesehatan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mencakup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studi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tentang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fenomena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kesehatan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r">
              <a:buNone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Lieban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, 1973)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895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27432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	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Antropologi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Kesehatan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</a:p>
          <a:p>
            <a:pPr algn="just"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	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adalah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disiplin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yang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memberi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perhatian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pada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aspek-aspek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biologis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dan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sosio-budaya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dari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</a:t>
            </a:r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tingkah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laku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manusia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terutama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tentang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cara-cara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interaksi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antara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keduanya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di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sepanjang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sejarah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kehidupan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manusia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, yang </a:t>
            </a:r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mempengaruhi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kesehatan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dan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penyakit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pada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manusia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</a:p>
          <a:p>
            <a:pPr algn="just">
              <a:buNone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>
              <a:buNone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(Foster/Anderson, 1986; 1-3).</a:t>
            </a:r>
          </a:p>
          <a:p>
            <a:pPr algn="just"/>
            <a:endParaRPr lang="en-US" sz="24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ame Side Corner Rectangle 4"/>
          <p:cNvSpPr/>
          <p:nvPr/>
        </p:nvSpPr>
        <p:spPr>
          <a:xfrm>
            <a:off x="609600" y="609600"/>
            <a:ext cx="2590800" cy="1524000"/>
          </a:xfrm>
          <a:prstGeom prst="snip2Same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</a:rPr>
              <a:t>ASPEK BIOLOGIS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5562600" y="609600"/>
            <a:ext cx="2590800" cy="1524000"/>
          </a:xfrm>
          <a:prstGeom prst="snip2Same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ASPEK SOSIO-BUDAYA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66800" y="2514600"/>
            <a:ext cx="1600200" cy="1828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867400" y="2362200"/>
            <a:ext cx="1752600" cy="2057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nip Same Side Corner Rectangle 10"/>
          <p:cNvSpPr/>
          <p:nvPr/>
        </p:nvSpPr>
        <p:spPr>
          <a:xfrm>
            <a:off x="2895600" y="5943600"/>
            <a:ext cx="3276600" cy="838200"/>
          </a:xfrm>
          <a:prstGeom prst="snip2Same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</a:rPr>
              <a:t>TINGKAH LAKU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2590800"/>
            <a:ext cx="0" cy="21336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48600" y="2438400"/>
            <a:ext cx="0" cy="21336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-228600" y="4876800"/>
            <a:ext cx="2667000" cy="1066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Manusia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anggota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animal kingdom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400800" y="4953000"/>
            <a:ext cx="2719848" cy="1143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	</a:t>
            </a:r>
            <a:r>
              <a:rPr lang="en-US" sz="3200" dirty="0" err="1" smtClean="0"/>
              <a:t>Perilaku</a:t>
            </a:r>
            <a:r>
              <a:rPr lang="en-US" sz="3200" dirty="0" smtClean="0"/>
              <a:t> </a:t>
            </a:r>
            <a:r>
              <a:rPr lang="en-US" sz="3200" dirty="0" err="1" smtClean="0"/>
              <a:t>manusia</a:t>
            </a:r>
            <a:r>
              <a:rPr lang="en-US" sz="3200" dirty="0" smtClean="0"/>
              <a:t> 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</a:t>
            </a:r>
            <a:r>
              <a:rPr lang="en-US" sz="3200" dirty="0" err="1" smtClean="0"/>
              <a:t>anggota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society/ </a:t>
            </a:r>
            <a:r>
              <a:rPr lang="en-US" sz="3200" dirty="0" err="1" smtClean="0"/>
              <a:t>masyarakat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5"/>
          <a:stretch/>
        </p:blipFill>
        <p:spPr bwMode="auto">
          <a:xfrm>
            <a:off x="2438400" y="4419600"/>
            <a:ext cx="3985752" cy="148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7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4196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038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Lingkup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kajian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41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Kutub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biologis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Pertumbuhan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perkembangan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manusia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Peranan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penyakit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evolusi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manusia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Kutub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tengah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Epidemiologi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Ekologi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budaya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Kutub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sosio-budaya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Etnomedicine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Tingkah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laku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sehat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sakit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Hubungan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dokter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pasien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Inovasi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kesehatan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6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RUANG LINGKUP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114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1. </a:t>
            </a:r>
            <a:r>
              <a:rPr lang="en-US" sz="2400" dirty="0" err="1" smtClean="0">
                <a:solidFill>
                  <a:schemeClr val="bg1"/>
                </a:solidFill>
              </a:rPr>
              <a:t>Antropologi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menekankan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kajiannya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masalah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persamaan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perbedaan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diantara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sesama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manusia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2. </a:t>
            </a:r>
            <a:r>
              <a:rPr lang="en-US" sz="2400" dirty="0" err="1" smtClean="0">
                <a:solidFill>
                  <a:schemeClr val="bg1"/>
                </a:solidFill>
              </a:rPr>
              <a:t>Antropologi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tidak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membatasi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perhatiannya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bangsa-bangsa</a:t>
            </a:r>
            <a:r>
              <a:rPr lang="en-US" sz="2400" dirty="0" smtClean="0">
                <a:solidFill>
                  <a:schemeClr val="bg1"/>
                </a:solidFill>
              </a:rPr>
              <a:t> Barat, </a:t>
            </a:r>
            <a:r>
              <a:rPr lang="en-US" sz="2400" dirty="0" err="1" smtClean="0">
                <a:solidFill>
                  <a:schemeClr val="bg1"/>
                </a:solidFill>
              </a:rPr>
              <a:t>tetapi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meliputi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bangsa-bangsa</a:t>
            </a:r>
            <a:r>
              <a:rPr lang="en-US" sz="2400" dirty="0" smtClean="0">
                <a:solidFill>
                  <a:schemeClr val="bg1"/>
                </a:solidFill>
              </a:rPr>
              <a:t> “</a:t>
            </a:r>
            <a:r>
              <a:rPr lang="en-US" sz="2400" dirty="0" err="1" smtClean="0">
                <a:solidFill>
                  <a:schemeClr val="bg1"/>
                </a:solidFill>
              </a:rPr>
              <a:t>primitif</a:t>
            </a:r>
            <a:r>
              <a:rPr lang="en-US" sz="2400" dirty="0" smtClean="0">
                <a:solidFill>
                  <a:schemeClr val="bg1"/>
                </a:solidFill>
              </a:rPr>
              <a:t>”, modern, </a:t>
            </a:r>
            <a:r>
              <a:rPr lang="en-US" sz="2400" dirty="0" err="1" smtClean="0">
                <a:solidFill>
                  <a:schemeClr val="bg1"/>
                </a:solidFill>
              </a:rPr>
              <a:t>masyarakat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perkotaan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masyarakat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pedesaan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masyarakat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semua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bangsa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9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41148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3. </a:t>
            </a:r>
            <a:r>
              <a:rPr lang="en-US" sz="2400" dirty="0" err="1" smtClean="0">
                <a:solidFill>
                  <a:schemeClr val="bg1"/>
                </a:solidFill>
              </a:rPr>
              <a:t>Antropologi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mempelajari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asal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usul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perkembangan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manusia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serta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adat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istiadatnya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4. </a:t>
            </a:r>
            <a:r>
              <a:rPr lang="en-US" sz="2400" dirty="0" err="1" smtClean="0">
                <a:solidFill>
                  <a:schemeClr val="bg1"/>
                </a:solidFill>
              </a:rPr>
              <a:t>Antropologi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mengkaji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ciri-ciri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manusia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karakteristik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baik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ciri-ciri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biologis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budaya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maupun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sosial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5. </a:t>
            </a:r>
            <a:r>
              <a:rPr lang="en-US" sz="2400" dirty="0" err="1" smtClean="0">
                <a:solidFill>
                  <a:schemeClr val="bg1"/>
                </a:solidFill>
              </a:rPr>
              <a:t>Antropologi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berusaha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menemukan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generalisasi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tentang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manusia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perilakunya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657600"/>
            <a:ext cx="9144000" cy="3197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13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41148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err="1" smtClean="0">
                <a:solidFill>
                  <a:sysClr val="windowText" lastClr="000000"/>
                </a:solidFill>
              </a:rPr>
              <a:t>Sejarah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1676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ysClr val="windowText" lastClr="000000"/>
                </a:solidFill>
              </a:rPr>
              <a:t>(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Tahun</a:t>
            </a:r>
            <a:r>
              <a:rPr lang="en-US" sz="2400" b="1" dirty="0">
                <a:solidFill>
                  <a:sysClr val="windowText" lastClr="000000"/>
                </a:solidFill>
              </a:rPr>
              <a:t> 1849)</a:t>
            </a:r>
            <a:r>
              <a:rPr lang="en-US" sz="2400" dirty="0">
                <a:solidFill>
                  <a:sysClr val="windowText" lastClr="000000"/>
                </a:solidFill>
              </a:rPr>
              <a:t/>
            </a:r>
            <a:br>
              <a:rPr lang="en-US" sz="2400" dirty="0">
                <a:solidFill>
                  <a:sysClr val="windowText" lastClr="000000"/>
                </a:solidFill>
              </a:rPr>
            </a:br>
            <a:r>
              <a:rPr lang="en-US" sz="2400" dirty="0">
                <a:solidFill>
                  <a:sysClr val="windowText" lastClr="000000"/>
                </a:solidFill>
              </a:rPr>
              <a:t>Rudolf Virchow </a:t>
            </a:r>
            <a:r>
              <a:rPr lang="en-US" sz="2400" dirty="0" err="1">
                <a:solidFill>
                  <a:sysClr val="windowText" lastClr="000000"/>
                </a:solidFill>
              </a:rPr>
              <a:t>ahli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patologi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Jerman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terkemuka</a:t>
            </a:r>
            <a:r>
              <a:rPr lang="en-US" sz="2400" dirty="0">
                <a:solidFill>
                  <a:sysClr val="windowText" lastClr="000000"/>
                </a:solidFill>
              </a:rPr>
              <a:t>, </a:t>
            </a:r>
            <a:r>
              <a:rPr lang="en-US" sz="2400" dirty="0" err="1">
                <a:solidFill>
                  <a:sysClr val="windowText" lastClr="000000"/>
                </a:solidFill>
              </a:rPr>
              <a:t>pada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tahun</a:t>
            </a:r>
            <a:r>
              <a:rPr lang="en-US" sz="2400" dirty="0">
                <a:solidFill>
                  <a:sysClr val="windowText" lastClr="000000"/>
                </a:solidFill>
              </a:rPr>
              <a:t> 1849 </a:t>
            </a:r>
            <a:endParaRPr lang="en-US" sz="2400" dirty="0" smtClean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r>
              <a:rPr lang="en-US" sz="2400" u="sng" dirty="0" err="1" smtClean="0">
                <a:solidFill>
                  <a:sysClr val="windowText" lastClr="000000"/>
                </a:solidFill>
              </a:rPr>
              <a:t>Kedokteran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adalah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ilmu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mengenai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manusia</a:t>
            </a:r>
            <a:r>
              <a:rPr lang="en-US" sz="2400" dirty="0">
                <a:solidFill>
                  <a:sysClr val="windowText" lastClr="000000"/>
                </a:solidFill>
              </a:rPr>
              <a:t> yang </a:t>
            </a:r>
            <a:r>
              <a:rPr lang="en-US" sz="2400" dirty="0" err="1">
                <a:solidFill>
                  <a:sysClr val="windowText" lastClr="000000"/>
                </a:solidFill>
              </a:rPr>
              <a:t>sehat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maupun</a:t>
            </a:r>
            <a:r>
              <a:rPr lang="en-US" sz="2400" dirty="0">
                <a:solidFill>
                  <a:sysClr val="windowText" lastClr="000000"/>
                </a:solidFill>
              </a:rPr>
              <a:t> yang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sakit</a:t>
            </a:r>
            <a:r>
              <a:rPr lang="en-US" sz="2400" dirty="0">
                <a:solidFill>
                  <a:sysClr val="windowText" lastClr="000000"/>
                </a:solidFill>
              </a:rPr>
              <a:t>.</a:t>
            </a:r>
            <a:br>
              <a:rPr lang="en-US" sz="2400" dirty="0">
                <a:solidFill>
                  <a:sysClr val="windowText" lastClr="000000"/>
                </a:solidFill>
              </a:rPr>
            </a:br>
            <a:r>
              <a:rPr lang="en-US" sz="2400" dirty="0">
                <a:solidFill>
                  <a:sysClr val="windowText" lastClr="000000"/>
                </a:solidFill>
              </a:rPr>
              <a:t/>
            </a:r>
            <a:br>
              <a:rPr lang="en-US" sz="2400" dirty="0">
                <a:solidFill>
                  <a:sysClr val="windowText" lastClr="000000"/>
                </a:solidFill>
              </a:rPr>
            </a:b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32" y="2209800"/>
            <a:ext cx="91440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362200"/>
            <a:ext cx="84582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Tahun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1953)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Sejarah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pertama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tentang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timbulnya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perhatian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Antropologi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Kesehatan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terdapat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pada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tulisan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ditulis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Caudill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berjudul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“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Applied Anthropology in Medicine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”. 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3733800"/>
            <a:ext cx="87630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Tahun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1963)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Sepuluh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tahun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kemudian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Scoth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memberi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judul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“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Antropologi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Kesehatan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”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Paul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membicarakan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“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Ahli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Antropologi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Kesehatan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”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dalam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suatu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artikel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mengenai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kedokteran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kesehatan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masyarakat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Setelah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itu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baru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ahli-ahli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antropologi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Amerika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benar-benar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menghargai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implikasi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dari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penelitian-penelitian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tentang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kesehatan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penyakit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bagi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ilmu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antropologi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Pengesahan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lebih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lanjut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atas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subdisiplin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Antropologi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Kesehatan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ini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adalah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munculnya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 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tulisan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dibuat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Pearsall (1963) yang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berjudul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Medical </a:t>
            </a:r>
            <a:r>
              <a:rPr lang="en-US" sz="2000" i="1" dirty="0" err="1" smtClean="0">
                <a:solidFill>
                  <a:schemeClr val="tx2">
                    <a:lumMod val="75000"/>
                  </a:schemeClr>
                </a:solidFill>
              </a:rPr>
              <a:t>Behaviour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 Science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 yang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berorientasi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 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antropologi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SUB DISIPLIN ANTROPOLOGI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4114800" cy="4191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PALEOANTROPOLOGI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SOMATOLOGI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ETNOLINGUISTIK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PREHISTORI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ETNOLOGI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0" y="17206"/>
            <a:ext cx="22098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Materi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Sebelum</a:t>
            </a:r>
            <a:r>
              <a:rPr lang="en-US" dirty="0" smtClean="0"/>
              <a:t> UTS</a:t>
            </a:r>
          </a:p>
          <a:p>
            <a:pPr lvl="1"/>
            <a:r>
              <a:rPr lang="en-US" dirty="0" err="1"/>
              <a:t>D</a:t>
            </a:r>
            <a:r>
              <a:rPr lang="en-US" dirty="0" err="1" smtClean="0"/>
              <a:t>efinisi</a:t>
            </a:r>
            <a:r>
              <a:rPr lang="en-US" dirty="0"/>
              <a:t>,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, </a:t>
            </a:r>
            <a:r>
              <a:rPr lang="en-US" dirty="0" err="1"/>
              <a:t>sejarah</a:t>
            </a:r>
            <a:r>
              <a:rPr lang="en-US" dirty="0"/>
              <a:t>,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 smtClean="0"/>
              <a:t>sosioantropologi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en-US" dirty="0" smtClean="0"/>
          </a:p>
          <a:p>
            <a:pPr lvl="1"/>
            <a:r>
              <a:rPr lang="en-US" dirty="0" err="1" smtClean="0"/>
              <a:t>Hakikat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sosial</a:t>
            </a:r>
            <a:endParaRPr lang="en-US" dirty="0" smtClean="0"/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spek</a:t>
            </a:r>
            <a:r>
              <a:rPr lang="en-US" dirty="0" smtClean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kesehatan</a:t>
            </a:r>
            <a:endParaRPr lang="en-US" dirty="0" smtClean="0"/>
          </a:p>
          <a:p>
            <a:pPr lvl="1"/>
            <a:r>
              <a:rPr lang="en-US" dirty="0" err="1"/>
              <a:t>P</a:t>
            </a:r>
            <a:r>
              <a:rPr lang="en-US" dirty="0" err="1" smtClean="0"/>
              <a:t>erubahan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pPr lvl="1"/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(</a:t>
            </a:r>
            <a:r>
              <a:rPr lang="en-US" i="1" dirty="0"/>
              <a:t>Health Belief Model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(</a:t>
            </a:r>
            <a:r>
              <a:rPr lang="en-US" i="1" dirty="0"/>
              <a:t>Health Seeking Behavior, </a:t>
            </a:r>
            <a:r>
              <a:rPr lang="en-US" dirty="0" err="1" smtClean="0"/>
              <a:t>etnomedis</a:t>
            </a:r>
            <a:endParaRPr lang="en-US" dirty="0" smtClean="0"/>
          </a:p>
          <a:p>
            <a:pPr lvl="1"/>
            <a:r>
              <a:rPr lang="en-US" dirty="0" err="1" smtClean="0"/>
              <a:t>Kajian</a:t>
            </a:r>
            <a:r>
              <a:rPr lang="en-US" dirty="0" smtClean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 smtClean="0"/>
              <a:t>sosial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600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PALEO ANTROPOLOGI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1"/>
            <a:ext cx="8839200" cy="1447800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Ilmu</a:t>
            </a:r>
            <a:r>
              <a:rPr lang="en-US" sz="2600" dirty="0" smtClean="0"/>
              <a:t> </a:t>
            </a:r>
            <a:r>
              <a:rPr lang="en-US" sz="2600" dirty="0" err="1" smtClean="0"/>
              <a:t>bagian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antropologi</a:t>
            </a:r>
            <a:r>
              <a:rPr lang="en-US" sz="2600" dirty="0" smtClean="0"/>
              <a:t> </a:t>
            </a:r>
            <a:r>
              <a:rPr lang="en-US" sz="2600" dirty="0" err="1" smtClean="0"/>
              <a:t>Biologi</a:t>
            </a:r>
            <a:r>
              <a:rPr lang="en-US" sz="2600" dirty="0" smtClean="0"/>
              <a:t>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antropologi</a:t>
            </a:r>
            <a:r>
              <a:rPr lang="en-US" sz="2600" dirty="0" smtClean="0"/>
              <a:t> </a:t>
            </a:r>
            <a:r>
              <a:rPr lang="en-US" sz="2600" dirty="0" err="1" smtClean="0"/>
              <a:t>fisik</a:t>
            </a:r>
            <a:r>
              <a:rPr lang="en-US" sz="2600" dirty="0" smtClean="0"/>
              <a:t> yang </a:t>
            </a:r>
            <a:r>
              <a:rPr lang="en-US" sz="2600" dirty="0" err="1" smtClean="0"/>
              <a:t>meneliti</a:t>
            </a:r>
            <a:r>
              <a:rPr lang="en-US" sz="2600" dirty="0" smtClean="0"/>
              <a:t> </a:t>
            </a:r>
            <a:r>
              <a:rPr lang="en-US" sz="2600" dirty="0" err="1" smtClean="0"/>
              <a:t>soal</a:t>
            </a:r>
            <a:r>
              <a:rPr lang="en-US" sz="2600" dirty="0" smtClean="0"/>
              <a:t> </a:t>
            </a:r>
            <a:r>
              <a:rPr lang="en-US" sz="2600" u="sng" dirty="0" err="1" smtClean="0"/>
              <a:t>asal</a:t>
            </a:r>
            <a:r>
              <a:rPr lang="en-US" sz="2600" u="sng" dirty="0" smtClean="0"/>
              <a:t> </a:t>
            </a:r>
            <a:r>
              <a:rPr lang="en-US" sz="2600" u="sng" dirty="0" err="1" smtClean="0"/>
              <a:t>usul</a:t>
            </a:r>
            <a:r>
              <a:rPr lang="en-US" sz="2600" u="sng" dirty="0" smtClean="0"/>
              <a:t> </a:t>
            </a:r>
            <a:r>
              <a:rPr lang="en-US" sz="2600" u="sng" dirty="0" err="1" smtClean="0"/>
              <a:t>dan</a:t>
            </a:r>
            <a:r>
              <a:rPr lang="en-US" sz="2600" u="sng" dirty="0" smtClean="0"/>
              <a:t> </a:t>
            </a:r>
            <a:r>
              <a:rPr lang="en-US" sz="2600" u="sng" dirty="0" err="1" smtClean="0"/>
              <a:t>perkembangan</a:t>
            </a:r>
            <a:r>
              <a:rPr lang="en-US" sz="2600" u="sng" dirty="0" smtClean="0"/>
              <a:t> </a:t>
            </a:r>
            <a:r>
              <a:rPr lang="en-US" sz="2600" u="sng" dirty="0" err="1" smtClean="0"/>
              <a:t>manusia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aspek</a:t>
            </a:r>
            <a:r>
              <a:rPr lang="en-US" sz="2600" dirty="0" smtClean="0"/>
              <a:t> </a:t>
            </a:r>
            <a:r>
              <a:rPr lang="en-US" sz="2600" dirty="0" err="1" smtClean="0"/>
              <a:t>biologi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835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SOMATOLOGI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3200400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Bagian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Antropologi</a:t>
            </a:r>
            <a:r>
              <a:rPr lang="en-US" sz="2600" dirty="0" smtClean="0"/>
              <a:t> </a:t>
            </a:r>
            <a:r>
              <a:rPr lang="en-US" sz="2600" dirty="0" err="1" smtClean="0"/>
              <a:t>fisik</a:t>
            </a:r>
            <a:r>
              <a:rPr lang="en-US" sz="2600" dirty="0" smtClean="0"/>
              <a:t> yang </a:t>
            </a:r>
            <a:r>
              <a:rPr lang="en-US" sz="2600" dirty="0" err="1" smtClean="0"/>
              <a:t>meneliti</a:t>
            </a:r>
            <a:r>
              <a:rPr lang="en-US" sz="2600" dirty="0" smtClean="0"/>
              <a:t> </a:t>
            </a:r>
            <a:r>
              <a:rPr lang="en-US" sz="2600" dirty="0" err="1" smtClean="0"/>
              <a:t>tentang</a:t>
            </a:r>
            <a:r>
              <a:rPr lang="en-US" sz="2600" dirty="0" smtClean="0"/>
              <a:t> </a:t>
            </a:r>
            <a:r>
              <a:rPr lang="en-US" sz="2600" u="sng" dirty="0" err="1" smtClean="0"/>
              <a:t>sejarah</a:t>
            </a:r>
            <a:r>
              <a:rPr lang="en-US" sz="2600" u="sng" dirty="0" smtClean="0"/>
              <a:t> </a:t>
            </a:r>
            <a:r>
              <a:rPr lang="en-US" sz="2600" u="sng" dirty="0" err="1" smtClean="0"/>
              <a:t>perkembangan</a:t>
            </a:r>
            <a:r>
              <a:rPr lang="en-US" sz="2600" u="sng" dirty="0" smtClean="0"/>
              <a:t> </a:t>
            </a:r>
            <a:r>
              <a:rPr lang="en-US" sz="2600" u="sng" dirty="0" err="1" smtClean="0"/>
              <a:t>keragaman</a:t>
            </a:r>
            <a:r>
              <a:rPr lang="en-US" sz="2600" u="sng" dirty="0" smtClean="0"/>
              <a:t> </a:t>
            </a:r>
            <a:r>
              <a:rPr lang="en-US" sz="2600" u="sng" dirty="0" err="1" smtClean="0"/>
              <a:t>makhluk</a:t>
            </a:r>
            <a:r>
              <a:rPr lang="en-US" sz="2600" u="sng" dirty="0" smtClean="0"/>
              <a:t> </a:t>
            </a:r>
            <a:r>
              <a:rPr lang="en-US" sz="2600" u="sng" dirty="0" err="1" smtClean="0"/>
              <a:t>manusia</a:t>
            </a:r>
            <a:r>
              <a:rPr lang="en-US" sz="2600" dirty="0" smtClean="0"/>
              <a:t> </a:t>
            </a:r>
            <a:r>
              <a:rPr lang="en-US" sz="2600" dirty="0" err="1" smtClean="0"/>
              <a:t>dipandang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ciri-ciri</a:t>
            </a:r>
            <a:r>
              <a:rPr lang="en-US" sz="2600" dirty="0" smtClean="0"/>
              <a:t> </a:t>
            </a:r>
            <a:r>
              <a:rPr lang="en-US" sz="2600" dirty="0" err="1" smtClean="0"/>
              <a:t>fisiknya</a:t>
            </a:r>
            <a:endParaRPr lang="en-US" sz="2600" dirty="0" smtClean="0"/>
          </a:p>
          <a:p>
            <a:r>
              <a:rPr lang="en-US" sz="2600" dirty="0" err="1" smtClean="0"/>
              <a:t>Misal</a:t>
            </a:r>
            <a:r>
              <a:rPr lang="en-US" sz="2600" dirty="0" smtClean="0"/>
              <a:t> :</a:t>
            </a:r>
          </a:p>
          <a:p>
            <a:pPr>
              <a:buNone/>
            </a:pPr>
            <a:r>
              <a:rPr lang="sv-SE" sz="2600" dirty="0" smtClean="0"/>
              <a:t>   - Ras Mongoloid : kulit kuning, rambut lurus</a:t>
            </a:r>
            <a:br>
              <a:rPr lang="sv-SE" sz="2600" dirty="0" smtClean="0"/>
            </a:br>
            <a:r>
              <a:rPr lang="sv-SE" sz="2600" dirty="0" smtClean="0"/>
              <a:t>-Ras Kaukasoid : kulit putih, rambut berombak</a:t>
            </a:r>
            <a:br>
              <a:rPr lang="sv-SE" sz="2600" dirty="0" smtClean="0"/>
            </a:br>
            <a:r>
              <a:rPr lang="sv-SE" sz="2600" dirty="0" smtClean="0"/>
              <a:t>-Ras Negroid : kulit hitam, rambut keriting</a:t>
            </a:r>
            <a:endParaRPr lang="en-US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9"/>
          <a:stretch/>
        </p:blipFill>
        <p:spPr bwMode="auto">
          <a:xfrm>
            <a:off x="1934882" y="4191000"/>
            <a:ext cx="4542118" cy="2895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6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534" y="2042895"/>
            <a:ext cx="5247008" cy="291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4038600" cy="914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ETNO LINGUISTIK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3814916" cy="304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600" dirty="0" smtClean="0"/>
              <a:t>	</a:t>
            </a:r>
            <a:r>
              <a:rPr lang="en-US" sz="2600" dirty="0" err="1" smtClean="0"/>
              <a:t>Bagian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antropologi</a:t>
            </a:r>
            <a:r>
              <a:rPr lang="en-US" sz="2600" dirty="0" smtClean="0"/>
              <a:t> </a:t>
            </a:r>
            <a:r>
              <a:rPr lang="en-US" sz="2600" dirty="0" err="1" smtClean="0"/>
              <a:t>budaya</a:t>
            </a:r>
            <a:r>
              <a:rPr lang="en-US" sz="2600" dirty="0" smtClean="0"/>
              <a:t> yang </a:t>
            </a:r>
            <a:r>
              <a:rPr lang="en-US" sz="2600" dirty="0" err="1" smtClean="0"/>
              <a:t>meneliti</a:t>
            </a:r>
            <a:r>
              <a:rPr lang="en-US" sz="2600" dirty="0" smtClean="0"/>
              <a:t> </a:t>
            </a:r>
            <a:r>
              <a:rPr lang="en-US" sz="2600" dirty="0" err="1" smtClean="0"/>
              <a:t>tentang</a:t>
            </a:r>
            <a:r>
              <a:rPr lang="en-US" sz="2600" dirty="0" smtClean="0"/>
              <a:t> </a:t>
            </a:r>
            <a:r>
              <a:rPr lang="en-US" sz="2600" u="sng" dirty="0" err="1" smtClean="0"/>
              <a:t>bahasa</a:t>
            </a:r>
            <a:r>
              <a:rPr lang="en-US" sz="2600" dirty="0" smtClean="0"/>
              <a:t> </a:t>
            </a:r>
            <a:r>
              <a:rPr lang="en-US" sz="2600" dirty="0" err="1" smtClean="0"/>
              <a:t>sebagai</a:t>
            </a:r>
            <a:r>
              <a:rPr lang="en-US" sz="2600" dirty="0" smtClean="0"/>
              <a:t> </a:t>
            </a:r>
            <a:r>
              <a:rPr lang="en-US" sz="2600" dirty="0" err="1" smtClean="0"/>
              <a:t>wahana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melestarikan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meneruskan</a:t>
            </a:r>
            <a:r>
              <a:rPr lang="en-US" sz="2600" dirty="0" smtClean="0"/>
              <a:t> </a:t>
            </a:r>
            <a:r>
              <a:rPr lang="en-US" sz="2600" dirty="0" err="1" smtClean="0"/>
              <a:t>kebudayaan</a:t>
            </a:r>
            <a:r>
              <a:rPr lang="en-US" sz="2600" dirty="0" smtClean="0"/>
              <a:t> </a:t>
            </a:r>
            <a:r>
              <a:rPr lang="en-US" sz="2600" dirty="0" err="1" smtClean="0"/>
              <a:t>kepada</a:t>
            </a:r>
            <a:r>
              <a:rPr lang="en-US" sz="2600" dirty="0" smtClean="0"/>
              <a:t> </a:t>
            </a:r>
            <a:r>
              <a:rPr lang="en-US" sz="2600" dirty="0" err="1" smtClean="0"/>
              <a:t>generasi</a:t>
            </a:r>
            <a:r>
              <a:rPr lang="en-US" sz="2600" dirty="0" smtClean="0"/>
              <a:t> </a:t>
            </a:r>
            <a:r>
              <a:rPr lang="en-US" sz="2600" dirty="0" err="1" smtClean="0"/>
              <a:t>berikutnya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6062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Prehistori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antropologi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yang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 </a:t>
            </a:r>
            <a:r>
              <a:rPr lang="en-US" dirty="0" err="1" smtClean="0"/>
              <a:t>bangsa-bangsa</a:t>
            </a:r>
            <a:r>
              <a:rPr lang="en-US" dirty="0" smtClean="0"/>
              <a:t> </a:t>
            </a:r>
            <a:r>
              <a:rPr lang="en-US" u="sng" dirty="0" err="1" smtClean="0"/>
              <a:t>sebelum</a:t>
            </a:r>
            <a:r>
              <a:rPr lang="en-US" u="sng" dirty="0" smtClean="0"/>
              <a:t> </a:t>
            </a:r>
            <a:r>
              <a:rPr lang="en-US" u="sng" dirty="0" err="1" smtClean="0"/>
              <a:t>mengenal</a:t>
            </a:r>
            <a:r>
              <a:rPr lang="en-US" u="sng" dirty="0" smtClean="0"/>
              <a:t> </a:t>
            </a:r>
            <a:r>
              <a:rPr lang="en-US" u="sng" dirty="0" err="1" smtClean="0"/>
              <a:t>tulisan</a:t>
            </a:r>
            <a:endParaRPr lang="en-US" u="sng" dirty="0"/>
          </a:p>
        </p:txBody>
      </p:sp>
      <p:pic>
        <p:nvPicPr>
          <p:cNvPr id="4098" name="Picture 2" descr="C:\2011\PHOTO\komunikasi jaman dul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429000"/>
            <a:ext cx="4191000" cy="3267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8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66" y="228600"/>
            <a:ext cx="2647334" cy="1143000"/>
          </a:xfrm>
        </p:spPr>
        <p:txBody>
          <a:bodyPr/>
          <a:lstStyle/>
          <a:p>
            <a:r>
              <a:rPr lang="en-US" dirty="0" smtClean="0"/>
              <a:t>ETNOLOGI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1"/>
            <a:ext cx="3517490" cy="4800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 err="1" smtClean="0"/>
              <a:t>Bagian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antropologi</a:t>
            </a:r>
            <a:r>
              <a:rPr lang="en-US" sz="2600" dirty="0" smtClean="0"/>
              <a:t> </a:t>
            </a:r>
            <a:r>
              <a:rPr lang="en-US" sz="2600" dirty="0" err="1" smtClean="0"/>
              <a:t>budaya</a:t>
            </a:r>
            <a:r>
              <a:rPr lang="en-US" sz="2600" dirty="0" smtClean="0"/>
              <a:t> yang </a:t>
            </a:r>
            <a:r>
              <a:rPr lang="en-US" sz="2600" dirty="0" err="1" smtClean="0"/>
              <a:t>mempelajari</a:t>
            </a:r>
            <a:r>
              <a:rPr lang="en-US" sz="2600" dirty="0" smtClean="0"/>
              <a:t> </a:t>
            </a:r>
            <a:r>
              <a:rPr lang="en-US" sz="2600" u="sng" dirty="0" err="1" smtClean="0"/>
              <a:t>kebudayaan-kebudayaan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kehidupan</a:t>
            </a:r>
            <a:r>
              <a:rPr lang="en-US" sz="2600" dirty="0" smtClean="0"/>
              <a:t> </a:t>
            </a:r>
            <a:r>
              <a:rPr lang="en-US" sz="2600" dirty="0" err="1" smtClean="0"/>
              <a:t>masyarakat</a:t>
            </a:r>
            <a:r>
              <a:rPr lang="en-US" sz="2600" dirty="0" smtClean="0"/>
              <a:t> </a:t>
            </a:r>
            <a:r>
              <a:rPr lang="en-US" sz="2600" dirty="0" err="1" smtClean="0"/>
              <a:t>manusia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sebanyak</a:t>
            </a:r>
            <a:r>
              <a:rPr lang="en-US" sz="2600" dirty="0" smtClean="0"/>
              <a:t> </a:t>
            </a:r>
            <a:r>
              <a:rPr lang="en-US" sz="2600" dirty="0" err="1" smtClean="0"/>
              <a:t>mungkin</a:t>
            </a:r>
            <a:r>
              <a:rPr lang="en-US" sz="2600" dirty="0" smtClean="0"/>
              <a:t> </a:t>
            </a:r>
            <a:r>
              <a:rPr lang="en-US" sz="2600" u="sng" dirty="0" err="1" smtClean="0"/>
              <a:t>suku</a:t>
            </a:r>
            <a:r>
              <a:rPr lang="en-US" sz="2600" u="sng" dirty="0" smtClean="0"/>
              <a:t> </a:t>
            </a:r>
            <a:r>
              <a:rPr lang="en-US" sz="2600" u="sng" dirty="0" err="1" smtClean="0"/>
              <a:t>bangsa</a:t>
            </a:r>
            <a:r>
              <a:rPr lang="en-US" sz="2600" u="sng" dirty="0" smtClean="0"/>
              <a:t> </a:t>
            </a:r>
            <a:r>
              <a:rPr lang="en-US" sz="2600" dirty="0" smtClean="0"/>
              <a:t>yang </a:t>
            </a:r>
            <a:r>
              <a:rPr lang="en-US" sz="2600" dirty="0" err="1" smtClean="0"/>
              <a:t>tersebar</a:t>
            </a:r>
            <a:r>
              <a:rPr lang="en-US" sz="2600" dirty="0" smtClean="0"/>
              <a:t> </a:t>
            </a:r>
            <a:r>
              <a:rPr lang="en-US" sz="2600" dirty="0" err="1" smtClean="0"/>
              <a:t>di</a:t>
            </a:r>
            <a:r>
              <a:rPr lang="en-US" sz="2600" dirty="0" smtClean="0"/>
              <a:t> </a:t>
            </a:r>
            <a:r>
              <a:rPr lang="en-US" sz="2600" dirty="0" err="1" smtClean="0"/>
              <a:t>seluruh</a:t>
            </a:r>
            <a:r>
              <a:rPr lang="en-US" sz="2600" dirty="0" smtClean="0"/>
              <a:t> </a:t>
            </a:r>
            <a:r>
              <a:rPr lang="en-US" sz="2600" dirty="0" err="1" smtClean="0"/>
              <a:t>dunia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masa</a:t>
            </a:r>
            <a:r>
              <a:rPr lang="en-US" sz="2600" dirty="0" smtClean="0"/>
              <a:t> </a:t>
            </a:r>
            <a:r>
              <a:rPr lang="en-US" sz="2600" dirty="0" err="1" smtClean="0"/>
              <a:t>sekarang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037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3952568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METODOLOGI PENELITIAN ANTROPOLOGI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1"/>
            <a:ext cx="3495368" cy="5105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dirty="0" err="1" smtClean="0"/>
              <a:t>Sifat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: </a:t>
            </a:r>
            <a:r>
              <a:rPr lang="en-US" sz="2400" dirty="0" err="1" smtClean="0"/>
              <a:t>eksploratif</a:t>
            </a:r>
            <a:r>
              <a:rPr lang="en-US" sz="2400" dirty="0" smtClean="0"/>
              <a:t>, fieldwork</a:t>
            </a:r>
          </a:p>
          <a:p>
            <a:r>
              <a:rPr lang="en-US" sz="2400" dirty="0" err="1" smtClean="0"/>
              <a:t>Pendekatan</a:t>
            </a:r>
            <a:r>
              <a:rPr lang="en-US" sz="2400" dirty="0" smtClean="0"/>
              <a:t> </a:t>
            </a:r>
            <a:r>
              <a:rPr lang="en-US" sz="2400" dirty="0" err="1" smtClean="0"/>
              <a:t>holistik</a:t>
            </a:r>
            <a:endParaRPr lang="en-US" sz="2400" dirty="0" smtClean="0"/>
          </a:p>
          <a:p>
            <a:r>
              <a:rPr lang="en-US" sz="2400" dirty="0" err="1" smtClean="0"/>
              <a:t>Memahami</a:t>
            </a:r>
            <a:r>
              <a:rPr lang="en-US" sz="2400" dirty="0" smtClean="0"/>
              <a:t> </a:t>
            </a:r>
            <a:r>
              <a:rPr lang="en-US" sz="2400" dirty="0" err="1" smtClean="0"/>
              <a:t>gejala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err="1" smtClean="0"/>
              <a:t>Emik</a:t>
            </a:r>
            <a:endParaRPr lang="en-US" sz="2000" dirty="0" smtClean="0"/>
          </a:p>
          <a:p>
            <a:pPr lvl="1"/>
            <a:r>
              <a:rPr lang="en-US" sz="2000" dirty="0" err="1" smtClean="0"/>
              <a:t>Etik</a:t>
            </a:r>
            <a:endParaRPr lang="en-US" sz="20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pengumpulan</a:t>
            </a:r>
            <a:r>
              <a:rPr lang="en-US" sz="2400" dirty="0" smtClean="0"/>
              <a:t> data  : </a:t>
            </a:r>
          </a:p>
          <a:p>
            <a:pPr lvl="1"/>
            <a:r>
              <a:rPr lang="en-US" sz="2400" dirty="0" err="1" smtClean="0"/>
              <a:t>observasi</a:t>
            </a:r>
            <a:r>
              <a:rPr lang="en-US" sz="2400" dirty="0" smtClean="0"/>
              <a:t> </a:t>
            </a:r>
            <a:r>
              <a:rPr lang="en-US" sz="2400" dirty="0" err="1" smtClean="0"/>
              <a:t>partisipan</a:t>
            </a:r>
            <a:endParaRPr lang="en-US" sz="1800" dirty="0" smtClean="0"/>
          </a:p>
          <a:p>
            <a:pPr lvl="1"/>
            <a:r>
              <a:rPr lang="en-US" sz="2400" dirty="0" err="1" smtClean="0"/>
              <a:t>Indepth</a:t>
            </a:r>
            <a:r>
              <a:rPr lang="en-US" sz="2400" dirty="0" smtClean="0"/>
              <a:t> interview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analisa</a:t>
            </a:r>
            <a:r>
              <a:rPr lang="en-US" sz="2400" dirty="0" smtClean="0"/>
              <a:t> : </a:t>
            </a:r>
            <a:r>
              <a:rPr lang="en-US" sz="2400" dirty="0" err="1" smtClean="0"/>
              <a:t>induktif</a:t>
            </a:r>
            <a:endParaRPr lang="en-US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/>
              <a:t>Hasil</a:t>
            </a:r>
            <a:r>
              <a:rPr lang="en-US" sz="2400" dirty="0" smtClean="0"/>
              <a:t> : </a:t>
            </a:r>
            <a:r>
              <a:rPr lang="en-US" sz="2400" dirty="0" err="1" smtClean="0"/>
              <a:t>etnografi</a:t>
            </a:r>
            <a:endParaRPr lang="en-US" sz="2400" dirty="0" smtClean="0"/>
          </a:p>
          <a:p>
            <a:pPr lvl="1"/>
            <a:endParaRPr lang="en-US" sz="20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68" y="0"/>
            <a:ext cx="51816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4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/>
          <a:lstStyle/>
          <a:p>
            <a:r>
              <a:rPr lang="en-US" dirty="0" err="1" smtClean="0"/>
              <a:t>Emik</a:t>
            </a:r>
            <a:r>
              <a:rPr lang="en-US" dirty="0" smtClean="0"/>
              <a:t> Vs </a:t>
            </a:r>
            <a:r>
              <a:rPr lang="en-US" dirty="0" err="1" smtClean="0"/>
              <a:t>Etik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Emik</a:t>
            </a:r>
            <a:r>
              <a:rPr lang="en-US" sz="2600" dirty="0" smtClean="0"/>
              <a:t> (</a:t>
            </a:r>
            <a:r>
              <a:rPr lang="en-US" sz="2600" i="1" dirty="0" smtClean="0"/>
              <a:t>native point of view</a:t>
            </a:r>
            <a:r>
              <a:rPr lang="en-US" sz="2600" dirty="0" smtClean="0"/>
              <a:t>)</a:t>
            </a:r>
          </a:p>
          <a:p>
            <a:pPr>
              <a:buNone/>
            </a:pPr>
            <a:r>
              <a:rPr lang="en-US" sz="2600" dirty="0" smtClean="0"/>
              <a:t>	</a:t>
            </a:r>
            <a:r>
              <a:rPr lang="en-US" sz="2600" dirty="0" err="1" smtClean="0"/>
              <a:t>mencoba</a:t>
            </a:r>
            <a:r>
              <a:rPr lang="en-US" sz="2600" dirty="0" smtClean="0"/>
              <a:t> </a:t>
            </a:r>
            <a:r>
              <a:rPr lang="en-US" sz="2600" dirty="0" err="1" smtClean="0"/>
              <a:t>menjelaskan</a:t>
            </a:r>
            <a:r>
              <a:rPr lang="en-US" sz="2600" dirty="0" smtClean="0"/>
              <a:t> </a:t>
            </a:r>
            <a:r>
              <a:rPr lang="en-US" sz="2600" dirty="0" err="1" smtClean="0"/>
              <a:t>suatu</a:t>
            </a:r>
            <a:r>
              <a:rPr lang="en-US" sz="2600" dirty="0" smtClean="0"/>
              <a:t> </a:t>
            </a:r>
            <a:r>
              <a:rPr lang="en-US" sz="2600" dirty="0" err="1" smtClean="0"/>
              <a:t>fenomena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masyarakat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sudut</a:t>
            </a:r>
            <a:r>
              <a:rPr lang="en-US" sz="2600" dirty="0" smtClean="0"/>
              <a:t> </a:t>
            </a:r>
            <a:r>
              <a:rPr lang="en-US" sz="2600" dirty="0" err="1" smtClean="0"/>
              <a:t>pandang</a:t>
            </a:r>
            <a:r>
              <a:rPr lang="en-US" sz="2600" dirty="0" smtClean="0"/>
              <a:t> </a:t>
            </a:r>
            <a:r>
              <a:rPr lang="en-US" sz="2600" dirty="0" err="1" smtClean="0"/>
              <a:t>masyarakat</a:t>
            </a:r>
            <a:r>
              <a:rPr lang="en-US" sz="2600" dirty="0" smtClean="0"/>
              <a:t> </a:t>
            </a:r>
            <a:r>
              <a:rPr lang="en-US" sz="2600" dirty="0" err="1" smtClean="0"/>
              <a:t>itu</a:t>
            </a:r>
            <a:r>
              <a:rPr lang="en-US" sz="2600" dirty="0" smtClean="0"/>
              <a:t> </a:t>
            </a:r>
            <a:r>
              <a:rPr lang="en-US" sz="2600" dirty="0" err="1" smtClean="0"/>
              <a:t>sendiri</a:t>
            </a:r>
            <a:endParaRPr lang="en-US" sz="2600" dirty="0" smtClean="0"/>
          </a:p>
          <a:p>
            <a:r>
              <a:rPr lang="en-US" sz="2600" dirty="0" err="1" smtClean="0"/>
              <a:t>Etik</a:t>
            </a:r>
            <a:r>
              <a:rPr lang="en-US" sz="2600" dirty="0" smtClean="0"/>
              <a:t> </a:t>
            </a:r>
            <a:r>
              <a:rPr lang="en-US" sz="2600" dirty="0" err="1" smtClean="0"/>
              <a:t>merupakan</a:t>
            </a:r>
            <a:r>
              <a:rPr lang="en-US" sz="2600" dirty="0" smtClean="0"/>
              <a:t> </a:t>
            </a:r>
            <a:r>
              <a:rPr lang="en-US" sz="2600" dirty="0" err="1" smtClean="0"/>
              <a:t>penggunaan</a:t>
            </a:r>
            <a:r>
              <a:rPr lang="en-US" sz="2600" dirty="0" smtClean="0"/>
              <a:t> </a:t>
            </a:r>
            <a:r>
              <a:rPr lang="en-US" sz="2600" dirty="0" err="1" smtClean="0"/>
              <a:t>sudut</a:t>
            </a:r>
            <a:r>
              <a:rPr lang="en-US" sz="2600" dirty="0" smtClean="0"/>
              <a:t> </a:t>
            </a:r>
            <a:r>
              <a:rPr lang="en-US" sz="2600" dirty="0" err="1" smtClean="0"/>
              <a:t>pandang</a:t>
            </a:r>
            <a:r>
              <a:rPr lang="en-US" sz="2600" dirty="0" smtClean="0"/>
              <a:t> </a:t>
            </a:r>
            <a:r>
              <a:rPr lang="en-US" sz="2600" dirty="0" err="1" smtClean="0"/>
              <a:t>orang</a:t>
            </a:r>
            <a:r>
              <a:rPr lang="en-US" sz="2600" dirty="0" smtClean="0"/>
              <a:t> </a:t>
            </a:r>
            <a:r>
              <a:rPr lang="en-US" sz="2600" dirty="0" err="1" smtClean="0"/>
              <a:t>luar</a:t>
            </a:r>
            <a:r>
              <a:rPr lang="en-US" sz="2600" dirty="0" smtClean="0"/>
              <a:t> yang </a:t>
            </a:r>
            <a:r>
              <a:rPr lang="en-US" sz="2600" dirty="0" err="1" smtClean="0"/>
              <a:t>berjarak</a:t>
            </a:r>
            <a:r>
              <a:rPr lang="en-US" sz="2600" dirty="0" smtClean="0"/>
              <a:t> (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hal</a:t>
            </a:r>
            <a:r>
              <a:rPr lang="en-US" sz="2600" dirty="0" smtClean="0"/>
              <a:t> </a:t>
            </a:r>
            <a:r>
              <a:rPr lang="en-US" sz="2600" dirty="0" err="1" smtClean="0"/>
              <a:t>ini</a:t>
            </a:r>
            <a:r>
              <a:rPr lang="en-US" sz="2600" dirty="0" smtClean="0"/>
              <a:t> </a:t>
            </a:r>
            <a:r>
              <a:rPr lang="en-US" sz="2600" dirty="0" err="1" smtClean="0"/>
              <a:t>peneliti</a:t>
            </a:r>
            <a:r>
              <a:rPr lang="en-US" sz="2600" dirty="0" smtClean="0"/>
              <a:t>)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menjelaskan</a:t>
            </a:r>
            <a:r>
              <a:rPr lang="en-US" sz="2600" dirty="0" smtClean="0"/>
              <a:t> </a:t>
            </a:r>
            <a:r>
              <a:rPr lang="en-US" sz="2600" dirty="0" err="1" smtClean="0"/>
              <a:t>suatu</a:t>
            </a:r>
            <a:r>
              <a:rPr lang="en-US" sz="2600" dirty="0" smtClean="0"/>
              <a:t> </a:t>
            </a:r>
            <a:r>
              <a:rPr lang="en-US" sz="2600" dirty="0" err="1" smtClean="0"/>
              <a:t>fenomena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masyarakat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4512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01375" cy="1143000"/>
          </a:xfrm>
        </p:spPr>
        <p:txBody>
          <a:bodyPr/>
          <a:lstStyle/>
          <a:p>
            <a:r>
              <a:rPr lang="en-US" dirty="0" err="1" smtClean="0"/>
              <a:t>Misal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245549">
            <a:off x="152400" y="1219200"/>
            <a:ext cx="8686800" cy="2514600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Emik</a:t>
            </a:r>
            <a:r>
              <a:rPr lang="en-US" sz="2600" dirty="0" smtClean="0"/>
              <a:t> : </a:t>
            </a:r>
            <a:r>
              <a:rPr lang="en-US" sz="2600" dirty="0" err="1" smtClean="0"/>
              <a:t>Pengemis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aktor</a:t>
            </a:r>
            <a:r>
              <a:rPr lang="en-US" sz="2600" dirty="0" smtClean="0"/>
              <a:t> </a:t>
            </a:r>
            <a:r>
              <a:rPr lang="en-US" sz="2600" dirty="0" err="1" smtClean="0"/>
              <a:t>kehidupan</a:t>
            </a:r>
            <a:r>
              <a:rPr lang="en-US" sz="2600" dirty="0" smtClean="0"/>
              <a:t> yang </a:t>
            </a:r>
            <a:r>
              <a:rPr lang="en-US" sz="2600" dirty="0" err="1" smtClean="0"/>
              <a:t>memiliki</a:t>
            </a:r>
            <a:r>
              <a:rPr lang="en-US" sz="2600" dirty="0" smtClean="0"/>
              <a:t> </a:t>
            </a:r>
            <a:r>
              <a:rPr lang="en-US" sz="2600" dirty="0" err="1" smtClean="0"/>
              <a:t>hasrat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kehidupan</a:t>
            </a:r>
            <a:r>
              <a:rPr lang="en-US" sz="2600" dirty="0" smtClean="0"/>
              <a:t> </a:t>
            </a:r>
            <a:r>
              <a:rPr lang="en-US" sz="2600" dirty="0" err="1" smtClean="0"/>
              <a:t>sendiri</a:t>
            </a:r>
            <a:r>
              <a:rPr lang="en-US" sz="2600" dirty="0" smtClean="0"/>
              <a:t> yang </a:t>
            </a:r>
            <a:r>
              <a:rPr lang="en-US" sz="2600" dirty="0" err="1" smtClean="0"/>
              <a:t>unik</a:t>
            </a:r>
            <a:endParaRPr lang="en-US" sz="2600" dirty="0" smtClean="0"/>
          </a:p>
          <a:p>
            <a:r>
              <a:rPr lang="en-US" sz="2600" dirty="0" err="1" smtClean="0"/>
              <a:t>Etik</a:t>
            </a:r>
            <a:r>
              <a:rPr lang="en-US" sz="2600" dirty="0" smtClean="0"/>
              <a:t>  : </a:t>
            </a:r>
            <a:r>
              <a:rPr lang="en-US" sz="2600" dirty="0" err="1" smtClean="0"/>
              <a:t>Pengemis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sampah</a:t>
            </a:r>
            <a:r>
              <a:rPr lang="en-US" sz="2600" dirty="0" smtClean="0"/>
              <a:t> </a:t>
            </a:r>
            <a:r>
              <a:rPr lang="en-US" sz="2600" dirty="0" err="1" smtClean="0"/>
              <a:t>masyarakat</a:t>
            </a:r>
            <a:r>
              <a:rPr lang="en-US" sz="2600" dirty="0" smtClean="0"/>
              <a:t>, </a:t>
            </a:r>
            <a:r>
              <a:rPr lang="en-US" sz="2600" dirty="0" err="1" smtClean="0"/>
              <a:t>manusia</a:t>
            </a:r>
            <a:r>
              <a:rPr lang="en-US" sz="2600" dirty="0" smtClean="0"/>
              <a:t> </a:t>
            </a:r>
            <a:r>
              <a:rPr lang="en-US" sz="2600" dirty="0" err="1" smtClean="0"/>
              <a:t>tertindas</a:t>
            </a:r>
            <a:r>
              <a:rPr lang="en-US" sz="2600" dirty="0" smtClean="0"/>
              <a:t>, </a:t>
            </a:r>
            <a:r>
              <a:rPr lang="en-US" sz="2600" dirty="0" err="1" smtClean="0"/>
              <a:t>manusia</a:t>
            </a:r>
            <a:r>
              <a:rPr lang="en-US" sz="2600" dirty="0" smtClean="0"/>
              <a:t> yang </a:t>
            </a:r>
            <a:r>
              <a:rPr lang="en-US" sz="2600" dirty="0" err="1" smtClean="0"/>
              <a:t>perlu</a:t>
            </a:r>
            <a:r>
              <a:rPr lang="en-US" sz="2600" dirty="0" smtClean="0"/>
              <a:t> </a:t>
            </a:r>
            <a:r>
              <a:rPr lang="en-US" sz="2600" dirty="0" err="1" smtClean="0"/>
              <a:t>dikasihani</a:t>
            </a:r>
            <a:r>
              <a:rPr lang="en-US" sz="2600" dirty="0" smtClean="0"/>
              <a:t>, </a:t>
            </a:r>
            <a:r>
              <a:rPr lang="en-US" sz="2600" dirty="0" err="1" smtClean="0"/>
              <a:t>manusia</a:t>
            </a:r>
            <a:r>
              <a:rPr lang="en-US" sz="2600" dirty="0" smtClean="0"/>
              <a:t> </a:t>
            </a:r>
            <a:r>
              <a:rPr lang="en-US" sz="2600" dirty="0" err="1" smtClean="0"/>
              <a:t>kalah</a:t>
            </a:r>
            <a:r>
              <a:rPr lang="en-US" sz="2600" dirty="0" smtClean="0"/>
              <a:t>, </a:t>
            </a:r>
            <a:r>
              <a:rPr lang="en-US" sz="2600" dirty="0" err="1" smtClean="0"/>
              <a:t>manusia</a:t>
            </a:r>
            <a:r>
              <a:rPr lang="en-US" sz="2600" dirty="0" smtClean="0"/>
              <a:t> </a:t>
            </a:r>
            <a:r>
              <a:rPr lang="en-US" sz="2600" dirty="0" err="1" smtClean="0"/>
              <a:t>korban</a:t>
            </a:r>
            <a:r>
              <a:rPr lang="en-US" sz="2600" dirty="0" smtClean="0"/>
              <a:t> </a:t>
            </a:r>
            <a:r>
              <a:rPr lang="en-US" sz="2600" dirty="0" err="1" smtClean="0"/>
              <a:t>kemiskinan</a:t>
            </a:r>
            <a:r>
              <a:rPr lang="en-US" sz="2600" dirty="0" smtClean="0"/>
              <a:t> </a:t>
            </a:r>
            <a:r>
              <a:rPr lang="en-US" sz="2600" dirty="0" err="1" smtClean="0"/>
              <a:t>struktural</a:t>
            </a:r>
            <a:r>
              <a:rPr lang="en-US" sz="2600" dirty="0" smtClean="0"/>
              <a:t>, </a:t>
            </a:r>
            <a:r>
              <a:rPr lang="en-US" sz="2600" dirty="0" err="1" smtClean="0"/>
              <a:t>dsb</a:t>
            </a:r>
            <a:endParaRPr lang="en-US" sz="2600" dirty="0" smtClean="0"/>
          </a:p>
          <a:p>
            <a:endParaRPr lang="en-US" sz="2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12" y="3429000"/>
            <a:ext cx="4432825" cy="3043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703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KOMPONEN DAN CIRI UMUM KEBUDAYAAN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2743199"/>
          </a:xfrm>
        </p:spPr>
        <p:txBody>
          <a:bodyPr>
            <a:normAutofit fontScale="92500"/>
          </a:bodyPr>
          <a:lstStyle/>
          <a:p>
            <a:r>
              <a:rPr lang="en-US" sz="2800" b="1" dirty="0" err="1" smtClean="0"/>
              <a:t>Budaya</a:t>
            </a:r>
            <a:r>
              <a:rPr lang="en-US" sz="2800" dirty="0" smtClean="0"/>
              <a:t> 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berkembang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dimiliki</a:t>
            </a:r>
            <a:r>
              <a:rPr lang="en-US" sz="2800" dirty="0" smtClean="0"/>
              <a:t> </a:t>
            </a:r>
            <a:r>
              <a:rPr lang="en-US" sz="2800" dirty="0" err="1" smtClean="0"/>
              <a:t>bersama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 </a:t>
            </a:r>
            <a:r>
              <a:rPr lang="en-US" sz="2800" dirty="0" err="1" smtClean="0"/>
              <a:t>orang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diwariskan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generasi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generasi</a:t>
            </a:r>
            <a:endParaRPr lang="en-US" sz="2800" dirty="0" smtClean="0"/>
          </a:p>
          <a:p>
            <a:r>
              <a:rPr lang="en-US" sz="2800" dirty="0" err="1" smtClean="0"/>
              <a:t>Kebudayaan</a:t>
            </a:r>
            <a:r>
              <a:rPr lang="en-US" sz="2800" dirty="0" smtClean="0"/>
              <a:t> </a:t>
            </a:r>
            <a:r>
              <a:rPr lang="en-US" sz="2800" b="1" dirty="0" err="1" smtClean="0"/>
              <a:t>terdiri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dari</a:t>
            </a:r>
            <a:r>
              <a:rPr lang="en-US" sz="2800" b="1" dirty="0" smtClean="0"/>
              <a:t> </a:t>
            </a:r>
            <a:r>
              <a:rPr lang="en-US" sz="2800" dirty="0" err="1" smtClean="0"/>
              <a:t>gagasan-gagasan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asumsi-asumsi</a:t>
            </a:r>
            <a:r>
              <a:rPr lang="en-US" sz="2800" dirty="0" smtClean="0"/>
              <a:t> </a:t>
            </a:r>
            <a:r>
              <a:rPr lang="en-US" sz="2800" dirty="0" err="1" smtClean="0"/>
              <a:t>penting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dimiliki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mempengaruhi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, </a:t>
            </a:r>
            <a:r>
              <a:rPr lang="en-US" sz="2800" dirty="0" err="1" smtClean="0"/>
              <a:t>pembenaran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perilaku</a:t>
            </a:r>
            <a:r>
              <a:rPr lang="en-US" sz="2800" dirty="0" smtClean="0"/>
              <a:t> </a:t>
            </a:r>
            <a:r>
              <a:rPr lang="en-US" sz="2800" dirty="0" err="1" smtClean="0"/>
              <a:t>anggota-anggotanya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018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1"/>
            <a:ext cx="8763000" cy="342899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sz="2600" dirty="0" err="1" smtClean="0">
                <a:latin typeface="Cambria" pitchFamily="18" charset="0"/>
              </a:rPr>
              <a:t>Ciri-ciri</a:t>
            </a:r>
            <a:r>
              <a:rPr lang="en-US" sz="2600" dirty="0" smtClean="0">
                <a:latin typeface="Cambria" pitchFamily="18" charset="0"/>
              </a:rPr>
              <a:t> </a:t>
            </a:r>
            <a:r>
              <a:rPr lang="en-US" sz="2600" dirty="0" err="1" smtClean="0">
                <a:latin typeface="Cambria" pitchFamily="18" charset="0"/>
              </a:rPr>
              <a:t>kebudayaan</a:t>
            </a:r>
            <a:r>
              <a:rPr lang="en-US" sz="2600" dirty="0" smtClean="0">
                <a:latin typeface="Cambria" pitchFamily="18" charset="0"/>
              </a:rPr>
              <a:t> :</a:t>
            </a:r>
          </a:p>
          <a:p>
            <a:pPr marL="520700" lvl="1"/>
            <a:r>
              <a:rPr lang="en-US" sz="2600" dirty="0" err="1" smtClean="0">
                <a:latin typeface="Cambria" pitchFamily="18" charset="0"/>
              </a:rPr>
              <a:t>Bersama-sama</a:t>
            </a:r>
            <a:r>
              <a:rPr lang="en-US" sz="2600" dirty="0" smtClean="0">
                <a:latin typeface="Cambria" pitchFamily="18" charset="0"/>
              </a:rPr>
              <a:t> </a:t>
            </a:r>
            <a:r>
              <a:rPr lang="en-US" sz="2600" dirty="0" err="1" smtClean="0">
                <a:latin typeface="Cambria" pitchFamily="18" charset="0"/>
              </a:rPr>
              <a:t>dimiliki</a:t>
            </a:r>
            <a:r>
              <a:rPr lang="en-US" sz="2600" dirty="0" smtClean="0">
                <a:latin typeface="Cambria" pitchFamily="18" charset="0"/>
              </a:rPr>
              <a:t> </a:t>
            </a:r>
            <a:r>
              <a:rPr lang="en-US" sz="2600" dirty="0" err="1" smtClean="0">
                <a:latin typeface="Cambria" pitchFamily="18" charset="0"/>
              </a:rPr>
              <a:t>oleh</a:t>
            </a:r>
            <a:r>
              <a:rPr lang="en-US" sz="2600" dirty="0" smtClean="0">
                <a:latin typeface="Cambria" pitchFamily="18" charset="0"/>
              </a:rPr>
              <a:t> </a:t>
            </a:r>
            <a:r>
              <a:rPr lang="en-US" sz="2600" dirty="0" err="1" smtClean="0">
                <a:latin typeface="Cambria" pitchFamily="18" charset="0"/>
              </a:rPr>
              <a:t>sebagian</a:t>
            </a:r>
            <a:r>
              <a:rPr lang="en-US" sz="2600" dirty="0" smtClean="0">
                <a:latin typeface="Cambria" pitchFamily="18" charset="0"/>
              </a:rPr>
              <a:t> </a:t>
            </a:r>
            <a:r>
              <a:rPr lang="en-US" sz="2600" dirty="0" err="1" smtClean="0">
                <a:latin typeface="Cambria" pitchFamily="18" charset="0"/>
              </a:rPr>
              <a:t>besar</a:t>
            </a:r>
            <a:r>
              <a:rPr lang="en-US" sz="2600" dirty="0" smtClean="0">
                <a:latin typeface="Cambria" pitchFamily="18" charset="0"/>
              </a:rPr>
              <a:t> </a:t>
            </a:r>
            <a:r>
              <a:rPr lang="en-US" sz="2600" dirty="0" err="1" smtClean="0">
                <a:latin typeface="Cambria" pitchFamily="18" charset="0"/>
              </a:rPr>
              <a:t>warga</a:t>
            </a:r>
            <a:r>
              <a:rPr lang="en-US" sz="2600" dirty="0" smtClean="0">
                <a:latin typeface="Cambria" pitchFamily="18" charset="0"/>
              </a:rPr>
              <a:t> </a:t>
            </a:r>
            <a:r>
              <a:rPr lang="en-US" sz="2600" dirty="0" err="1" smtClean="0">
                <a:latin typeface="Cambria" pitchFamily="18" charset="0"/>
              </a:rPr>
              <a:t>satuan</a:t>
            </a:r>
            <a:r>
              <a:rPr lang="en-US" sz="2600" dirty="0" smtClean="0">
                <a:latin typeface="Cambria" pitchFamily="18" charset="0"/>
              </a:rPr>
              <a:t> </a:t>
            </a:r>
            <a:r>
              <a:rPr lang="en-US" sz="2600" dirty="0" err="1" smtClean="0">
                <a:latin typeface="Cambria" pitchFamily="18" charset="0"/>
              </a:rPr>
              <a:t>sosial</a:t>
            </a:r>
            <a:endParaRPr lang="en-US" sz="2600" dirty="0" smtClean="0">
              <a:latin typeface="Cambria" pitchFamily="18" charset="0"/>
            </a:endParaRPr>
          </a:p>
          <a:p>
            <a:pPr marL="520700" lvl="1"/>
            <a:r>
              <a:rPr lang="en-US" sz="2600" dirty="0" err="1" smtClean="0">
                <a:latin typeface="Cambria" pitchFamily="18" charset="0"/>
              </a:rPr>
              <a:t>Sebagai</a:t>
            </a:r>
            <a:r>
              <a:rPr lang="en-US" sz="2600" dirty="0" smtClean="0">
                <a:latin typeface="Cambria" pitchFamily="18" charset="0"/>
              </a:rPr>
              <a:t> </a:t>
            </a:r>
            <a:r>
              <a:rPr lang="en-US" sz="2600" dirty="0" err="1" smtClean="0">
                <a:latin typeface="Cambria" pitchFamily="18" charset="0"/>
              </a:rPr>
              <a:t>acuan</a:t>
            </a:r>
            <a:r>
              <a:rPr lang="en-US" sz="2600" dirty="0" smtClean="0">
                <a:latin typeface="Cambria" pitchFamily="18" charset="0"/>
              </a:rPr>
              <a:t> </a:t>
            </a:r>
            <a:r>
              <a:rPr lang="en-US" sz="2600" dirty="0" err="1" smtClean="0">
                <a:latin typeface="Cambria" pitchFamily="18" charset="0"/>
              </a:rPr>
              <a:t>dalam</a:t>
            </a:r>
            <a:r>
              <a:rPr lang="en-US" sz="2600" dirty="0" smtClean="0">
                <a:latin typeface="Cambria" pitchFamily="18" charset="0"/>
              </a:rPr>
              <a:t> </a:t>
            </a:r>
            <a:r>
              <a:rPr lang="en-US" sz="2600" dirty="0" err="1" smtClean="0">
                <a:latin typeface="Cambria" pitchFamily="18" charset="0"/>
              </a:rPr>
              <a:t>memilih</a:t>
            </a:r>
            <a:r>
              <a:rPr lang="en-US" sz="2600" dirty="0" smtClean="0">
                <a:latin typeface="Cambria" pitchFamily="18" charset="0"/>
              </a:rPr>
              <a:t> </a:t>
            </a:r>
            <a:r>
              <a:rPr lang="en-US" sz="2600" dirty="0" err="1" smtClean="0">
                <a:latin typeface="Cambria" pitchFamily="18" charset="0"/>
              </a:rPr>
              <a:t>alternatif</a:t>
            </a:r>
            <a:r>
              <a:rPr lang="en-US" sz="2600" dirty="0" smtClean="0">
                <a:latin typeface="Cambria" pitchFamily="18" charset="0"/>
              </a:rPr>
              <a:t> </a:t>
            </a:r>
            <a:r>
              <a:rPr lang="en-US" sz="2600" dirty="0" err="1" smtClean="0">
                <a:latin typeface="Cambria" pitchFamily="18" charset="0"/>
              </a:rPr>
              <a:t>tindakan</a:t>
            </a:r>
            <a:endParaRPr lang="en-US" sz="2600" dirty="0" smtClean="0">
              <a:latin typeface="Cambria" pitchFamily="18" charset="0"/>
            </a:endParaRPr>
          </a:p>
          <a:p>
            <a:pPr marL="520700" lvl="1"/>
            <a:r>
              <a:rPr lang="en-US" sz="2600" dirty="0" err="1" smtClean="0">
                <a:latin typeface="Cambria" pitchFamily="18" charset="0"/>
              </a:rPr>
              <a:t>Pemilikannya</a:t>
            </a:r>
            <a:r>
              <a:rPr lang="en-US" sz="2600" dirty="0" smtClean="0">
                <a:latin typeface="Cambria" pitchFamily="18" charset="0"/>
              </a:rPr>
              <a:t> </a:t>
            </a:r>
            <a:r>
              <a:rPr lang="en-US" sz="2600" dirty="0" err="1" smtClean="0">
                <a:latin typeface="Cambria" pitchFamily="18" charset="0"/>
              </a:rPr>
              <a:t>melalui</a:t>
            </a:r>
            <a:r>
              <a:rPr lang="en-US" sz="2600" dirty="0" smtClean="0">
                <a:latin typeface="Cambria" pitchFamily="18" charset="0"/>
              </a:rPr>
              <a:t> </a:t>
            </a:r>
            <a:r>
              <a:rPr lang="en-US" sz="2600" dirty="0" err="1" smtClean="0">
                <a:latin typeface="Cambria" pitchFamily="18" charset="0"/>
              </a:rPr>
              <a:t>proses</a:t>
            </a:r>
            <a:r>
              <a:rPr lang="en-US" sz="2600" dirty="0" smtClean="0">
                <a:latin typeface="Cambria" pitchFamily="18" charset="0"/>
              </a:rPr>
              <a:t> </a:t>
            </a:r>
            <a:r>
              <a:rPr lang="en-US" sz="2600" dirty="0" err="1" smtClean="0">
                <a:latin typeface="Cambria" pitchFamily="18" charset="0"/>
              </a:rPr>
              <a:t>belajar</a:t>
            </a:r>
            <a:r>
              <a:rPr lang="en-US" sz="2600" dirty="0" smtClean="0">
                <a:latin typeface="Cambria" pitchFamily="18" charset="0"/>
              </a:rPr>
              <a:t> (</a:t>
            </a:r>
            <a:r>
              <a:rPr lang="en-US" sz="2600" dirty="0" err="1" smtClean="0">
                <a:latin typeface="Cambria" pitchFamily="18" charset="0"/>
              </a:rPr>
              <a:t>enkulturasi</a:t>
            </a:r>
            <a:r>
              <a:rPr lang="en-US" sz="2600" dirty="0" smtClean="0">
                <a:latin typeface="Cambria" pitchFamily="18" charset="0"/>
              </a:rPr>
              <a:t>) </a:t>
            </a:r>
            <a:r>
              <a:rPr lang="en-US" sz="2600" dirty="0" err="1" smtClean="0">
                <a:latin typeface="Cambria" pitchFamily="18" charset="0"/>
              </a:rPr>
              <a:t>bukan</a:t>
            </a:r>
            <a:r>
              <a:rPr lang="en-US" sz="2600" dirty="0" smtClean="0">
                <a:latin typeface="Cambria" pitchFamily="18" charset="0"/>
              </a:rPr>
              <a:t> </a:t>
            </a:r>
            <a:r>
              <a:rPr lang="en-US" sz="2600" dirty="0" err="1" smtClean="0">
                <a:latin typeface="Cambria" pitchFamily="18" charset="0"/>
              </a:rPr>
              <a:t>merupakan</a:t>
            </a:r>
            <a:r>
              <a:rPr lang="en-US" sz="2600" dirty="0" smtClean="0">
                <a:latin typeface="Cambria" pitchFamily="18" charset="0"/>
              </a:rPr>
              <a:t> </a:t>
            </a:r>
            <a:r>
              <a:rPr lang="en-US" sz="2600" dirty="0" err="1" smtClean="0">
                <a:latin typeface="Cambria" pitchFamily="18" charset="0"/>
              </a:rPr>
              <a:t>warisan</a:t>
            </a:r>
            <a:r>
              <a:rPr lang="en-US" sz="2600" dirty="0" smtClean="0">
                <a:latin typeface="Cambria" pitchFamily="18" charset="0"/>
              </a:rPr>
              <a:t> </a:t>
            </a:r>
            <a:r>
              <a:rPr lang="en-US" sz="2600" dirty="0" err="1" smtClean="0">
                <a:latin typeface="Cambria" pitchFamily="18" charset="0"/>
              </a:rPr>
              <a:t>biologis</a:t>
            </a:r>
            <a:endParaRPr lang="en-US" sz="2600" dirty="0" smtClean="0">
              <a:latin typeface="Cambria" pitchFamily="18" charset="0"/>
            </a:endParaRPr>
          </a:p>
          <a:p>
            <a:pPr marL="520700" lvl="1"/>
            <a:r>
              <a:rPr lang="en-US" sz="2600" dirty="0" err="1" smtClean="0">
                <a:latin typeface="Cambria" pitchFamily="18" charset="0"/>
              </a:rPr>
              <a:t>Sangat</a:t>
            </a:r>
            <a:r>
              <a:rPr lang="en-US" sz="2600" dirty="0" smtClean="0">
                <a:latin typeface="Cambria" pitchFamily="18" charset="0"/>
              </a:rPr>
              <a:t> </a:t>
            </a:r>
            <a:r>
              <a:rPr lang="en-US" sz="2600" dirty="0" err="1" smtClean="0">
                <a:latin typeface="Cambria" pitchFamily="18" charset="0"/>
              </a:rPr>
              <a:t>bervariasi</a:t>
            </a:r>
            <a:endParaRPr lang="en-US" sz="2600" dirty="0" smtClean="0">
              <a:latin typeface="Cambria" pitchFamily="18" charset="0"/>
            </a:endParaRPr>
          </a:p>
          <a:p>
            <a:pPr marL="520700" lvl="1"/>
            <a:r>
              <a:rPr lang="en-US" sz="2600" dirty="0" err="1" smtClean="0">
                <a:latin typeface="Cambria" pitchFamily="18" charset="0"/>
              </a:rPr>
              <a:t>Selalu</a:t>
            </a:r>
            <a:r>
              <a:rPr lang="en-US" sz="2600" dirty="0" smtClean="0">
                <a:latin typeface="Cambria" pitchFamily="18" charset="0"/>
              </a:rPr>
              <a:t> </a:t>
            </a:r>
            <a:r>
              <a:rPr lang="en-US" sz="2600" dirty="0" err="1" smtClean="0">
                <a:latin typeface="Cambria" pitchFamily="18" charset="0"/>
              </a:rPr>
              <a:t>mengalami</a:t>
            </a:r>
            <a:r>
              <a:rPr lang="en-US" sz="2600" dirty="0" smtClean="0">
                <a:latin typeface="Cambria" pitchFamily="18" charset="0"/>
              </a:rPr>
              <a:t> </a:t>
            </a:r>
            <a:r>
              <a:rPr lang="en-US" sz="2600" dirty="0" err="1" smtClean="0">
                <a:latin typeface="Cambria" pitchFamily="18" charset="0"/>
              </a:rPr>
              <a:t>perubahan</a:t>
            </a:r>
            <a:endParaRPr lang="en-US" sz="2600" dirty="0" smtClean="0">
              <a:latin typeface="Cambria" pitchFamily="18" charset="0"/>
            </a:endParaRPr>
          </a:p>
          <a:p>
            <a:pPr lvl="1">
              <a:buNone/>
            </a:pPr>
            <a:r>
              <a:rPr lang="en-US" sz="2400" dirty="0" err="1" smtClean="0">
                <a:latin typeface="Cambria" pitchFamily="18" charset="0"/>
              </a:rPr>
              <a:t>Contoh</a:t>
            </a:r>
            <a:r>
              <a:rPr lang="en-US" sz="2400" dirty="0" smtClean="0">
                <a:latin typeface="Cambria" pitchFamily="18" charset="0"/>
              </a:rPr>
              <a:t> : </a:t>
            </a:r>
            <a:r>
              <a:rPr lang="en-US" sz="2400" dirty="0" err="1" smtClean="0">
                <a:latin typeface="Cambria" pitchFamily="18" charset="0"/>
              </a:rPr>
              <a:t>Budaya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tujuh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bulanan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atau</a:t>
            </a:r>
            <a:r>
              <a:rPr lang="en-US" sz="2400" dirty="0" smtClean="0">
                <a:latin typeface="Cambria" pitchFamily="18" charset="0"/>
              </a:rPr>
              <a:t> “</a:t>
            </a:r>
            <a:r>
              <a:rPr lang="en-US" sz="2400" dirty="0" err="1" smtClean="0">
                <a:latin typeface="Cambria" pitchFamily="18" charset="0"/>
              </a:rPr>
              <a:t>mitoni</a:t>
            </a:r>
            <a:r>
              <a:rPr lang="en-US" sz="2400" dirty="0" smtClean="0">
                <a:latin typeface="Cambria" pitchFamily="18" charset="0"/>
              </a:rPr>
              <a:t>”</a:t>
            </a:r>
          </a:p>
          <a:p>
            <a:pPr lvl="1">
              <a:buNone/>
            </a:pPr>
            <a:r>
              <a:rPr lang="en-US" sz="2400" dirty="0" smtClean="0">
                <a:latin typeface="Cambria" pitchFamily="18" charset="0"/>
              </a:rPr>
              <a:t>                 </a:t>
            </a:r>
            <a:r>
              <a:rPr lang="en-US" sz="2400" dirty="0" err="1" smtClean="0">
                <a:latin typeface="Cambria" pitchFamily="18" charset="0"/>
              </a:rPr>
              <a:t>Empat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bulanan</a:t>
            </a:r>
            <a:r>
              <a:rPr lang="en-US" sz="2400" dirty="0" smtClean="0">
                <a:latin typeface="Cambria" pitchFamily="18" charset="0"/>
              </a:rPr>
              <a:t> “</a:t>
            </a:r>
            <a:r>
              <a:rPr lang="en-US" sz="2400" dirty="0" err="1" smtClean="0">
                <a:latin typeface="Cambria" pitchFamily="18" charset="0"/>
              </a:rPr>
              <a:t>mapati</a:t>
            </a:r>
            <a:r>
              <a:rPr lang="en-US" sz="2400" dirty="0" smtClean="0">
                <a:latin typeface="Cambria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41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8307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Setelah</a:t>
            </a:r>
            <a:r>
              <a:rPr lang="en-US" dirty="0" smtClean="0"/>
              <a:t> UTS</a:t>
            </a:r>
          </a:p>
          <a:p>
            <a:pPr lvl="1"/>
            <a:r>
              <a:rPr lang="en-US" dirty="0" err="1" smtClean="0"/>
              <a:t>Inovasi</a:t>
            </a:r>
            <a:r>
              <a:rPr lang="en-US" dirty="0" smtClean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tinjauan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Difusi</a:t>
            </a:r>
            <a:r>
              <a:rPr lang="en-US" dirty="0"/>
              <a:t> </a:t>
            </a:r>
            <a:r>
              <a:rPr lang="en-US" dirty="0" err="1" smtClean="0"/>
              <a:t>Inovasi</a:t>
            </a:r>
            <a:endParaRPr lang="en-US" dirty="0" smtClean="0"/>
          </a:p>
          <a:p>
            <a:pPr lvl="1"/>
            <a:r>
              <a:rPr lang="en-US" i="1" dirty="0" err="1"/>
              <a:t>TransTheoritical</a:t>
            </a:r>
            <a:r>
              <a:rPr lang="en-US" i="1" dirty="0"/>
              <a:t> Model (TTM</a:t>
            </a:r>
            <a:r>
              <a:rPr lang="en-US" i="1" dirty="0" smtClean="0"/>
              <a:t>)</a:t>
            </a:r>
          </a:p>
          <a:p>
            <a:pPr lvl="1"/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determinan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</a:p>
          <a:p>
            <a:pPr lvl="2"/>
            <a:r>
              <a:rPr lang="en-US" dirty="0" smtClean="0"/>
              <a:t>TB</a:t>
            </a:r>
            <a:r>
              <a:rPr lang="en-US" dirty="0"/>
              <a:t>, HIV, </a:t>
            </a:r>
            <a:r>
              <a:rPr lang="en-US" dirty="0" err="1"/>
              <a:t>Gizi</a:t>
            </a:r>
            <a:r>
              <a:rPr lang="en-US" dirty="0"/>
              <a:t> </a:t>
            </a:r>
            <a:r>
              <a:rPr lang="en-US" dirty="0" err="1"/>
              <a:t>Buruk</a:t>
            </a:r>
            <a:r>
              <a:rPr lang="en-US" dirty="0"/>
              <a:t>, </a:t>
            </a:r>
            <a:r>
              <a:rPr lang="en-US" dirty="0" err="1"/>
              <a:t>Diare</a:t>
            </a:r>
            <a:r>
              <a:rPr lang="en-US" dirty="0"/>
              <a:t>, </a:t>
            </a:r>
            <a:r>
              <a:rPr lang="en-US" dirty="0" err="1"/>
              <a:t>Asi</a:t>
            </a:r>
            <a:r>
              <a:rPr lang="en-US" dirty="0"/>
              <a:t> </a:t>
            </a:r>
            <a:r>
              <a:rPr lang="en-US" dirty="0" err="1"/>
              <a:t>Eksklusif</a:t>
            </a:r>
            <a:r>
              <a:rPr lang="en-US" dirty="0"/>
              <a:t>, ANC, PJPD, NAPZA, Diabetes</a:t>
            </a:r>
          </a:p>
          <a:p>
            <a:pPr lvl="1"/>
            <a:r>
              <a:rPr lang="en-US" dirty="0" err="1" smtClean="0"/>
              <a:t>Merencanakan</a:t>
            </a:r>
            <a:r>
              <a:rPr lang="en-US" dirty="0" smtClean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sosioantropologi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</a:p>
          <a:p>
            <a:pPr lvl="1"/>
            <a:endParaRPr lang="en-US" dirty="0" smtClean="0"/>
          </a:p>
        </p:txBody>
      </p:sp>
      <p:sp>
        <p:nvSpPr>
          <p:cNvPr id="4" name="Pentagon 3"/>
          <p:cNvSpPr/>
          <p:nvPr/>
        </p:nvSpPr>
        <p:spPr>
          <a:xfrm>
            <a:off x="14748" y="3276600"/>
            <a:ext cx="1219200" cy="9906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Tugas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id-ID" dirty="0"/>
              <a:t>Joyomartono, Moeljono. 200</a:t>
            </a:r>
            <a:r>
              <a:rPr lang="en-US" dirty="0"/>
              <a:t>5</a:t>
            </a:r>
            <a:r>
              <a:rPr lang="id-ID" dirty="0"/>
              <a:t>. Pengantar Antropologi Kesehatan. UPT. UNNES Press</a:t>
            </a:r>
            <a:endParaRPr lang="en-US" dirty="0"/>
          </a:p>
          <a:p>
            <a:pPr lvl="0"/>
            <a:r>
              <a:rPr lang="en-US" dirty="0"/>
              <a:t>Bart </a:t>
            </a:r>
            <a:r>
              <a:rPr lang="en-US" dirty="0" err="1"/>
              <a:t>Smet</a:t>
            </a:r>
            <a:r>
              <a:rPr lang="en-US" dirty="0"/>
              <a:t>, </a:t>
            </a:r>
            <a:r>
              <a:rPr lang="nb-NO" dirty="0"/>
              <a:t>1994, 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, PT </a:t>
            </a:r>
            <a:r>
              <a:rPr lang="en-US" dirty="0" err="1"/>
              <a:t>Gramedia</a:t>
            </a:r>
            <a:r>
              <a:rPr lang="en-US" dirty="0"/>
              <a:t> </a:t>
            </a:r>
            <a:r>
              <a:rPr lang="en-US" dirty="0" err="1"/>
              <a:t>Widiasarana</a:t>
            </a:r>
            <a:r>
              <a:rPr lang="en-US" dirty="0"/>
              <a:t> Indonesia. </a:t>
            </a:r>
            <a:r>
              <a:rPr lang="nb-NO" dirty="0"/>
              <a:t>Jakarta. </a:t>
            </a:r>
            <a:endParaRPr lang="en-US" dirty="0"/>
          </a:p>
          <a:p>
            <a:pPr lvl="0"/>
            <a:r>
              <a:rPr lang="en-US" dirty="0"/>
              <a:t>Marshall H. Becker. </a:t>
            </a:r>
            <a:r>
              <a:rPr lang="en-US" i="1" dirty="0"/>
              <a:t>The Health Belief Model and Personal Health Behavior</a:t>
            </a:r>
            <a:endParaRPr lang="en-US" dirty="0"/>
          </a:p>
          <a:p>
            <a:pPr lvl="0"/>
            <a:r>
              <a:rPr lang="en-US" dirty="0"/>
              <a:t>Ogden, Jane. 1995. </a:t>
            </a:r>
            <a:r>
              <a:rPr lang="en-US" i="1" dirty="0"/>
              <a:t>Health Psychology. Open University Press</a:t>
            </a:r>
            <a:r>
              <a:rPr lang="en-US" dirty="0"/>
              <a:t>. Buckingham. Philadelphia</a:t>
            </a:r>
          </a:p>
          <a:p>
            <a:pPr lvl="0"/>
            <a:r>
              <a:rPr lang="en-US" dirty="0" err="1"/>
              <a:t>Sudarma</a:t>
            </a:r>
            <a:r>
              <a:rPr lang="en-US" dirty="0"/>
              <a:t>, </a:t>
            </a:r>
            <a:r>
              <a:rPr lang="en-US" dirty="0" err="1"/>
              <a:t>Momon</a:t>
            </a:r>
            <a:r>
              <a:rPr lang="en-US" dirty="0"/>
              <a:t>. 2008. </a:t>
            </a:r>
            <a:r>
              <a:rPr lang="en-US" dirty="0" err="1"/>
              <a:t>Sosiologi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. </a:t>
            </a:r>
            <a:r>
              <a:rPr lang="en-US" dirty="0" err="1"/>
              <a:t>Salemba</a:t>
            </a:r>
            <a:r>
              <a:rPr lang="en-US" dirty="0"/>
              <a:t> </a:t>
            </a:r>
            <a:r>
              <a:rPr lang="en-US" dirty="0" err="1"/>
              <a:t>Medika</a:t>
            </a:r>
            <a:r>
              <a:rPr lang="en-US" dirty="0"/>
              <a:t>. Jakarta</a:t>
            </a:r>
          </a:p>
          <a:p>
            <a:pPr lvl="0"/>
            <a:r>
              <a:rPr lang="id-ID" dirty="0"/>
              <a:t>Everett M. Rogers. </a:t>
            </a:r>
            <a:r>
              <a:rPr lang="id-ID" dirty="0">
                <a:hlinkClick r:id="rId2"/>
              </a:rPr>
              <a:t>Diffusion of Innovations, 5th Edition</a:t>
            </a:r>
            <a:r>
              <a:rPr lang="id-ID" dirty="0"/>
              <a:t>, 2003)</a:t>
            </a:r>
            <a:endParaRPr lang="en-US" dirty="0"/>
          </a:p>
          <a:p>
            <a:pPr lvl="0"/>
            <a:r>
              <a:rPr lang="en-US" dirty="0" err="1"/>
              <a:t>Henslin</a:t>
            </a:r>
            <a:r>
              <a:rPr lang="en-US" dirty="0"/>
              <a:t>, James. 2006. </a:t>
            </a:r>
            <a:r>
              <a:rPr lang="en-US" dirty="0" err="1"/>
              <a:t>Sosiologi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membumi.Erlangga</a:t>
            </a:r>
            <a:endParaRPr lang="en-US" dirty="0"/>
          </a:p>
          <a:p>
            <a:pPr lvl="0"/>
            <a:r>
              <a:rPr lang="en-US" dirty="0" err="1"/>
              <a:t>Pattinasarany</a:t>
            </a:r>
            <a:r>
              <a:rPr lang="en-US" dirty="0"/>
              <a:t>, </a:t>
            </a:r>
            <a:r>
              <a:rPr lang="en-US" dirty="0" err="1"/>
              <a:t>Indera</a:t>
            </a:r>
            <a:r>
              <a:rPr lang="en-US" dirty="0"/>
              <a:t>. 2016. </a:t>
            </a:r>
            <a:r>
              <a:rPr lang="en-US" dirty="0" err="1"/>
              <a:t>Stratifikasi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Mobilisasi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. </a:t>
            </a:r>
            <a:r>
              <a:rPr lang="en-US" dirty="0" err="1"/>
              <a:t>Yayasan</a:t>
            </a:r>
            <a:r>
              <a:rPr lang="en-US" dirty="0"/>
              <a:t> </a:t>
            </a:r>
            <a:r>
              <a:rPr lang="en-US" dirty="0" err="1"/>
              <a:t>Pustaka</a:t>
            </a:r>
            <a:r>
              <a:rPr lang="en-US" dirty="0"/>
              <a:t> </a:t>
            </a:r>
            <a:r>
              <a:rPr lang="en-US" dirty="0" err="1"/>
              <a:t>Obor</a:t>
            </a:r>
            <a:r>
              <a:rPr lang="en-US" dirty="0"/>
              <a:t> Indonesia. Jakarta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BUKU ACUAN</a:t>
            </a:r>
            <a:endParaRPr lang="en-US" dirty="0"/>
          </a:p>
        </p:txBody>
      </p:sp>
      <p:pic>
        <p:nvPicPr>
          <p:cNvPr id="4" name="Picture 2" descr="C:\Users\toshiba\Pictures\My Scans\scan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16069">
            <a:off x="938757" y="1712676"/>
            <a:ext cx="3230562" cy="4397745"/>
          </a:xfrm>
          <a:prstGeom prst="rect">
            <a:avLst/>
          </a:prstGeom>
          <a:noFill/>
        </p:spPr>
      </p:pic>
      <p:pic>
        <p:nvPicPr>
          <p:cNvPr id="2050" name="Picture 2" descr="C:\Users\toshiba\Pictures\My Scans\scan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3089" y="1593834"/>
            <a:ext cx="3313111" cy="4806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52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Acuan</a:t>
            </a:r>
            <a:endParaRPr lang="en-US" dirty="0"/>
          </a:p>
        </p:txBody>
      </p:sp>
      <p:pic>
        <p:nvPicPr>
          <p:cNvPr id="1026" name="Picture 2" descr="C:\Users\toshiba\Pictures\My Scans\scan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97161">
            <a:off x="1416645" y="1750130"/>
            <a:ext cx="3240970" cy="4720732"/>
          </a:xfrm>
          <a:prstGeom prst="rect">
            <a:avLst/>
          </a:prstGeom>
          <a:noFill/>
        </p:spPr>
      </p:pic>
      <p:pic>
        <p:nvPicPr>
          <p:cNvPr id="1027" name="Picture 3" descr="C:\Users\toshiba\Pictures\My Scans\scan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1501">
            <a:off x="5018137" y="1638162"/>
            <a:ext cx="3275164" cy="4866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44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45874365"/>
              </p:ext>
            </p:extLst>
          </p:nvPr>
        </p:nvGraphicFramePr>
        <p:xfrm>
          <a:off x="685800" y="685800"/>
          <a:ext cx="7848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99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1195"/>
            <a:ext cx="6629400" cy="43992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85750"/>
            <a:ext cx="7772400" cy="1009650"/>
          </a:xfrm>
        </p:spPr>
        <p:txBody>
          <a:bodyPr>
            <a:normAutofit fontScale="90000"/>
          </a:bodyPr>
          <a:lstStyle/>
          <a:p>
            <a:pPr algn="r"/>
            <a:r>
              <a:rPr lang="sv-FI" b="1" dirty="0" smtClean="0">
                <a:solidFill>
                  <a:schemeClr val="bg1"/>
                </a:solidFill>
              </a:rPr>
              <a:t>Pengantar</a:t>
            </a:r>
            <a:r>
              <a:rPr lang="en-US" b="1" dirty="0" smtClean="0">
                <a:solidFill>
                  <a:schemeClr val="bg1"/>
                </a:solidFill>
              </a:rPr>
              <a:t> S</a:t>
            </a:r>
            <a:r>
              <a:rPr lang="id-ID" b="1" dirty="0" smtClean="0">
                <a:solidFill>
                  <a:schemeClr val="bg1"/>
                </a:solidFill>
              </a:rPr>
              <a:t>osio-</a:t>
            </a:r>
            <a:r>
              <a:rPr lang="en-US" b="1" dirty="0" smtClean="0">
                <a:solidFill>
                  <a:schemeClr val="bg1"/>
                </a:solidFill>
              </a:rPr>
              <a:t>A</a:t>
            </a:r>
            <a:r>
              <a:rPr lang="id-ID" b="1" dirty="0" smtClean="0">
                <a:solidFill>
                  <a:schemeClr val="bg1"/>
                </a:solidFill>
              </a:rPr>
              <a:t>ntropologi </a:t>
            </a:r>
            <a:r>
              <a:rPr lang="en-US" b="1" dirty="0" smtClean="0">
                <a:solidFill>
                  <a:schemeClr val="bg1"/>
                </a:solidFill>
              </a:rPr>
              <a:t>K</a:t>
            </a:r>
            <a:r>
              <a:rPr lang="id-ID" b="1" dirty="0" smtClean="0">
                <a:solidFill>
                  <a:schemeClr val="bg1"/>
                </a:solidFill>
              </a:rPr>
              <a:t>esehatan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895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8100"/>
            <a:ext cx="3276600" cy="647700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solidFill>
                  <a:schemeClr val="tx2">
                    <a:lumMod val="75000"/>
                  </a:schemeClr>
                </a:solidFill>
              </a:rPr>
              <a:t>Pokok Bahasan</a:t>
            </a:r>
            <a:endParaRPr lang="sv-S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76300"/>
            <a:ext cx="2590800" cy="1866900"/>
          </a:xfrm>
        </p:spPr>
        <p:txBody>
          <a:bodyPr>
            <a:normAutofit/>
          </a:bodyPr>
          <a:lstStyle/>
          <a:p>
            <a:pPr lvl="0"/>
            <a:r>
              <a:rPr lang="sv-SE" sz="2400" dirty="0" smtClean="0">
                <a:solidFill>
                  <a:schemeClr val="tx2">
                    <a:lumMod val="75000"/>
                  </a:schemeClr>
                </a:solidFill>
              </a:rPr>
              <a:t>Definisi</a:t>
            </a:r>
          </a:p>
          <a:p>
            <a:pPr lvl="0"/>
            <a:r>
              <a:rPr lang="sv-SE" sz="2400" dirty="0" smtClean="0">
                <a:solidFill>
                  <a:schemeClr val="tx2">
                    <a:lumMod val="75000"/>
                  </a:schemeClr>
                </a:solidFill>
              </a:rPr>
              <a:t>Ruang lingkup</a:t>
            </a:r>
          </a:p>
          <a:p>
            <a:pPr lvl="0"/>
            <a:r>
              <a:rPr lang="sv-SE" sz="2400" dirty="0" smtClean="0">
                <a:solidFill>
                  <a:schemeClr val="tx2">
                    <a:lumMod val="75000"/>
                  </a:schemeClr>
                </a:solidFill>
              </a:rPr>
              <a:t>Sejarah</a:t>
            </a:r>
          </a:p>
          <a:p>
            <a:r>
              <a:rPr lang="sv-SE" sz="2400" dirty="0" smtClean="0">
                <a:solidFill>
                  <a:schemeClr val="tx2">
                    <a:lumMod val="75000"/>
                  </a:schemeClr>
                </a:solidFill>
              </a:rPr>
              <a:t>Manfaat</a:t>
            </a:r>
            <a:endParaRPr lang="sv-S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27" y="3352800"/>
            <a:ext cx="466668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6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592</Words>
  <Application>Microsoft Office PowerPoint</Application>
  <PresentationFormat>On-screen Show (4:3)</PresentationFormat>
  <Paragraphs>136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Materi</vt:lpstr>
      <vt:lpstr>PowerPoint Presentation</vt:lpstr>
      <vt:lpstr>Referensi</vt:lpstr>
      <vt:lpstr>BUKU ACUAN</vt:lpstr>
      <vt:lpstr>Buku Acuan</vt:lpstr>
      <vt:lpstr>PowerPoint Presentation</vt:lpstr>
      <vt:lpstr>Pengantar Sosio-Antropologi Kesehatan </vt:lpstr>
      <vt:lpstr>Pokok Bahasan</vt:lpstr>
      <vt:lpstr>PowerPoint Presentation</vt:lpstr>
      <vt:lpstr>Pengertian</vt:lpstr>
      <vt:lpstr>Pengertian</vt:lpstr>
      <vt:lpstr>PowerPoint Presentation</vt:lpstr>
      <vt:lpstr>PowerPoint Presentation</vt:lpstr>
      <vt:lpstr>Lingkup kajian</vt:lpstr>
      <vt:lpstr>RUANG LINGKUP</vt:lpstr>
      <vt:lpstr>PowerPoint Presentation</vt:lpstr>
      <vt:lpstr>Sejarah</vt:lpstr>
      <vt:lpstr>SUB DISIPLIN ANTROPOLOGI</vt:lpstr>
      <vt:lpstr>PALEO ANTROPOLOGI</vt:lpstr>
      <vt:lpstr>SOMATOLOGI</vt:lpstr>
      <vt:lpstr>ETNO LINGUISTIK</vt:lpstr>
      <vt:lpstr>Prehistori</vt:lpstr>
      <vt:lpstr>ETNOLOGI</vt:lpstr>
      <vt:lpstr>METODOLOGI PENELITIAN ANTROPOLOGI</vt:lpstr>
      <vt:lpstr>Emik Vs Etik</vt:lpstr>
      <vt:lpstr>Misal </vt:lpstr>
      <vt:lpstr>KOMPONEN DAN CIRI UMUM KEBUDAYAAN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Sosio-Antropologi Kesehatan</dc:title>
  <dc:creator>user</dc:creator>
  <cp:lastModifiedBy>user</cp:lastModifiedBy>
  <cp:revision>40</cp:revision>
  <dcterms:created xsi:type="dcterms:W3CDTF">2015-09-16T03:47:57Z</dcterms:created>
  <dcterms:modified xsi:type="dcterms:W3CDTF">2016-09-27T01:38:57Z</dcterms:modified>
</cp:coreProperties>
</file>