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4"/>
  </p:notesMasterIdLst>
  <p:sldIdLst>
    <p:sldId id="256" r:id="rId2"/>
    <p:sldId id="258" r:id="rId3"/>
    <p:sldId id="259" r:id="rId4"/>
    <p:sldId id="260" r:id="rId5"/>
    <p:sldId id="261" r:id="rId6"/>
    <p:sldId id="262" r:id="rId7"/>
    <p:sldId id="263" r:id="rId8"/>
    <p:sldId id="264" r:id="rId9"/>
    <p:sldId id="265" r:id="rId10"/>
    <p:sldId id="267" r:id="rId11"/>
    <p:sldId id="268" r:id="rId12"/>
    <p:sldId id="274" r:id="rId13"/>
    <p:sldId id="269" r:id="rId14"/>
    <p:sldId id="270" r:id="rId15"/>
    <p:sldId id="266" r:id="rId16"/>
    <p:sldId id="272" r:id="rId17"/>
    <p:sldId id="273" r:id="rId18"/>
    <p:sldId id="257"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7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CE050-0AC9-4111-83A4-D5CD1976A0A1}" type="datetimeFigureOut">
              <a:rPr lang="en-US" smtClean="0"/>
              <a:t>5/10/2020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3B645-898F-4739-8DDC-CD233FD59576}" type="slidenum">
              <a:rPr lang="en-US" smtClean="0"/>
              <a:t>‹#›</a:t>
            </a:fld>
            <a:endParaRPr lang="en-US"/>
          </a:p>
        </p:txBody>
      </p:sp>
    </p:spTree>
    <p:extLst>
      <p:ext uri="{BB962C8B-B14F-4D97-AF65-F5344CB8AC3E}">
        <p14:creationId xmlns:p14="http://schemas.microsoft.com/office/powerpoint/2010/main" val="3440061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1B83509-B6BD-4439-828D-4D0374BC3516}"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4748-8931-45DE-9B76-9B02CC5527C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0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83509-B6BD-4439-828D-4D0374BC3516}"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4748-8931-45DE-9B76-9B02CC5527CD}" type="slidenum">
              <a:rPr lang="en-US" smtClean="0"/>
              <a:t>‹#›</a:t>
            </a:fld>
            <a:endParaRPr lang="en-US"/>
          </a:p>
        </p:txBody>
      </p:sp>
    </p:spTree>
    <p:extLst>
      <p:ext uri="{BB962C8B-B14F-4D97-AF65-F5344CB8AC3E}">
        <p14:creationId xmlns:p14="http://schemas.microsoft.com/office/powerpoint/2010/main" val="362275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83509-B6BD-4439-828D-4D0374BC3516}"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4748-8931-45DE-9B76-9B02CC5527CD}" type="slidenum">
              <a:rPr lang="en-US" smtClean="0"/>
              <a:t>‹#›</a:t>
            </a:fld>
            <a:endParaRPr lang="en-US"/>
          </a:p>
        </p:txBody>
      </p:sp>
    </p:spTree>
    <p:extLst>
      <p:ext uri="{BB962C8B-B14F-4D97-AF65-F5344CB8AC3E}">
        <p14:creationId xmlns:p14="http://schemas.microsoft.com/office/powerpoint/2010/main" val="268912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B83509-B6BD-4439-828D-4D0374BC3516}"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4748-8931-45DE-9B76-9B02CC5527CD}" type="slidenum">
              <a:rPr lang="en-US" smtClean="0"/>
              <a:t>‹#›</a:t>
            </a:fld>
            <a:endParaRPr lang="en-US"/>
          </a:p>
        </p:txBody>
      </p:sp>
    </p:spTree>
    <p:extLst>
      <p:ext uri="{BB962C8B-B14F-4D97-AF65-F5344CB8AC3E}">
        <p14:creationId xmlns:p14="http://schemas.microsoft.com/office/powerpoint/2010/main" val="3883025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B83509-B6BD-4439-828D-4D0374BC3516}" type="datetimeFigureOut">
              <a:rPr lang="en-US" smtClean="0"/>
              <a:t>5/10/2020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904748-8931-45DE-9B76-9B02CC5527C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22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B83509-B6BD-4439-828D-4D0374BC3516}"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04748-8931-45DE-9B76-9B02CC5527CD}" type="slidenum">
              <a:rPr lang="en-US" smtClean="0"/>
              <a:t>‹#›</a:t>
            </a:fld>
            <a:endParaRPr lang="en-US"/>
          </a:p>
        </p:txBody>
      </p:sp>
    </p:spTree>
    <p:extLst>
      <p:ext uri="{BB962C8B-B14F-4D97-AF65-F5344CB8AC3E}">
        <p14:creationId xmlns:p14="http://schemas.microsoft.com/office/powerpoint/2010/main" val="1425587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B83509-B6BD-4439-828D-4D0374BC3516}" type="datetimeFigureOut">
              <a:rPr lang="en-US" smtClean="0"/>
              <a:t>5/10/2020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904748-8931-45DE-9B76-9B02CC5527CD}" type="slidenum">
              <a:rPr lang="en-US" smtClean="0"/>
              <a:t>‹#›</a:t>
            </a:fld>
            <a:endParaRPr lang="en-US"/>
          </a:p>
        </p:txBody>
      </p:sp>
    </p:spTree>
    <p:extLst>
      <p:ext uri="{BB962C8B-B14F-4D97-AF65-F5344CB8AC3E}">
        <p14:creationId xmlns:p14="http://schemas.microsoft.com/office/powerpoint/2010/main" val="1365281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B83509-B6BD-4439-828D-4D0374BC3516}" type="datetimeFigureOut">
              <a:rPr lang="en-US" smtClean="0"/>
              <a:t>5/10/2020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904748-8931-45DE-9B76-9B02CC5527CD}" type="slidenum">
              <a:rPr lang="en-US" smtClean="0"/>
              <a:t>‹#›</a:t>
            </a:fld>
            <a:endParaRPr lang="en-US"/>
          </a:p>
        </p:txBody>
      </p:sp>
    </p:spTree>
    <p:extLst>
      <p:ext uri="{BB962C8B-B14F-4D97-AF65-F5344CB8AC3E}">
        <p14:creationId xmlns:p14="http://schemas.microsoft.com/office/powerpoint/2010/main" val="414710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1B83509-B6BD-4439-828D-4D0374BC3516}" type="datetimeFigureOut">
              <a:rPr lang="en-US" smtClean="0"/>
              <a:t>5/10/2020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1904748-8931-45DE-9B76-9B02CC5527CD}" type="slidenum">
              <a:rPr lang="en-US" smtClean="0"/>
              <a:t>‹#›</a:t>
            </a:fld>
            <a:endParaRPr lang="en-US"/>
          </a:p>
        </p:txBody>
      </p:sp>
    </p:spTree>
    <p:extLst>
      <p:ext uri="{BB962C8B-B14F-4D97-AF65-F5344CB8AC3E}">
        <p14:creationId xmlns:p14="http://schemas.microsoft.com/office/powerpoint/2010/main" val="349998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B83509-B6BD-4439-828D-4D0374BC3516}" type="datetimeFigureOut">
              <a:rPr lang="en-US" smtClean="0"/>
              <a:t>5/10/2020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1904748-8931-45DE-9B76-9B02CC5527CD}" type="slidenum">
              <a:rPr lang="en-US" smtClean="0"/>
              <a:t>‹#›</a:t>
            </a:fld>
            <a:endParaRPr lang="en-US"/>
          </a:p>
        </p:txBody>
      </p:sp>
    </p:spTree>
    <p:extLst>
      <p:ext uri="{BB962C8B-B14F-4D97-AF65-F5344CB8AC3E}">
        <p14:creationId xmlns:p14="http://schemas.microsoft.com/office/powerpoint/2010/main" val="2243344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B83509-B6BD-4439-828D-4D0374BC3516}" type="datetimeFigureOut">
              <a:rPr lang="en-US" smtClean="0"/>
              <a:t>5/10/2020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904748-8931-45DE-9B76-9B02CC5527CD}" type="slidenum">
              <a:rPr lang="en-US" smtClean="0"/>
              <a:t>‹#›</a:t>
            </a:fld>
            <a:endParaRPr lang="en-US"/>
          </a:p>
        </p:txBody>
      </p:sp>
    </p:spTree>
    <p:extLst>
      <p:ext uri="{BB962C8B-B14F-4D97-AF65-F5344CB8AC3E}">
        <p14:creationId xmlns:p14="http://schemas.microsoft.com/office/powerpoint/2010/main" val="205313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1B83509-B6BD-4439-828D-4D0374BC3516}" type="datetimeFigureOut">
              <a:rPr lang="en-US" smtClean="0"/>
              <a:t>5/10/2020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1904748-8931-45DE-9B76-9B02CC5527C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9829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3.wmf"/><Relationship Id="rId5" Type="http://schemas.openxmlformats.org/officeDocument/2006/relationships/oleObject" Target="../embeddings/oleObject5.bin"/><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28.wmf"/></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33.wmf"/><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6.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35.wmf"/><Relationship Id="rId4" Type="http://schemas.openxmlformats.org/officeDocument/2006/relationships/oleObject" Target="../embeddings/oleObject9.bin"/></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42.wmf"/><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5.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44.w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50.png"/><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AD91-827F-48FD-92FE-5D0EECCDA6D1}"/>
              </a:ext>
            </a:extLst>
          </p:cNvPr>
          <p:cNvSpPr>
            <a:spLocks noGrp="1"/>
          </p:cNvSpPr>
          <p:nvPr>
            <p:ph type="ctrTitle"/>
          </p:nvPr>
        </p:nvSpPr>
        <p:spPr/>
        <p:txBody>
          <a:bodyPr>
            <a:normAutofit/>
          </a:bodyPr>
          <a:lstStyle/>
          <a:p>
            <a:pPr algn="ctr"/>
            <a:r>
              <a:rPr lang="en-US" sz="8800" b="1" dirty="0" err="1"/>
              <a:t>Statistika</a:t>
            </a:r>
            <a:endParaRPr lang="en-US" sz="8800" b="1" dirty="0"/>
          </a:p>
        </p:txBody>
      </p:sp>
      <p:sp>
        <p:nvSpPr>
          <p:cNvPr id="3" name="Subtitle 2">
            <a:extLst>
              <a:ext uri="{FF2B5EF4-FFF2-40B4-BE49-F238E27FC236}">
                <a16:creationId xmlns:a16="http://schemas.microsoft.com/office/drawing/2014/main" id="{B88B725D-6AE9-40C7-8F9D-4D8B1A2E2BB3}"/>
              </a:ext>
            </a:extLst>
          </p:cNvPr>
          <p:cNvSpPr>
            <a:spLocks noGrp="1"/>
          </p:cNvSpPr>
          <p:nvPr>
            <p:ph type="subTitle" idx="1"/>
          </p:nvPr>
        </p:nvSpPr>
        <p:spPr/>
        <p:txBody>
          <a:bodyPr>
            <a:normAutofit/>
          </a:bodyPr>
          <a:lstStyle/>
          <a:p>
            <a:pPr algn="ctr"/>
            <a:r>
              <a:rPr lang="en-US" sz="2800" dirty="0"/>
              <a:t>Tito Aditya Perdana, S.E., M.E.</a:t>
            </a:r>
          </a:p>
        </p:txBody>
      </p:sp>
      <p:pic>
        <p:nvPicPr>
          <p:cNvPr id="4" name="Picture 3">
            <a:extLst>
              <a:ext uri="{FF2B5EF4-FFF2-40B4-BE49-F238E27FC236}">
                <a16:creationId xmlns:a16="http://schemas.microsoft.com/office/drawing/2014/main" id="{8FCE345B-978D-4922-B351-82DAD3ADE515}"/>
              </a:ext>
            </a:extLst>
          </p:cNvPr>
          <p:cNvPicPr>
            <a:picLocks noChangeAspect="1"/>
          </p:cNvPicPr>
          <p:nvPr/>
        </p:nvPicPr>
        <p:blipFill>
          <a:blip r:embed="rId2"/>
          <a:stretch>
            <a:fillRect/>
          </a:stretch>
        </p:blipFill>
        <p:spPr>
          <a:xfrm>
            <a:off x="5595210" y="1259380"/>
            <a:ext cx="1062540" cy="1069701"/>
          </a:xfrm>
          <a:prstGeom prst="rect">
            <a:avLst/>
          </a:prstGeom>
        </p:spPr>
      </p:pic>
    </p:spTree>
    <p:extLst>
      <p:ext uri="{BB962C8B-B14F-4D97-AF65-F5344CB8AC3E}">
        <p14:creationId xmlns:p14="http://schemas.microsoft.com/office/powerpoint/2010/main" val="183937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828800" y="762000"/>
            <a:ext cx="8610600" cy="3352800"/>
          </a:xfrm>
          <a:prstGeom prst="rect">
            <a:avLst/>
          </a:prstGeom>
          <a:solidFill>
            <a:srgbClr val="66FFFF"/>
          </a:solidFill>
          <a:ln w="3175">
            <a:solidFill>
              <a:schemeClr val="accent5">
                <a:lumMod val="60000"/>
                <a:lumOff val="40000"/>
              </a:schemeClr>
            </a:solidFill>
          </a:ln>
        </p:spPr>
        <p:txBody>
          <a:bodyPr vert="horz" lIns="91440" tIns="45720" rIns="91440" bIns="45720" rtlCol="0">
            <a:normAutofit/>
          </a:bodyPr>
          <a:lstStyle/>
          <a:p>
            <a:pPr lvl="0"/>
            <a:r>
              <a:rPr lang="id-ID" sz="2000" b="1" dirty="0"/>
              <a:t>10.</a:t>
            </a:r>
            <a:r>
              <a:rPr lang="en-US" sz="2000" b="1" dirty="0"/>
              <a:t>4</a:t>
            </a:r>
            <a:r>
              <a:rPr lang="id-ID" sz="2000" b="1" dirty="0"/>
              <a:t>.</a:t>
            </a:r>
            <a:r>
              <a:rPr lang="en-US" sz="2000" b="1" dirty="0"/>
              <a:t>2</a:t>
            </a:r>
            <a:r>
              <a:rPr lang="id-ID" sz="2000" b="1" dirty="0"/>
              <a:t>. Uji Rata-Rata Populasi: Sampel Kecil </a:t>
            </a:r>
            <a:endParaRPr lang="en-US" sz="2000" b="1" dirty="0"/>
          </a:p>
          <a:p>
            <a:pPr lvl="0"/>
            <a:r>
              <a:rPr lang="en-US" sz="2000" b="1" dirty="0" err="1"/>
              <a:t>Jika</a:t>
            </a:r>
            <a:r>
              <a:rPr lang="en-US" sz="2000" b="1" dirty="0"/>
              <a:t> </a:t>
            </a:r>
            <a:r>
              <a:rPr lang="en-US" sz="2000" dirty="0"/>
              <a:t> n &lt; 30 </a:t>
            </a:r>
            <a:r>
              <a:rPr lang="en-US" sz="2000" dirty="0" err="1"/>
              <a:t>maka</a:t>
            </a:r>
            <a:r>
              <a:rPr lang="en-US" sz="2000" dirty="0"/>
              <a:t> </a:t>
            </a:r>
            <a:r>
              <a:rPr lang="en-US" sz="2000" dirty="0" err="1"/>
              <a:t>uji</a:t>
            </a:r>
            <a:r>
              <a:rPr lang="en-US" sz="2000" dirty="0"/>
              <a:t> yang </a:t>
            </a:r>
            <a:r>
              <a:rPr lang="en-US" sz="2000" dirty="0" err="1"/>
              <a:t>digunakan</a:t>
            </a:r>
            <a:r>
              <a:rPr lang="en-US" sz="2000" dirty="0"/>
              <a:t> </a:t>
            </a:r>
            <a:r>
              <a:rPr lang="en-US" sz="2000" dirty="0" err="1"/>
              <a:t>adalah</a:t>
            </a:r>
            <a:r>
              <a:rPr lang="en-US" sz="2000" dirty="0"/>
              <a:t> </a:t>
            </a:r>
            <a:r>
              <a:rPr lang="en-US" sz="2000" dirty="0" err="1"/>
              <a:t>uji</a:t>
            </a:r>
            <a:r>
              <a:rPr lang="en-US" sz="2000" dirty="0"/>
              <a:t> t.  </a:t>
            </a:r>
          </a:p>
          <a:p>
            <a:pPr lvl="0"/>
            <a:endParaRPr lang="en-US" sz="2000" dirty="0"/>
          </a:p>
          <a:p>
            <a:pPr lvl="0"/>
            <a:endParaRPr lang="en-US" sz="2000" dirty="0"/>
          </a:p>
          <a:p>
            <a:endParaRPr lang="en-US" sz="2000" dirty="0"/>
          </a:p>
          <a:p>
            <a:pPr>
              <a:buFont typeface="Wingdings" pitchFamily="2" charset="2"/>
              <a:buChar char="ü"/>
            </a:pPr>
            <a:endParaRPr lang="en-US" sz="2000" dirty="0"/>
          </a:p>
          <a:p>
            <a:pPr lvl="0"/>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graphicFrame>
        <p:nvGraphicFramePr>
          <p:cNvPr id="18434" name="Object 2"/>
          <p:cNvGraphicFramePr>
            <a:graphicFrameLocks noChangeAspect="1"/>
          </p:cNvGraphicFramePr>
          <p:nvPr/>
        </p:nvGraphicFramePr>
        <p:xfrm>
          <a:off x="3886200" y="1524000"/>
          <a:ext cx="2971800" cy="2438400"/>
        </p:xfrm>
        <a:graphic>
          <a:graphicData uri="http://schemas.openxmlformats.org/presentationml/2006/ole">
            <mc:AlternateContent xmlns:mc="http://schemas.openxmlformats.org/markup-compatibility/2006">
              <mc:Choice xmlns:v="urn:schemas-microsoft-com:vml" Requires="v">
                <p:oleObj spid="_x0000_s7172" name="Equation" r:id="rId3" imgW="1091880" imgH="888840" progId="Equation.3">
                  <p:embed/>
                </p:oleObj>
              </mc:Choice>
              <mc:Fallback>
                <p:oleObj name="Equation" r:id="rId3" imgW="1091880" imgH="888840" progId="Equation.3">
                  <p:embed/>
                  <p:pic>
                    <p:nvPicPr>
                      <p:cNvPr id="1843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524000"/>
                        <a:ext cx="2971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3"/>
          <p:cNvSpPr txBox="1">
            <a:spLocks noChangeArrowheads="1"/>
          </p:cNvSpPr>
          <p:nvPr/>
        </p:nvSpPr>
        <p:spPr>
          <a:xfrm>
            <a:off x="1828800" y="4191000"/>
            <a:ext cx="8610600" cy="2438400"/>
          </a:xfrm>
          <a:prstGeom prst="rect">
            <a:avLst/>
          </a:prstGeom>
          <a:solidFill>
            <a:srgbClr val="93F7A4"/>
          </a:solidFill>
          <a:ln w="3175">
            <a:solidFill>
              <a:schemeClr val="accent5">
                <a:lumMod val="60000"/>
                <a:lumOff val="40000"/>
              </a:schemeClr>
            </a:solidFill>
          </a:ln>
        </p:spPr>
        <p:txBody>
          <a:bodyPr vert="horz" lIns="91440" tIns="45720" rIns="91440" bIns="45720" rtlCol="0">
            <a:normAutofit/>
          </a:bodyPr>
          <a:lstStyle/>
          <a:p>
            <a:r>
              <a:rPr lang="id-ID" sz="2000" dirty="0"/>
              <a:t>Pada tahun 20</a:t>
            </a:r>
            <a:r>
              <a:rPr lang="en-US" sz="2000" dirty="0"/>
              <a:t>15</a:t>
            </a:r>
            <a:r>
              <a:rPr lang="id-ID" sz="2000" dirty="0"/>
              <a:t> harga tiket pesawat dari Jakarta ke Singapura rata-ratanya  $267 (dollar AS). </a:t>
            </a:r>
            <a:r>
              <a:rPr lang="en-US" sz="2000" dirty="0"/>
              <a:t>H</a:t>
            </a:r>
            <a:r>
              <a:rPr lang="id-ID" sz="2000" dirty="0"/>
              <a:t>arga tiket dengan sampel sebanyak 16 pada tahun 20</a:t>
            </a:r>
            <a:r>
              <a:rPr lang="en-US" sz="2000" dirty="0"/>
              <a:t>13</a:t>
            </a:r>
            <a:r>
              <a:rPr lang="id-ID" sz="2000" dirty="0"/>
              <a:t> sbb:</a:t>
            </a:r>
            <a:endParaRPr lang="en-US" sz="2000" dirty="0"/>
          </a:p>
          <a:p>
            <a:r>
              <a:rPr lang="id-ID" sz="2000" dirty="0"/>
              <a:t>$321	255	265	275	286	260	290	330	</a:t>
            </a:r>
            <a:endParaRPr lang="en-US" sz="2000" dirty="0"/>
          </a:p>
          <a:p>
            <a:r>
              <a:rPr lang="id-ID" sz="2000" dirty="0"/>
              <a:t>310	250	270	280	299	265	291	274</a:t>
            </a:r>
            <a:endParaRPr lang="en-US" sz="2000" dirty="0"/>
          </a:p>
          <a:p>
            <a:r>
              <a:rPr lang="id-ID" sz="2000" dirty="0"/>
              <a:t> </a:t>
            </a:r>
            <a:endParaRPr lang="en-US" sz="2000" dirty="0"/>
          </a:p>
          <a:p>
            <a:r>
              <a:rPr lang="id-ID" sz="2000" dirty="0"/>
              <a:t>Pada tingkat signifikansi 1%, apakah kita bisa menyimpulkan bahwa harga tiket p</a:t>
            </a:r>
            <a:r>
              <a:rPr lang="en-US" sz="2000" dirty="0"/>
              <a:t>a</a:t>
            </a:r>
            <a:r>
              <a:rPr lang="id-ID" sz="2000" dirty="0"/>
              <a:t>da tahun 20</a:t>
            </a:r>
            <a:r>
              <a:rPr lang="en-US" sz="2000" dirty="0"/>
              <a:t>13</a:t>
            </a:r>
            <a:r>
              <a:rPr lang="id-ID" sz="2000" dirty="0"/>
              <a:t> telah mengalami kenaikan</a:t>
            </a:r>
            <a:r>
              <a:rPr lang="en-US" sz="2000" dirty="0"/>
              <a:t>?</a:t>
            </a:r>
          </a:p>
          <a:p>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1000" fill="hold"/>
                                        <p:tgtEl>
                                          <p:spTgt spid="7">
                                            <p:bg/>
                                          </p:spTgt>
                                        </p:tgtEl>
                                        <p:attrNameLst>
                                          <p:attrName>ppt_w</p:attrName>
                                        </p:attrNameLst>
                                      </p:cBhvr>
                                      <p:tavLst>
                                        <p:tav tm="0">
                                          <p:val>
                                            <p:fltVal val="0"/>
                                          </p:val>
                                        </p:tav>
                                        <p:tav tm="100000">
                                          <p:val>
                                            <p:strVal val="#ppt_w"/>
                                          </p:val>
                                        </p:tav>
                                      </p:tavLst>
                                    </p:anim>
                                    <p:anim calcmode="lin" valueType="num">
                                      <p:cBhvr>
                                        <p:cTn id="8" dur="1000" fill="hold"/>
                                        <p:tgtEl>
                                          <p:spTgt spid="7">
                                            <p:bg/>
                                          </p:spTgt>
                                        </p:tgtEl>
                                        <p:attrNameLst>
                                          <p:attrName>ppt_h</p:attrName>
                                        </p:attrNameLst>
                                      </p:cBhvr>
                                      <p:tavLst>
                                        <p:tav tm="0">
                                          <p:val>
                                            <p:fltVal val="0"/>
                                          </p:val>
                                        </p:tav>
                                        <p:tav tm="100000">
                                          <p:val>
                                            <p:strVal val="#ppt_h"/>
                                          </p:val>
                                        </p:tav>
                                      </p:tavLst>
                                    </p:anim>
                                    <p:anim calcmode="lin" valueType="num">
                                      <p:cBhvr>
                                        <p:cTn id="9" dur="100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8434"/>
                                        </p:tgtEl>
                                        <p:attrNameLst>
                                          <p:attrName>style.visibility</p:attrName>
                                        </p:attrNameLst>
                                      </p:cBhvr>
                                      <p:to>
                                        <p:strVal val="visible"/>
                                      </p:to>
                                    </p:set>
                                    <p:animEffect transition="in" filter="box(in)">
                                      <p:cBhvr>
                                        <p:cTn id="31" dur="500"/>
                                        <p:tgtEl>
                                          <p:spTgt spid="18434"/>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5">
                                            <p:bg/>
                                          </p:spTgt>
                                        </p:tgtEl>
                                        <p:attrNameLst>
                                          <p:attrName>style.visibility</p:attrName>
                                        </p:attrNameLst>
                                      </p:cBhvr>
                                      <p:to>
                                        <p:strVal val="visible"/>
                                      </p:to>
                                    </p:set>
                                    <p:anim calcmode="lin" valueType="num">
                                      <p:cBhvr>
                                        <p:cTn id="36" dur="1000" fill="hold"/>
                                        <p:tgtEl>
                                          <p:spTgt spid="5">
                                            <p:bg/>
                                          </p:spTgt>
                                        </p:tgtEl>
                                        <p:attrNameLst>
                                          <p:attrName>ppt_w</p:attrName>
                                        </p:attrNameLst>
                                      </p:cBhvr>
                                      <p:tavLst>
                                        <p:tav tm="0">
                                          <p:val>
                                            <p:fltVal val="0"/>
                                          </p:val>
                                        </p:tav>
                                        <p:tav tm="100000">
                                          <p:val>
                                            <p:strVal val="#ppt_w"/>
                                          </p:val>
                                        </p:tav>
                                      </p:tavLst>
                                    </p:anim>
                                    <p:anim calcmode="lin" valueType="num">
                                      <p:cBhvr>
                                        <p:cTn id="37" dur="1000" fill="hold"/>
                                        <p:tgtEl>
                                          <p:spTgt spid="5">
                                            <p:bg/>
                                          </p:spTgt>
                                        </p:tgtEl>
                                        <p:attrNameLst>
                                          <p:attrName>ppt_h</p:attrName>
                                        </p:attrNameLst>
                                      </p:cBhvr>
                                      <p:tavLst>
                                        <p:tav tm="0">
                                          <p:val>
                                            <p:fltVal val="0"/>
                                          </p:val>
                                        </p:tav>
                                        <p:tav tm="100000">
                                          <p:val>
                                            <p:strVal val="#ppt_h"/>
                                          </p:val>
                                        </p:tav>
                                      </p:tavLst>
                                    </p:anim>
                                    <p:anim calcmode="lin" valueType="num">
                                      <p:cBhvr>
                                        <p:cTn id="38" dur="1000" fill="hold"/>
                                        <p:tgtEl>
                                          <p:spTgt spid="5">
                                            <p:bg/>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5">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 calcmode="lin" valueType="num">
                                      <p:cBhvr>
                                        <p:cTn id="4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 calcmode="lin" valueType="num">
                                      <p:cBhvr>
                                        <p:cTn id="5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54"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6" fill="hold">
                      <p:stCondLst>
                        <p:cond delay="indefinite"/>
                      </p:stCondLst>
                      <p:childTnLst>
                        <p:par>
                          <p:cTn id="57" fill="hold">
                            <p:stCondLst>
                              <p:cond delay="0"/>
                            </p:stCondLst>
                            <p:childTnLst>
                              <p:par>
                                <p:cTn id="58" presetID="15" presetClass="entr" presetSubtype="0" fill="hold" grpId="0" nodeType="clickEffect">
                                  <p:stCondLst>
                                    <p:cond delay="0"/>
                                  </p:stCondLst>
                                  <p:childTnLst>
                                    <p:set>
                                      <p:cBhvr>
                                        <p:cTn id="59" dur="1" fill="hold">
                                          <p:stCondLst>
                                            <p:cond delay="0"/>
                                          </p:stCondLst>
                                        </p:cTn>
                                        <p:tgtEl>
                                          <p:spTgt spid="5">
                                            <p:txEl>
                                              <p:pRg st="2" end="2"/>
                                            </p:txEl>
                                          </p:spTgt>
                                        </p:tgtEl>
                                        <p:attrNameLst>
                                          <p:attrName>style.visibility</p:attrName>
                                        </p:attrNameLst>
                                      </p:cBhvr>
                                      <p:to>
                                        <p:strVal val="visible"/>
                                      </p:to>
                                    </p:set>
                                    <p:anim calcmode="lin" valueType="num">
                                      <p:cBhvr>
                                        <p:cTn id="60"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1"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62"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p:stCondLst>
                        <p:cond delay="indefinite"/>
                      </p:stCondLst>
                      <p:childTnLst>
                        <p:par>
                          <p:cTn id="65" fill="hold">
                            <p:stCondLst>
                              <p:cond delay="0"/>
                            </p:stCondLst>
                            <p:childTnLst>
                              <p:par>
                                <p:cTn id="66" presetID="15" presetClass="entr" presetSubtype="0" fill="hold" grpId="0" nodeType="clickEffect">
                                  <p:stCondLst>
                                    <p:cond delay="0"/>
                                  </p:stCondLst>
                                  <p:childTnLst>
                                    <p:set>
                                      <p:cBhvr>
                                        <p:cTn id="67" dur="1" fill="hold">
                                          <p:stCondLst>
                                            <p:cond delay="0"/>
                                          </p:stCondLst>
                                        </p:cTn>
                                        <p:tgtEl>
                                          <p:spTgt spid="5">
                                            <p:txEl>
                                              <p:pRg st="3" end="3"/>
                                            </p:txEl>
                                          </p:spTgt>
                                        </p:tgtEl>
                                        <p:attrNameLst>
                                          <p:attrName>style.visibility</p:attrName>
                                        </p:attrNameLst>
                                      </p:cBhvr>
                                      <p:to>
                                        <p:strVal val="visible"/>
                                      </p:to>
                                    </p:set>
                                    <p:anim calcmode="lin" valueType="num">
                                      <p:cBhvr>
                                        <p:cTn id="68"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69"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70" dur="1000" fill="hold"/>
                                        <p:tgtEl>
                                          <p:spTgt spid="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2" fill="hold">
                      <p:stCondLst>
                        <p:cond delay="indefinite"/>
                      </p:stCondLst>
                      <p:childTnLst>
                        <p:par>
                          <p:cTn id="73" fill="hold">
                            <p:stCondLst>
                              <p:cond delay="0"/>
                            </p:stCondLst>
                            <p:childTnLst>
                              <p:par>
                                <p:cTn id="74" presetID="15" presetClass="entr" presetSubtype="0" fill="hold" grpId="0" nodeType="clickEffect">
                                  <p:stCondLst>
                                    <p:cond delay="0"/>
                                  </p:stCondLst>
                                  <p:childTnLst>
                                    <p:set>
                                      <p:cBhvr>
                                        <p:cTn id="75" dur="1" fill="hold">
                                          <p:stCondLst>
                                            <p:cond delay="0"/>
                                          </p:stCondLst>
                                        </p:cTn>
                                        <p:tgtEl>
                                          <p:spTgt spid="5">
                                            <p:txEl>
                                              <p:pRg st="4" end="4"/>
                                            </p:txEl>
                                          </p:spTgt>
                                        </p:tgtEl>
                                        <p:attrNameLst>
                                          <p:attrName>style.visibility</p:attrName>
                                        </p:attrNameLst>
                                      </p:cBhvr>
                                      <p:to>
                                        <p:strVal val="visible"/>
                                      </p:to>
                                    </p:set>
                                    <p:anim calcmode="lin" valueType="num">
                                      <p:cBhvr>
                                        <p:cTn id="76"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77"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78" dur="1000" fill="hold"/>
                                        <p:tgtEl>
                                          <p:spTgt spid="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5"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a:xfrm>
            <a:off x="1828800" y="838200"/>
            <a:ext cx="8610600" cy="2971800"/>
          </a:xfrm>
          <a:prstGeom prst="rect">
            <a:avLst/>
          </a:prstGeom>
          <a:solidFill>
            <a:schemeClr val="tx2">
              <a:lumMod val="40000"/>
              <a:lumOff val="60000"/>
            </a:schemeClr>
          </a:solidFill>
          <a:ln w="3175">
            <a:solidFill>
              <a:schemeClr val="accent5">
                <a:lumMod val="60000"/>
                <a:lumOff val="40000"/>
              </a:schemeClr>
            </a:solidFill>
          </a:ln>
        </p:spPr>
        <p:txBody>
          <a:bodyPr vert="horz" lIns="91440" tIns="45720" rIns="91440" bIns="45720" rtlCol="0">
            <a:normAutofit/>
          </a:bodyPr>
          <a:lstStyle/>
          <a:p>
            <a:pPr marL="225425" indent="-225425">
              <a:buFont typeface="Wingdings" pitchFamily="2" charset="2"/>
              <a:buChar char="Ø"/>
            </a:pPr>
            <a:r>
              <a:rPr lang="id-ID" sz="2000" dirty="0"/>
              <a:t>H</a:t>
            </a:r>
            <a:r>
              <a:rPr lang="id-ID" sz="2000" baseline="-25000" dirty="0"/>
              <a:t>0</a:t>
            </a:r>
            <a:r>
              <a:rPr lang="id-ID" sz="2000" dirty="0"/>
              <a:t> : </a:t>
            </a:r>
            <a:r>
              <a:rPr lang="id-ID" sz="2000" dirty="0">
                <a:sym typeface="Symbol"/>
              </a:rPr>
              <a:t></a:t>
            </a:r>
            <a:r>
              <a:rPr lang="id-ID" sz="2000" dirty="0"/>
              <a:t> = </a:t>
            </a:r>
            <a:r>
              <a:rPr lang="en-US" sz="2000" dirty="0"/>
              <a:t>267</a:t>
            </a:r>
          </a:p>
          <a:p>
            <a:pPr marL="225425" indent="-225425"/>
            <a:r>
              <a:rPr lang="en-US" sz="2000" dirty="0"/>
              <a:t>	</a:t>
            </a:r>
            <a:r>
              <a:rPr lang="id-ID" sz="2000" dirty="0"/>
              <a:t>H</a:t>
            </a:r>
            <a:r>
              <a:rPr lang="id-ID" sz="2000" baseline="-25000" dirty="0"/>
              <a:t>a</a:t>
            </a:r>
            <a:r>
              <a:rPr lang="id-ID" sz="2000" dirty="0"/>
              <a:t> : </a:t>
            </a:r>
            <a:r>
              <a:rPr lang="id-ID" sz="2000" dirty="0">
                <a:sym typeface="Symbol"/>
              </a:rPr>
              <a:t></a:t>
            </a:r>
            <a:r>
              <a:rPr lang="id-ID" sz="2000" dirty="0"/>
              <a:t> </a:t>
            </a:r>
            <a:r>
              <a:rPr lang="en-US" sz="2000" dirty="0"/>
              <a:t>&gt; 267</a:t>
            </a:r>
          </a:p>
          <a:p>
            <a:pPr marL="225425" indent="-225425">
              <a:buFont typeface="Wingdings" pitchFamily="2" charset="2"/>
              <a:buChar char="Ø"/>
            </a:pPr>
            <a:r>
              <a:rPr lang="en-US" sz="2000" dirty="0"/>
              <a:t> </a:t>
            </a:r>
            <a:r>
              <a:rPr lang="id-ID" sz="2000" dirty="0"/>
              <a:t>Memilih tingkat signifikansi  </a:t>
            </a:r>
            <a:r>
              <a:rPr lang="id-ID" sz="2000" dirty="0">
                <a:sym typeface="Symbol"/>
              </a:rPr>
              <a:t></a:t>
            </a:r>
            <a:r>
              <a:rPr lang="en-US" sz="2000" dirty="0">
                <a:sym typeface="Symbol"/>
              </a:rPr>
              <a:t>=</a:t>
            </a:r>
            <a:r>
              <a:rPr lang="id-ID" sz="2000" dirty="0"/>
              <a:t>1%</a:t>
            </a:r>
            <a:endParaRPr lang="en-US" sz="2000" dirty="0"/>
          </a:p>
          <a:p>
            <a:pPr marL="225425" indent="-225425">
              <a:buFont typeface="Wingdings" pitchFamily="2" charset="2"/>
              <a:buChar char="Ø"/>
            </a:pPr>
            <a:r>
              <a:rPr lang="en-US" sz="2000" dirty="0" err="1"/>
              <a:t>Uji</a:t>
            </a:r>
            <a:r>
              <a:rPr lang="en-US" sz="2000" dirty="0"/>
              <a:t> </a:t>
            </a:r>
            <a:r>
              <a:rPr lang="id-ID" sz="2000" dirty="0"/>
              <a:t>t</a:t>
            </a:r>
            <a:endParaRPr lang="en-US" sz="2000" dirty="0"/>
          </a:p>
          <a:p>
            <a:pPr marL="225425" indent="-225425">
              <a:buFont typeface="Wingdings" pitchFamily="2" charset="2"/>
              <a:buChar char="Ø"/>
            </a:pPr>
            <a:r>
              <a:rPr lang="id-ID" sz="2000" dirty="0"/>
              <a:t>Membuat keputusan</a:t>
            </a:r>
            <a:endParaRPr lang="en-US" sz="2000" dirty="0"/>
          </a:p>
          <a:p>
            <a:pPr marL="225425" indent="-225425"/>
            <a:r>
              <a:rPr lang="en-US" sz="2000" dirty="0"/>
              <a:t>	 </a:t>
            </a:r>
            <a:r>
              <a:rPr lang="en-US" sz="2000" dirty="0" err="1"/>
              <a:t>Nilai</a:t>
            </a:r>
            <a:r>
              <a:rPr lang="en-US" sz="2000" dirty="0"/>
              <a:t> t </a:t>
            </a:r>
            <a:r>
              <a:rPr lang="en-US" sz="2000" dirty="0" err="1"/>
              <a:t>kritis</a:t>
            </a:r>
            <a:r>
              <a:rPr lang="en-US" sz="2000" dirty="0"/>
              <a:t> </a:t>
            </a:r>
            <a:r>
              <a:rPr lang="en-US" sz="2000" dirty="0" err="1"/>
              <a:t>pada</a:t>
            </a:r>
            <a:r>
              <a:rPr lang="en-US" sz="2000" dirty="0"/>
              <a:t> </a:t>
            </a:r>
            <a:r>
              <a:rPr lang="en-US" sz="2000" dirty="0" err="1"/>
              <a:t>tingkat</a:t>
            </a:r>
            <a:r>
              <a:rPr lang="en-US" sz="2000" dirty="0"/>
              <a:t> </a:t>
            </a:r>
            <a:r>
              <a:rPr lang="en-US" sz="2000" dirty="0" err="1"/>
              <a:t>signifikasi</a:t>
            </a:r>
            <a:r>
              <a:rPr lang="en-US" sz="2000" dirty="0"/>
              <a:t> 1% </a:t>
            </a:r>
            <a:r>
              <a:rPr lang="en-US" sz="2000" dirty="0" err="1"/>
              <a:t>uji</a:t>
            </a:r>
            <a:r>
              <a:rPr lang="en-US" sz="2000" dirty="0"/>
              <a:t> </a:t>
            </a:r>
            <a:r>
              <a:rPr lang="en-US" sz="2000" dirty="0" err="1"/>
              <a:t>dan</a:t>
            </a:r>
            <a:r>
              <a:rPr lang="en-US" sz="2000" dirty="0"/>
              <a:t> </a:t>
            </a:r>
            <a:r>
              <a:rPr lang="en-US" sz="2000" dirty="0" err="1"/>
              <a:t>df</a:t>
            </a:r>
            <a:r>
              <a:rPr lang="en-US" sz="2000" dirty="0"/>
              <a:t> 15 </a:t>
            </a:r>
            <a:r>
              <a:rPr lang="en-US" sz="2000" dirty="0" err="1"/>
              <a:t>pada</a:t>
            </a:r>
            <a:r>
              <a:rPr lang="en-US" sz="2000" dirty="0"/>
              <a:t> </a:t>
            </a:r>
            <a:r>
              <a:rPr lang="en-US" sz="2000" dirty="0" err="1"/>
              <a:t>uji</a:t>
            </a:r>
            <a:r>
              <a:rPr lang="en-US" sz="2000" dirty="0"/>
              <a:t> </a:t>
            </a:r>
            <a:r>
              <a:rPr lang="en-US" sz="2000" dirty="0" err="1"/>
              <a:t>satu</a:t>
            </a:r>
            <a:r>
              <a:rPr lang="en-US" sz="2000" dirty="0"/>
              <a:t> </a:t>
            </a:r>
            <a:r>
              <a:rPr lang="en-US" sz="2000" dirty="0" err="1"/>
              <a:t>sisi</a:t>
            </a:r>
            <a:r>
              <a:rPr lang="en-US" sz="2000" dirty="0"/>
              <a:t> =2,602 	</a:t>
            </a:r>
          </a:p>
          <a:p>
            <a:pPr lvl="0"/>
            <a:r>
              <a:rPr lang="en-US" sz="2000" dirty="0"/>
              <a:t>	</a:t>
            </a:r>
          </a:p>
          <a:p>
            <a:pPr lvl="0"/>
            <a:endParaRPr lang="en-US" sz="2000" dirty="0"/>
          </a:p>
          <a:p>
            <a:endParaRPr lang="en-US" sz="2000" dirty="0"/>
          </a:p>
          <a:p>
            <a:pPr>
              <a:buFont typeface="Wingdings" pitchFamily="2" charset="2"/>
              <a:buChar char="ü"/>
            </a:pPr>
            <a:endParaRPr lang="en-US" sz="2000" dirty="0"/>
          </a:p>
          <a:p>
            <a:pPr lvl="0"/>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19459" name="Picture 3"/>
          <p:cNvPicPr>
            <a:picLocks noChangeAspect="1" noChangeArrowheads="1"/>
          </p:cNvPicPr>
          <p:nvPr/>
        </p:nvPicPr>
        <p:blipFill>
          <a:blip r:embed="rId2" cstate="print"/>
          <a:srcRect/>
          <a:stretch>
            <a:fillRect/>
          </a:stretch>
        </p:blipFill>
        <p:spPr bwMode="auto">
          <a:xfrm>
            <a:off x="1981200" y="2819400"/>
            <a:ext cx="1885950" cy="838200"/>
          </a:xfrm>
          <a:prstGeom prst="rect">
            <a:avLst/>
          </a:prstGeom>
          <a:noFill/>
          <a:ln w="9525">
            <a:noFill/>
            <a:miter lim="800000"/>
            <a:headEnd/>
            <a:tailEnd/>
          </a:ln>
        </p:spPr>
      </p:pic>
      <p:pic>
        <p:nvPicPr>
          <p:cNvPr id="19460" name="Picture 4"/>
          <p:cNvPicPr>
            <a:picLocks noChangeAspect="1" noChangeArrowheads="1"/>
          </p:cNvPicPr>
          <p:nvPr/>
        </p:nvPicPr>
        <p:blipFill>
          <a:blip r:embed="rId3" cstate="print"/>
          <a:srcRect/>
          <a:stretch>
            <a:fillRect/>
          </a:stretch>
        </p:blipFill>
        <p:spPr bwMode="auto">
          <a:xfrm>
            <a:off x="3962401" y="2819401"/>
            <a:ext cx="2771775" cy="852487"/>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7010400" y="2819400"/>
            <a:ext cx="3371850" cy="838200"/>
          </a:xfrm>
          <a:prstGeom prst="rect">
            <a:avLst/>
          </a:prstGeom>
          <a:noFill/>
          <a:ln w="9525">
            <a:noFill/>
            <a:miter lim="800000"/>
            <a:headEnd/>
            <a:tailEnd/>
          </a:ln>
        </p:spPr>
      </p:pic>
      <p:sp>
        <p:nvSpPr>
          <p:cNvPr id="9" name="Rectangle 3"/>
          <p:cNvSpPr txBox="1">
            <a:spLocks noChangeArrowheads="1"/>
          </p:cNvSpPr>
          <p:nvPr/>
        </p:nvSpPr>
        <p:spPr>
          <a:xfrm>
            <a:off x="1828800" y="3962400"/>
            <a:ext cx="8610600" cy="2667000"/>
          </a:xfrm>
          <a:prstGeom prst="rect">
            <a:avLst/>
          </a:prstGeom>
          <a:solidFill>
            <a:schemeClr val="accent4">
              <a:lumMod val="60000"/>
              <a:lumOff val="40000"/>
            </a:schemeClr>
          </a:solidFill>
          <a:ln w="3175">
            <a:solidFill>
              <a:schemeClr val="accent5">
                <a:lumMod val="60000"/>
                <a:lumOff val="40000"/>
              </a:schemeClr>
            </a:solidFill>
          </a:ln>
        </p:spPr>
        <p:txBody>
          <a:bodyPr vert="horz" lIns="91440" tIns="45720" rIns="91440" bIns="45720" rtlCol="0">
            <a:normAutofit/>
          </a:bodyPr>
          <a:lstStyle/>
          <a:p>
            <a:r>
              <a:rPr lang="en-US" sz="2000" dirty="0"/>
              <a:t>K</a:t>
            </a:r>
            <a:r>
              <a:rPr lang="id-ID" sz="2000" dirty="0"/>
              <a:t>ita menolak hipotesis nol</a:t>
            </a:r>
            <a:r>
              <a:rPr lang="en-US" sz="2000" dirty="0"/>
              <a:t>. </a:t>
            </a:r>
            <a:r>
              <a:rPr lang="id-ID" sz="2000" dirty="0"/>
              <a:t> Kesimpulannya rata-rata </a:t>
            </a:r>
            <a:r>
              <a:rPr lang="en-US" sz="2000" dirty="0" err="1"/>
              <a:t>harga</a:t>
            </a:r>
            <a:r>
              <a:rPr lang="en-US" sz="2000" dirty="0"/>
              <a:t> </a:t>
            </a:r>
            <a:r>
              <a:rPr lang="en-US" sz="2000" dirty="0" err="1"/>
              <a:t>tiket</a:t>
            </a:r>
            <a:r>
              <a:rPr lang="en-US" sz="2000" dirty="0"/>
              <a:t>  </a:t>
            </a:r>
            <a:r>
              <a:rPr lang="en-US" sz="2000" dirty="0" err="1"/>
              <a:t>pesawat</a:t>
            </a:r>
            <a:r>
              <a:rPr lang="en-US" sz="2000" dirty="0"/>
              <a:t> </a:t>
            </a:r>
            <a:r>
              <a:rPr lang="en-US" sz="2000" dirty="0" err="1"/>
              <a:t>terbang</a:t>
            </a:r>
            <a:r>
              <a:rPr lang="en-US" sz="2000" dirty="0"/>
              <a:t> Jakarta </a:t>
            </a:r>
            <a:r>
              <a:rPr lang="en-US" sz="2000" dirty="0" err="1"/>
              <a:t>Singapura</a:t>
            </a:r>
            <a:r>
              <a:rPr lang="en-US" sz="2000" dirty="0"/>
              <a:t> </a:t>
            </a:r>
            <a:r>
              <a:rPr lang="en-US" sz="2000" dirty="0" err="1"/>
              <a:t>telah</a:t>
            </a:r>
            <a:r>
              <a:rPr lang="en-US" sz="2000" dirty="0"/>
              <a:t> </a:t>
            </a:r>
            <a:r>
              <a:rPr lang="en-US" sz="2000" dirty="0" err="1"/>
              <a:t>mengalami</a:t>
            </a:r>
            <a:r>
              <a:rPr lang="en-US" sz="2000" dirty="0"/>
              <a:t> </a:t>
            </a:r>
            <a:r>
              <a:rPr lang="en-US" sz="2000" dirty="0" err="1"/>
              <a:t>kenaikan</a:t>
            </a:r>
            <a:r>
              <a:rPr lang="en-US" sz="2000" dirty="0"/>
              <a:t> </a:t>
            </a:r>
            <a:r>
              <a:rPr lang="en-US" sz="2000" dirty="0" err="1"/>
              <a:t>pada</a:t>
            </a:r>
            <a:r>
              <a:rPr lang="en-US" sz="2000" dirty="0"/>
              <a:t> </a:t>
            </a:r>
            <a:r>
              <a:rPr lang="en-US" sz="2000" dirty="0" err="1"/>
              <a:t>tahun</a:t>
            </a:r>
            <a:r>
              <a:rPr lang="en-US" sz="2000" dirty="0"/>
              <a:t> 2013.</a:t>
            </a:r>
          </a:p>
          <a:p>
            <a:endParaRPr lang="en-US" sz="2000" dirty="0"/>
          </a:p>
          <a:p>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19463" name="Picture 7"/>
          <p:cNvPicPr>
            <a:picLocks noChangeAspect="1" noChangeArrowheads="1"/>
          </p:cNvPicPr>
          <p:nvPr/>
        </p:nvPicPr>
        <p:blipFill>
          <a:blip r:embed="rId5" cstate="print"/>
          <a:srcRect/>
          <a:stretch>
            <a:fillRect/>
          </a:stretch>
        </p:blipFill>
        <p:spPr bwMode="auto">
          <a:xfrm>
            <a:off x="3581400" y="4800600"/>
            <a:ext cx="48006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1000" fill="hold"/>
                                        <p:tgtEl>
                                          <p:spTgt spid="7">
                                            <p:bg/>
                                          </p:spTgt>
                                        </p:tgtEl>
                                        <p:attrNameLst>
                                          <p:attrName>ppt_w</p:attrName>
                                        </p:attrNameLst>
                                      </p:cBhvr>
                                      <p:tavLst>
                                        <p:tav tm="0">
                                          <p:val>
                                            <p:fltVal val="0"/>
                                          </p:val>
                                        </p:tav>
                                        <p:tav tm="100000">
                                          <p:val>
                                            <p:strVal val="#ppt_w"/>
                                          </p:val>
                                        </p:tav>
                                      </p:tavLst>
                                    </p:anim>
                                    <p:anim calcmode="lin" valueType="num">
                                      <p:cBhvr>
                                        <p:cTn id="8" dur="1000" fill="hold"/>
                                        <p:tgtEl>
                                          <p:spTgt spid="7">
                                            <p:bg/>
                                          </p:spTgt>
                                        </p:tgtEl>
                                        <p:attrNameLst>
                                          <p:attrName>ppt_h</p:attrName>
                                        </p:attrNameLst>
                                      </p:cBhvr>
                                      <p:tavLst>
                                        <p:tav tm="0">
                                          <p:val>
                                            <p:fltVal val="0"/>
                                          </p:val>
                                        </p:tav>
                                        <p:tav tm="100000">
                                          <p:val>
                                            <p:strVal val="#ppt_h"/>
                                          </p:val>
                                        </p:tav>
                                      </p:tavLst>
                                    </p:anim>
                                    <p:anim calcmode="lin" valueType="num">
                                      <p:cBhvr>
                                        <p:cTn id="9" dur="100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p:cTn id="39"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 calcmode="lin" valueType="num">
                                      <p:cBhvr>
                                        <p:cTn id="47"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 calcmode="lin" valueType="num">
                                      <p:cBhvr>
                                        <p:cTn id="55"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 calcmode="lin" valueType="num">
                                      <p:cBhvr>
                                        <p:cTn id="63"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19459"/>
                                        </p:tgtEl>
                                        <p:attrNameLst>
                                          <p:attrName>style.visibility</p:attrName>
                                        </p:attrNameLst>
                                      </p:cBhvr>
                                      <p:to>
                                        <p:strVal val="visible"/>
                                      </p:to>
                                    </p:set>
                                    <p:anim calcmode="lin" valueType="num">
                                      <p:cBhvr additive="base">
                                        <p:cTn id="71" dur="500" fill="hold"/>
                                        <p:tgtEl>
                                          <p:spTgt spid="19459"/>
                                        </p:tgtEl>
                                        <p:attrNameLst>
                                          <p:attrName>ppt_x</p:attrName>
                                        </p:attrNameLst>
                                      </p:cBhvr>
                                      <p:tavLst>
                                        <p:tav tm="0">
                                          <p:val>
                                            <p:strVal val="0-#ppt_w/2"/>
                                          </p:val>
                                        </p:tav>
                                        <p:tav tm="100000">
                                          <p:val>
                                            <p:strVal val="#ppt_x"/>
                                          </p:val>
                                        </p:tav>
                                      </p:tavLst>
                                    </p:anim>
                                    <p:anim calcmode="lin" valueType="num">
                                      <p:cBhvr additive="base">
                                        <p:cTn id="72"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9460"/>
                                        </p:tgtEl>
                                        <p:attrNameLst>
                                          <p:attrName>style.visibility</p:attrName>
                                        </p:attrNameLst>
                                      </p:cBhvr>
                                      <p:to>
                                        <p:strVal val="visible"/>
                                      </p:to>
                                    </p:set>
                                    <p:anim calcmode="lin" valueType="num">
                                      <p:cBhvr additive="base">
                                        <p:cTn id="77" dur="500" fill="hold"/>
                                        <p:tgtEl>
                                          <p:spTgt spid="19460"/>
                                        </p:tgtEl>
                                        <p:attrNameLst>
                                          <p:attrName>ppt_x</p:attrName>
                                        </p:attrNameLst>
                                      </p:cBhvr>
                                      <p:tavLst>
                                        <p:tav tm="0">
                                          <p:val>
                                            <p:strVal val="#ppt_x"/>
                                          </p:val>
                                        </p:tav>
                                        <p:tav tm="100000">
                                          <p:val>
                                            <p:strVal val="#ppt_x"/>
                                          </p:val>
                                        </p:tav>
                                      </p:tavLst>
                                    </p:anim>
                                    <p:anim calcmode="lin" valueType="num">
                                      <p:cBhvr additive="base">
                                        <p:cTn id="78" dur="500" fill="hold"/>
                                        <p:tgtEl>
                                          <p:spTgt spid="1946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19461"/>
                                        </p:tgtEl>
                                        <p:attrNameLst>
                                          <p:attrName>style.visibility</p:attrName>
                                        </p:attrNameLst>
                                      </p:cBhvr>
                                      <p:to>
                                        <p:strVal val="visible"/>
                                      </p:to>
                                    </p:set>
                                    <p:anim calcmode="lin" valueType="num">
                                      <p:cBhvr additive="base">
                                        <p:cTn id="83" dur="500" fill="hold"/>
                                        <p:tgtEl>
                                          <p:spTgt spid="19461"/>
                                        </p:tgtEl>
                                        <p:attrNameLst>
                                          <p:attrName>ppt_x</p:attrName>
                                        </p:attrNameLst>
                                      </p:cBhvr>
                                      <p:tavLst>
                                        <p:tav tm="0">
                                          <p:val>
                                            <p:strVal val="1+#ppt_w/2"/>
                                          </p:val>
                                        </p:tav>
                                        <p:tav tm="100000">
                                          <p:val>
                                            <p:strVal val="#ppt_x"/>
                                          </p:val>
                                        </p:tav>
                                      </p:tavLst>
                                    </p:anim>
                                    <p:anim calcmode="lin" valueType="num">
                                      <p:cBhvr additive="base">
                                        <p:cTn id="84"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5" presetClass="entr" presetSubtype="0" fill="hold" grpId="0" nodeType="clickEffect">
                                  <p:stCondLst>
                                    <p:cond delay="0"/>
                                  </p:stCondLst>
                                  <p:childTnLst>
                                    <p:set>
                                      <p:cBhvr>
                                        <p:cTn id="88" dur="1" fill="hold">
                                          <p:stCondLst>
                                            <p:cond delay="0"/>
                                          </p:stCondLst>
                                        </p:cTn>
                                        <p:tgtEl>
                                          <p:spTgt spid="9">
                                            <p:bg/>
                                          </p:spTgt>
                                        </p:tgtEl>
                                        <p:attrNameLst>
                                          <p:attrName>style.visibility</p:attrName>
                                        </p:attrNameLst>
                                      </p:cBhvr>
                                      <p:to>
                                        <p:strVal val="visible"/>
                                      </p:to>
                                    </p:set>
                                    <p:anim calcmode="lin" valueType="num">
                                      <p:cBhvr>
                                        <p:cTn id="89" dur="1000" fill="hold"/>
                                        <p:tgtEl>
                                          <p:spTgt spid="9">
                                            <p:bg/>
                                          </p:spTgt>
                                        </p:tgtEl>
                                        <p:attrNameLst>
                                          <p:attrName>ppt_w</p:attrName>
                                        </p:attrNameLst>
                                      </p:cBhvr>
                                      <p:tavLst>
                                        <p:tav tm="0">
                                          <p:val>
                                            <p:fltVal val="0"/>
                                          </p:val>
                                        </p:tav>
                                        <p:tav tm="100000">
                                          <p:val>
                                            <p:strVal val="#ppt_w"/>
                                          </p:val>
                                        </p:tav>
                                      </p:tavLst>
                                    </p:anim>
                                    <p:anim calcmode="lin" valueType="num">
                                      <p:cBhvr>
                                        <p:cTn id="90" dur="1000" fill="hold"/>
                                        <p:tgtEl>
                                          <p:spTgt spid="9">
                                            <p:bg/>
                                          </p:spTgt>
                                        </p:tgtEl>
                                        <p:attrNameLst>
                                          <p:attrName>ppt_h</p:attrName>
                                        </p:attrNameLst>
                                      </p:cBhvr>
                                      <p:tavLst>
                                        <p:tav tm="0">
                                          <p:val>
                                            <p:fltVal val="0"/>
                                          </p:val>
                                        </p:tav>
                                        <p:tav tm="100000">
                                          <p:val>
                                            <p:strVal val="#ppt_h"/>
                                          </p:val>
                                        </p:tav>
                                      </p:tavLst>
                                    </p:anim>
                                    <p:anim calcmode="lin" valueType="num">
                                      <p:cBhvr>
                                        <p:cTn id="91" dur="1000" fill="hold"/>
                                        <p:tgtEl>
                                          <p:spTgt spid="9">
                                            <p:bg/>
                                          </p:spTgt>
                                        </p:tgtEl>
                                        <p:attrNameLst>
                                          <p:attrName>ppt_x</p:attrName>
                                        </p:attrNameLst>
                                      </p:cBhvr>
                                      <p:tavLst>
                                        <p:tav tm="0" fmla="#ppt_x+(cos(-2*pi*(1-$))*-#ppt_x-sin(-2*pi*(1-$))*(1-#ppt_y))*(1-$)">
                                          <p:val>
                                            <p:fltVal val="0"/>
                                          </p:val>
                                        </p:tav>
                                        <p:tav tm="100000">
                                          <p:val>
                                            <p:fltVal val="1"/>
                                          </p:val>
                                        </p:tav>
                                      </p:tavLst>
                                    </p:anim>
                                    <p:anim calcmode="lin" valueType="num">
                                      <p:cBhvr>
                                        <p:cTn id="92" dur="1000" fill="hold"/>
                                        <p:tgtEl>
                                          <p:spTgt spid="9">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3" fill="hold">
                      <p:stCondLst>
                        <p:cond delay="indefinite"/>
                      </p:stCondLst>
                      <p:childTnLst>
                        <p:par>
                          <p:cTn id="94" fill="hold">
                            <p:stCondLst>
                              <p:cond delay="0"/>
                            </p:stCondLst>
                            <p:childTnLst>
                              <p:par>
                                <p:cTn id="95" presetID="15" presetClass="entr" presetSubtype="0" fill="hold" grpId="0" nodeType="clickEffect">
                                  <p:stCondLst>
                                    <p:cond delay="0"/>
                                  </p:stCondLst>
                                  <p:childTnLst>
                                    <p:set>
                                      <p:cBhvr>
                                        <p:cTn id="96" dur="1" fill="hold">
                                          <p:stCondLst>
                                            <p:cond delay="0"/>
                                          </p:stCondLst>
                                        </p:cTn>
                                        <p:tgtEl>
                                          <p:spTgt spid="9">
                                            <p:txEl>
                                              <p:pRg st="0" end="0"/>
                                            </p:txEl>
                                          </p:spTgt>
                                        </p:tgtEl>
                                        <p:attrNameLst>
                                          <p:attrName>style.visibility</p:attrName>
                                        </p:attrNameLst>
                                      </p:cBhvr>
                                      <p:to>
                                        <p:strVal val="visible"/>
                                      </p:to>
                                    </p:set>
                                    <p:anim calcmode="lin" valueType="num">
                                      <p:cBhvr>
                                        <p:cTn id="97"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98"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9"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9463"/>
                                        </p:tgtEl>
                                        <p:attrNameLst>
                                          <p:attrName>style.visibility</p:attrName>
                                        </p:attrNameLst>
                                      </p:cBhvr>
                                      <p:to>
                                        <p:strVal val="visible"/>
                                      </p:to>
                                    </p:set>
                                    <p:anim calcmode="lin" valueType="num">
                                      <p:cBhvr additive="base">
                                        <p:cTn id="105" dur="500" fill="hold"/>
                                        <p:tgtEl>
                                          <p:spTgt spid="19463"/>
                                        </p:tgtEl>
                                        <p:attrNameLst>
                                          <p:attrName>ppt_x</p:attrName>
                                        </p:attrNameLst>
                                      </p:cBhvr>
                                      <p:tavLst>
                                        <p:tav tm="0">
                                          <p:val>
                                            <p:strVal val="#ppt_x"/>
                                          </p:val>
                                        </p:tav>
                                        <p:tav tm="100000">
                                          <p:val>
                                            <p:strVal val="#ppt_x"/>
                                          </p:val>
                                        </p:tav>
                                      </p:tavLst>
                                    </p:anim>
                                    <p:anim calcmode="lin" valueType="num">
                                      <p:cBhvr additive="base">
                                        <p:cTn id="106" dur="500" fill="hold"/>
                                        <p:tgtEl>
                                          <p:spTgt spid="194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P spid="9" grpId="0" build="p"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a:xfrm>
            <a:off x="1828800" y="838200"/>
            <a:ext cx="8610600" cy="5791200"/>
          </a:xfrm>
          <a:prstGeom prst="rect">
            <a:avLst/>
          </a:prstGeom>
          <a:solidFill>
            <a:srgbClr val="93F7A4"/>
          </a:solidFill>
          <a:ln w="3175">
            <a:solidFill>
              <a:schemeClr val="accent5">
                <a:lumMod val="60000"/>
                <a:lumOff val="40000"/>
              </a:schemeClr>
            </a:solidFill>
          </a:ln>
        </p:spPr>
        <p:txBody>
          <a:bodyPr vert="horz" lIns="91440" tIns="45720" rIns="91440" bIns="45720" rtlCol="0">
            <a:normAutofit/>
          </a:bodyPr>
          <a:lstStyle/>
          <a:p>
            <a:pPr marL="225425" indent="-225425" algn="ctr"/>
            <a:r>
              <a:rPr lang="en-US" sz="2000" dirty="0" err="1"/>
              <a:t>Perhitungan</a:t>
            </a:r>
            <a:r>
              <a:rPr lang="en-US" sz="2000" dirty="0"/>
              <a:t> </a:t>
            </a:r>
            <a:r>
              <a:rPr lang="en-US" sz="2000" dirty="0" err="1"/>
              <a:t>uji</a:t>
            </a:r>
            <a:r>
              <a:rPr lang="en-US" sz="2000" dirty="0"/>
              <a:t> </a:t>
            </a:r>
            <a:r>
              <a:rPr lang="en-US" sz="2000" dirty="0" err="1"/>
              <a:t>satu</a:t>
            </a:r>
            <a:r>
              <a:rPr lang="en-US" sz="2000" dirty="0"/>
              <a:t> </a:t>
            </a:r>
            <a:r>
              <a:rPr lang="en-US" sz="2000" dirty="0" err="1"/>
              <a:t>sampel</a:t>
            </a:r>
            <a:r>
              <a:rPr lang="en-US" sz="2000" dirty="0"/>
              <a:t> </a:t>
            </a:r>
            <a:r>
              <a:rPr lang="en-US" sz="2000" dirty="0" err="1"/>
              <a:t>untuk</a:t>
            </a:r>
            <a:r>
              <a:rPr lang="en-US" sz="2000" dirty="0"/>
              <a:t> </a:t>
            </a:r>
            <a:r>
              <a:rPr lang="en-US" sz="2000" dirty="0" err="1"/>
              <a:t>uji</a:t>
            </a:r>
            <a:r>
              <a:rPr lang="en-US" sz="2000" dirty="0"/>
              <a:t> rata-rata </a:t>
            </a:r>
            <a:r>
              <a:rPr lang="en-US" sz="2000" dirty="0" err="1"/>
              <a:t>dengan</a:t>
            </a:r>
            <a:r>
              <a:rPr lang="en-US" sz="2000" dirty="0"/>
              <a:t> SPSS</a:t>
            </a:r>
          </a:p>
          <a:p>
            <a:pPr marL="225425" indent="-225425" algn="ctr"/>
            <a:endParaRPr lang="en-US" sz="2000" dirty="0"/>
          </a:p>
          <a:p>
            <a:pPr marL="225425" indent="-225425" algn="ctr"/>
            <a:endParaRPr lang="en-US" sz="2000" dirty="0"/>
          </a:p>
          <a:p>
            <a:pPr lvl="0"/>
            <a:endParaRPr lang="en-US" sz="2000" dirty="0"/>
          </a:p>
          <a:p>
            <a:endParaRPr lang="en-US" sz="2000" dirty="0"/>
          </a:p>
          <a:p>
            <a:pPr>
              <a:buFont typeface="Wingdings" pitchFamily="2" charset="2"/>
              <a:buChar char="ü"/>
            </a:pPr>
            <a:endParaRPr lang="en-US" sz="2000" dirty="0"/>
          </a:p>
          <a:p>
            <a:pPr lvl="0"/>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29698" name="Picture 2"/>
          <p:cNvPicPr>
            <a:picLocks noChangeAspect="1" noChangeArrowheads="1"/>
          </p:cNvPicPr>
          <p:nvPr/>
        </p:nvPicPr>
        <p:blipFill>
          <a:blip r:embed="rId2" cstate="print"/>
          <a:srcRect/>
          <a:stretch>
            <a:fillRect/>
          </a:stretch>
        </p:blipFill>
        <p:spPr bwMode="auto">
          <a:xfrm>
            <a:off x="2286000" y="1295400"/>
            <a:ext cx="7620000" cy="2624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1000" fill="hold"/>
                                        <p:tgtEl>
                                          <p:spTgt spid="7">
                                            <p:bg/>
                                          </p:spTgt>
                                        </p:tgtEl>
                                        <p:attrNameLst>
                                          <p:attrName>ppt_w</p:attrName>
                                        </p:attrNameLst>
                                      </p:cBhvr>
                                      <p:tavLst>
                                        <p:tav tm="0">
                                          <p:val>
                                            <p:fltVal val="0"/>
                                          </p:val>
                                        </p:tav>
                                        <p:tav tm="100000">
                                          <p:val>
                                            <p:strVal val="#ppt_w"/>
                                          </p:val>
                                        </p:tav>
                                      </p:tavLst>
                                    </p:anim>
                                    <p:anim calcmode="lin" valueType="num">
                                      <p:cBhvr>
                                        <p:cTn id="8" dur="1000" fill="hold"/>
                                        <p:tgtEl>
                                          <p:spTgt spid="7">
                                            <p:bg/>
                                          </p:spTgt>
                                        </p:tgtEl>
                                        <p:attrNameLst>
                                          <p:attrName>ppt_h</p:attrName>
                                        </p:attrNameLst>
                                      </p:cBhvr>
                                      <p:tavLst>
                                        <p:tav tm="0">
                                          <p:val>
                                            <p:fltVal val="0"/>
                                          </p:val>
                                        </p:tav>
                                        <p:tav tm="100000">
                                          <p:val>
                                            <p:strVal val="#ppt_h"/>
                                          </p:val>
                                        </p:tav>
                                      </p:tavLst>
                                    </p:anim>
                                    <p:anim calcmode="lin" valueType="num">
                                      <p:cBhvr>
                                        <p:cTn id="9" dur="100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29698"/>
                                        </p:tgtEl>
                                        <p:attrNameLst>
                                          <p:attrName>style.visibility</p:attrName>
                                        </p:attrNameLst>
                                      </p:cBhvr>
                                      <p:to>
                                        <p:strVal val="visible"/>
                                      </p:to>
                                    </p:set>
                                    <p:animEffect transition="in" filter="barn(inHorizontal)">
                                      <p:cBhvr>
                                        <p:cTn id="23"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828800" y="838200"/>
            <a:ext cx="8610600" cy="3048000"/>
          </a:xfrm>
          <a:prstGeom prst="rect">
            <a:avLst/>
          </a:prstGeom>
          <a:solidFill>
            <a:srgbClr val="FF99CC"/>
          </a:solidFill>
          <a:ln w="3175">
            <a:solidFill>
              <a:schemeClr val="accent5">
                <a:lumMod val="60000"/>
                <a:lumOff val="40000"/>
              </a:schemeClr>
            </a:solidFill>
          </a:ln>
        </p:spPr>
        <p:txBody>
          <a:bodyPr vert="horz" lIns="91440" tIns="45720" rIns="91440" bIns="45720" rtlCol="0">
            <a:normAutofit/>
          </a:bodyPr>
          <a:lstStyle/>
          <a:p>
            <a:r>
              <a:rPr lang="id-ID" sz="2000" b="1" dirty="0"/>
              <a:t>10.</a:t>
            </a:r>
            <a:r>
              <a:rPr lang="en-US" sz="2000" b="1" dirty="0"/>
              <a:t>5</a:t>
            </a:r>
            <a:r>
              <a:rPr lang="id-ID" sz="2000" b="1" dirty="0"/>
              <a:t>. Uji Proporsi</a:t>
            </a:r>
            <a:endParaRPr lang="en-US" sz="2000" dirty="0"/>
          </a:p>
          <a:p>
            <a:pPr lvl="0"/>
            <a:r>
              <a:rPr lang="en-US" sz="2000" dirty="0"/>
              <a:t>  </a:t>
            </a:r>
          </a:p>
          <a:p>
            <a:pPr lvl="0"/>
            <a:endParaRPr lang="en-US" sz="2000" dirty="0"/>
          </a:p>
          <a:p>
            <a:pPr lvl="0"/>
            <a:endParaRPr lang="en-US" sz="2000" dirty="0"/>
          </a:p>
          <a:p>
            <a:endParaRPr lang="en-US" sz="2000" dirty="0"/>
          </a:p>
          <a:p>
            <a:pPr>
              <a:buFont typeface="Wingdings" pitchFamily="2" charset="2"/>
              <a:buChar char="ü"/>
            </a:pPr>
            <a:endParaRPr lang="en-US" sz="2000" dirty="0"/>
          </a:p>
          <a:p>
            <a:pPr lvl="0"/>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graphicFrame>
        <p:nvGraphicFramePr>
          <p:cNvPr id="27651" name="Object 3"/>
          <p:cNvGraphicFramePr>
            <a:graphicFrameLocks noChangeAspect="1"/>
          </p:cNvGraphicFramePr>
          <p:nvPr/>
        </p:nvGraphicFramePr>
        <p:xfrm>
          <a:off x="3810000" y="1066800"/>
          <a:ext cx="3429000" cy="2743200"/>
        </p:xfrm>
        <a:graphic>
          <a:graphicData uri="http://schemas.openxmlformats.org/presentationml/2006/ole">
            <mc:AlternateContent xmlns:mc="http://schemas.openxmlformats.org/markup-compatibility/2006">
              <mc:Choice xmlns:v="urn:schemas-microsoft-com:vml" Requires="v">
                <p:oleObj spid="_x0000_s8196" name="Equation" r:id="rId3" imgW="1384200" imgH="1091880" progId="Equation.3">
                  <p:embed/>
                </p:oleObj>
              </mc:Choice>
              <mc:Fallback>
                <p:oleObj name="Equation" r:id="rId3" imgW="1384200" imgH="1091880" progId="Equation.3">
                  <p:embed/>
                  <p:pic>
                    <p:nvPicPr>
                      <p:cNvPr id="276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066800"/>
                        <a:ext cx="3429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3"/>
          <p:cNvSpPr txBox="1">
            <a:spLocks noChangeArrowheads="1"/>
          </p:cNvSpPr>
          <p:nvPr/>
        </p:nvSpPr>
        <p:spPr>
          <a:xfrm>
            <a:off x="1828800" y="3962400"/>
            <a:ext cx="8610600" cy="2667000"/>
          </a:xfrm>
          <a:prstGeom prst="rect">
            <a:avLst/>
          </a:prstGeom>
          <a:solidFill>
            <a:srgbClr val="93F7A4"/>
          </a:solidFill>
          <a:ln w="3175">
            <a:solidFill>
              <a:schemeClr val="accent5">
                <a:lumMod val="60000"/>
                <a:lumOff val="40000"/>
              </a:schemeClr>
            </a:solidFill>
          </a:ln>
        </p:spPr>
        <p:txBody>
          <a:bodyPr vert="horz" lIns="91440" tIns="45720" rIns="91440" bIns="45720" rtlCol="0">
            <a:normAutofit/>
          </a:bodyPr>
          <a:lstStyle/>
          <a:p>
            <a:r>
              <a:rPr lang="id-ID" sz="2000" dirty="0"/>
              <a:t>Sebuah perusahaan asuransi menyatakan bahwa pada tahun 20</a:t>
            </a:r>
            <a:r>
              <a:rPr lang="en-US" sz="2000" dirty="0"/>
              <a:t>12</a:t>
            </a:r>
            <a:r>
              <a:rPr lang="id-ID" sz="2000" dirty="0"/>
              <a:t> sebanyak 75 persen klaim asuransi bisa diselesaikan dalam waktu kurang dari satu minggu. Perusahaan asuransi ini mencoba meningkatkan pelayanan klaim asuransi nasabahnya. Untuk mengetahui apakah pelayanan benar telah meningkat, pada tahun 20</a:t>
            </a:r>
            <a:r>
              <a:rPr lang="en-US" sz="2000" dirty="0"/>
              <a:t>13</a:t>
            </a:r>
            <a:r>
              <a:rPr lang="id-ID" sz="2000" dirty="0"/>
              <a:t> sebanyak 1100 kasus diambil secara random dan menunjukkan 880 klaim asuransi bisa diselesaikan kurang dari satu minggu. </a:t>
            </a:r>
            <a:endParaRPr lang="en-US" sz="2000" dirty="0"/>
          </a:p>
          <a:p>
            <a:r>
              <a:rPr lang="id-ID" sz="2000" dirty="0"/>
              <a:t>Apakah penyelesaian klaim asuransi pada tahun 20</a:t>
            </a:r>
            <a:r>
              <a:rPr lang="en-US" sz="2000" dirty="0"/>
              <a:t>13</a:t>
            </a:r>
            <a:r>
              <a:rPr lang="id-ID" sz="2000" dirty="0"/>
              <a:t> telah mengalami kenaikan dengan tingkat siginifikasi 1%?</a:t>
            </a:r>
            <a:endParaRPr lang="en-US" sz="2000" dirty="0"/>
          </a:p>
          <a:p>
            <a:endParaRPr lang="en-US" sz="2000" dirty="0"/>
          </a:p>
          <a:p>
            <a:endParaRPr lang="en-US" sz="2000" dirty="0"/>
          </a:p>
          <a:p>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1000" fill="hold"/>
                                        <p:tgtEl>
                                          <p:spTgt spid="7">
                                            <p:bg/>
                                          </p:spTgt>
                                        </p:tgtEl>
                                        <p:attrNameLst>
                                          <p:attrName>ppt_w</p:attrName>
                                        </p:attrNameLst>
                                      </p:cBhvr>
                                      <p:tavLst>
                                        <p:tav tm="0">
                                          <p:val>
                                            <p:fltVal val="0"/>
                                          </p:val>
                                        </p:tav>
                                        <p:tav tm="100000">
                                          <p:val>
                                            <p:strVal val="#ppt_w"/>
                                          </p:val>
                                        </p:tav>
                                      </p:tavLst>
                                    </p:anim>
                                    <p:anim calcmode="lin" valueType="num">
                                      <p:cBhvr>
                                        <p:cTn id="8" dur="1000" fill="hold"/>
                                        <p:tgtEl>
                                          <p:spTgt spid="7">
                                            <p:bg/>
                                          </p:spTgt>
                                        </p:tgtEl>
                                        <p:attrNameLst>
                                          <p:attrName>ppt_h</p:attrName>
                                        </p:attrNameLst>
                                      </p:cBhvr>
                                      <p:tavLst>
                                        <p:tav tm="0">
                                          <p:val>
                                            <p:fltVal val="0"/>
                                          </p:val>
                                        </p:tav>
                                        <p:tav tm="100000">
                                          <p:val>
                                            <p:strVal val="#ppt_h"/>
                                          </p:val>
                                        </p:tav>
                                      </p:tavLst>
                                    </p:anim>
                                    <p:anim calcmode="lin" valueType="num">
                                      <p:cBhvr>
                                        <p:cTn id="9" dur="100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7651"/>
                                        </p:tgtEl>
                                        <p:attrNameLst>
                                          <p:attrName>style.visibility</p:attrName>
                                        </p:attrNameLst>
                                      </p:cBhvr>
                                      <p:to>
                                        <p:strVal val="visible"/>
                                      </p:to>
                                    </p:set>
                                    <p:animEffect transition="in" filter="blinds(horizontal)">
                                      <p:cBhvr>
                                        <p:cTn id="31" dur="500"/>
                                        <p:tgtEl>
                                          <p:spTgt spid="27651"/>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5">
                                            <p:bg/>
                                          </p:spTgt>
                                        </p:tgtEl>
                                        <p:attrNameLst>
                                          <p:attrName>style.visibility</p:attrName>
                                        </p:attrNameLst>
                                      </p:cBhvr>
                                      <p:to>
                                        <p:strVal val="visible"/>
                                      </p:to>
                                    </p:set>
                                    <p:anim calcmode="lin" valueType="num">
                                      <p:cBhvr>
                                        <p:cTn id="36" dur="1000" fill="hold"/>
                                        <p:tgtEl>
                                          <p:spTgt spid="5">
                                            <p:bg/>
                                          </p:spTgt>
                                        </p:tgtEl>
                                        <p:attrNameLst>
                                          <p:attrName>ppt_w</p:attrName>
                                        </p:attrNameLst>
                                      </p:cBhvr>
                                      <p:tavLst>
                                        <p:tav tm="0">
                                          <p:val>
                                            <p:fltVal val="0"/>
                                          </p:val>
                                        </p:tav>
                                        <p:tav tm="100000">
                                          <p:val>
                                            <p:strVal val="#ppt_w"/>
                                          </p:val>
                                        </p:tav>
                                      </p:tavLst>
                                    </p:anim>
                                    <p:anim calcmode="lin" valueType="num">
                                      <p:cBhvr>
                                        <p:cTn id="37" dur="1000" fill="hold"/>
                                        <p:tgtEl>
                                          <p:spTgt spid="5">
                                            <p:bg/>
                                          </p:spTgt>
                                        </p:tgtEl>
                                        <p:attrNameLst>
                                          <p:attrName>ppt_h</p:attrName>
                                        </p:attrNameLst>
                                      </p:cBhvr>
                                      <p:tavLst>
                                        <p:tav tm="0">
                                          <p:val>
                                            <p:fltVal val="0"/>
                                          </p:val>
                                        </p:tav>
                                        <p:tav tm="100000">
                                          <p:val>
                                            <p:strVal val="#ppt_h"/>
                                          </p:val>
                                        </p:tav>
                                      </p:tavLst>
                                    </p:anim>
                                    <p:anim calcmode="lin" valueType="num">
                                      <p:cBhvr>
                                        <p:cTn id="38" dur="1000" fill="hold"/>
                                        <p:tgtEl>
                                          <p:spTgt spid="5">
                                            <p:bg/>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5">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5">
                                            <p:txEl>
                                              <p:pRg st="0" end="0"/>
                                            </p:txEl>
                                          </p:spTgt>
                                        </p:tgtEl>
                                        <p:attrNameLst>
                                          <p:attrName>style.visibility</p:attrName>
                                        </p:attrNameLst>
                                      </p:cBhvr>
                                      <p:to>
                                        <p:strVal val="visible"/>
                                      </p:to>
                                    </p:set>
                                    <p:anim calcmode="lin" valueType="num">
                                      <p:cBhvr>
                                        <p:cTn id="4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ntr" presetSubtype="0" fill="hold" grpId="0" nodeType="clickEffect">
                                  <p:stCondLst>
                                    <p:cond delay="0"/>
                                  </p:stCondLst>
                                  <p:childTnLst>
                                    <p:set>
                                      <p:cBhvr>
                                        <p:cTn id="51" dur="1" fill="hold">
                                          <p:stCondLst>
                                            <p:cond delay="0"/>
                                          </p:stCondLst>
                                        </p:cTn>
                                        <p:tgtEl>
                                          <p:spTgt spid="5">
                                            <p:txEl>
                                              <p:pRg st="1" end="1"/>
                                            </p:txEl>
                                          </p:spTgt>
                                        </p:tgtEl>
                                        <p:attrNameLst>
                                          <p:attrName>style.visibility</p:attrName>
                                        </p:attrNameLst>
                                      </p:cBhvr>
                                      <p:to>
                                        <p:strVal val="visible"/>
                                      </p:to>
                                    </p:set>
                                    <p:anim calcmode="lin" valueType="num">
                                      <p:cBhvr>
                                        <p:cTn id="5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54"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5" grpId="0" build="p"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3"/>
          <p:cNvSpPr txBox="1">
            <a:spLocks noChangeArrowheads="1"/>
          </p:cNvSpPr>
          <p:nvPr/>
        </p:nvSpPr>
        <p:spPr>
          <a:xfrm>
            <a:off x="1828800" y="762000"/>
            <a:ext cx="8610600" cy="3048000"/>
          </a:xfrm>
          <a:prstGeom prst="rect">
            <a:avLst/>
          </a:prstGeom>
          <a:solidFill>
            <a:schemeClr val="tx2">
              <a:lumMod val="40000"/>
              <a:lumOff val="60000"/>
            </a:schemeClr>
          </a:solidFill>
          <a:ln w="3175">
            <a:solidFill>
              <a:schemeClr val="accent5">
                <a:lumMod val="60000"/>
                <a:lumOff val="40000"/>
              </a:schemeClr>
            </a:solidFill>
          </a:ln>
        </p:spPr>
        <p:txBody>
          <a:bodyPr vert="horz" lIns="91440" tIns="45720" rIns="91440" bIns="45720" rtlCol="0">
            <a:normAutofit/>
          </a:bodyPr>
          <a:lstStyle/>
          <a:p>
            <a:pPr marL="225425" indent="-225425">
              <a:buFont typeface="Wingdings" pitchFamily="2" charset="2"/>
              <a:buChar char="ü"/>
            </a:pPr>
            <a:r>
              <a:rPr lang="id-ID" sz="2000" dirty="0"/>
              <a:t>H</a:t>
            </a:r>
            <a:r>
              <a:rPr lang="id-ID" sz="2000" baseline="-25000" dirty="0"/>
              <a:t>0</a:t>
            </a:r>
            <a:r>
              <a:rPr lang="id-ID" sz="2000" dirty="0"/>
              <a:t> : </a:t>
            </a:r>
            <a:r>
              <a:rPr lang="id-ID" sz="2000" dirty="0">
                <a:sym typeface="Symbol"/>
              </a:rPr>
              <a:t></a:t>
            </a:r>
            <a:r>
              <a:rPr lang="id-ID" sz="2000" dirty="0"/>
              <a:t> </a:t>
            </a:r>
            <a:r>
              <a:rPr lang="id-ID" sz="2000" dirty="0">
                <a:sym typeface="Symbol"/>
              </a:rPr>
              <a:t></a:t>
            </a:r>
            <a:r>
              <a:rPr lang="id-ID" sz="2000" dirty="0"/>
              <a:t> 0,75</a:t>
            </a:r>
            <a:endParaRPr lang="en-US" sz="2000" dirty="0"/>
          </a:p>
          <a:p>
            <a:r>
              <a:rPr lang="en-US" sz="2000" dirty="0"/>
              <a:t>    </a:t>
            </a:r>
            <a:r>
              <a:rPr lang="id-ID" sz="2000" dirty="0"/>
              <a:t>H</a:t>
            </a:r>
            <a:r>
              <a:rPr lang="id-ID" sz="2000" baseline="-25000" dirty="0"/>
              <a:t>a</a:t>
            </a:r>
            <a:r>
              <a:rPr lang="id-ID" sz="2000" dirty="0"/>
              <a:t> : </a:t>
            </a:r>
            <a:r>
              <a:rPr lang="id-ID" sz="2000" dirty="0">
                <a:sym typeface="Symbol"/>
              </a:rPr>
              <a:t></a:t>
            </a:r>
            <a:r>
              <a:rPr lang="id-ID" sz="2000" dirty="0"/>
              <a:t> &gt; 0,75</a:t>
            </a:r>
            <a:endParaRPr lang="en-US" sz="2000" dirty="0"/>
          </a:p>
          <a:p>
            <a:pPr lvl="0">
              <a:buFont typeface="Wingdings" pitchFamily="2" charset="2"/>
              <a:buChar char="ü"/>
            </a:pPr>
            <a:r>
              <a:rPr lang="en-US" sz="2000" dirty="0"/>
              <a:t>M</a:t>
            </a:r>
            <a:r>
              <a:rPr lang="id-ID" sz="2000" dirty="0"/>
              <a:t>emilih tingkat signifikansi </a:t>
            </a:r>
            <a:r>
              <a:rPr lang="id-ID" sz="2000" dirty="0">
                <a:sym typeface="Symbol"/>
              </a:rPr>
              <a:t></a:t>
            </a:r>
            <a:r>
              <a:rPr lang="en-US" sz="2000" dirty="0">
                <a:sym typeface="Symbol"/>
              </a:rPr>
              <a:t>=</a:t>
            </a:r>
            <a:r>
              <a:rPr lang="id-ID" sz="2000" dirty="0"/>
              <a:t>1%</a:t>
            </a:r>
            <a:endParaRPr lang="en-US" sz="2000" dirty="0"/>
          </a:p>
          <a:p>
            <a:pPr lvl="0">
              <a:buFont typeface="Wingdings" pitchFamily="2" charset="2"/>
              <a:buChar char="ü"/>
            </a:pPr>
            <a:r>
              <a:rPr lang="id-ID" sz="2000" dirty="0"/>
              <a:t> </a:t>
            </a:r>
            <a:r>
              <a:rPr lang="en-US" sz="2000" dirty="0"/>
              <a:t>U</a:t>
            </a:r>
            <a:r>
              <a:rPr lang="id-ID" sz="2000" dirty="0"/>
              <a:t>ji statistika Z </a:t>
            </a:r>
            <a:endParaRPr lang="en-US" sz="2000" dirty="0"/>
          </a:p>
          <a:p>
            <a:pPr lvl="0">
              <a:buFont typeface="Wingdings" pitchFamily="2" charset="2"/>
              <a:buChar char="ü"/>
            </a:pPr>
            <a:r>
              <a:rPr lang="id-ID" sz="2000" dirty="0"/>
              <a:t>Membuat keputusan</a:t>
            </a:r>
            <a:endParaRPr lang="en-US" sz="2000" dirty="0"/>
          </a:p>
          <a:p>
            <a:pPr marL="225425" indent="-225425"/>
            <a:r>
              <a:rPr lang="en-US" sz="2000" dirty="0"/>
              <a:t>	</a:t>
            </a:r>
            <a:r>
              <a:rPr lang="en-US" sz="2000" dirty="0" err="1"/>
              <a:t>Nilai</a:t>
            </a:r>
            <a:r>
              <a:rPr lang="en-US" sz="2000" dirty="0"/>
              <a:t> Z </a:t>
            </a:r>
            <a:r>
              <a:rPr lang="en-US" sz="2000" dirty="0" err="1"/>
              <a:t>kritis</a:t>
            </a:r>
            <a:r>
              <a:rPr lang="en-US" sz="2000" dirty="0"/>
              <a:t> </a:t>
            </a:r>
            <a:r>
              <a:rPr lang="en-US" sz="2000" dirty="0" err="1"/>
              <a:t>tingkat</a:t>
            </a:r>
            <a:r>
              <a:rPr lang="en-US" sz="2000" dirty="0"/>
              <a:t> </a:t>
            </a:r>
            <a:r>
              <a:rPr lang="en-US" sz="2000" dirty="0" err="1"/>
              <a:t>signifikasi</a:t>
            </a:r>
            <a:r>
              <a:rPr lang="en-US" sz="2000" dirty="0"/>
              <a:t> 1% </a:t>
            </a:r>
            <a:r>
              <a:rPr lang="en-US" sz="2000" dirty="0" err="1"/>
              <a:t>uji</a:t>
            </a:r>
            <a:r>
              <a:rPr lang="en-US" sz="2000" dirty="0"/>
              <a:t> </a:t>
            </a:r>
            <a:r>
              <a:rPr lang="en-US" sz="2000" dirty="0" err="1"/>
              <a:t>satu</a:t>
            </a:r>
            <a:r>
              <a:rPr lang="en-US" sz="2000" dirty="0"/>
              <a:t> </a:t>
            </a:r>
            <a:r>
              <a:rPr lang="en-US" sz="2000" dirty="0" err="1"/>
              <a:t>sisi</a:t>
            </a:r>
            <a:r>
              <a:rPr lang="en-US" sz="2000" dirty="0"/>
              <a:t> =2,33.</a:t>
            </a:r>
          </a:p>
          <a:p>
            <a:pPr lvl="0"/>
            <a:r>
              <a:rPr lang="en-US" sz="2000" dirty="0"/>
              <a:t>	</a:t>
            </a:r>
          </a:p>
          <a:p>
            <a:pPr lvl="0"/>
            <a:endParaRPr lang="en-US" sz="2000" dirty="0"/>
          </a:p>
          <a:p>
            <a:endParaRPr lang="en-US" sz="2000" dirty="0"/>
          </a:p>
          <a:p>
            <a:pPr>
              <a:buFont typeface="Wingdings" pitchFamily="2" charset="2"/>
              <a:buChar char="ü"/>
            </a:pPr>
            <a:endParaRPr lang="en-US" sz="2000" dirty="0"/>
          </a:p>
          <a:p>
            <a:pPr lvl="0"/>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29698" name="Picture 2"/>
          <p:cNvPicPr>
            <a:picLocks noChangeAspect="1" noChangeArrowheads="1"/>
          </p:cNvPicPr>
          <p:nvPr/>
        </p:nvPicPr>
        <p:blipFill>
          <a:blip r:embed="rId2" cstate="print"/>
          <a:srcRect/>
          <a:stretch>
            <a:fillRect/>
          </a:stretch>
        </p:blipFill>
        <p:spPr bwMode="auto">
          <a:xfrm>
            <a:off x="2133600" y="2743200"/>
            <a:ext cx="2895600" cy="990600"/>
          </a:xfrm>
          <a:prstGeom prst="rect">
            <a:avLst/>
          </a:prstGeom>
          <a:noFill/>
          <a:ln w="9525">
            <a:noFill/>
            <a:miter lim="800000"/>
            <a:headEnd/>
            <a:tailEnd/>
          </a:ln>
        </p:spPr>
      </p:pic>
      <p:sp>
        <p:nvSpPr>
          <p:cNvPr id="12" name="Rectangle 3"/>
          <p:cNvSpPr txBox="1">
            <a:spLocks noChangeArrowheads="1"/>
          </p:cNvSpPr>
          <p:nvPr/>
        </p:nvSpPr>
        <p:spPr>
          <a:xfrm>
            <a:off x="1828800" y="3962400"/>
            <a:ext cx="8610600" cy="2667000"/>
          </a:xfrm>
          <a:prstGeom prst="rect">
            <a:avLst/>
          </a:prstGeom>
          <a:solidFill>
            <a:srgbClr val="93F7A4"/>
          </a:solidFill>
          <a:ln w="3175">
            <a:solidFill>
              <a:schemeClr val="accent5">
                <a:lumMod val="60000"/>
                <a:lumOff val="40000"/>
              </a:schemeClr>
            </a:solidFill>
          </a:ln>
        </p:spPr>
        <p:txBody>
          <a:bodyPr vert="horz" lIns="91440" tIns="45720" rIns="91440" bIns="45720" rtlCol="0">
            <a:normAutofit/>
          </a:bodyPr>
          <a:lstStyle/>
          <a:p>
            <a:r>
              <a:rPr lang="en-US" sz="2000" dirty="0" err="1"/>
              <a:t>Nilai</a:t>
            </a:r>
            <a:r>
              <a:rPr lang="en-US" sz="2000" dirty="0"/>
              <a:t> Z </a:t>
            </a:r>
            <a:r>
              <a:rPr lang="en-US" sz="2000" dirty="0" err="1"/>
              <a:t>hitung</a:t>
            </a:r>
            <a:r>
              <a:rPr lang="en-US" sz="2000" dirty="0"/>
              <a:t> </a:t>
            </a:r>
            <a:r>
              <a:rPr lang="en-US" sz="2000" dirty="0" err="1"/>
              <a:t>lebih</a:t>
            </a:r>
            <a:r>
              <a:rPr lang="en-US" sz="2000" dirty="0"/>
              <a:t> </a:t>
            </a:r>
            <a:r>
              <a:rPr lang="en-US" sz="2000" dirty="0" err="1"/>
              <a:t>besar</a:t>
            </a:r>
            <a:r>
              <a:rPr lang="en-US" sz="2000" dirty="0"/>
              <a:t> </a:t>
            </a:r>
            <a:r>
              <a:rPr lang="en-US" sz="2000" dirty="0" err="1"/>
              <a:t>dari</a:t>
            </a:r>
            <a:r>
              <a:rPr lang="en-US" sz="2000" dirty="0"/>
              <a:t> </a:t>
            </a:r>
            <a:r>
              <a:rPr lang="en-US" sz="2000" dirty="0" err="1"/>
              <a:t>nilai</a:t>
            </a:r>
            <a:r>
              <a:rPr lang="en-US" sz="2000" dirty="0"/>
              <a:t> Z </a:t>
            </a:r>
            <a:r>
              <a:rPr lang="en-US" sz="2000" dirty="0" err="1"/>
              <a:t>kritis</a:t>
            </a:r>
            <a:r>
              <a:rPr lang="en-US" sz="2000" dirty="0"/>
              <a:t> 2,33 </a:t>
            </a:r>
            <a:r>
              <a:rPr lang="en-US" sz="2000" dirty="0" err="1"/>
              <a:t>sehingga</a:t>
            </a:r>
            <a:r>
              <a:rPr lang="en-US" sz="2000" dirty="0"/>
              <a:t>  </a:t>
            </a:r>
            <a:r>
              <a:rPr lang="en-US" sz="2000" dirty="0" err="1"/>
              <a:t>menolak</a:t>
            </a:r>
            <a:r>
              <a:rPr lang="en-US" sz="2000" dirty="0"/>
              <a:t> </a:t>
            </a:r>
            <a:r>
              <a:rPr lang="en-US" sz="2000" dirty="0" err="1"/>
              <a:t>hipotesis</a:t>
            </a:r>
            <a:r>
              <a:rPr lang="en-US" sz="2000" dirty="0"/>
              <a:t> nol. </a:t>
            </a:r>
            <a:r>
              <a:rPr lang="en-US" sz="2000" dirty="0" err="1"/>
              <a:t>Dengan</a:t>
            </a:r>
            <a:r>
              <a:rPr lang="en-US" sz="2000" dirty="0"/>
              <a:t> </a:t>
            </a:r>
            <a:r>
              <a:rPr lang="en-US" sz="2000" dirty="0" err="1"/>
              <a:t>demikian</a:t>
            </a:r>
            <a:r>
              <a:rPr lang="en-US" sz="2000" dirty="0"/>
              <a:t> </a:t>
            </a:r>
            <a:r>
              <a:rPr lang="en-US" sz="2000" dirty="0" err="1"/>
              <a:t>bisa</a:t>
            </a:r>
            <a:r>
              <a:rPr lang="en-US" sz="2000" dirty="0"/>
              <a:t> </a:t>
            </a:r>
            <a:r>
              <a:rPr lang="en-US" sz="2000" dirty="0" err="1"/>
              <a:t>disimpulkan</a:t>
            </a:r>
            <a:r>
              <a:rPr lang="en-US" sz="2000" dirty="0"/>
              <a:t> </a:t>
            </a:r>
            <a:r>
              <a:rPr lang="en-US" sz="2000" dirty="0" err="1"/>
              <a:t>bahwa</a:t>
            </a:r>
            <a:r>
              <a:rPr lang="en-US" sz="2000" dirty="0"/>
              <a:t> </a:t>
            </a:r>
            <a:r>
              <a:rPr lang="en-US" sz="2000" dirty="0" err="1"/>
              <a:t>sampel</a:t>
            </a:r>
            <a:r>
              <a:rPr lang="en-US" sz="2000" dirty="0"/>
              <a:t> </a:t>
            </a:r>
            <a:r>
              <a:rPr lang="en-US" sz="2000" dirty="0" err="1"/>
              <a:t>cukup</a:t>
            </a:r>
            <a:r>
              <a:rPr lang="en-US" sz="2000" dirty="0"/>
              <a:t> </a:t>
            </a:r>
            <a:r>
              <a:rPr lang="en-US" sz="2000" dirty="0" err="1"/>
              <a:t>memberi</a:t>
            </a:r>
            <a:r>
              <a:rPr lang="en-US" sz="2000" dirty="0"/>
              <a:t> </a:t>
            </a:r>
            <a:r>
              <a:rPr lang="en-US" sz="2000" dirty="0" err="1"/>
              <a:t>bukti</a:t>
            </a:r>
            <a:r>
              <a:rPr lang="en-US" sz="2000" dirty="0"/>
              <a:t> </a:t>
            </a:r>
            <a:r>
              <a:rPr lang="en-US" sz="2000" dirty="0" err="1"/>
              <a:t>bahwa</a:t>
            </a:r>
            <a:r>
              <a:rPr lang="en-US" sz="2000" dirty="0"/>
              <a:t> </a:t>
            </a:r>
            <a:r>
              <a:rPr lang="en-US" sz="2000" dirty="0" err="1"/>
              <a:t>telah</a:t>
            </a:r>
            <a:r>
              <a:rPr lang="en-US" sz="2000" dirty="0"/>
              <a:t> </a:t>
            </a:r>
            <a:r>
              <a:rPr lang="en-US" sz="2000" dirty="0" err="1"/>
              <a:t>terdapat</a:t>
            </a:r>
            <a:r>
              <a:rPr lang="en-US" sz="2000" dirty="0"/>
              <a:t> </a:t>
            </a:r>
            <a:r>
              <a:rPr lang="en-US" sz="2000" dirty="0" err="1"/>
              <a:t>peningkatan</a:t>
            </a:r>
            <a:r>
              <a:rPr lang="en-US" sz="2000" dirty="0"/>
              <a:t> </a:t>
            </a:r>
            <a:r>
              <a:rPr lang="en-US" sz="2000" dirty="0" err="1"/>
              <a:t>pelayanan</a:t>
            </a:r>
            <a:r>
              <a:rPr lang="en-US" sz="2000" dirty="0"/>
              <a:t> </a:t>
            </a:r>
            <a:r>
              <a:rPr lang="en-US" sz="2000" dirty="0" err="1"/>
              <a:t>klaim</a:t>
            </a:r>
            <a:r>
              <a:rPr lang="en-US" sz="2000" dirty="0"/>
              <a:t> </a:t>
            </a:r>
            <a:r>
              <a:rPr lang="en-US" sz="2000" dirty="0" err="1"/>
              <a:t>asuransi</a:t>
            </a:r>
            <a:r>
              <a:rPr lang="en-US" sz="2000" dirty="0"/>
              <a:t> </a:t>
            </a:r>
          </a:p>
          <a:p>
            <a:endParaRPr lang="en-US" sz="2000" dirty="0"/>
          </a:p>
          <a:p>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13" name="Picture 3"/>
          <p:cNvPicPr>
            <a:picLocks noChangeAspect="1" noChangeArrowheads="1"/>
          </p:cNvPicPr>
          <p:nvPr/>
        </p:nvPicPr>
        <p:blipFill>
          <a:blip r:embed="rId3" cstate="print"/>
          <a:srcRect/>
          <a:stretch>
            <a:fillRect/>
          </a:stretch>
        </p:blipFill>
        <p:spPr bwMode="auto">
          <a:xfrm>
            <a:off x="4343400" y="4953001"/>
            <a:ext cx="3676650" cy="159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1000" fill="hold"/>
                                        <p:tgtEl>
                                          <p:spTgt spid="7">
                                            <p:bg/>
                                          </p:spTgt>
                                        </p:tgtEl>
                                        <p:attrNameLst>
                                          <p:attrName>ppt_w</p:attrName>
                                        </p:attrNameLst>
                                      </p:cBhvr>
                                      <p:tavLst>
                                        <p:tav tm="0">
                                          <p:val>
                                            <p:fltVal val="0"/>
                                          </p:val>
                                        </p:tav>
                                        <p:tav tm="100000">
                                          <p:val>
                                            <p:strVal val="#ppt_w"/>
                                          </p:val>
                                        </p:tav>
                                      </p:tavLst>
                                    </p:anim>
                                    <p:anim calcmode="lin" valueType="num">
                                      <p:cBhvr>
                                        <p:cTn id="8" dur="1000" fill="hold"/>
                                        <p:tgtEl>
                                          <p:spTgt spid="7">
                                            <p:bg/>
                                          </p:spTgt>
                                        </p:tgtEl>
                                        <p:attrNameLst>
                                          <p:attrName>ppt_h</p:attrName>
                                        </p:attrNameLst>
                                      </p:cBhvr>
                                      <p:tavLst>
                                        <p:tav tm="0">
                                          <p:val>
                                            <p:fltVal val="0"/>
                                          </p:val>
                                        </p:tav>
                                        <p:tav tm="100000">
                                          <p:val>
                                            <p:strVal val="#ppt_h"/>
                                          </p:val>
                                        </p:tav>
                                      </p:tavLst>
                                    </p:anim>
                                    <p:anim calcmode="lin" valueType="num">
                                      <p:cBhvr>
                                        <p:cTn id="9" dur="100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p:cTn id="39"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 calcmode="lin" valueType="num">
                                      <p:cBhvr>
                                        <p:cTn id="47"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 calcmode="lin" valueType="num">
                                      <p:cBhvr>
                                        <p:cTn id="55"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 calcmode="lin" valueType="num">
                                      <p:cBhvr>
                                        <p:cTn id="63"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nodeType="clickEffect">
                                  <p:stCondLst>
                                    <p:cond delay="0"/>
                                  </p:stCondLst>
                                  <p:childTnLst>
                                    <p:set>
                                      <p:cBhvr>
                                        <p:cTn id="70" dur="1" fill="hold">
                                          <p:stCondLst>
                                            <p:cond delay="0"/>
                                          </p:stCondLst>
                                        </p:cTn>
                                        <p:tgtEl>
                                          <p:spTgt spid="29698"/>
                                        </p:tgtEl>
                                        <p:attrNameLst>
                                          <p:attrName>style.visibility</p:attrName>
                                        </p:attrNameLst>
                                      </p:cBhvr>
                                      <p:to>
                                        <p:strVal val="visible"/>
                                      </p:to>
                                    </p:set>
                                    <p:animEffect transition="in" filter="box(in)">
                                      <p:cBhvr>
                                        <p:cTn id="71" dur="500"/>
                                        <p:tgtEl>
                                          <p:spTgt spid="29698"/>
                                        </p:tgtEl>
                                      </p:cBhvr>
                                    </p:animEffect>
                                  </p:childTnLst>
                                </p:cTn>
                              </p:par>
                            </p:childTnLst>
                          </p:cTn>
                        </p:par>
                      </p:childTnLst>
                    </p:cTn>
                  </p:par>
                  <p:par>
                    <p:cTn id="72" fill="hold">
                      <p:stCondLst>
                        <p:cond delay="indefinite"/>
                      </p:stCondLst>
                      <p:childTnLst>
                        <p:par>
                          <p:cTn id="73" fill="hold">
                            <p:stCondLst>
                              <p:cond delay="0"/>
                            </p:stCondLst>
                            <p:childTnLst>
                              <p:par>
                                <p:cTn id="74" presetID="15" presetClass="entr" presetSubtype="0" fill="hold" grpId="0" nodeType="clickEffect">
                                  <p:stCondLst>
                                    <p:cond delay="0"/>
                                  </p:stCondLst>
                                  <p:childTnLst>
                                    <p:set>
                                      <p:cBhvr>
                                        <p:cTn id="75" dur="1" fill="hold">
                                          <p:stCondLst>
                                            <p:cond delay="0"/>
                                          </p:stCondLst>
                                        </p:cTn>
                                        <p:tgtEl>
                                          <p:spTgt spid="12">
                                            <p:bg/>
                                          </p:spTgt>
                                        </p:tgtEl>
                                        <p:attrNameLst>
                                          <p:attrName>style.visibility</p:attrName>
                                        </p:attrNameLst>
                                      </p:cBhvr>
                                      <p:to>
                                        <p:strVal val="visible"/>
                                      </p:to>
                                    </p:set>
                                    <p:anim calcmode="lin" valueType="num">
                                      <p:cBhvr>
                                        <p:cTn id="76" dur="1000" fill="hold"/>
                                        <p:tgtEl>
                                          <p:spTgt spid="12">
                                            <p:bg/>
                                          </p:spTgt>
                                        </p:tgtEl>
                                        <p:attrNameLst>
                                          <p:attrName>ppt_w</p:attrName>
                                        </p:attrNameLst>
                                      </p:cBhvr>
                                      <p:tavLst>
                                        <p:tav tm="0">
                                          <p:val>
                                            <p:fltVal val="0"/>
                                          </p:val>
                                        </p:tav>
                                        <p:tav tm="100000">
                                          <p:val>
                                            <p:strVal val="#ppt_w"/>
                                          </p:val>
                                        </p:tav>
                                      </p:tavLst>
                                    </p:anim>
                                    <p:anim calcmode="lin" valueType="num">
                                      <p:cBhvr>
                                        <p:cTn id="77" dur="1000" fill="hold"/>
                                        <p:tgtEl>
                                          <p:spTgt spid="12">
                                            <p:bg/>
                                          </p:spTgt>
                                        </p:tgtEl>
                                        <p:attrNameLst>
                                          <p:attrName>ppt_h</p:attrName>
                                        </p:attrNameLst>
                                      </p:cBhvr>
                                      <p:tavLst>
                                        <p:tav tm="0">
                                          <p:val>
                                            <p:fltVal val="0"/>
                                          </p:val>
                                        </p:tav>
                                        <p:tav tm="100000">
                                          <p:val>
                                            <p:strVal val="#ppt_h"/>
                                          </p:val>
                                        </p:tav>
                                      </p:tavLst>
                                    </p:anim>
                                    <p:anim calcmode="lin" valueType="num">
                                      <p:cBhvr>
                                        <p:cTn id="78" dur="1000" fill="hold"/>
                                        <p:tgtEl>
                                          <p:spTgt spid="12">
                                            <p:bg/>
                                          </p:spTgt>
                                        </p:tgtEl>
                                        <p:attrNameLst>
                                          <p:attrName>ppt_x</p:attrName>
                                        </p:attrNameLst>
                                      </p:cBhvr>
                                      <p:tavLst>
                                        <p:tav tm="0" fmla="#ppt_x+(cos(-2*pi*(1-$))*-#ppt_x-sin(-2*pi*(1-$))*(1-#ppt_y))*(1-$)">
                                          <p:val>
                                            <p:fltVal val="0"/>
                                          </p:val>
                                        </p:tav>
                                        <p:tav tm="100000">
                                          <p:val>
                                            <p:fltVal val="1"/>
                                          </p:val>
                                        </p:tav>
                                      </p:tavLst>
                                    </p:anim>
                                    <p:anim calcmode="lin" valueType="num">
                                      <p:cBhvr>
                                        <p:cTn id="79" dur="1000" fill="hold"/>
                                        <p:tgtEl>
                                          <p:spTgt spid="12">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0" fill="hold">
                      <p:stCondLst>
                        <p:cond delay="indefinite"/>
                      </p:stCondLst>
                      <p:childTnLst>
                        <p:par>
                          <p:cTn id="81" fill="hold">
                            <p:stCondLst>
                              <p:cond delay="0"/>
                            </p:stCondLst>
                            <p:childTnLst>
                              <p:par>
                                <p:cTn id="82" presetID="15" presetClass="entr" presetSubtype="0" fill="hold" grpId="0" nodeType="clickEffect">
                                  <p:stCondLst>
                                    <p:cond delay="0"/>
                                  </p:stCondLst>
                                  <p:childTnLst>
                                    <p:set>
                                      <p:cBhvr>
                                        <p:cTn id="83" dur="1" fill="hold">
                                          <p:stCondLst>
                                            <p:cond delay="0"/>
                                          </p:stCondLst>
                                        </p:cTn>
                                        <p:tgtEl>
                                          <p:spTgt spid="12">
                                            <p:txEl>
                                              <p:pRg st="0" end="0"/>
                                            </p:txEl>
                                          </p:spTgt>
                                        </p:tgtEl>
                                        <p:attrNameLst>
                                          <p:attrName>style.visibility</p:attrName>
                                        </p:attrNameLst>
                                      </p:cBhvr>
                                      <p:to>
                                        <p:strVal val="visible"/>
                                      </p:to>
                                    </p:set>
                                    <p:anim calcmode="lin" valueType="num">
                                      <p:cBhvr>
                                        <p:cTn id="84"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5"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86" dur="1000" fill="hold"/>
                                        <p:tgtEl>
                                          <p:spTgt spid="1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1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nodeType="clickEffect">
                                  <p:stCondLst>
                                    <p:cond delay="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1+#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autoUpdateAnimBg="0"/>
      <p:bldP spid="12" grpId="0" build="p"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828800" y="838200"/>
            <a:ext cx="8610600" cy="5791200"/>
          </a:xfrm>
          <a:prstGeom prst="rect">
            <a:avLst/>
          </a:prstGeom>
          <a:solidFill>
            <a:srgbClr val="FFCC66"/>
          </a:solidFill>
          <a:ln w="3175">
            <a:solidFill>
              <a:schemeClr val="accent5">
                <a:lumMod val="60000"/>
                <a:lumOff val="40000"/>
              </a:schemeClr>
            </a:solidFill>
          </a:ln>
        </p:spPr>
        <p:txBody>
          <a:bodyPr vert="horz" lIns="91440" tIns="45720" rIns="91440" bIns="45720" rtlCol="0">
            <a:normAutofit/>
          </a:bodyPr>
          <a:lstStyle/>
          <a:p>
            <a:pPr lvl="0"/>
            <a:r>
              <a:rPr lang="id-ID" sz="2000" b="1" dirty="0"/>
              <a:t>10.</a:t>
            </a:r>
            <a:r>
              <a:rPr lang="en-US" sz="2000" b="1" dirty="0"/>
              <a:t>6</a:t>
            </a:r>
            <a:r>
              <a:rPr lang="id-ID" sz="2000" b="1" dirty="0"/>
              <a:t>. Nilai </a:t>
            </a:r>
            <a:r>
              <a:rPr lang="en-US" sz="2000" b="1" dirty="0"/>
              <a:t>p-value</a:t>
            </a:r>
            <a:r>
              <a:rPr lang="id-ID" sz="2000" b="1" dirty="0"/>
              <a:t> Di Dalam Uji Hipotesis</a:t>
            </a:r>
            <a:endParaRPr lang="en-US" sz="2000" dirty="0"/>
          </a:p>
          <a:p>
            <a:pPr marL="344488" indent="-344488" algn="just">
              <a:buFont typeface="Symbol" pitchFamily="18" charset="2"/>
              <a:buChar char="·"/>
            </a:pPr>
            <a:r>
              <a:rPr lang="id-ID" sz="2000" dirty="0"/>
              <a:t>Keputusan menolak atau gagal menolak H</a:t>
            </a:r>
            <a:r>
              <a:rPr lang="id-ID" sz="2000" baseline="-25000" dirty="0"/>
              <a:t>0 </a:t>
            </a:r>
            <a:r>
              <a:rPr lang="en-US" sz="2000" baseline="-25000" dirty="0"/>
              <a:t> </a:t>
            </a:r>
            <a:r>
              <a:rPr lang="id-ID" sz="2000" dirty="0"/>
              <a:t>bisa dilakukan dengan</a:t>
            </a:r>
            <a:r>
              <a:rPr lang="en-US" sz="2000" dirty="0"/>
              <a:t> </a:t>
            </a:r>
            <a:r>
              <a:rPr lang="id-ID" sz="2000" dirty="0"/>
              <a:t>membandingkan antara nilai p (</a:t>
            </a:r>
            <a:r>
              <a:rPr lang="id-ID" sz="2000" i="1" dirty="0"/>
              <a:t>p-value</a:t>
            </a:r>
            <a:r>
              <a:rPr lang="id-ID" sz="2000" dirty="0"/>
              <a:t>) dengan </a:t>
            </a:r>
            <a:r>
              <a:rPr lang="id-ID" sz="2000" dirty="0">
                <a:sym typeface="Symbol"/>
              </a:rPr>
              <a:t></a:t>
            </a:r>
            <a:endParaRPr lang="en-US" sz="2000" dirty="0"/>
          </a:p>
          <a:p>
            <a:pPr marL="344488" indent="-344488" algn="just">
              <a:buFont typeface="Symbol" pitchFamily="18" charset="2"/>
              <a:buChar char="·"/>
            </a:pPr>
            <a:r>
              <a:rPr lang="en-US" sz="2000" dirty="0"/>
              <a:t>P-value </a:t>
            </a:r>
            <a:r>
              <a:rPr lang="en-US" sz="2000" dirty="0" err="1"/>
              <a:t>merupakan</a:t>
            </a:r>
            <a:r>
              <a:rPr lang="en-US" sz="2000" dirty="0"/>
              <a:t> </a:t>
            </a:r>
            <a:r>
              <a:rPr lang="en-US" sz="2000" dirty="0" err="1"/>
              <a:t>probabilitas</a:t>
            </a:r>
            <a:r>
              <a:rPr lang="en-US" sz="2000" dirty="0"/>
              <a:t> </a:t>
            </a:r>
            <a:r>
              <a:rPr lang="en-US" sz="2000" dirty="0" err="1"/>
              <a:t>memperoleh</a:t>
            </a:r>
            <a:r>
              <a:rPr lang="en-US" sz="2000" dirty="0"/>
              <a:t> </a:t>
            </a:r>
            <a:r>
              <a:rPr lang="en-US" sz="2000" dirty="0" err="1"/>
              <a:t>nilai</a:t>
            </a:r>
            <a:r>
              <a:rPr lang="en-US" sz="2000" dirty="0"/>
              <a:t> </a:t>
            </a:r>
            <a:r>
              <a:rPr lang="en-US" sz="2000" dirty="0" err="1"/>
              <a:t>uji</a:t>
            </a:r>
            <a:r>
              <a:rPr lang="en-US" sz="2000" dirty="0"/>
              <a:t> </a:t>
            </a:r>
            <a:r>
              <a:rPr lang="en-US" sz="2000" dirty="0" err="1"/>
              <a:t>statistik</a:t>
            </a:r>
            <a:r>
              <a:rPr lang="en-US" sz="2000" dirty="0"/>
              <a:t> </a:t>
            </a:r>
            <a:r>
              <a:rPr lang="en-US" sz="2000" dirty="0" err="1"/>
              <a:t>setinggi</a:t>
            </a:r>
            <a:r>
              <a:rPr lang="en-US" sz="2000" dirty="0"/>
              <a:t> </a:t>
            </a:r>
            <a:r>
              <a:rPr lang="en-US" sz="2000" dirty="0" err="1"/>
              <a:t>mungkin</a:t>
            </a:r>
            <a:r>
              <a:rPr lang="en-US" sz="2000" dirty="0"/>
              <a:t> </a:t>
            </a:r>
            <a:r>
              <a:rPr lang="en-US" sz="2000" dirty="0" err="1"/>
              <a:t>dibandingkan</a:t>
            </a:r>
            <a:r>
              <a:rPr lang="en-US" sz="2000" dirty="0"/>
              <a:t> </a:t>
            </a:r>
            <a:r>
              <a:rPr lang="en-US" sz="2000" dirty="0" err="1"/>
              <a:t>dengan</a:t>
            </a:r>
            <a:r>
              <a:rPr lang="en-US" sz="2000" dirty="0"/>
              <a:t> </a:t>
            </a:r>
            <a:r>
              <a:rPr lang="en-US" sz="2000" dirty="0" err="1"/>
              <a:t>nilai</a:t>
            </a:r>
            <a:r>
              <a:rPr lang="en-US" sz="2000" dirty="0"/>
              <a:t> </a:t>
            </a:r>
            <a:r>
              <a:rPr lang="en-US" sz="2000" dirty="0" err="1"/>
              <a:t>sampel</a:t>
            </a:r>
            <a:r>
              <a:rPr lang="en-US" sz="2000" dirty="0"/>
              <a:t> yang </a:t>
            </a:r>
            <a:r>
              <a:rPr lang="en-US" sz="2000" dirty="0" err="1"/>
              <a:t>diobservasi</a:t>
            </a:r>
            <a:r>
              <a:rPr lang="en-US" sz="2000" dirty="0"/>
              <a:t> </a:t>
            </a:r>
            <a:r>
              <a:rPr lang="en-US" sz="2000" dirty="0" err="1"/>
              <a:t>dengan</a:t>
            </a:r>
            <a:r>
              <a:rPr lang="en-US" sz="2000" dirty="0"/>
              <a:t> </a:t>
            </a:r>
            <a:r>
              <a:rPr lang="en-US" sz="2000" dirty="0" err="1"/>
              <a:t>asumsi</a:t>
            </a:r>
            <a:r>
              <a:rPr lang="en-US" sz="2000" dirty="0"/>
              <a:t> </a:t>
            </a:r>
            <a:r>
              <a:rPr lang="en-US" sz="2000" dirty="0" err="1"/>
              <a:t>hipotesis</a:t>
            </a:r>
            <a:r>
              <a:rPr lang="en-US" sz="2000" dirty="0"/>
              <a:t> </a:t>
            </a:r>
            <a:r>
              <a:rPr lang="en-US" sz="2000" dirty="0" err="1"/>
              <a:t>nol</a:t>
            </a:r>
            <a:r>
              <a:rPr lang="en-US" sz="2000" dirty="0"/>
              <a:t> </a:t>
            </a:r>
            <a:r>
              <a:rPr lang="en-US" sz="2000" dirty="0" err="1"/>
              <a:t>adalah</a:t>
            </a:r>
            <a:r>
              <a:rPr lang="en-US" sz="2000" dirty="0"/>
              <a:t> </a:t>
            </a:r>
            <a:r>
              <a:rPr lang="en-US" sz="2000" dirty="0" err="1"/>
              <a:t>benar</a:t>
            </a:r>
            <a:r>
              <a:rPr lang="en-US" sz="2000" dirty="0"/>
              <a:t>. </a:t>
            </a:r>
          </a:p>
          <a:p>
            <a:pPr marL="344488" indent="-344488" algn="just">
              <a:buFont typeface="Symbol" pitchFamily="18" charset="2"/>
              <a:buChar char="·"/>
            </a:pPr>
            <a:r>
              <a:rPr lang="id-ID" sz="2000" dirty="0"/>
              <a:t>p-value memberi informasi seberapa besar kekuatan dalam membuat keputusan menolak atau gagal menolak hipotesis nol. </a:t>
            </a:r>
            <a:endParaRPr lang="en-US" sz="2000" dirty="0"/>
          </a:p>
          <a:p>
            <a:pPr marL="344488" indent="-344488" algn="just">
              <a:buFont typeface="Symbol" pitchFamily="18" charset="2"/>
              <a:buChar char="·"/>
            </a:pPr>
            <a:r>
              <a:rPr lang="en-US" sz="2000" dirty="0"/>
              <a:t>N</a:t>
            </a:r>
            <a:r>
              <a:rPr lang="id-ID" sz="2000" dirty="0"/>
              <a:t>ilai p-value sangat kecil  0,0001, menunjukkan kemungkinan bahwa hipotesis nol benar adalah relatif kecil kebenarannya</a:t>
            </a:r>
            <a:r>
              <a:rPr lang="en-US" sz="2000" dirty="0"/>
              <a:t> </a:t>
            </a:r>
            <a:r>
              <a:rPr lang="en-US" sz="2000" dirty="0" err="1"/>
              <a:t>dan</a:t>
            </a:r>
            <a:r>
              <a:rPr lang="en-US" sz="2000" dirty="0"/>
              <a:t> </a:t>
            </a:r>
            <a:r>
              <a:rPr lang="en-US" sz="2000" dirty="0" err="1"/>
              <a:t>sebaliknya</a:t>
            </a:r>
            <a:r>
              <a:rPr lang="en-US" sz="2000" dirty="0"/>
              <a:t> </a:t>
            </a:r>
            <a:r>
              <a:rPr lang="id-ID" sz="2000" dirty="0"/>
              <a:t>kemungkinan kecil hipotesis nol adalah salah.</a:t>
            </a:r>
            <a:endParaRPr lang="en-US" sz="2000" dirty="0"/>
          </a:p>
          <a:p>
            <a:endParaRPr lang="en-US" sz="2000" dirty="0"/>
          </a:p>
          <a:p>
            <a:r>
              <a:rPr lang="en-US" sz="2000" dirty="0"/>
              <a:t>	</a:t>
            </a:r>
            <a:r>
              <a:rPr lang="en-US" sz="2000" dirty="0" err="1"/>
              <a:t>JIka</a:t>
            </a:r>
            <a:r>
              <a:rPr lang="en-US" sz="2000" dirty="0"/>
              <a:t> p-value &lt; </a:t>
            </a:r>
            <a:r>
              <a:rPr lang="id-ID" sz="2000" dirty="0">
                <a:sym typeface="Symbol"/>
              </a:rPr>
              <a:t></a:t>
            </a:r>
            <a:r>
              <a:rPr lang="en-US" sz="2000" dirty="0"/>
              <a:t> </a:t>
            </a:r>
            <a:r>
              <a:rPr lang="en-US" sz="2000" dirty="0" err="1"/>
              <a:t>maka</a:t>
            </a:r>
            <a:r>
              <a:rPr lang="en-US" sz="2000" dirty="0"/>
              <a:t> </a:t>
            </a:r>
            <a:r>
              <a:rPr lang="en-US" sz="2000" dirty="0" err="1"/>
              <a:t>menolak</a:t>
            </a:r>
            <a:r>
              <a:rPr lang="en-US" sz="2000" dirty="0"/>
              <a:t> </a:t>
            </a:r>
            <a:r>
              <a:rPr lang="en-US" sz="2000" dirty="0" err="1"/>
              <a:t>hipotesis</a:t>
            </a:r>
            <a:r>
              <a:rPr lang="en-US" sz="2000" dirty="0"/>
              <a:t> </a:t>
            </a:r>
            <a:r>
              <a:rPr lang="en-US" sz="2000" dirty="0" err="1"/>
              <a:t>nol</a:t>
            </a:r>
            <a:endParaRPr lang="en-US" sz="2000" dirty="0"/>
          </a:p>
          <a:p>
            <a:r>
              <a:rPr lang="en-US" sz="2000" dirty="0"/>
              <a:t>	</a:t>
            </a:r>
            <a:r>
              <a:rPr lang="en-US" sz="2000" dirty="0" err="1"/>
              <a:t>Jika</a:t>
            </a:r>
            <a:r>
              <a:rPr lang="en-US" sz="2000" dirty="0"/>
              <a:t> p-value  &gt; </a:t>
            </a:r>
            <a:r>
              <a:rPr lang="id-ID" sz="2000" dirty="0">
                <a:sym typeface="Symbol"/>
              </a:rPr>
              <a:t></a:t>
            </a:r>
            <a:r>
              <a:rPr lang="en-US" sz="2000" dirty="0"/>
              <a:t> </a:t>
            </a:r>
            <a:r>
              <a:rPr lang="en-US" sz="2000" dirty="0" err="1"/>
              <a:t>maka</a:t>
            </a:r>
            <a:r>
              <a:rPr lang="en-US" sz="2000" dirty="0"/>
              <a:t> </a:t>
            </a:r>
            <a:r>
              <a:rPr lang="en-US" sz="2000" dirty="0" err="1"/>
              <a:t>gagal</a:t>
            </a:r>
            <a:r>
              <a:rPr lang="en-US" sz="2000" dirty="0"/>
              <a:t> </a:t>
            </a:r>
            <a:r>
              <a:rPr lang="en-US" sz="2000" dirty="0" err="1"/>
              <a:t>menolak</a:t>
            </a:r>
            <a:r>
              <a:rPr lang="en-US" sz="2000" dirty="0"/>
              <a:t> </a:t>
            </a:r>
            <a:r>
              <a:rPr lang="en-US" sz="2000" dirty="0" err="1"/>
              <a:t>hipotesis</a:t>
            </a:r>
            <a:r>
              <a:rPr lang="en-US" sz="2000" dirty="0"/>
              <a:t> </a:t>
            </a:r>
            <a:r>
              <a:rPr lang="en-US" sz="2000" dirty="0" err="1"/>
              <a:t>nol</a:t>
            </a:r>
            <a:endParaRPr lang="en-US" sz="2000" dirty="0"/>
          </a:p>
          <a:p>
            <a:endParaRPr lang="en-US" sz="2000" dirty="0"/>
          </a:p>
          <a:p>
            <a:pPr>
              <a:buFont typeface="Wingdings" pitchFamily="2" charset="2"/>
              <a:buChar char="ü"/>
            </a:pPr>
            <a:endParaRPr lang="en-US" sz="2000" dirty="0"/>
          </a:p>
          <a:p>
            <a:pPr lvl="0"/>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1000" fill="hold"/>
                                        <p:tgtEl>
                                          <p:spTgt spid="7">
                                            <p:bg/>
                                          </p:spTgt>
                                        </p:tgtEl>
                                        <p:attrNameLst>
                                          <p:attrName>ppt_w</p:attrName>
                                        </p:attrNameLst>
                                      </p:cBhvr>
                                      <p:tavLst>
                                        <p:tav tm="0">
                                          <p:val>
                                            <p:fltVal val="0"/>
                                          </p:val>
                                        </p:tav>
                                        <p:tav tm="100000">
                                          <p:val>
                                            <p:strVal val="#ppt_w"/>
                                          </p:val>
                                        </p:tav>
                                      </p:tavLst>
                                    </p:anim>
                                    <p:anim calcmode="lin" valueType="num">
                                      <p:cBhvr>
                                        <p:cTn id="8" dur="1000" fill="hold"/>
                                        <p:tgtEl>
                                          <p:spTgt spid="7">
                                            <p:bg/>
                                          </p:spTgt>
                                        </p:tgtEl>
                                        <p:attrNameLst>
                                          <p:attrName>ppt_h</p:attrName>
                                        </p:attrNameLst>
                                      </p:cBhvr>
                                      <p:tavLst>
                                        <p:tav tm="0">
                                          <p:val>
                                            <p:fltVal val="0"/>
                                          </p:val>
                                        </p:tav>
                                        <p:tav tm="100000">
                                          <p:val>
                                            <p:strVal val="#ppt_h"/>
                                          </p:val>
                                        </p:tav>
                                      </p:tavLst>
                                    </p:anim>
                                    <p:anim calcmode="lin" valueType="num">
                                      <p:cBhvr>
                                        <p:cTn id="9" dur="100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p:cTn id="39"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 calcmode="lin" valueType="num">
                                      <p:cBhvr>
                                        <p:cTn id="47"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anim calcmode="lin" valueType="num">
                                      <p:cBhvr>
                                        <p:cTn id="55"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 calcmode="lin" valueType="num">
                                      <p:cBhvr>
                                        <p:cTn id="63"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828800" y="838200"/>
            <a:ext cx="8610600" cy="5791200"/>
          </a:xfrm>
          <a:prstGeom prst="rect">
            <a:avLst/>
          </a:prstGeom>
          <a:solidFill>
            <a:schemeClr val="tx2">
              <a:lumMod val="20000"/>
              <a:lumOff val="80000"/>
            </a:schemeClr>
          </a:solidFill>
          <a:ln w="3175">
            <a:solidFill>
              <a:schemeClr val="accent5">
                <a:lumMod val="60000"/>
                <a:lumOff val="40000"/>
              </a:schemeClr>
            </a:solidFill>
          </a:ln>
        </p:spPr>
        <p:txBody>
          <a:bodyPr vert="horz" lIns="91440" tIns="45720" rIns="91440" bIns="45720" rtlCol="0">
            <a:normAutofit/>
          </a:bodyPr>
          <a:lstStyle/>
          <a:p>
            <a:r>
              <a:rPr lang="en-US" sz="2000" dirty="0"/>
              <a:t>B</a:t>
            </a:r>
            <a:r>
              <a:rPr lang="id-ID" sz="2000" dirty="0"/>
              <a:t>agaimana menghitung p-value? </a:t>
            </a:r>
            <a:endParaRPr lang="en-US" sz="2000" dirty="0"/>
          </a:p>
          <a:p>
            <a:r>
              <a:rPr lang="en-US" sz="2000" dirty="0"/>
              <a:t>Kita </a:t>
            </a:r>
            <a:r>
              <a:rPr lang="en-US" sz="2000" dirty="0" err="1"/>
              <a:t>bisa</a:t>
            </a:r>
            <a:r>
              <a:rPr lang="en-US" sz="2000" dirty="0"/>
              <a:t> </a:t>
            </a:r>
            <a:r>
              <a:rPr lang="en-US" sz="2000" dirty="0" err="1"/>
              <a:t>mencari</a:t>
            </a:r>
            <a:r>
              <a:rPr lang="en-US" sz="2000" dirty="0"/>
              <a:t> p-value </a:t>
            </a:r>
            <a:r>
              <a:rPr lang="en-US" sz="2000" dirty="0" err="1"/>
              <a:t>secara</a:t>
            </a:r>
            <a:r>
              <a:rPr lang="en-US" sz="2000" dirty="0"/>
              <a:t> manual </a:t>
            </a:r>
            <a:r>
              <a:rPr lang="en-US" sz="2000" dirty="0" err="1"/>
              <a:t>atau</a:t>
            </a:r>
            <a:r>
              <a:rPr lang="en-US" sz="2000" dirty="0"/>
              <a:t> </a:t>
            </a:r>
            <a:r>
              <a:rPr lang="en-US" sz="2000" dirty="0" err="1"/>
              <a:t>dengan</a:t>
            </a:r>
            <a:r>
              <a:rPr lang="en-US" sz="2000" dirty="0"/>
              <a:t> </a:t>
            </a:r>
            <a:r>
              <a:rPr lang="en-US" sz="2000" dirty="0" err="1"/>
              <a:t>menggunakan</a:t>
            </a:r>
            <a:r>
              <a:rPr lang="en-US" sz="2000" dirty="0"/>
              <a:t> program </a:t>
            </a:r>
            <a:r>
              <a:rPr lang="en-US" sz="2000" dirty="0" err="1"/>
              <a:t>komputer</a:t>
            </a:r>
            <a:r>
              <a:rPr lang="en-US" sz="2000" dirty="0"/>
              <a:t>.</a:t>
            </a:r>
          </a:p>
          <a:p>
            <a:r>
              <a:rPr lang="en-US" sz="2000" dirty="0" err="1"/>
              <a:t>Misalnya</a:t>
            </a:r>
            <a:r>
              <a:rPr lang="en-US" sz="2000" dirty="0"/>
              <a:t> </a:t>
            </a:r>
            <a:r>
              <a:rPr lang="id-ID" sz="2000" dirty="0"/>
              <a:t>nilai Z hitung 2</a:t>
            </a:r>
            <a:r>
              <a:rPr lang="en-US" sz="2000" dirty="0"/>
              <a:t>. B</a:t>
            </a:r>
            <a:r>
              <a:rPr lang="id-ID" sz="2000" dirty="0"/>
              <a:t>esarnya probabilitas pada kurva normal antara nilai </a:t>
            </a:r>
            <a:r>
              <a:rPr lang="en-US" sz="2000" dirty="0"/>
              <a:t>Z</a:t>
            </a:r>
            <a:r>
              <a:rPr lang="id-ID" sz="2000" dirty="0"/>
              <a:t> sebesar 0 dan 2</a:t>
            </a:r>
            <a:r>
              <a:rPr lang="en-US" sz="2000" dirty="0"/>
              <a:t> </a:t>
            </a:r>
            <a:r>
              <a:rPr lang="en-US" sz="2000" dirty="0" err="1"/>
              <a:t>adalah</a:t>
            </a:r>
            <a:r>
              <a:rPr lang="en-US" sz="2000" dirty="0"/>
              <a:t> 0,4772 </a:t>
            </a:r>
            <a:r>
              <a:rPr lang="en-US" sz="2000" dirty="0" err="1"/>
              <a:t>sehingga</a:t>
            </a:r>
            <a:r>
              <a:rPr lang="en-US" sz="2000" dirty="0"/>
              <a:t> b</a:t>
            </a:r>
            <a:r>
              <a:rPr lang="id-ID" sz="2000" dirty="0"/>
              <a:t>esarnya probabilitas dengan nilai Z </a:t>
            </a:r>
            <a:r>
              <a:rPr lang="en-US" sz="2000" dirty="0"/>
              <a:t>=</a:t>
            </a:r>
            <a:r>
              <a:rPr lang="id-ID" sz="2000" dirty="0"/>
              <a:t>2 atau lebih </a:t>
            </a:r>
            <a:r>
              <a:rPr lang="en-US" sz="2000" dirty="0" err="1"/>
              <a:t>sebesar</a:t>
            </a:r>
            <a:r>
              <a:rPr lang="id-ID" sz="2000" dirty="0"/>
              <a:t> 0,5 – 0,4772 = 0,0228</a:t>
            </a:r>
            <a:r>
              <a:rPr lang="en-US" sz="2000" dirty="0"/>
              <a:t> </a:t>
            </a:r>
            <a:r>
              <a:rPr lang="en-US" sz="2000" dirty="0" err="1"/>
              <a:t>sehingga</a:t>
            </a:r>
            <a:r>
              <a:rPr lang="en-US" sz="2000" dirty="0"/>
              <a:t> p-value=0,0228</a:t>
            </a:r>
          </a:p>
          <a:p>
            <a:endParaRPr lang="en-US" sz="2000" dirty="0"/>
          </a:p>
          <a:p>
            <a:r>
              <a:rPr lang="en-US" sz="2000" dirty="0" err="1"/>
              <a:t>Kalau</a:t>
            </a:r>
            <a:r>
              <a:rPr lang="en-US" sz="2000" dirty="0"/>
              <a:t> </a:t>
            </a:r>
            <a:r>
              <a:rPr lang="en-US" sz="2000" dirty="0" err="1"/>
              <a:t>ujinya</a:t>
            </a:r>
            <a:r>
              <a:rPr lang="en-US" sz="2000" dirty="0"/>
              <a:t> </a:t>
            </a:r>
            <a:r>
              <a:rPr lang="en-US" sz="2000" dirty="0" err="1"/>
              <a:t>dua</a:t>
            </a:r>
            <a:r>
              <a:rPr lang="en-US" sz="2000" dirty="0"/>
              <a:t> </a:t>
            </a:r>
            <a:r>
              <a:rPr lang="en-US" sz="2000" dirty="0" err="1"/>
              <a:t>sisi</a:t>
            </a:r>
            <a:r>
              <a:rPr lang="en-US" sz="2000" dirty="0"/>
              <a:t> </a:t>
            </a:r>
            <a:r>
              <a:rPr lang="en-US" sz="2000" dirty="0" err="1"/>
              <a:t>maka</a:t>
            </a:r>
            <a:r>
              <a:rPr lang="en-US" sz="2000" dirty="0"/>
              <a:t> p-value = </a:t>
            </a:r>
            <a:r>
              <a:rPr lang="id-ID" sz="2000" dirty="0"/>
              <a:t>2(0,0228) = 0,0456 atau 4,56%, </a:t>
            </a:r>
            <a:endParaRPr lang="en-US" sz="2000" dirty="0"/>
          </a:p>
          <a:p>
            <a:pPr>
              <a:buFont typeface="Wingdings" pitchFamily="2" charset="2"/>
              <a:buChar char="ü"/>
            </a:pPr>
            <a:endParaRPr lang="en-US" sz="2000" dirty="0"/>
          </a:p>
          <a:p>
            <a:pPr lvl="0"/>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30722" name="Picture 2"/>
          <p:cNvPicPr>
            <a:picLocks noChangeAspect="1" noChangeArrowheads="1"/>
          </p:cNvPicPr>
          <p:nvPr/>
        </p:nvPicPr>
        <p:blipFill>
          <a:blip r:embed="rId2" cstate="print"/>
          <a:srcRect/>
          <a:stretch>
            <a:fillRect/>
          </a:stretch>
        </p:blipFill>
        <p:spPr bwMode="auto">
          <a:xfrm>
            <a:off x="3276600" y="3505200"/>
            <a:ext cx="5867400"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1000" fill="hold"/>
                                        <p:tgtEl>
                                          <p:spTgt spid="7">
                                            <p:bg/>
                                          </p:spTgt>
                                        </p:tgtEl>
                                        <p:attrNameLst>
                                          <p:attrName>ppt_w</p:attrName>
                                        </p:attrNameLst>
                                      </p:cBhvr>
                                      <p:tavLst>
                                        <p:tav tm="0">
                                          <p:val>
                                            <p:fltVal val="0"/>
                                          </p:val>
                                        </p:tav>
                                        <p:tav tm="100000">
                                          <p:val>
                                            <p:strVal val="#ppt_w"/>
                                          </p:val>
                                        </p:tav>
                                      </p:tavLst>
                                    </p:anim>
                                    <p:anim calcmode="lin" valueType="num">
                                      <p:cBhvr>
                                        <p:cTn id="8" dur="1000" fill="hold"/>
                                        <p:tgtEl>
                                          <p:spTgt spid="7">
                                            <p:bg/>
                                          </p:spTgt>
                                        </p:tgtEl>
                                        <p:attrNameLst>
                                          <p:attrName>ppt_h</p:attrName>
                                        </p:attrNameLst>
                                      </p:cBhvr>
                                      <p:tavLst>
                                        <p:tav tm="0">
                                          <p:val>
                                            <p:fltVal val="0"/>
                                          </p:val>
                                        </p:tav>
                                        <p:tav tm="100000">
                                          <p:val>
                                            <p:strVal val="#ppt_h"/>
                                          </p:val>
                                        </p:tav>
                                      </p:tavLst>
                                    </p:anim>
                                    <p:anim calcmode="lin" valueType="num">
                                      <p:cBhvr>
                                        <p:cTn id="9" dur="100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p:cTn id="3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0722"/>
                                        </p:tgtEl>
                                        <p:attrNameLst>
                                          <p:attrName>style.visibility</p:attrName>
                                        </p:attrNameLst>
                                      </p:cBhvr>
                                      <p:to>
                                        <p:strVal val="visible"/>
                                      </p:to>
                                    </p:set>
                                    <p:anim calcmode="lin" valueType="num">
                                      <p:cBhvr additive="base">
                                        <p:cTn id="47" dur="500" fill="hold"/>
                                        <p:tgtEl>
                                          <p:spTgt spid="30722"/>
                                        </p:tgtEl>
                                        <p:attrNameLst>
                                          <p:attrName>ppt_x</p:attrName>
                                        </p:attrNameLst>
                                      </p:cBhvr>
                                      <p:tavLst>
                                        <p:tav tm="0">
                                          <p:val>
                                            <p:strVal val="0-#ppt_w/2"/>
                                          </p:val>
                                        </p:tav>
                                        <p:tav tm="100000">
                                          <p:val>
                                            <p:strVal val="#ppt_x"/>
                                          </p:val>
                                        </p:tav>
                                      </p:tavLst>
                                    </p:anim>
                                    <p:anim calcmode="lin" valueType="num">
                                      <p:cBhvr additive="base">
                                        <p:cTn id="48"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828800" y="838200"/>
            <a:ext cx="8610600" cy="4114800"/>
          </a:xfrm>
          <a:prstGeom prst="rect">
            <a:avLst/>
          </a:prstGeom>
          <a:solidFill>
            <a:schemeClr val="accent6">
              <a:lumMod val="60000"/>
              <a:lumOff val="40000"/>
            </a:schemeClr>
          </a:solidFill>
          <a:ln w="3175">
            <a:solidFill>
              <a:schemeClr val="accent5">
                <a:lumMod val="60000"/>
                <a:lumOff val="40000"/>
              </a:schemeClr>
            </a:solidFill>
          </a:ln>
        </p:spPr>
        <p:txBody>
          <a:bodyPr vert="horz" lIns="91440" tIns="45720" rIns="91440" bIns="45720" rtlCol="0">
            <a:normAutofit/>
          </a:bodyPr>
          <a:lstStyle/>
          <a:p>
            <a:r>
              <a:rPr lang="id-ID" sz="2000" dirty="0"/>
              <a:t>Berdasarkan </a:t>
            </a:r>
            <a:r>
              <a:rPr lang="en-US" sz="2000" dirty="0" err="1"/>
              <a:t>klaim</a:t>
            </a:r>
            <a:r>
              <a:rPr lang="en-US" sz="2000" dirty="0"/>
              <a:t> </a:t>
            </a:r>
            <a:r>
              <a:rPr lang="en-US" sz="2000" dirty="0" err="1"/>
              <a:t>asosiasi</a:t>
            </a:r>
            <a:r>
              <a:rPr lang="en-US" sz="2000" dirty="0"/>
              <a:t> TV </a:t>
            </a:r>
            <a:r>
              <a:rPr lang="en-US" sz="2000" dirty="0" err="1"/>
              <a:t>menunjukkan</a:t>
            </a:r>
            <a:r>
              <a:rPr lang="en-US" sz="2000" dirty="0"/>
              <a:t> </a:t>
            </a:r>
            <a:r>
              <a:rPr lang="en-US" sz="2000" dirty="0" err="1"/>
              <a:t>bahwa</a:t>
            </a:r>
            <a:r>
              <a:rPr lang="id-ID" sz="2000" dirty="0"/>
              <a:t> rata-rata pemerisa televisi di Indonesia menonton selama 8 jam sehari. </a:t>
            </a:r>
            <a:r>
              <a:rPr lang="en-US" sz="2000" dirty="0"/>
              <a:t>S</a:t>
            </a:r>
            <a:r>
              <a:rPr lang="id-ID" sz="2000" dirty="0"/>
              <a:t>urvei yang dilakukan lembaga konsumen Indonesia</a:t>
            </a:r>
            <a:r>
              <a:rPr lang="en-US" sz="2000" dirty="0"/>
              <a:t> </a:t>
            </a:r>
            <a:r>
              <a:rPr lang="en-US" sz="2000" dirty="0" err="1"/>
              <a:t>ingin</a:t>
            </a:r>
            <a:r>
              <a:rPr lang="en-US" sz="2000" dirty="0"/>
              <a:t> </a:t>
            </a:r>
            <a:r>
              <a:rPr lang="en-US" sz="2000" dirty="0" err="1"/>
              <a:t>membuktikan</a:t>
            </a:r>
            <a:r>
              <a:rPr lang="en-US" sz="2000" dirty="0"/>
              <a:t> </a:t>
            </a:r>
            <a:r>
              <a:rPr lang="en-US" sz="2000" dirty="0" err="1"/>
              <a:t>klaim</a:t>
            </a:r>
            <a:r>
              <a:rPr lang="en-US" sz="2000" dirty="0"/>
              <a:t> </a:t>
            </a:r>
            <a:r>
              <a:rPr lang="en-US" sz="2000" dirty="0" err="1"/>
              <a:t>tersebut</a:t>
            </a:r>
            <a:r>
              <a:rPr lang="en-US" sz="2000" dirty="0"/>
              <a:t>.  </a:t>
            </a:r>
            <a:r>
              <a:rPr lang="id-ID" sz="2000" dirty="0"/>
              <a:t>Sebanyak 100 sampel yang diambil dari seluruh kota besar di Indonesia menunjukkan bahwa rata-rata waktu menonton televisi adalah 7,5 jam dengan standar deviasi 2,25 jam.</a:t>
            </a:r>
            <a:endParaRPr lang="en-US" sz="2000" dirty="0"/>
          </a:p>
          <a:p>
            <a:r>
              <a:rPr lang="id-ID" sz="2000" dirty="0"/>
              <a:t> </a:t>
            </a:r>
            <a:endParaRPr lang="en-US" sz="2000" dirty="0"/>
          </a:p>
          <a:p>
            <a:pPr lvl="0"/>
            <a:r>
              <a:rPr lang="en-US" sz="2000" dirty="0" err="1"/>
              <a:t>Dengan</a:t>
            </a:r>
            <a:r>
              <a:rPr lang="en-US" sz="2000" dirty="0"/>
              <a:t> </a:t>
            </a:r>
            <a:r>
              <a:rPr lang="en-US" sz="2000" dirty="0" err="1"/>
              <a:t>menggunakan</a:t>
            </a:r>
            <a:r>
              <a:rPr lang="en-US" sz="2000" dirty="0"/>
              <a:t> p-value, a</a:t>
            </a:r>
            <a:r>
              <a:rPr lang="id-ID" sz="2000" dirty="0"/>
              <a:t>pakah </a:t>
            </a:r>
            <a:r>
              <a:rPr lang="en-US" sz="2000" dirty="0"/>
              <a:t>b</a:t>
            </a:r>
            <a:r>
              <a:rPr lang="id-ID" sz="2000" dirty="0"/>
              <a:t>isa </a:t>
            </a:r>
            <a:r>
              <a:rPr lang="en-US" sz="2000" dirty="0" err="1"/>
              <a:t>disi</a:t>
            </a:r>
            <a:r>
              <a:rPr lang="id-ID" sz="2000" dirty="0"/>
              <a:t>mpulkan bahwa rata-rata waktu menonton </a:t>
            </a:r>
            <a:r>
              <a:rPr lang="en-US" sz="2000" dirty="0"/>
              <a:t>TV </a:t>
            </a:r>
            <a:r>
              <a:rPr lang="en-US" sz="2000" dirty="0" err="1"/>
              <a:t>lebih</a:t>
            </a:r>
            <a:r>
              <a:rPr lang="en-US" sz="2000" dirty="0"/>
              <a:t> </a:t>
            </a:r>
            <a:r>
              <a:rPr lang="en-US" sz="2000" dirty="0" err="1"/>
              <a:t>kecil</a:t>
            </a:r>
            <a:r>
              <a:rPr lang="en-US" sz="2000" dirty="0"/>
              <a:t> </a:t>
            </a:r>
            <a:r>
              <a:rPr lang="en-US" sz="2000" dirty="0" err="1"/>
              <a:t>dari</a:t>
            </a:r>
            <a:r>
              <a:rPr lang="en-US" sz="2000" dirty="0"/>
              <a:t> </a:t>
            </a:r>
            <a:r>
              <a:rPr lang="id-ID" sz="2000" dirty="0"/>
              <a:t>8 jam per hari dengan tingkat signifikansi </a:t>
            </a:r>
            <a:r>
              <a:rPr lang="en-US" sz="2000" dirty="0"/>
              <a:t>1</a:t>
            </a:r>
            <a:r>
              <a:rPr lang="id-ID" sz="2000" dirty="0"/>
              <a:t>%?</a:t>
            </a:r>
            <a:endParaRPr lang="en-US" sz="2000" dirty="0"/>
          </a:p>
          <a:p>
            <a:pPr marL="344488" lvl="1" indent="-344488">
              <a:buFont typeface="Wingdings" pitchFamily="2" charset="2"/>
              <a:buChar char="ü"/>
            </a:pPr>
            <a:r>
              <a:rPr lang="id-ID" sz="2000" dirty="0"/>
              <a:t>H</a:t>
            </a:r>
            <a:r>
              <a:rPr lang="id-ID" sz="2000" baseline="-25000" dirty="0"/>
              <a:t>0</a:t>
            </a:r>
            <a:r>
              <a:rPr lang="id-ID" sz="2000" dirty="0"/>
              <a:t> : </a:t>
            </a:r>
            <a:r>
              <a:rPr lang="id-ID" sz="2000" dirty="0">
                <a:sym typeface="Symbol"/>
              </a:rPr>
              <a:t></a:t>
            </a:r>
            <a:r>
              <a:rPr lang="id-ID" sz="2000" dirty="0"/>
              <a:t> = 8</a:t>
            </a:r>
            <a:endParaRPr lang="en-US" sz="2000" dirty="0"/>
          </a:p>
          <a:p>
            <a:pPr marL="344488" indent="-344488"/>
            <a:r>
              <a:rPr lang="en-US" sz="2000" dirty="0"/>
              <a:t>	</a:t>
            </a:r>
            <a:r>
              <a:rPr lang="id-ID" sz="2000" dirty="0"/>
              <a:t>H</a:t>
            </a:r>
            <a:r>
              <a:rPr lang="id-ID" sz="2000" baseline="-25000" dirty="0"/>
              <a:t>a</a:t>
            </a:r>
            <a:r>
              <a:rPr lang="id-ID" sz="2000" dirty="0"/>
              <a:t> : </a:t>
            </a:r>
            <a:r>
              <a:rPr lang="id-ID" sz="2000" dirty="0">
                <a:sym typeface="Symbol"/>
              </a:rPr>
              <a:t></a:t>
            </a:r>
            <a:r>
              <a:rPr lang="id-ID" sz="2000" dirty="0"/>
              <a:t> </a:t>
            </a:r>
            <a:r>
              <a:rPr lang="en-US" sz="2000" dirty="0">
                <a:sym typeface="Symbol"/>
              </a:rPr>
              <a:t>&lt;</a:t>
            </a:r>
            <a:r>
              <a:rPr lang="id-ID" sz="2000" dirty="0"/>
              <a:t> 8</a:t>
            </a:r>
            <a:endParaRPr lang="en-US" sz="2000" dirty="0"/>
          </a:p>
          <a:p>
            <a:endParaRPr lang="en-US" sz="2000" dirty="0"/>
          </a:p>
          <a:p>
            <a:endParaRPr lang="en-US" sz="2000" dirty="0"/>
          </a:p>
          <a:p>
            <a:pPr>
              <a:buFont typeface="Wingdings" pitchFamily="2" charset="2"/>
              <a:buChar char="ü"/>
            </a:pPr>
            <a:endParaRPr lang="en-US" sz="2000" dirty="0"/>
          </a:p>
          <a:p>
            <a:pPr lvl="0"/>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29698" name="Picture 2"/>
          <p:cNvPicPr>
            <a:picLocks noChangeAspect="1" noChangeArrowheads="1"/>
          </p:cNvPicPr>
          <p:nvPr/>
        </p:nvPicPr>
        <p:blipFill>
          <a:blip r:embed="rId2" cstate="print"/>
          <a:srcRect/>
          <a:stretch>
            <a:fillRect/>
          </a:stretch>
        </p:blipFill>
        <p:spPr bwMode="auto">
          <a:xfrm>
            <a:off x="1981200" y="4038600"/>
            <a:ext cx="3067050" cy="838200"/>
          </a:xfrm>
          <a:prstGeom prst="rect">
            <a:avLst/>
          </a:prstGeom>
          <a:noFill/>
          <a:ln w="9525">
            <a:noFill/>
            <a:miter lim="800000"/>
            <a:headEnd/>
            <a:tailEnd/>
          </a:ln>
        </p:spPr>
      </p:pic>
      <p:sp>
        <p:nvSpPr>
          <p:cNvPr id="6" name="Rectangle 3"/>
          <p:cNvSpPr txBox="1">
            <a:spLocks noChangeArrowheads="1"/>
          </p:cNvSpPr>
          <p:nvPr/>
        </p:nvSpPr>
        <p:spPr>
          <a:xfrm>
            <a:off x="1828800" y="5105400"/>
            <a:ext cx="8610600" cy="1524000"/>
          </a:xfrm>
          <a:prstGeom prst="rect">
            <a:avLst/>
          </a:prstGeom>
          <a:solidFill>
            <a:srgbClr val="93F7A4"/>
          </a:solidFill>
          <a:ln w="3175">
            <a:solidFill>
              <a:schemeClr val="accent5">
                <a:lumMod val="60000"/>
                <a:lumOff val="40000"/>
              </a:schemeClr>
            </a:solidFill>
          </a:ln>
        </p:spPr>
        <p:txBody>
          <a:bodyPr vert="horz" lIns="91440" tIns="45720" rIns="91440" bIns="45720" rtlCol="0">
            <a:normAutofit lnSpcReduction="10000"/>
          </a:bodyPr>
          <a:lstStyle/>
          <a:p>
            <a:r>
              <a:rPr lang="en-US" sz="2000" dirty="0" err="1"/>
              <a:t>Nilai</a:t>
            </a:r>
            <a:r>
              <a:rPr lang="en-US" sz="2000" dirty="0"/>
              <a:t> </a:t>
            </a:r>
            <a:r>
              <a:rPr lang="en-US" sz="2000" dirty="0" err="1"/>
              <a:t>probabilitas</a:t>
            </a:r>
            <a:r>
              <a:rPr lang="en-US" sz="2000" dirty="0"/>
              <a:t> </a:t>
            </a:r>
            <a:r>
              <a:rPr lang="en-US" sz="2000" dirty="0" err="1"/>
              <a:t>pada</a:t>
            </a:r>
            <a:r>
              <a:rPr lang="en-US" sz="2000" dirty="0"/>
              <a:t> Z=-2,22 </a:t>
            </a:r>
            <a:r>
              <a:rPr lang="en-US" sz="2000" dirty="0" err="1"/>
              <a:t>sebesar</a:t>
            </a:r>
            <a:r>
              <a:rPr lang="en-US" sz="2000" dirty="0"/>
              <a:t> 0,4868 </a:t>
            </a:r>
          </a:p>
          <a:p>
            <a:r>
              <a:rPr lang="en-US" sz="2000" dirty="0"/>
              <a:t>p-value = 0,5 – 0,4868= 0,0132 </a:t>
            </a:r>
          </a:p>
          <a:p>
            <a:r>
              <a:rPr lang="en-US" sz="2000" dirty="0"/>
              <a:t>p-value=0,0132 &lt; </a:t>
            </a:r>
            <a:r>
              <a:rPr lang="id-ID" sz="2000" dirty="0">
                <a:sym typeface="Symbol"/>
              </a:rPr>
              <a:t></a:t>
            </a:r>
            <a:r>
              <a:rPr lang="en-US" sz="2000" dirty="0">
                <a:sym typeface="Symbol"/>
              </a:rPr>
              <a:t>=2%  </a:t>
            </a:r>
            <a:r>
              <a:rPr lang="en-US" sz="2000" dirty="0" err="1">
                <a:sym typeface="Symbol"/>
              </a:rPr>
              <a:t>sehingga</a:t>
            </a:r>
            <a:r>
              <a:rPr lang="en-US" sz="2000" dirty="0"/>
              <a:t> </a:t>
            </a:r>
            <a:r>
              <a:rPr lang="en-US" sz="2000" dirty="0" err="1"/>
              <a:t>menolak</a:t>
            </a:r>
            <a:r>
              <a:rPr lang="en-US" sz="2000" dirty="0"/>
              <a:t> </a:t>
            </a:r>
            <a:r>
              <a:rPr lang="en-US" sz="2000" dirty="0" err="1"/>
              <a:t>hipotesis</a:t>
            </a:r>
            <a:r>
              <a:rPr lang="en-US" sz="2000" dirty="0"/>
              <a:t> </a:t>
            </a:r>
            <a:r>
              <a:rPr lang="en-US" sz="2000" dirty="0" err="1"/>
              <a:t>nol</a:t>
            </a:r>
            <a:endParaRPr lang="en-US" sz="2000" dirty="0"/>
          </a:p>
          <a:p>
            <a:r>
              <a:rPr lang="en-US" sz="2000" dirty="0" err="1"/>
              <a:t>Kesimpulannya</a:t>
            </a:r>
            <a:r>
              <a:rPr lang="en-US" sz="2000" dirty="0"/>
              <a:t> </a:t>
            </a:r>
            <a:r>
              <a:rPr lang="en-US" sz="2000" dirty="0" err="1"/>
              <a:t>sampel</a:t>
            </a:r>
            <a:r>
              <a:rPr lang="en-US" sz="2000" dirty="0"/>
              <a:t> </a:t>
            </a:r>
            <a:r>
              <a:rPr lang="en-US" sz="2000" dirty="0" err="1"/>
              <a:t>cukup</a:t>
            </a:r>
            <a:r>
              <a:rPr lang="en-US" sz="2000" dirty="0"/>
              <a:t> </a:t>
            </a:r>
            <a:r>
              <a:rPr lang="en-US" sz="2000" dirty="0" err="1"/>
              <a:t>bukti</a:t>
            </a:r>
            <a:r>
              <a:rPr lang="en-US" sz="2000" dirty="0"/>
              <a:t> </a:t>
            </a:r>
            <a:r>
              <a:rPr lang="id-ID" sz="2000" dirty="0"/>
              <a:t>bahwa waktu rata-rata menonton televisi </a:t>
            </a:r>
            <a:r>
              <a:rPr lang="en-US" sz="2000" dirty="0" err="1"/>
              <a:t>kurang</a:t>
            </a:r>
            <a:r>
              <a:rPr lang="en-US" sz="2000" dirty="0"/>
              <a:t> </a:t>
            </a:r>
            <a:r>
              <a:rPr lang="en-US" sz="2000" dirty="0" err="1"/>
              <a:t>dari</a:t>
            </a:r>
            <a:r>
              <a:rPr lang="id-ID" sz="2000" dirty="0"/>
              <a:t> 8 jam per hari</a:t>
            </a:r>
            <a:r>
              <a:rPr lang="en-US" sz="2000" dirty="0"/>
              <a:t>. </a:t>
            </a:r>
          </a:p>
          <a:p>
            <a:pPr>
              <a:buFont typeface="Wingdings" pitchFamily="2" charset="2"/>
              <a:buChar char="ü"/>
            </a:pPr>
            <a:endParaRPr lang="en-US" sz="2000" dirty="0"/>
          </a:p>
          <a:p>
            <a:pPr lvl="0"/>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1000" fill="hold"/>
                                        <p:tgtEl>
                                          <p:spTgt spid="7">
                                            <p:bg/>
                                          </p:spTgt>
                                        </p:tgtEl>
                                        <p:attrNameLst>
                                          <p:attrName>ppt_w</p:attrName>
                                        </p:attrNameLst>
                                      </p:cBhvr>
                                      <p:tavLst>
                                        <p:tav tm="0">
                                          <p:val>
                                            <p:fltVal val="0"/>
                                          </p:val>
                                        </p:tav>
                                        <p:tav tm="100000">
                                          <p:val>
                                            <p:strVal val="#ppt_w"/>
                                          </p:val>
                                        </p:tav>
                                      </p:tavLst>
                                    </p:anim>
                                    <p:anim calcmode="lin" valueType="num">
                                      <p:cBhvr>
                                        <p:cTn id="8" dur="1000" fill="hold"/>
                                        <p:tgtEl>
                                          <p:spTgt spid="7">
                                            <p:bg/>
                                          </p:spTgt>
                                        </p:tgtEl>
                                        <p:attrNameLst>
                                          <p:attrName>ppt_h</p:attrName>
                                        </p:attrNameLst>
                                      </p:cBhvr>
                                      <p:tavLst>
                                        <p:tav tm="0">
                                          <p:val>
                                            <p:fltVal val="0"/>
                                          </p:val>
                                        </p:tav>
                                        <p:tav tm="100000">
                                          <p:val>
                                            <p:strVal val="#ppt_h"/>
                                          </p:val>
                                        </p:tav>
                                      </p:tavLst>
                                    </p:anim>
                                    <p:anim calcmode="lin" valueType="num">
                                      <p:cBhvr>
                                        <p:cTn id="9" dur="100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p:cTn id="37"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 calcmode="lin" valueType="num">
                                      <p:cBhvr>
                                        <p:cTn id="45"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29698"/>
                                        </p:tgtEl>
                                        <p:attrNameLst>
                                          <p:attrName>style.visibility</p:attrName>
                                        </p:attrNameLst>
                                      </p:cBhvr>
                                      <p:to>
                                        <p:strVal val="visible"/>
                                      </p:to>
                                    </p:set>
                                    <p:anim calcmode="lin" valueType="num">
                                      <p:cBhvr additive="base">
                                        <p:cTn id="53" dur="500" fill="hold"/>
                                        <p:tgtEl>
                                          <p:spTgt spid="29698"/>
                                        </p:tgtEl>
                                        <p:attrNameLst>
                                          <p:attrName>ppt_x</p:attrName>
                                        </p:attrNameLst>
                                      </p:cBhvr>
                                      <p:tavLst>
                                        <p:tav tm="0">
                                          <p:val>
                                            <p:strVal val="1+#ppt_w/2"/>
                                          </p:val>
                                        </p:tav>
                                        <p:tav tm="100000">
                                          <p:val>
                                            <p:strVal val="#ppt_x"/>
                                          </p:val>
                                        </p:tav>
                                      </p:tavLst>
                                    </p:anim>
                                    <p:anim calcmode="lin" valueType="num">
                                      <p:cBhvr additive="base">
                                        <p:cTn id="54"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6">
                                            <p:bg/>
                                          </p:spTgt>
                                        </p:tgtEl>
                                        <p:attrNameLst>
                                          <p:attrName>style.visibility</p:attrName>
                                        </p:attrNameLst>
                                      </p:cBhvr>
                                      <p:to>
                                        <p:strVal val="visible"/>
                                      </p:to>
                                    </p:set>
                                    <p:anim calcmode="lin" valueType="num">
                                      <p:cBhvr>
                                        <p:cTn id="59" dur="1000" fill="hold"/>
                                        <p:tgtEl>
                                          <p:spTgt spid="6">
                                            <p:bg/>
                                          </p:spTgt>
                                        </p:tgtEl>
                                        <p:attrNameLst>
                                          <p:attrName>ppt_w</p:attrName>
                                        </p:attrNameLst>
                                      </p:cBhvr>
                                      <p:tavLst>
                                        <p:tav tm="0">
                                          <p:val>
                                            <p:fltVal val="0"/>
                                          </p:val>
                                        </p:tav>
                                        <p:tav tm="100000">
                                          <p:val>
                                            <p:strVal val="#ppt_w"/>
                                          </p:val>
                                        </p:tav>
                                      </p:tavLst>
                                    </p:anim>
                                    <p:anim calcmode="lin" valueType="num">
                                      <p:cBhvr>
                                        <p:cTn id="60" dur="1000" fill="hold"/>
                                        <p:tgtEl>
                                          <p:spTgt spid="6">
                                            <p:bg/>
                                          </p:spTgt>
                                        </p:tgtEl>
                                        <p:attrNameLst>
                                          <p:attrName>ppt_h</p:attrName>
                                        </p:attrNameLst>
                                      </p:cBhvr>
                                      <p:tavLst>
                                        <p:tav tm="0">
                                          <p:val>
                                            <p:fltVal val="0"/>
                                          </p:val>
                                        </p:tav>
                                        <p:tav tm="100000">
                                          <p:val>
                                            <p:strVal val="#ppt_h"/>
                                          </p:val>
                                        </p:tav>
                                      </p:tavLst>
                                    </p:anim>
                                    <p:anim calcmode="lin" valueType="num">
                                      <p:cBhvr>
                                        <p:cTn id="61"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3" fill="hold">
                      <p:stCondLst>
                        <p:cond delay="indefinite"/>
                      </p:stCondLst>
                      <p:childTnLst>
                        <p:par>
                          <p:cTn id="64" fill="hold">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 calcmode="lin" valueType="num">
                                      <p:cBhvr>
                                        <p:cTn id="6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69"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p:stCondLst>
                        <p:cond delay="indefinite"/>
                      </p:stCondLst>
                      <p:childTnLst>
                        <p:par>
                          <p:cTn id="72" fill="hold">
                            <p:stCondLst>
                              <p:cond delay="0"/>
                            </p:stCondLst>
                            <p:childTnLst>
                              <p:par>
                                <p:cTn id="73" presetID="15" presetClass="entr" presetSubtype="0" fill="hold" grpId="0" nodeType="clickEffect">
                                  <p:stCondLst>
                                    <p:cond delay="0"/>
                                  </p:stCondLst>
                                  <p:childTnLst>
                                    <p:set>
                                      <p:cBhvr>
                                        <p:cTn id="74" dur="1" fill="hold">
                                          <p:stCondLst>
                                            <p:cond delay="0"/>
                                          </p:stCondLst>
                                        </p:cTn>
                                        <p:tgtEl>
                                          <p:spTgt spid="6">
                                            <p:txEl>
                                              <p:pRg st="1" end="1"/>
                                            </p:txEl>
                                          </p:spTgt>
                                        </p:tgtEl>
                                        <p:attrNameLst>
                                          <p:attrName>style.visibility</p:attrName>
                                        </p:attrNameLst>
                                      </p:cBhvr>
                                      <p:to>
                                        <p:strVal val="visible"/>
                                      </p:to>
                                    </p:set>
                                    <p:anim calcmode="lin" valueType="num">
                                      <p:cBhvr>
                                        <p:cTn id="7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7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77"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78"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9" fill="hold">
                      <p:stCondLst>
                        <p:cond delay="indefinite"/>
                      </p:stCondLst>
                      <p:childTnLst>
                        <p:par>
                          <p:cTn id="80" fill="hold">
                            <p:stCondLst>
                              <p:cond delay="0"/>
                            </p:stCondLst>
                            <p:childTnLst>
                              <p:par>
                                <p:cTn id="81" presetID="15" presetClass="entr" presetSubtype="0" fill="hold" grpId="0" nodeType="clickEffect">
                                  <p:stCondLst>
                                    <p:cond delay="0"/>
                                  </p:stCondLst>
                                  <p:childTnLst>
                                    <p:set>
                                      <p:cBhvr>
                                        <p:cTn id="82" dur="1" fill="hold">
                                          <p:stCondLst>
                                            <p:cond delay="0"/>
                                          </p:stCondLst>
                                        </p:cTn>
                                        <p:tgtEl>
                                          <p:spTgt spid="6">
                                            <p:txEl>
                                              <p:pRg st="2" end="2"/>
                                            </p:txEl>
                                          </p:spTgt>
                                        </p:tgtEl>
                                        <p:attrNameLst>
                                          <p:attrName>style.visibility</p:attrName>
                                        </p:attrNameLst>
                                      </p:cBhvr>
                                      <p:to>
                                        <p:strVal val="visible"/>
                                      </p:to>
                                    </p:set>
                                    <p:anim calcmode="lin" valueType="num">
                                      <p:cBhvr>
                                        <p:cTn id="8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85"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grpId="0" nodeType="clickEffect">
                                  <p:stCondLst>
                                    <p:cond delay="0"/>
                                  </p:stCondLst>
                                  <p:childTnLst>
                                    <p:set>
                                      <p:cBhvr>
                                        <p:cTn id="90" dur="1" fill="hold">
                                          <p:stCondLst>
                                            <p:cond delay="0"/>
                                          </p:stCondLst>
                                        </p:cTn>
                                        <p:tgtEl>
                                          <p:spTgt spid="6">
                                            <p:txEl>
                                              <p:pRg st="3" end="3"/>
                                            </p:txEl>
                                          </p:spTgt>
                                        </p:tgtEl>
                                        <p:attrNameLst>
                                          <p:attrName>style.visibility</p:attrName>
                                        </p:attrNameLst>
                                      </p:cBhvr>
                                      <p:to>
                                        <p:strVal val="visible"/>
                                      </p:to>
                                    </p:set>
                                    <p:anim calcmode="lin" valueType="num">
                                      <p:cBhvr>
                                        <p:cTn id="9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9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93"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838200"/>
            <a:ext cx="8610600" cy="5867400"/>
          </a:xfrm>
          <a:prstGeom prst="rect">
            <a:avLst/>
          </a:prstGeom>
          <a:solidFill>
            <a:srgbClr val="FF66FF"/>
          </a:solidFill>
          <a:ln w="3175">
            <a:solidFill>
              <a:schemeClr val="accent5">
                <a:lumMod val="60000"/>
                <a:lumOff val="40000"/>
              </a:schemeClr>
            </a:solidFill>
          </a:ln>
        </p:spPr>
        <p:txBody>
          <a:bodyPr vert="horz" lIns="91440" tIns="45720" rIns="91440" bIns="45720" rtlCol="0">
            <a:normAutofit/>
          </a:bodyPr>
          <a:lstStyle/>
          <a:p>
            <a:r>
              <a:rPr lang="id-ID" sz="2000" b="1" dirty="0"/>
              <a:t>11.</a:t>
            </a:r>
            <a:r>
              <a:rPr lang="en-US" sz="2000" b="1" dirty="0"/>
              <a:t>1</a:t>
            </a:r>
            <a:r>
              <a:rPr lang="id-ID" sz="2000" b="1" dirty="0"/>
              <a:t>. Jenis Uji Hipotesis Dua Sampel</a:t>
            </a:r>
            <a:endParaRPr lang="en-US" sz="2000" dirty="0"/>
          </a:p>
          <a:p>
            <a:pPr marL="225425" indent="-225425">
              <a:buFont typeface="Symbol" pitchFamily="18" charset="2"/>
              <a:buChar char="·"/>
            </a:pPr>
            <a:r>
              <a:rPr lang="en-US" sz="2000" dirty="0"/>
              <a:t>U</a:t>
            </a:r>
            <a:r>
              <a:rPr lang="id-ID" sz="2000" dirty="0"/>
              <a:t>ji hipotesis satu sampel merupakan uji mencari kebenaran parameter populasi dari </a:t>
            </a:r>
            <a:r>
              <a:rPr lang="en-US" sz="2000" dirty="0" err="1"/>
              <a:t>statistik</a:t>
            </a:r>
            <a:r>
              <a:rPr lang="en-US" sz="2000" dirty="0"/>
              <a:t> </a:t>
            </a:r>
            <a:r>
              <a:rPr lang="id-ID" sz="2000" dirty="0"/>
              <a:t>sampel</a:t>
            </a:r>
            <a:r>
              <a:rPr lang="en-US" sz="2000" dirty="0"/>
              <a:t> </a:t>
            </a:r>
            <a:r>
              <a:rPr lang="en-US" sz="2000" dirty="0" err="1"/>
              <a:t>seperti</a:t>
            </a:r>
            <a:r>
              <a:rPr lang="en-US" sz="2000" dirty="0"/>
              <a:t>  </a:t>
            </a:r>
            <a:r>
              <a:rPr lang="id-ID" sz="2000" dirty="0"/>
              <a:t>uji rata-rata dan uji proporsi. </a:t>
            </a:r>
            <a:endParaRPr lang="en-US" sz="2000" dirty="0"/>
          </a:p>
          <a:p>
            <a:pPr marL="225425" indent="-225425">
              <a:buFont typeface="Symbol" pitchFamily="18" charset="2"/>
              <a:buChar char="·"/>
            </a:pPr>
            <a:r>
              <a:rPr lang="en-US" sz="2000" dirty="0"/>
              <a:t>U</a:t>
            </a:r>
            <a:r>
              <a:rPr lang="id-ID" sz="2000" dirty="0"/>
              <a:t>ji hipotesis dua sampel</a:t>
            </a:r>
            <a:r>
              <a:rPr lang="en-US" sz="2000" dirty="0"/>
              <a:t> </a:t>
            </a:r>
            <a:r>
              <a:rPr lang="en-US" sz="2000" dirty="0" err="1"/>
              <a:t>uji</a:t>
            </a:r>
            <a:r>
              <a:rPr lang="en-US" sz="2000" dirty="0"/>
              <a:t> </a:t>
            </a:r>
            <a:r>
              <a:rPr lang="en-US" sz="2000" dirty="0" err="1"/>
              <a:t>untuk</a:t>
            </a:r>
            <a:r>
              <a:rPr lang="en-US" sz="2000" dirty="0"/>
              <a:t> </a:t>
            </a:r>
            <a:r>
              <a:rPr lang="id-ID" sz="2000" dirty="0"/>
              <a:t>membandingkan parameter dua populasi</a:t>
            </a:r>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3" name="Picture 2"/>
          <p:cNvPicPr>
            <a:picLocks noChangeAspect="1" noChangeArrowheads="1"/>
          </p:cNvPicPr>
          <p:nvPr/>
        </p:nvPicPr>
        <p:blipFill>
          <a:blip r:embed="rId2" cstate="print"/>
          <a:srcRect/>
          <a:stretch>
            <a:fillRect/>
          </a:stretch>
        </p:blipFill>
        <p:spPr bwMode="auto">
          <a:xfrm>
            <a:off x="2057400" y="2286000"/>
            <a:ext cx="81534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3"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1+#ppt_w/2"/>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685800"/>
            <a:ext cx="8610600" cy="2819400"/>
          </a:xfrm>
          <a:prstGeom prst="rect">
            <a:avLst/>
          </a:prstGeom>
          <a:solidFill>
            <a:srgbClr val="93F7A4"/>
          </a:solidFill>
          <a:ln w="3175">
            <a:solidFill>
              <a:schemeClr val="accent5">
                <a:lumMod val="60000"/>
                <a:lumOff val="40000"/>
              </a:schemeClr>
            </a:solidFill>
          </a:ln>
        </p:spPr>
        <p:txBody>
          <a:bodyPr vert="horz" lIns="91440" tIns="45720" rIns="91440" bIns="45720" rtlCol="0">
            <a:normAutofit/>
          </a:bodyPr>
          <a:lstStyle/>
          <a:p>
            <a:r>
              <a:rPr lang="id-ID" sz="2000" b="1" dirty="0"/>
              <a:t>11.</a:t>
            </a:r>
            <a:r>
              <a:rPr lang="en-US" sz="2000" b="1" dirty="0"/>
              <a:t>2</a:t>
            </a:r>
            <a:r>
              <a:rPr lang="id-ID" sz="2000" b="1" dirty="0"/>
              <a:t>. Uji Rata-Rata Bersifat Independen Dan Sample Besar</a:t>
            </a:r>
            <a:endParaRPr lang="en-US" sz="2000" b="1" dirty="0"/>
          </a:p>
          <a:p>
            <a:r>
              <a:rPr lang="en-US" sz="2000" dirty="0" err="1"/>
              <a:t>Jika</a:t>
            </a:r>
            <a:r>
              <a:rPr lang="en-US" sz="2000" dirty="0"/>
              <a:t> </a:t>
            </a:r>
            <a:r>
              <a:rPr lang="en-US" sz="2000" dirty="0" err="1"/>
              <a:t>standar</a:t>
            </a:r>
            <a:r>
              <a:rPr lang="en-US" sz="2000" dirty="0"/>
              <a:t> </a:t>
            </a:r>
            <a:r>
              <a:rPr lang="en-US" sz="2000" dirty="0" err="1"/>
              <a:t>deviasi</a:t>
            </a:r>
            <a:r>
              <a:rPr lang="en-US" sz="2000" dirty="0"/>
              <a:t> </a:t>
            </a:r>
            <a:r>
              <a:rPr lang="en-US" sz="2000" dirty="0" err="1"/>
              <a:t>populasi</a:t>
            </a:r>
            <a:r>
              <a:rPr lang="en-US" sz="2000" dirty="0"/>
              <a:t> </a:t>
            </a:r>
            <a:r>
              <a:rPr lang="en-US" sz="2000" dirty="0" err="1"/>
              <a:t>diketahui</a:t>
            </a:r>
            <a:endParaRPr lang="en-US" sz="2000" dirty="0"/>
          </a:p>
          <a:p>
            <a:pPr marL="225425" indent="-225425">
              <a:buFont typeface="Symbol" pitchFamily="18" charset="2"/>
              <a:buChar char="·"/>
            </a:pPr>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graphicFrame>
        <p:nvGraphicFramePr>
          <p:cNvPr id="1026" name="Object 2"/>
          <p:cNvGraphicFramePr>
            <a:graphicFrameLocks noChangeAspect="1"/>
          </p:cNvGraphicFramePr>
          <p:nvPr/>
        </p:nvGraphicFramePr>
        <p:xfrm>
          <a:off x="2971800" y="1524000"/>
          <a:ext cx="5867400" cy="2057400"/>
        </p:xfrm>
        <a:graphic>
          <a:graphicData uri="http://schemas.openxmlformats.org/presentationml/2006/ole">
            <mc:AlternateContent xmlns:mc="http://schemas.openxmlformats.org/markup-compatibility/2006">
              <mc:Choice xmlns:v="urn:schemas-microsoft-com:vml" Requires="v">
                <p:oleObj spid="_x0000_s9222" name="Equation" r:id="rId3" imgW="2489040" imgH="990360" progId="Equation.3">
                  <p:embed/>
                </p:oleObj>
              </mc:Choice>
              <mc:Fallback>
                <p:oleObj name="Equation" r:id="rId3" imgW="2489040" imgH="990360" progId="Equation.3">
                  <p:embed/>
                  <p:pic>
                    <p:nvPicPr>
                      <p:cNvPr id="102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524000"/>
                        <a:ext cx="5867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3"/>
          <p:cNvSpPr txBox="1">
            <a:spLocks noChangeArrowheads="1"/>
          </p:cNvSpPr>
          <p:nvPr/>
        </p:nvSpPr>
        <p:spPr>
          <a:xfrm>
            <a:off x="1828800" y="3733800"/>
            <a:ext cx="8610600" cy="2819400"/>
          </a:xfrm>
          <a:prstGeom prst="rect">
            <a:avLst/>
          </a:prstGeom>
          <a:solidFill>
            <a:srgbClr val="FFFF00"/>
          </a:solidFill>
          <a:ln w="3175">
            <a:solidFill>
              <a:schemeClr val="accent5">
                <a:lumMod val="60000"/>
                <a:lumOff val="40000"/>
              </a:schemeClr>
            </a:solidFill>
          </a:ln>
        </p:spPr>
        <p:txBody>
          <a:bodyPr vert="horz" lIns="91440" tIns="45720" rIns="91440" bIns="45720" rtlCol="0">
            <a:normAutofit/>
          </a:bodyPr>
          <a:lstStyle/>
          <a:p>
            <a:r>
              <a:rPr lang="en-US" sz="2000" dirty="0" err="1"/>
              <a:t>Jika</a:t>
            </a:r>
            <a:r>
              <a:rPr lang="en-US" sz="2000" dirty="0"/>
              <a:t> </a:t>
            </a:r>
            <a:r>
              <a:rPr lang="en-US" sz="2000" dirty="0" err="1"/>
              <a:t>standar</a:t>
            </a:r>
            <a:r>
              <a:rPr lang="en-US" sz="2000" dirty="0"/>
              <a:t> </a:t>
            </a:r>
            <a:r>
              <a:rPr lang="en-US" sz="2000" dirty="0" err="1"/>
              <a:t>deviasi</a:t>
            </a:r>
            <a:r>
              <a:rPr lang="en-US" sz="2000" dirty="0"/>
              <a:t> </a:t>
            </a:r>
            <a:r>
              <a:rPr lang="en-US" sz="2000" dirty="0" err="1"/>
              <a:t>populasi</a:t>
            </a:r>
            <a:r>
              <a:rPr lang="en-US" sz="2000" dirty="0"/>
              <a:t> </a:t>
            </a:r>
            <a:r>
              <a:rPr lang="en-US" sz="2000" dirty="0" err="1"/>
              <a:t>tidak</a:t>
            </a:r>
            <a:r>
              <a:rPr lang="en-US" sz="2000" dirty="0"/>
              <a:t> </a:t>
            </a:r>
            <a:r>
              <a:rPr lang="en-US" sz="2000" dirty="0" err="1"/>
              <a:t>diketahui</a:t>
            </a:r>
            <a:endParaRPr lang="en-US" sz="2000" dirty="0"/>
          </a:p>
          <a:p>
            <a:pPr marL="225425" indent="-225425">
              <a:buFont typeface="Symbol" pitchFamily="18" charset="2"/>
              <a:buChar char="·"/>
            </a:pPr>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graphicFrame>
        <p:nvGraphicFramePr>
          <p:cNvPr id="1027" name="Object 3"/>
          <p:cNvGraphicFramePr>
            <a:graphicFrameLocks noChangeAspect="1"/>
          </p:cNvGraphicFramePr>
          <p:nvPr/>
        </p:nvGraphicFramePr>
        <p:xfrm>
          <a:off x="2732089" y="4267200"/>
          <a:ext cx="6346825" cy="2057400"/>
        </p:xfrm>
        <a:graphic>
          <a:graphicData uri="http://schemas.openxmlformats.org/presentationml/2006/ole">
            <mc:AlternateContent xmlns:mc="http://schemas.openxmlformats.org/markup-compatibility/2006">
              <mc:Choice xmlns:v="urn:schemas-microsoft-com:vml" Requires="v">
                <p:oleObj spid="_x0000_s9223" name="Equation" r:id="rId5" imgW="2692080" imgH="990360" progId="Equation.3">
                  <p:embed/>
                </p:oleObj>
              </mc:Choice>
              <mc:Fallback>
                <p:oleObj name="Equation" r:id="rId5" imgW="2692080" imgH="990360" progId="Equation.3">
                  <p:embed/>
                  <p:pic>
                    <p:nvPicPr>
                      <p:cNvPr id="102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2089" y="4267200"/>
                        <a:ext cx="63468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1+#ppt_w/2"/>
                                          </p:val>
                                        </p:tav>
                                        <p:tav tm="100000">
                                          <p:val>
                                            <p:strVal val="#ppt_x"/>
                                          </p:val>
                                        </p:tav>
                                      </p:tavLst>
                                    </p:anim>
                                    <p:anim calcmode="lin" valueType="num">
                                      <p:cBhvr additive="base">
                                        <p:cTn id="32"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 calcmode="lin" valueType="num">
                                      <p:cBhvr>
                                        <p:cTn id="37" dur="1000" fill="hold"/>
                                        <p:tgtEl>
                                          <p:spTgt spid="5">
                                            <p:bg/>
                                          </p:spTgt>
                                        </p:tgtEl>
                                        <p:attrNameLst>
                                          <p:attrName>ppt_w</p:attrName>
                                        </p:attrNameLst>
                                      </p:cBhvr>
                                      <p:tavLst>
                                        <p:tav tm="0">
                                          <p:val>
                                            <p:fltVal val="0"/>
                                          </p:val>
                                        </p:tav>
                                        <p:tav tm="100000">
                                          <p:val>
                                            <p:strVal val="#ppt_w"/>
                                          </p:val>
                                        </p:tav>
                                      </p:tavLst>
                                    </p:anim>
                                    <p:anim calcmode="lin" valueType="num">
                                      <p:cBhvr>
                                        <p:cTn id="38" dur="1000" fill="hold"/>
                                        <p:tgtEl>
                                          <p:spTgt spid="5">
                                            <p:bg/>
                                          </p:spTgt>
                                        </p:tgtEl>
                                        <p:attrNameLst>
                                          <p:attrName>ppt_h</p:attrName>
                                        </p:attrNameLst>
                                      </p:cBhvr>
                                      <p:tavLst>
                                        <p:tav tm="0">
                                          <p:val>
                                            <p:fltVal val="0"/>
                                          </p:val>
                                        </p:tav>
                                        <p:tav tm="100000">
                                          <p:val>
                                            <p:strVal val="#ppt_h"/>
                                          </p:val>
                                        </p:tav>
                                      </p:tavLst>
                                    </p:anim>
                                    <p:anim calcmode="lin" valueType="num">
                                      <p:cBhvr>
                                        <p:cTn id="39" dur="1000" fill="hold"/>
                                        <p:tgtEl>
                                          <p:spTgt spid="5">
                                            <p:bg/>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 calcmode="lin" valueType="num">
                                      <p:cBhvr>
                                        <p:cTn id="4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47"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1027"/>
                                        </p:tgtEl>
                                        <p:attrNameLst>
                                          <p:attrName>style.visibility</p:attrName>
                                        </p:attrNameLst>
                                      </p:cBhvr>
                                      <p:to>
                                        <p:strVal val="visible"/>
                                      </p:to>
                                    </p:set>
                                    <p:anim calcmode="lin" valueType="num">
                                      <p:cBhvr additive="base">
                                        <p:cTn id="53" dur="500" fill="hold"/>
                                        <p:tgtEl>
                                          <p:spTgt spid="1027"/>
                                        </p:tgtEl>
                                        <p:attrNameLst>
                                          <p:attrName>ppt_x</p:attrName>
                                        </p:attrNameLst>
                                      </p:cBhvr>
                                      <p:tavLst>
                                        <p:tav tm="0">
                                          <p:val>
                                            <p:strVal val="1+#ppt_w/2"/>
                                          </p:val>
                                        </p:tav>
                                        <p:tav tm="100000">
                                          <p:val>
                                            <p:strVal val="#ppt_x"/>
                                          </p:val>
                                        </p:tav>
                                      </p:tavLst>
                                    </p:anim>
                                    <p:anim calcmode="lin" valueType="num">
                                      <p:cBhvr additive="base">
                                        <p:cTn id="54" dur="500" fill="hold"/>
                                        <p:tgtEl>
                                          <p:spTgt spid="10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6B0AC-C8DE-4F33-9ADD-DA93EEEE9730}"/>
              </a:ext>
            </a:extLst>
          </p:cNvPr>
          <p:cNvSpPr>
            <a:spLocks noGrp="1"/>
          </p:cNvSpPr>
          <p:nvPr>
            <p:ph type="title"/>
          </p:nvPr>
        </p:nvSpPr>
        <p:spPr>
          <a:xfrm>
            <a:off x="457200" y="594359"/>
            <a:ext cx="3200400" cy="1706881"/>
          </a:xfrm>
        </p:spPr>
        <p:txBody>
          <a:bodyPr>
            <a:normAutofit/>
          </a:bodyPr>
          <a:lstStyle/>
          <a:p>
            <a:r>
              <a:rPr lang="en-US" sz="4400" dirty="0" err="1">
                <a:latin typeface="Times New Roman" panose="02020603050405020304" pitchFamily="18" charset="0"/>
                <a:cs typeface="Times New Roman" panose="02020603050405020304" pitchFamily="18" charset="0"/>
              </a:rPr>
              <a:t>Pertemuan</a:t>
            </a:r>
            <a:r>
              <a:rPr lang="en-US" sz="4400" dirty="0">
                <a:latin typeface="Times New Roman" panose="02020603050405020304" pitchFamily="18" charset="0"/>
                <a:cs typeface="Times New Roman" panose="02020603050405020304" pitchFamily="18" charset="0"/>
              </a:rPr>
              <a:t> 10</a:t>
            </a:r>
          </a:p>
        </p:txBody>
      </p:sp>
      <p:sp>
        <p:nvSpPr>
          <p:cNvPr id="3" name="Content Placeholder 2">
            <a:extLst>
              <a:ext uri="{FF2B5EF4-FFF2-40B4-BE49-F238E27FC236}">
                <a16:creationId xmlns:a16="http://schemas.microsoft.com/office/drawing/2014/main" id="{7A10F1AB-3A0C-4E6E-8E76-AD884F903DB1}"/>
              </a:ext>
            </a:extLst>
          </p:cNvPr>
          <p:cNvSpPr>
            <a:spLocks noGrp="1"/>
          </p:cNvSpPr>
          <p:nvPr>
            <p:ph idx="1"/>
          </p:nvPr>
        </p:nvSpPr>
        <p:spPr>
          <a:xfrm>
            <a:off x="4450080" y="731520"/>
            <a:ext cx="6842760" cy="5257800"/>
          </a:xfrm>
        </p:spPr>
        <p:txBody>
          <a:bodyPr>
            <a:normAutofit/>
          </a:bodyPr>
          <a:lstStyle/>
          <a:p>
            <a:pPr marL="0" indent="0" algn="just">
              <a:buNone/>
            </a:pPr>
            <a:r>
              <a:rPr lang="en-US" sz="2800" dirty="0" err="1">
                <a:latin typeface="Times New Roman" panose="02020603050405020304" pitchFamily="18" charset="0"/>
                <a:cs typeface="Times New Roman" panose="02020603050405020304" pitchFamily="18" charset="0"/>
              </a:rPr>
              <a:t>Pokok</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Bahasan</a:t>
            </a:r>
            <a:endParaRPr lang="en-US" sz="2800" dirty="0">
              <a:latin typeface="Times New Roman" panose="02020603050405020304" pitchFamily="18" charset="0"/>
              <a:cs typeface="Times New Roman" panose="02020603050405020304" pitchFamily="18" charset="0"/>
            </a:endParaRPr>
          </a:p>
          <a:p>
            <a:r>
              <a:rPr lang="en-US" dirty="0" err="1"/>
              <a:t>Pengujian</a:t>
            </a:r>
            <a:r>
              <a:rPr lang="en-US" dirty="0"/>
              <a:t> </a:t>
            </a:r>
            <a:r>
              <a:rPr lang="en-US" dirty="0" err="1"/>
              <a:t>Hipotesis</a:t>
            </a:r>
            <a:r>
              <a:rPr lang="en-US" dirty="0"/>
              <a:t>:</a:t>
            </a:r>
          </a:p>
          <a:p>
            <a:r>
              <a:rPr lang="es-ES" dirty="0"/>
              <a:t>1. </a:t>
            </a:r>
            <a:r>
              <a:rPr lang="es-ES" dirty="0" err="1"/>
              <a:t>Hipotesis</a:t>
            </a:r>
            <a:r>
              <a:rPr lang="es-ES" dirty="0"/>
              <a:t> nol dan hipótesis </a:t>
            </a:r>
            <a:r>
              <a:rPr lang="en-US" dirty="0" err="1"/>
              <a:t>alternatif</a:t>
            </a:r>
            <a:endParaRPr lang="en-US" dirty="0"/>
          </a:p>
          <a:p>
            <a:r>
              <a:rPr lang="es-ES" dirty="0"/>
              <a:t>2. </a:t>
            </a:r>
            <a:r>
              <a:rPr lang="es-ES" dirty="0" err="1"/>
              <a:t>Hipotesis</a:t>
            </a:r>
            <a:r>
              <a:rPr lang="es-ES" dirty="0"/>
              <a:t> </a:t>
            </a:r>
            <a:r>
              <a:rPr lang="es-ES" dirty="0" err="1"/>
              <a:t>tunggal</a:t>
            </a:r>
            <a:r>
              <a:rPr lang="es-ES" dirty="0"/>
              <a:t> dan hipótesis </a:t>
            </a:r>
            <a:r>
              <a:rPr lang="en-US" dirty="0" err="1"/>
              <a:t>majemuk</a:t>
            </a:r>
            <a:r>
              <a:rPr lang="en-US" dirty="0"/>
              <a:t> </a:t>
            </a:r>
          </a:p>
          <a:p>
            <a:r>
              <a:rPr lang="da-DK" dirty="0"/>
              <a:t>3. Titik ekstrem dan taraf signifikan </a:t>
            </a:r>
            <a:r>
              <a:rPr lang="el-GR" dirty="0">
                <a:latin typeface="Segoe UI" panose="020B0502040204020203" pitchFamily="34" charset="0"/>
                <a:cs typeface="Segoe UI" panose="020B0502040204020203" pitchFamily="34" charset="0"/>
              </a:rPr>
              <a:t>α</a:t>
            </a:r>
            <a:r>
              <a:rPr lang="da-DK" dirty="0"/>
              <a:t>, </a:t>
            </a:r>
            <a:r>
              <a:rPr lang="en-US" dirty="0" err="1"/>
              <a:t>titik</a:t>
            </a:r>
            <a:r>
              <a:rPr lang="en-US" dirty="0"/>
              <a:t> </a:t>
            </a:r>
            <a:r>
              <a:rPr lang="en-US" dirty="0" err="1"/>
              <a:t>kritis</a:t>
            </a:r>
            <a:r>
              <a:rPr lang="en-US" dirty="0"/>
              <a:t> dan </a:t>
            </a:r>
            <a:r>
              <a:rPr lang="en-US" i="1" dirty="0"/>
              <a:t>p-value.</a:t>
            </a:r>
          </a:p>
          <a:p>
            <a:r>
              <a:rPr lang="fi-FI" dirty="0"/>
              <a:t>4. Kesalahan jenis I dan kesalahan </a:t>
            </a:r>
            <a:r>
              <a:rPr lang="en-US" dirty="0" err="1"/>
              <a:t>jenis</a:t>
            </a:r>
            <a:r>
              <a:rPr lang="en-US" dirty="0"/>
              <a:t> II.</a:t>
            </a:r>
          </a:p>
          <a:p>
            <a:r>
              <a:rPr lang="sv-SE" dirty="0"/>
              <a:t>5. Uji 1 ekor dan uji 2 ekor.</a:t>
            </a:r>
            <a:endParaRPr lang="en-US" dirty="0"/>
          </a:p>
        </p:txBody>
      </p:sp>
      <p:sp>
        <p:nvSpPr>
          <p:cNvPr id="4" name="Text Placeholder 3">
            <a:extLst>
              <a:ext uri="{FF2B5EF4-FFF2-40B4-BE49-F238E27FC236}">
                <a16:creationId xmlns:a16="http://schemas.microsoft.com/office/drawing/2014/main" id="{0013CB33-B83E-439A-B9ED-A0CCD12F90B9}"/>
              </a:ext>
            </a:extLst>
          </p:cNvPr>
          <p:cNvSpPr>
            <a:spLocks noGrp="1"/>
          </p:cNvSpPr>
          <p:nvPr>
            <p:ph type="body" sz="half" idx="2"/>
          </p:nvPr>
        </p:nvSpPr>
        <p:spPr>
          <a:xfrm>
            <a:off x="336665" y="2884517"/>
            <a:ext cx="3441469" cy="3379124"/>
          </a:xfrm>
        </p:spPr>
        <p:txBody>
          <a:bodyPr>
            <a:normAutofit/>
          </a:bodyPr>
          <a:lstStyle/>
          <a:p>
            <a:pPr algn="ctr"/>
            <a:r>
              <a:rPr lang="en-US" sz="4800" dirty="0" err="1">
                <a:latin typeface="Times New Roman" panose="02020603050405020304" pitchFamily="18" charset="0"/>
                <a:cs typeface="Times New Roman" panose="02020603050405020304" pitchFamily="18" charset="0"/>
              </a:rPr>
              <a:t>Pengujian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Hipotesis</a:t>
            </a:r>
            <a:endParaRPr lang="en-US" sz="4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26566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685800"/>
            <a:ext cx="8610600" cy="6019800"/>
          </a:xfrm>
          <a:prstGeom prst="rect">
            <a:avLst/>
          </a:prstGeom>
          <a:solidFill>
            <a:schemeClr val="accent6">
              <a:lumMod val="60000"/>
              <a:lumOff val="40000"/>
            </a:schemeClr>
          </a:solidFill>
          <a:ln w="3175">
            <a:solidFill>
              <a:schemeClr val="accent5">
                <a:lumMod val="60000"/>
                <a:lumOff val="40000"/>
              </a:schemeClr>
            </a:solidFill>
          </a:ln>
        </p:spPr>
        <p:txBody>
          <a:bodyPr vert="horz" lIns="91440" tIns="45720" rIns="91440" bIns="45720" rtlCol="0">
            <a:normAutofit/>
          </a:bodyPr>
          <a:lstStyle/>
          <a:p>
            <a:r>
              <a:rPr lang="id-ID" sz="2000" dirty="0"/>
              <a:t>Lembaga Riset pemasaran ingin mengetahui waktu tunggu para nasabah </a:t>
            </a:r>
            <a:r>
              <a:rPr lang="en-US" sz="2000" dirty="0"/>
              <a:t>B</a:t>
            </a:r>
            <a:r>
              <a:rPr lang="id-ID" sz="2000" dirty="0"/>
              <a:t>ank </a:t>
            </a:r>
            <a:r>
              <a:rPr lang="en-US" sz="2000" dirty="0" err="1"/>
              <a:t>Syariah</a:t>
            </a:r>
            <a:r>
              <a:rPr lang="en-US" sz="2000" dirty="0"/>
              <a:t> </a:t>
            </a:r>
            <a:r>
              <a:rPr lang="id-ID" sz="2000" dirty="0"/>
              <a:t>Mandiri dan Bank BNI </a:t>
            </a:r>
            <a:r>
              <a:rPr lang="en-US" sz="2000" dirty="0" err="1"/>
              <a:t>Syariah</a:t>
            </a:r>
            <a:r>
              <a:rPr lang="en-US" sz="2000" dirty="0"/>
              <a:t> </a:t>
            </a:r>
            <a:r>
              <a:rPr lang="en-US" sz="2000" dirty="0" err="1"/>
              <a:t>melakukan</a:t>
            </a:r>
            <a:r>
              <a:rPr lang="en-US" sz="2000" dirty="0"/>
              <a:t> </a:t>
            </a:r>
            <a:r>
              <a:rPr lang="en-US" sz="2000" dirty="0" err="1"/>
              <a:t>transaksi</a:t>
            </a:r>
            <a:r>
              <a:rPr lang="id-ID" sz="2000" dirty="0"/>
              <a:t>. Sebanyak 75</a:t>
            </a:r>
            <a:r>
              <a:rPr lang="en-US" sz="2000" dirty="0"/>
              <a:t> </a:t>
            </a:r>
            <a:r>
              <a:rPr lang="en-US" sz="2000" dirty="0" err="1"/>
              <a:t>dan</a:t>
            </a:r>
            <a:r>
              <a:rPr lang="en-US" sz="2000" dirty="0"/>
              <a:t> 70</a:t>
            </a:r>
            <a:r>
              <a:rPr lang="id-ID" sz="2000" dirty="0"/>
              <a:t> nasabah bank</a:t>
            </a:r>
            <a:r>
              <a:rPr lang="en-US" sz="2000" dirty="0"/>
              <a:t> </a:t>
            </a:r>
            <a:r>
              <a:rPr lang="en-US" sz="2000" dirty="0" err="1"/>
              <a:t>syariah</a:t>
            </a:r>
            <a:r>
              <a:rPr lang="id-ID" sz="2000" dirty="0"/>
              <a:t> Mandiri dan  bank BNI</a:t>
            </a:r>
            <a:r>
              <a:rPr lang="en-US" sz="2000" dirty="0"/>
              <a:t> </a:t>
            </a:r>
            <a:r>
              <a:rPr lang="en-US" sz="2000" dirty="0" err="1"/>
              <a:t>syariah</a:t>
            </a:r>
            <a:r>
              <a:rPr lang="en-US" sz="2000" dirty="0"/>
              <a:t> </a:t>
            </a:r>
            <a:r>
              <a:rPr lang="id-ID" sz="2000" dirty="0"/>
              <a:t>dipilih secara acak. Hasilnya menunjukkan rata-rata waktu tunggu di bank</a:t>
            </a:r>
            <a:r>
              <a:rPr lang="en-US" sz="2000" dirty="0"/>
              <a:t> </a:t>
            </a:r>
            <a:r>
              <a:rPr lang="en-US" sz="2000" dirty="0" err="1"/>
              <a:t>syariah</a:t>
            </a:r>
            <a:r>
              <a:rPr lang="id-ID" sz="2000" dirty="0"/>
              <a:t> Mandiri 5 menit dengan standar deviasi 0,45 menit </a:t>
            </a:r>
            <a:r>
              <a:rPr lang="en-US" sz="2000" dirty="0"/>
              <a:t>s</a:t>
            </a:r>
            <a:r>
              <a:rPr lang="id-ID" sz="2000" dirty="0"/>
              <a:t>edangkan  di Bank BNI</a:t>
            </a:r>
            <a:r>
              <a:rPr lang="en-US" sz="2000" dirty="0"/>
              <a:t> </a:t>
            </a:r>
            <a:r>
              <a:rPr lang="en-US" sz="2000" dirty="0" err="1"/>
              <a:t>syariah</a:t>
            </a:r>
            <a:r>
              <a:rPr lang="id-ID" sz="2000" dirty="0"/>
              <a:t> 5,30 menit dengan standar deviasi 1 menit. </a:t>
            </a:r>
            <a:endParaRPr lang="en-US" sz="2000" dirty="0"/>
          </a:p>
          <a:p>
            <a:r>
              <a:rPr lang="id-ID" sz="2000" dirty="0"/>
              <a:t>Dengan derajat keyakinan 1% apakah kita bisa menyimpulkan bahwa waktu tunggu </a:t>
            </a:r>
            <a:r>
              <a:rPr lang="en-US" sz="2000" dirty="0" err="1"/>
              <a:t>di</a:t>
            </a:r>
            <a:r>
              <a:rPr lang="id-ID" sz="2000" dirty="0"/>
              <a:t> BNI</a:t>
            </a:r>
            <a:r>
              <a:rPr lang="en-US" sz="2000" dirty="0"/>
              <a:t> </a:t>
            </a:r>
            <a:r>
              <a:rPr lang="en-US" sz="2000" dirty="0" err="1"/>
              <a:t>syariah</a:t>
            </a:r>
            <a:r>
              <a:rPr lang="id-ID" sz="2000" dirty="0"/>
              <a:t> lebih lama dibandingkan Bank </a:t>
            </a:r>
            <a:r>
              <a:rPr lang="en-US" sz="2000" dirty="0" err="1"/>
              <a:t>syariah</a:t>
            </a:r>
            <a:r>
              <a:rPr lang="en-US" sz="2000" dirty="0"/>
              <a:t> </a:t>
            </a:r>
            <a:r>
              <a:rPr lang="id-ID" sz="2000" dirty="0"/>
              <a:t>Mandiri?</a:t>
            </a:r>
            <a:endParaRPr lang="en-US" sz="2000" dirty="0"/>
          </a:p>
          <a:p>
            <a:endParaRPr lang="en-US" sz="2000" dirty="0"/>
          </a:p>
          <a:p>
            <a:pPr marL="344488" indent="-344488">
              <a:buFont typeface="Symbol" pitchFamily="18" charset="2"/>
              <a:buChar char="·"/>
            </a:pPr>
            <a:r>
              <a:rPr lang="id-ID" sz="2000" dirty="0"/>
              <a:t>H</a:t>
            </a:r>
            <a:r>
              <a:rPr lang="id-ID" sz="2000" baseline="-25000" dirty="0"/>
              <a:t>0</a:t>
            </a:r>
            <a:r>
              <a:rPr lang="id-ID" sz="2000" dirty="0"/>
              <a:t> : </a:t>
            </a:r>
            <a:r>
              <a:rPr lang="id-ID" sz="2000" dirty="0">
                <a:sym typeface="Symbol"/>
              </a:rPr>
              <a:t></a:t>
            </a:r>
            <a:r>
              <a:rPr lang="id-ID" sz="2000" baseline="-25000" dirty="0"/>
              <a:t>1</a:t>
            </a:r>
            <a:r>
              <a:rPr lang="id-ID" sz="2000" dirty="0"/>
              <a:t> </a:t>
            </a:r>
            <a:r>
              <a:rPr lang="id-ID" sz="2000" dirty="0">
                <a:sym typeface="Symbol"/>
              </a:rPr>
              <a:t></a:t>
            </a:r>
            <a:r>
              <a:rPr lang="id-ID" sz="2000" dirty="0"/>
              <a:t> </a:t>
            </a:r>
            <a:r>
              <a:rPr lang="id-ID" sz="2000" dirty="0">
                <a:sym typeface="Symbol"/>
              </a:rPr>
              <a:t></a:t>
            </a:r>
            <a:r>
              <a:rPr lang="id-ID" sz="2000" baseline="-25000" dirty="0"/>
              <a:t>2</a:t>
            </a:r>
            <a:endParaRPr lang="en-US" sz="2000" dirty="0"/>
          </a:p>
          <a:p>
            <a:pPr marL="344488" indent="-344488"/>
            <a:r>
              <a:rPr lang="en-US" sz="2000" dirty="0"/>
              <a:t>	</a:t>
            </a:r>
            <a:r>
              <a:rPr lang="id-ID" sz="2000" dirty="0"/>
              <a:t>H</a:t>
            </a:r>
            <a:r>
              <a:rPr lang="id-ID" sz="2000" baseline="-25000" dirty="0"/>
              <a:t>a</a:t>
            </a:r>
            <a:r>
              <a:rPr lang="id-ID" sz="2000" dirty="0"/>
              <a:t> : </a:t>
            </a:r>
            <a:r>
              <a:rPr lang="id-ID" sz="2000" dirty="0">
                <a:sym typeface="Symbol"/>
              </a:rPr>
              <a:t></a:t>
            </a:r>
            <a:r>
              <a:rPr lang="id-ID" sz="2000" baseline="-25000" dirty="0"/>
              <a:t>1</a:t>
            </a:r>
            <a:r>
              <a:rPr lang="id-ID" sz="2000" dirty="0"/>
              <a:t> &gt; </a:t>
            </a:r>
            <a:r>
              <a:rPr lang="id-ID" sz="2000" dirty="0">
                <a:sym typeface="Symbol"/>
              </a:rPr>
              <a:t></a:t>
            </a:r>
            <a:r>
              <a:rPr lang="id-ID" sz="2000" baseline="-25000" dirty="0"/>
              <a:t>2</a:t>
            </a:r>
            <a:endParaRPr lang="en-US" sz="2000" dirty="0"/>
          </a:p>
          <a:p>
            <a:pPr marL="344488" indent="-344488">
              <a:buFont typeface="Symbol" pitchFamily="18" charset="2"/>
              <a:buChar char="·"/>
            </a:pPr>
            <a:r>
              <a:rPr lang="id-ID" sz="2000" dirty="0"/>
              <a:t>Memilih tingkat signifikansi yaitu </a:t>
            </a:r>
            <a:r>
              <a:rPr lang="id-ID" sz="2000" dirty="0">
                <a:sym typeface="Symbol"/>
              </a:rPr>
              <a:t></a:t>
            </a:r>
            <a:r>
              <a:rPr lang="en-US" sz="2000" dirty="0">
                <a:sym typeface="Symbol"/>
              </a:rPr>
              <a:t>=</a:t>
            </a:r>
            <a:r>
              <a:rPr lang="id-ID" sz="2000" dirty="0"/>
              <a:t>1%</a:t>
            </a:r>
            <a:endParaRPr lang="en-US" sz="2000" dirty="0"/>
          </a:p>
          <a:p>
            <a:pPr marL="344488" indent="-344488">
              <a:buFont typeface="Symbol" pitchFamily="18" charset="2"/>
              <a:buChar char="·"/>
            </a:pPr>
            <a:r>
              <a:rPr lang="id-ID" sz="2000" dirty="0"/>
              <a:t>Uji distribusi Z karena sampelnya besar</a:t>
            </a:r>
            <a:endParaRPr lang="en-US" sz="2000" dirty="0"/>
          </a:p>
          <a:p>
            <a:pPr marL="344488" indent="-344488">
              <a:buFont typeface="Symbol" pitchFamily="18" charset="2"/>
              <a:buChar char="·"/>
            </a:pPr>
            <a:r>
              <a:rPr lang="id-ID" sz="2000" dirty="0"/>
              <a:t>Membuat keputusan</a:t>
            </a:r>
            <a:endParaRPr lang="en-US" sz="2000" dirty="0"/>
          </a:p>
          <a:p>
            <a:pPr marL="344488" indent="-344488"/>
            <a:r>
              <a:rPr lang="en-US" sz="2000" dirty="0"/>
              <a:t>	</a:t>
            </a:r>
            <a:r>
              <a:rPr lang="id-ID" sz="2000" dirty="0"/>
              <a:t>Nilai Z kritis </a:t>
            </a:r>
            <a:r>
              <a:rPr lang="en-US" sz="2000" dirty="0" err="1"/>
              <a:t>uji</a:t>
            </a:r>
            <a:r>
              <a:rPr lang="en-US" sz="2000" dirty="0"/>
              <a:t> </a:t>
            </a:r>
            <a:r>
              <a:rPr lang="en-US" sz="2000" dirty="0" err="1"/>
              <a:t>satu</a:t>
            </a:r>
            <a:r>
              <a:rPr lang="en-US" sz="2000" dirty="0"/>
              <a:t> </a:t>
            </a:r>
            <a:r>
              <a:rPr lang="en-US" sz="2000" dirty="0" err="1"/>
              <a:t>sisi</a:t>
            </a:r>
            <a:r>
              <a:rPr lang="en-US" sz="2000" dirty="0"/>
              <a:t> </a:t>
            </a:r>
            <a:r>
              <a:rPr lang="en-US" sz="2000" dirty="0" err="1"/>
              <a:t>pada</a:t>
            </a:r>
            <a:r>
              <a:rPr lang="en-US" sz="2000" dirty="0"/>
              <a:t> </a:t>
            </a:r>
            <a:r>
              <a:rPr lang="id-ID" sz="2000" dirty="0">
                <a:sym typeface="Symbol"/>
              </a:rPr>
              <a:t></a:t>
            </a:r>
            <a:r>
              <a:rPr lang="en-US" sz="2000" dirty="0">
                <a:sym typeface="Symbol"/>
              </a:rPr>
              <a:t>=</a:t>
            </a:r>
            <a:r>
              <a:rPr lang="id-ID" sz="2000" dirty="0"/>
              <a:t>1% </a:t>
            </a:r>
            <a:r>
              <a:rPr lang="en-US" sz="2000" dirty="0"/>
              <a:t> </a:t>
            </a:r>
            <a:r>
              <a:rPr lang="en-US" sz="2000" dirty="0" err="1"/>
              <a:t>yaitu</a:t>
            </a:r>
            <a:r>
              <a:rPr lang="en-US" sz="2000" dirty="0"/>
              <a:t> </a:t>
            </a:r>
            <a:r>
              <a:rPr lang="id-ID" sz="2000" dirty="0"/>
              <a:t>2,33.</a:t>
            </a:r>
            <a:endParaRPr lang="en-US" sz="2000" dirty="0"/>
          </a:p>
          <a:p>
            <a:pPr marL="225425" indent="-225425">
              <a:buFont typeface="Symbol" pitchFamily="18" charset="2"/>
              <a:buChar char="·"/>
            </a:pPr>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2050" name="Picture 2"/>
          <p:cNvPicPr>
            <a:picLocks noChangeAspect="1" noChangeArrowheads="1"/>
          </p:cNvPicPr>
          <p:nvPr/>
        </p:nvPicPr>
        <p:blipFill>
          <a:blip r:embed="rId2" cstate="print"/>
          <a:srcRect/>
          <a:stretch>
            <a:fillRect/>
          </a:stretch>
        </p:blipFill>
        <p:spPr bwMode="auto">
          <a:xfrm>
            <a:off x="2286001" y="5562600"/>
            <a:ext cx="3895725"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p:cTn id="63"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6">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 calcmode="lin" valueType="num">
                                      <p:cBhvr>
                                        <p:cTn id="71"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6">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nodeType="clickEffect">
                                  <p:stCondLst>
                                    <p:cond delay="0"/>
                                  </p:stCondLst>
                                  <p:childTnLst>
                                    <p:set>
                                      <p:cBhvr>
                                        <p:cTn id="78" dur="1" fill="hold">
                                          <p:stCondLst>
                                            <p:cond delay="0"/>
                                          </p:stCondLst>
                                        </p:cTn>
                                        <p:tgtEl>
                                          <p:spTgt spid="2050"/>
                                        </p:tgtEl>
                                        <p:attrNameLst>
                                          <p:attrName>style.visibility</p:attrName>
                                        </p:attrNameLst>
                                      </p:cBhvr>
                                      <p:to>
                                        <p:strVal val="visible"/>
                                      </p:to>
                                    </p:set>
                                    <p:anim calcmode="lin" valueType="num">
                                      <p:cBhvr additive="base">
                                        <p:cTn id="79" dur="500" fill="hold"/>
                                        <p:tgtEl>
                                          <p:spTgt spid="2050"/>
                                        </p:tgtEl>
                                        <p:attrNameLst>
                                          <p:attrName>ppt_x</p:attrName>
                                        </p:attrNameLst>
                                      </p:cBhvr>
                                      <p:tavLst>
                                        <p:tav tm="0">
                                          <p:val>
                                            <p:strVal val="1+#ppt_w/2"/>
                                          </p:val>
                                        </p:tav>
                                        <p:tav tm="100000">
                                          <p:val>
                                            <p:strVal val="#ppt_x"/>
                                          </p:val>
                                        </p:tav>
                                      </p:tavLst>
                                    </p:anim>
                                    <p:anim calcmode="lin" valueType="num">
                                      <p:cBhvr additive="base">
                                        <p:cTn id="80"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685800"/>
            <a:ext cx="8610600" cy="6019800"/>
          </a:xfrm>
          <a:prstGeom prst="rect">
            <a:avLst/>
          </a:prstGeom>
          <a:solidFill>
            <a:schemeClr val="accent4">
              <a:lumMod val="40000"/>
              <a:lumOff val="60000"/>
            </a:schemeClr>
          </a:solidFill>
          <a:ln w="3175">
            <a:solidFill>
              <a:schemeClr val="accent5">
                <a:lumMod val="60000"/>
                <a:lumOff val="40000"/>
              </a:schemeClr>
            </a:solidFill>
          </a:ln>
        </p:spPr>
        <p:txBody>
          <a:bodyPr vert="horz" lIns="91440" tIns="45720" rIns="91440" bIns="45720" rtlCol="0">
            <a:normAutofit/>
          </a:bodyPr>
          <a:lstStyle/>
          <a:p>
            <a:r>
              <a:rPr lang="id-ID" sz="2000" dirty="0"/>
              <a:t>Nilai Z hitung 2,30 lebih kecil dari nilai Z kritis 2,33 sehingga kita gagal menolak hipotesis nol</a:t>
            </a:r>
            <a:r>
              <a:rPr lang="en-US" sz="2000" dirty="0"/>
              <a:t>. </a:t>
            </a:r>
          </a:p>
          <a:p>
            <a:r>
              <a:rPr lang="en-US" sz="2000" dirty="0" err="1"/>
              <a:t>Kesimpulannya</a:t>
            </a:r>
            <a:r>
              <a:rPr lang="id-ID" sz="2000" dirty="0"/>
              <a:t> bahwa sampel </a:t>
            </a:r>
            <a:r>
              <a:rPr lang="en-US" sz="2000" dirty="0" err="1"/>
              <a:t>belum</a:t>
            </a:r>
            <a:r>
              <a:rPr lang="id-ID" sz="2000" dirty="0"/>
              <a:t> cukup memberi bukti bahwa waktu tunggu melakukan transaksi BNI syariah lebi</a:t>
            </a:r>
            <a:r>
              <a:rPr lang="en-US" sz="2000" dirty="0"/>
              <a:t>h </a:t>
            </a:r>
            <a:r>
              <a:rPr lang="en-US" sz="2000" dirty="0" err="1"/>
              <a:t>dibandingkan</a:t>
            </a:r>
            <a:r>
              <a:rPr lang="en-US" sz="2000" dirty="0"/>
              <a:t> </a:t>
            </a:r>
            <a:r>
              <a:rPr lang="id-ID" sz="2000" dirty="0"/>
              <a:t> </a:t>
            </a:r>
            <a:r>
              <a:rPr lang="en-US" sz="2000" dirty="0"/>
              <a:t>Bank </a:t>
            </a:r>
            <a:r>
              <a:rPr lang="en-US" sz="2000" dirty="0" err="1"/>
              <a:t>Syariah</a:t>
            </a:r>
            <a:r>
              <a:rPr lang="en-US" sz="2000" dirty="0"/>
              <a:t> </a:t>
            </a:r>
            <a:r>
              <a:rPr lang="id-ID" sz="2000" dirty="0"/>
              <a:t>Mandiri</a:t>
            </a:r>
            <a:r>
              <a:rPr lang="en-US" sz="2000" dirty="0"/>
              <a:t>.</a:t>
            </a:r>
          </a:p>
          <a:p>
            <a:endParaRPr lang="en-US" sz="2000" b="1" dirty="0"/>
          </a:p>
          <a:p>
            <a:r>
              <a:rPr lang="id-ID" sz="2000" b="1" dirty="0"/>
              <a:t>11.</a:t>
            </a:r>
            <a:r>
              <a:rPr lang="en-US" sz="2000" b="1" dirty="0"/>
              <a:t>3</a:t>
            </a:r>
            <a:r>
              <a:rPr lang="id-ID" sz="2000" b="1" dirty="0"/>
              <a:t>. Interval Estimasi Rata-Rata Dua Populasi Independen Dan Samp</a:t>
            </a:r>
            <a:r>
              <a:rPr lang="en-US" sz="2000" b="1" dirty="0"/>
              <a:t>el</a:t>
            </a:r>
            <a:r>
              <a:rPr lang="id-ID" sz="2000" b="1" dirty="0"/>
              <a:t> Besar</a:t>
            </a:r>
            <a:endParaRPr lang="en-US" sz="2000" b="1" dirty="0"/>
          </a:p>
          <a:p>
            <a:r>
              <a:rPr lang="en-US" sz="2000" dirty="0"/>
              <a:t>I</a:t>
            </a:r>
            <a:r>
              <a:rPr lang="id-ID" sz="2000" dirty="0"/>
              <a:t>nterval estimasi perbedaan rata-rata dua populasi dengan derajat keyakinan (1- </a:t>
            </a:r>
            <a:r>
              <a:rPr lang="id-ID" sz="2000" dirty="0">
                <a:sym typeface="Symbol"/>
              </a:rPr>
              <a:t></a:t>
            </a:r>
            <a:r>
              <a:rPr lang="id-ID" sz="2000" dirty="0"/>
              <a:t>) sbb</a:t>
            </a:r>
            <a:r>
              <a:rPr lang="en-US" sz="2000" dirty="0"/>
              <a:t>:</a:t>
            </a:r>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graphicFrame>
        <p:nvGraphicFramePr>
          <p:cNvPr id="3074" name="Object 2"/>
          <p:cNvGraphicFramePr>
            <a:graphicFrameLocks noChangeAspect="1"/>
          </p:cNvGraphicFramePr>
          <p:nvPr/>
        </p:nvGraphicFramePr>
        <p:xfrm>
          <a:off x="2590800" y="3276601"/>
          <a:ext cx="7620000" cy="2981325"/>
        </p:xfrm>
        <a:graphic>
          <a:graphicData uri="http://schemas.openxmlformats.org/presentationml/2006/ole">
            <mc:AlternateContent xmlns:mc="http://schemas.openxmlformats.org/markup-compatibility/2006">
              <mc:Choice xmlns:v="urn:schemas-microsoft-com:vml" Requires="v">
                <p:oleObj spid="_x0000_s10244" name="Equation" r:id="rId3" imgW="2692080" imgH="1054080" progId="Equation.3">
                  <p:embed/>
                </p:oleObj>
              </mc:Choice>
              <mc:Fallback>
                <p:oleObj name="Equation" r:id="rId3" imgW="2692080" imgH="1054080" progId="Equation.3">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276601"/>
                        <a:ext cx="76200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074"/>
                                        </p:tgtEl>
                                        <p:attrNameLst>
                                          <p:attrName>style.visibility</p:attrName>
                                        </p:attrNameLst>
                                      </p:cBhvr>
                                      <p:to>
                                        <p:strVal val="visible"/>
                                      </p:to>
                                    </p:set>
                                    <p:anim calcmode="lin" valueType="num">
                                      <p:cBhvr additive="base">
                                        <p:cTn id="47" dur="500" fill="hold"/>
                                        <p:tgtEl>
                                          <p:spTgt spid="3074"/>
                                        </p:tgtEl>
                                        <p:attrNameLst>
                                          <p:attrName>ppt_x</p:attrName>
                                        </p:attrNameLst>
                                      </p:cBhvr>
                                      <p:tavLst>
                                        <p:tav tm="0">
                                          <p:val>
                                            <p:strVal val="0-#ppt_w/2"/>
                                          </p:val>
                                        </p:tav>
                                        <p:tav tm="100000">
                                          <p:val>
                                            <p:strVal val="#ppt_x"/>
                                          </p:val>
                                        </p:tav>
                                      </p:tavLst>
                                    </p:anim>
                                    <p:anim calcmode="lin" valueType="num">
                                      <p:cBhvr additive="base">
                                        <p:cTn id="4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685800"/>
            <a:ext cx="8610600" cy="2286000"/>
          </a:xfrm>
          <a:prstGeom prst="rect">
            <a:avLst/>
          </a:prstGeom>
          <a:solidFill>
            <a:srgbClr val="93F7A4"/>
          </a:solidFill>
          <a:ln w="3175">
            <a:solidFill>
              <a:schemeClr val="accent5">
                <a:lumMod val="60000"/>
                <a:lumOff val="40000"/>
              </a:schemeClr>
            </a:solidFill>
          </a:ln>
        </p:spPr>
        <p:txBody>
          <a:bodyPr vert="horz" lIns="91440" tIns="45720" rIns="91440" bIns="45720" rtlCol="0">
            <a:normAutofit/>
          </a:bodyPr>
          <a:lstStyle/>
          <a:p>
            <a:r>
              <a:rPr lang="id-ID" sz="2000" dirty="0"/>
              <a:t>Dengan derajat keyakinan 99%, tentukan besarnya estimasi interval perbedaaan rata-rata waktu tunggu melakukan transaksi d</a:t>
            </a:r>
            <a:r>
              <a:rPr lang="en-US" sz="2000" dirty="0" err="1"/>
              <a:t>i</a:t>
            </a:r>
            <a:r>
              <a:rPr lang="en-US" sz="2000" dirty="0"/>
              <a:t> </a:t>
            </a:r>
            <a:r>
              <a:rPr lang="id-ID" sz="2000" dirty="0"/>
              <a:t>bank BNI syariah dan Bank </a:t>
            </a:r>
            <a:r>
              <a:rPr lang="en-US" sz="2000" dirty="0"/>
              <a:t>S</a:t>
            </a:r>
            <a:r>
              <a:rPr lang="id-ID" sz="2000" dirty="0"/>
              <a:t>yariah</a:t>
            </a:r>
            <a:r>
              <a:rPr lang="en-US" sz="2000" dirty="0"/>
              <a:t> </a:t>
            </a:r>
            <a:r>
              <a:rPr lang="id-ID" sz="2000" dirty="0"/>
              <a:t>Mandiri</a:t>
            </a:r>
            <a:r>
              <a:rPr lang="en-US" sz="2000" dirty="0"/>
              <a:t>?</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4100" name="Picture 4"/>
          <p:cNvPicPr>
            <a:picLocks noChangeAspect="1" noChangeArrowheads="1"/>
          </p:cNvPicPr>
          <p:nvPr/>
        </p:nvPicPr>
        <p:blipFill>
          <a:blip r:embed="rId2" cstate="print"/>
          <a:srcRect/>
          <a:stretch>
            <a:fillRect/>
          </a:stretch>
        </p:blipFill>
        <p:spPr bwMode="auto">
          <a:xfrm>
            <a:off x="2438400" y="1752600"/>
            <a:ext cx="7010400" cy="1066800"/>
          </a:xfrm>
          <a:prstGeom prst="rect">
            <a:avLst/>
          </a:prstGeom>
          <a:noFill/>
          <a:ln w="9525">
            <a:noFill/>
            <a:miter lim="800000"/>
            <a:headEnd/>
            <a:tailEnd/>
          </a:ln>
        </p:spPr>
      </p:pic>
      <p:sp>
        <p:nvSpPr>
          <p:cNvPr id="7" name="Rectangle 3"/>
          <p:cNvSpPr txBox="1">
            <a:spLocks noChangeArrowheads="1"/>
          </p:cNvSpPr>
          <p:nvPr/>
        </p:nvSpPr>
        <p:spPr>
          <a:xfrm>
            <a:off x="1828800" y="3124200"/>
            <a:ext cx="8610600" cy="3581400"/>
          </a:xfrm>
          <a:prstGeom prst="rect">
            <a:avLst/>
          </a:prstGeom>
          <a:solidFill>
            <a:schemeClr val="tx2">
              <a:lumMod val="40000"/>
              <a:lumOff val="60000"/>
            </a:schemeClr>
          </a:solidFill>
          <a:ln w="3175">
            <a:solidFill>
              <a:schemeClr val="accent5">
                <a:lumMod val="60000"/>
                <a:lumOff val="40000"/>
              </a:schemeClr>
            </a:solidFill>
          </a:ln>
        </p:spPr>
        <p:txBody>
          <a:bodyPr vert="horz" lIns="91440" tIns="45720" rIns="91440" bIns="45720" rtlCol="0">
            <a:normAutofit/>
          </a:bodyPr>
          <a:lstStyle/>
          <a:p>
            <a:r>
              <a:rPr lang="id-ID" sz="2000" b="1" dirty="0"/>
              <a:t>11.</a:t>
            </a:r>
            <a:r>
              <a:rPr lang="en-US" sz="2000" b="1" dirty="0"/>
              <a:t>4</a:t>
            </a:r>
            <a:r>
              <a:rPr lang="id-ID" sz="2000" b="1" dirty="0"/>
              <a:t>. Uji Rata-Rata Dua Populasi Independen Dan Sampel Kecil</a:t>
            </a:r>
            <a:endParaRPr lang="en-US" sz="2000" dirty="0"/>
          </a:p>
          <a:p>
            <a:r>
              <a:rPr lang="id-ID" sz="2000" dirty="0"/>
              <a:t>bila kita mempunyai sampel kecil</a:t>
            </a:r>
            <a:r>
              <a:rPr lang="en-US" sz="2000" dirty="0"/>
              <a:t> (n&lt;30), </a:t>
            </a:r>
            <a:r>
              <a:rPr lang="id-ID" sz="2000" dirty="0"/>
              <a:t>uji hipotesis statistika yang digunakan adalah uji t</a:t>
            </a:r>
            <a:r>
              <a:rPr lang="en-US" sz="2000" dirty="0"/>
              <a:t>.</a:t>
            </a:r>
          </a:p>
          <a:p>
            <a:r>
              <a:rPr lang="en-US" sz="2000" dirty="0"/>
              <a:t>U</a:t>
            </a:r>
            <a:r>
              <a:rPr lang="id-ID" sz="2000" dirty="0"/>
              <a:t>ji hipotesis dua sampel </a:t>
            </a:r>
            <a:r>
              <a:rPr lang="en-US" sz="2000" dirty="0" err="1"/>
              <a:t>dengan</a:t>
            </a:r>
            <a:r>
              <a:rPr lang="en-US" sz="2000" dirty="0"/>
              <a:t> </a:t>
            </a:r>
            <a:r>
              <a:rPr lang="id-ID" sz="2000" dirty="0"/>
              <a:t>uji  distribusi t </a:t>
            </a:r>
            <a:r>
              <a:rPr lang="en-US" sz="2000" dirty="0" err="1"/>
              <a:t>harus</a:t>
            </a:r>
            <a:r>
              <a:rPr lang="en-US" sz="2000" dirty="0"/>
              <a:t> </a:t>
            </a:r>
            <a:r>
              <a:rPr lang="en-US" sz="2000" dirty="0" err="1"/>
              <a:t>memenuhi</a:t>
            </a:r>
            <a:r>
              <a:rPr lang="en-US" sz="2000" dirty="0"/>
              <a:t> </a:t>
            </a:r>
            <a:r>
              <a:rPr lang="id-ID" sz="2000" dirty="0"/>
              <a:t>syarat</a:t>
            </a:r>
            <a:r>
              <a:rPr lang="en-US" sz="2000" dirty="0"/>
              <a:t>:</a:t>
            </a:r>
          </a:p>
          <a:p>
            <a:pPr lvl="0">
              <a:buFont typeface="Wingdings" pitchFamily="2" charset="2"/>
              <a:buChar char="ü"/>
            </a:pPr>
            <a:r>
              <a:rPr lang="id-ID" sz="2000" dirty="0"/>
              <a:t>populasi harus mengikuti distribusi normal</a:t>
            </a:r>
            <a:endParaRPr lang="en-US" sz="2000" dirty="0"/>
          </a:p>
          <a:p>
            <a:pPr lvl="0">
              <a:buFont typeface="Wingdings" pitchFamily="2" charset="2"/>
              <a:buChar char="ü"/>
            </a:pPr>
            <a:r>
              <a:rPr lang="id-ID" sz="2000" dirty="0"/>
              <a:t>dua sampel dari dua populasi yang independen</a:t>
            </a:r>
            <a:endParaRPr lang="en-US" sz="2000" dirty="0"/>
          </a:p>
          <a:p>
            <a:pPr lvl="0">
              <a:buFont typeface="Wingdings" pitchFamily="2" charset="2"/>
              <a:buChar char="ü"/>
            </a:pPr>
            <a:r>
              <a:rPr lang="id-ID" sz="2000" dirty="0"/>
              <a:t>standar deviasi dua populasi adalah sama</a:t>
            </a:r>
            <a:endParaRPr lang="en-US" sz="2000" dirty="0"/>
          </a:p>
          <a:p>
            <a:pPr lvl="0"/>
            <a:endParaRPr lang="en-US" sz="2000" dirty="0"/>
          </a:p>
          <a:p>
            <a:r>
              <a:rPr lang="en-US" sz="2000" dirty="0"/>
              <a:t>S</a:t>
            </a:r>
            <a:r>
              <a:rPr lang="id-ID" sz="2000" dirty="0"/>
              <a:t>tandar deviasi gabungan dua sampel</a:t>
            </a:r>
            <a:r>
              <a:rPr lang="en-US" sz="2000" dirty="0"/>
              <a:t>:</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4101" name="Picture 5"/>
          <p:cNvPicPr>
            <a:picLocks noChangeAspect="1" noChangeArrowheads="1"/>
          </p:cNvPicPr>
          <p:nvPr/>
        </p:nvPicPr>
        <p:blipFill>
          <a:blip r:embed="rId3" cstate="print"/>
          <a:srcRect/>
          <a:stretch>
            <a:fillRect/>
          </a:stretch>
        </p:blipFill>
        <p:spPr bwMode="auto">
          <a:xfrm>
            <a:off x="2590800" y="5943600"/>
            <a:ext cx="236220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anim calcmode="lin" valueType="num">
                                      <p:cBhvr additive="base">
                                        <p:cTn id="23" dur="500" fill="hold"/>
                                        <p:tgtEl>
                                          <p:spTgt spid="4100"/>
                                        </p:tgtEl>
                                        <p:attrNameLst>
                                          <p:attrName>ppt_x</p:attrName>
                                        </p:attrNameLst>
                                      </p:cBhvr>
                                      <p:tavLst>
                                        <p:tav tm="0">
                                          <p:val>
                                            <p:strVal val="0-#ppt_w/2"/>
                                          </p:val>
                                        </p:tav>
                                        <p:tav tm="100000">
                                          <p:val>
                                            <p:strVal val="#ppt_x"/>
                                          </p:val>
                                        </p:tav>
                                      </p:tavLst>
                                    </p:anim>
                                    <p:anim calcmode="lin" valueType="num">
                                      <p:cBhvr additive="base">
                                        <p:cTn id="24"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7">
                                            <p:bg/>
                                          </p:spTgt>
                                        </p:tgtEl>
                                        <p:attrNameLst>
                                          <p:attrName>style.visibility</p:attrName>
                                        </p:attrNameLst>
                                      </p:cBhvr>
                                      <p:to>
                                        <p:strVal val="visible"/>
                                      </p:to>
                                    </p:set>
                                    <p:anim calcmode="lin" valueType="num">
                                      <p:cBhvr>
                                        <p:cTn id="29" dur="1000" fill="hold"/>
                                        <p:tgtEl>
                                          <p:spTgt spid="7">
                                            <p:bg/>
                                          </p:spTgt>
                                        </p:tgtEl>
                                        <p:attrNameLst>
                                          <p:attrName>ppt_w</p:attrName>
                                        </p:attrNameLst>
                                      </p:cBhvr>
                                      <p:tavLst>
                                        <p:tav tm="0">
                                          <p:val>
                                            <p:fltVal val="0"/>
                                          </p:val>
                                        </p:tav>
                                        <p:tav tm="100000">
                                          <p:val>
                                            <p:strVal val="#ppt_w"/>
                                          </p:val>
                                        </p:tav>
                                      </p:tavLst>
                                    </p:anim>
                                    <p:anim calcmode="lin" valueType="num">
                                      <p:cBhvr>
                                        <p:cTn id="30" dur="1000" fill="hold"/>
                                        <p:tgtEl>
                                          <p:spTgt spid="7">
                                            <p:bg/>
                                          </p:spTgt>
                                        </p:tgtEl>
                                        <p:attrNameLst>
                                          <p:attrName>ppt_h</p:attrName>
                                        </p:attrNameLst>
                                      </p:cBhvr>
                                      <p:tavLst>
                                        <p:tav tm="0">
                                          <p:val>
                                            <p:fltVal val="0"/>
                                          </p:val>
                                        </p:tav>
                                        <p:tav tm="100000">
                                          <p:val>
                                            <p:strVal val="#ppt_h"/>
                                          </p:val>
                                        </p:tav>
                                      </p:tavLst>
                                    </p:anim>
                                    <p:anim calcmode="lin" valueType="num">
                                      <p:cBhvr>
                                        <p:cTn id="31" dur="100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 calcmode="lin" valueType="num">
                                      <p:cBhvr>
                                        <p:cTn id="3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 calcmode="lin" valueType="num">
                                      <p:cBhvr>
                                        <p:cTn id="4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 calcmode="lin" valueType="num">
                                      <p:cBhvr>
                                        <p:cTn id="5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5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55"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7">
                                            <p:txEl>
                                              <p:pRg st="3" end="3"/>
                                            </p:txEl>
                                          </p:spTgt>
                                        </p:tgtEl>
                                        <p:attrNameLst>
                                          <p:attrName>style.visibility</p:attrName>
                                        </p:attrNameLst>
                                      </p:cBhvr>
                                      <p:to>
                                        <p:strVal val="visible"/>
                                      </p:to>
                                    </p:set>
                                    <p:anim calcmode="lin" valueType="num">
                                      <p:cBhvr>
                                        <p:cTn id="6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6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63"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7">
                                            <p:txEl>
                                              <p:pRg st="4" end="4"/>
                                            </p:txEl>
                                          </p:spTgt>
                                        </p:tgtEl>
                                        <p:attrNameLst>
                                          <p:attrName>style.visibility</p:attrName>
                                        </p:attrNameLst>
                                      </p:cBhvr>
                                      <p:to>
                                        <p:strVal val="visible"/>
                                      </p:to>
                                    </p:set>
                                    <p:anim calcmode="lin" valueType="num">
                                      <p:cBhvr>
                                        <p:cTn id="6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7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71" dur="100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7">
                                            <p:txEl>
                                              <p:pRg st="5" end="5"/>
                                            </p:txEl>
                                          </p:spTgt>
                                        </p:tgtEl>
                                        <p:attrNameLst>
                                          <p:attrName>style.visibility</p:attrName>
                                        </p:attrNameLst>
                                      </p:cBhvr>
                                      <p:to>
                                        <p:strVal val="visible"/>
                                      </p:to>
                                    </p:set>
                                    <p:anim calcmode="lin" valueType="num">
                                      <p:cBhvr>
                                        <p:cTn id="77"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78"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79" dur="1000" fill="hold"/>
                                        <p:tgtEl>
                                          <p:spTgt spid="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p:stCondLst>
                        <p:cond delay="indefinite"/>
                      </p:stCondLst>
                      <p:childTnLst>
                        <p:par>
                          <p:cTn id="82" fill="hold">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7">
                                            <p:txEl>
                                              <p:pRg st="7" end="7"/>
                                            </p:txEl>
                                          </p:spTgt>
                                        </p:tgtEl>
                                        <p:attrNameLst>
                                          <p:attrName>style.visibility</p:attrName>
                                        </p:attrNameLst>
                                      </p:cBhvr>
                                      <p:to>
                                        <p:strVal val="visible"/>
                                      </p:to>
                                    </p:set>
                                    <p:anim calcmode="lin" valueType="num">
                                      <p:cBhvr>
                                        <p:cTn id="85" dur="1000" fill="hold"/>
                                        <p:tgtEl>
                                          <p:spTgt spid="7">
                                            <p:txEl>
                                              <p:pRg st="7" end="7"/>
                                            </p:txEl>
                                          </p:spTgt>
                                        </p:tgtEl>
                                        <p:attrNameLst>
                                          <p:attrName>ppt_w</p:attrName>
                                        </p:attrNameLst>
                                      </p:cBhvr>
                                      <p:tavLst>
                                        <p:tav tm="0">
                                          <p:val>
                                            <p:fltVal val="0"/>
                                          </p:val>
                                        </p:tav>
                                        <p:tav tm="100000">
                                          <p:val>
                                            <p:strVal val="#ppt_w"/>
                                          </p:val>
                                        </p:tav>
                                      </p:tavLst>
                                    </p:anim>
                                    <p:anim calcmode="lin" valueType="num">
                                      <p:cBhvr>
                                        <p:cTn id="86" dur="1000" fill="hold"/>
                                        <p:tgtEl>
                                          <p:spTgt spid="7">
                                            <p:txEl>
                                              <p:pRg st="7" end="7"/>
                                            </p:txEl>
                                          </p:spTgt>
                                        </p:tgtEl>
                                        <p:attrNameLst>
                                          <p:attrName>ppt_h</p:attrName>
                                        </p:attrNameLst>
                                      </p:cBhvr>
                                      <p:tavLst>
                                        <p:tav tm="0">
                                          <p:val>
                                            <p:fltVal val="0"/>
                                          </p:val>
                                        </p:tav>
                                        <p:tav tm="100000">
                                          <p:val>
                                            <p:strVal val="#ppt_h"/>
                                          </p:val>
                                        </p:tav>
                                      </p:tavLst>
                                    </p:anim>
                                    <p:anim calcmode="lin" valueType="num">
                                      <p:cBhvr>
                                        <p:cTn id="87" dur="1000" fill="hold"/>
                                        <p:tgtEl>
                                          <p:spTgt spid="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3" fill="hold" nodeType="clickEffect">
                                  <p:stCondLst>
                                    <p:cond delay="0"/>
                                  </p:stCondLst>
                                  <p:childTnLst>
                                    <p:set>
                                      <p:cBhvr>
                                        <p:cTn id="92" dur="1" fill="hold">
                                          <p:stCondLst>
                                            <p:cond delay="0"/>
                                          </p:stCondLst>
                                        </p:cTn>
                                        <p:tgtEl>
                                          <p:spTgt spid="4101"/>
                                        </p:tgtEl>
                                        <p:attrNameLst>
                                          <p:attrName>style.visibility</p:attrName>
                                        </p:attrNameLst>
                                      </p:cBhvr>
                                      <p:to>
                                        <p:strVal val="visible"/>
                                      </p:to>
                                    </p:set>
                                    <p:anim calcmode="lin" valueType="num">
                                      <p:cBhvr additive="base">
                                        <p:cTn id="93" dur="500" fill="hold"/>
                                        <p:tgtEl>
                                          <p:spTgt spid="4101"/>
                                        </p:tgtEl>
                                        <p:attrNameLst>
                                          <p:attrName>ppt_x</p:attrName>
                                        </p:attrNameLst>
                                      </p:cBhvr>
                                      <p:tavLst>
                                        <p:tav tm="0">
                                          <p:val>
                                            <p:strVal val="1+#ppt_w/2"/>
                                          </p:val>
                                        </p:tav>
                                        <p:tav tm="100000">
                                          <p:val>
                                            <p:strVal val="#ppt_x"/>
                                          </p:val>
                                        </p:tav>
                                      </p:tavLst>
                                    </p:anim>
                                    <p:anim calcmode="lin" valueType="num">
                                      <p:cBhvr additive="base">
                                        <p:cTn id="94" dur="500" fill="hold"/>
                                        <p:tgtEl>
                                          <p:spTgt spid="4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685800"/>
            <a:ext cx="8610600" cy="2286000"/>
          </a:xfrm>
          <a:prstGeom prst="rect">
            <a:avLst/>
          </a:prstGeom>
          <a:solidFill>
            <a:schemeClr val="accent2">
              <a:lumMod val="40000"/>
              <a:lumOff val="60000"/>
            </a:schemeClr>
          </a:solidFill>
          <a:ln w="3175">
            <a:solidFill>
              <a:schemeClr val="accent5">
                <a:lumMod val="60000"/>
                <a:lumOff val="40000"/>
              </a:schemeClr>
            </a:solidFill>
          </a:ln>
        </p:spPr>
        <p:txBody>
          <a:bodyPr vert="horz" lIns="91440" tIns="45720" rIns="91440" bIns="45720" rtlCol="0">
            <a:normAutofit/>
          </a:bodyPr>
          <a:lstStyle/>
          <a:p>
            <a:r>
              <a:rPr lang="en-US" sz="2000" dirty="0" err="1"/>
              <a:t>Uji</a:t>
            </a:r>
            <a:r>
              <a:rPr lang="en-US" sz="2000" dirty="0"/>
              <a:t> </a:t>
            </a:r>
            <a:r>
              <a:rPr lang="en-US" sz="2000" dirty="0" err="1"/>
              <a:t>statistika</a:t>
            </a:r>
            <a:r>
              <a:rPr lang="en-US" sz="2000" dirty="0"/>
              <a:t> t </a:t>
            </a:r>
            <a:r>
              <a:rPr lang="en-US" sz="2000" dirty="0" err="1"/>
              <a:t>perbedaan</a:t>
            </a:r>
            <a:r>
              <a:rPr lang="en-US" sz="2000" dirty="0"/>
              <a:t> </a:t>
            </a:r>
            <a:r>
              <a:rPr lang="en-US" sz="2000" dirty="0" err="1"/>
              <a:t>dua</a:t>
            </a:r>
            <a:r>
              <a:rPr lang="en-US" sz="2000" dirty="0"/>
              <a:t> </a:t>
            </a:r>
            <a:r>
              <a:rPr lang="en-US" sz="2000" dirty="0" err="1"/>
              <a:t>sampel</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graphicFrame>
        <p:nvGraphicFramePr>
          <p:cNvPr id="5122" name="Object 2"/>
          <p:cNvGraphicFramePr>
            <a:graphicFrameLocks noChangeAspect="1"/>
          </p:cNvGraphicFramePr>
          <p:nvPr/>
        </p:nvGraphicFramePr>
        <p:xfrm>
          <a:off x="3657600" y="1295400"/>
          <a:ext cx="2971800" cy="1409700"/>
        </p:xfrm>
        <a:graphic>
          <a:graphicData uri="http://schemas.openxmlformats.org/presentationml/2006/ole">
            <mc:AlternateContent xmlns:mc="http://schemas.openxmlformats.org/markup-compatibility/2006">
              <mc:Choice xmlns:v="urn:schemas-microsoft-com:vml" Requires="v">
                <p:oleObj spid="_x0000_s11268" name="Equation" r:id="rId3" imgW="838080" imgH="533160" progId="Equation.3">
                  <p:embed/>
                </p:oleObj>
              </mc:Choice>
              <mc:Fallback>
                <p:oleObj name="Equation" r:id="rId3" imgW="838080" imgH="533160" progId="Equation.3">
                  <p:embed/>
                  <p:pic>
                    <p:nvPicPr>
                      <p:cNvPr id="512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295400"/>
                        <a:ext cx="29718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3"/>
          <p:cNvSpPr txBox="1">
            <a:spLocks noChangeArrowheads="1"/>
          </p:cNvSpPr>
          <p:nvPr/>
        </p:nvSpPr>
        <p:spPr>
          <a:xfrm>
            <a:off x="1828800" y="3124200"/>
            <a:ext cx="8610600" cy="3581400"/>
          </a:xfrm>
          <a:prstGeom prst="rect">
            <a:avLst/>
          </a:prstGeom>
          <a:solidFill>
            <a:schemeClr val="accent6">
              <a:lumMod val="60000"/>
              <a:lumOff val="40000"/>
            </a:schemeClr>
          </a:solidFill>
          <a:ln w="3175">
            <a:solidFill>
              <a:schemeClr val="accent5">
                <a:lumMod val="60000"/>
                <a:lumOff val="40000"/>
              </a:schemeClr>
            </a:solidFill>
          </a:ln>
        </p:spPr>
        <p:txBody>
          <a:bodyPr vert="horz" lIns="91440" tIns="45720" rIns="91440" bIns="45720" rtlCol="0">
            <a:normAutofit/>
          </a:bodyPr>
          <a:lstStyle/>
          <a:p>
            <a:r>
              <a:rPr lang="id-ID" sz="2000" dirty="0"/>
              <a:t>Seorang Dosen </a:t>
            </a:r>
            <a:r>
              <a:rPr lang="en-US" sz="2000" dirty="0" err="1"/>
              <a:t>pengampu</a:t>
            </a:r>
            <a:r>
              <a:rPr lang="id-ID" sz="2000" dirty="0"/>
              <a:t> statistika</a:t>
            </a:r>
            <a:r>
              <a:rPr lang="en-US" sz="2000" dirty="0"/>
              <a:t> </a:t>
            </a:r>
            <a:r>
              <a:rPr lang="id-ID" sz="2000" dirty="0"/>
              <a:t>mencatat </a:t>
            </a:r>
            <a:r>
              <a:rPr lang="en-US" sz="2000" dirty="0" err="1"/>
              <a:t>bahwa</a:t>
            </a:r>
            <a:r>
              <a:rPr lang="en-US" sz="2000" dirty="0"/>
              <a:t>  </a:t>
            </a:r>
            <a:r>
              <a:rPr lang="en-US" sz="2000" dirty="0" err="1"/>
              <a:t>nilai</a:t>
            </a:r>
            <a:r>
              <a:rPr lang="en-US" sz="2000" dirty="0"/>
              <a:t> </a:t>
            </a:r>
            <a:r>
              <a:rPr lang="id-ID" sz="2000" dirty="0"/>
              <a:t>ujian statistika mahasiswi lebih baik dari mahasiswa. Untuk membuktikan hal ini</a:t>
            </a:r>
            <a:r>
              <a:rPr lang="en-US" sz="2000" dirty="0"/>
              <a:t>, </a:t>
            </a:r>
            <a:r>
              <a:rPr lang="id-ID" sz="2000" dirty="0"/>
              <a:t> </a:t>
            </a:r>
            <a:r>
              <a:rPr lang="en-US" sz="2000" dirty="0" err="1"/>
              <a:t>di</a:t>
            </a:r>
            <a:r>
              <a:rPr lang="id-ID" sz="2000" dirty="0"/>
              <a:t>ambil nilai ujian akhir 9 mahasiswi dan 10 mahasiswa secara random</a:t>
            </a:r>
            <a:r>
              <a:rPr lang="en-US" sz="2000" dirty="0"/>
              <a:t> </a:t>
            </a:r>
            <a:r>
              <a:rPr lang="en-US" sz="2000" dirty="0" err="1"/>
              <a:t>sbb</a:t>
            </a:r>
            <a:r>
              <a:rPr lang="en-US" sz="2000" dirty="0"/>
              <a:t>:</a:t>
            </a:r>
          </a:p>
          <a:p>
            <a:r>
              <a:rPr lang="id-ID" sz="2000" dirty="0"/>
              <a:t> </a:t>
            </a:r>
            <a:endParaRPr lang="en-US" sz="2000" dirty="0"/>
          </a:p>
          <a:p>
            <a:r>
              <a:rPr lang="id-ID" sz="2000" dirty="0"/>
              <a:t>Mahasiswi</a:t>
            </a:r>
            <a:r>
              <a:rPr lang="en-US" sz="2000" dirty="0"/>
              <a:t>   </a:t>
            </a:r>
            <a:r>
              <a:rPr lang="id-ID" sz="2000" dirty="0"/>
              <a:t>88	80	81	90	68	78	81	76</a:t>
            </a:r>
            <a:r>
              <a:rPr lang="en-US" sz="2000" dirty="0"/>
              <a:t>        </a:t>
            </a:r>
            <a:r>
              <a:rPr lang="id-ID" sz="2000" dirty="0"/>
              <a:t>60</a:t>
            </a:r>
            <a:endParaRPr lang="en-US" sz="2000" dirty="0"/>
          </a:p>
          <a:p>
            <a:r>
              <a:rPr lang="id-ID" sz="2000" dirty="0"/>
              <a:t>Mahasiswa</a:t>
            </a:r>
            <a:r>
              <a:rPr lang="en-US" sz="2000" dirty="0"/>
              <a:t> </a:t>
            </a:r>
            <a:r>
              <a:rPr lang="id-ID" sz="2000" dirty="0"/>
              <a:t>73	68	96	66	83	76	79	80</a:t>
            </a:r>
            <a:r>
              <a:rPr lang="en-US" sz="2000" dirty="0"/>
              <a:t>        </a:t>
            </a:r>
            <a:r>
              <a:rPr lang="id-ID" sz="2000" dirty="0"/>
              <a:t>77	</a:t>
            </a:r>
            <a:r>
              <a:rPr lang="en-US" sz="2000" dirty="0"/>
              <a:t>     </a:t>
            </a:r>
            <a:r>
              <a:rPr lang="id-ID" sz="2000" dirty="0"/>
              <a:t>72</a:t>
            </a:r>
            <a:endParaRPr lang="en-US" sz="2000" dirty="0"/>
          </a:p>
          <a:p>
            <a:r>
              <a:rPr lang="id-ID" sz="2000" dirty="0"/>
              <a:t>Dengan asumsi kedua populasi mengikuti distribusi normal dan mempunyai  standar deviasi populasi yang sama, apakah </a:t>
            </a:r>
            <a:r>
              <a:rPr lang="en-US" sz="2000" dirty="0" err="1"/>
              <a:t>bisa</a:t>
            </a:r>
            <a:r>
              <a:rPr lang="en-US" sz="2000" dirty="0"/>
              <a:t> </a:t>
            </a:r>
            <a:r>
              <a:rPr lang="en-US" sz="2000" dirty="0" err="1"/>
              <a:t>disim</a:t>
            </a:r>
            <a:r>
              <a:rPr lang="id-ID" sz="2000" dirty="0"/>
              <a:t>pulkan bahwa nilai ujian statistika mahasiswi lebih tinggi dari mahasiswa dengan </a:t>
            </a:r>
            <a:r>
              <a:rPr lang="id-ID" sz="2000" dirty="0">
                <a:sym typeface="Symbol"/>
              </a:rPr>
              <a:t></a:t>
            </a:r>
            <a:r>
              <a:rPr lang="en-US" sz="2000" dirty="0">
                <a:sym typeface="Symbol"/>
              </a:rPr>
              <a:t>=</a:t>
            </a:r>
            <a:r>
              <a:rPr lang="id-ID" sz="2000" dirty="0"/>
              <a:t>1%?</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 calcmode="lin" valueType="num">
                                      <p:cBhvr additive="base">
                                        <p:cTn id="23" dur="500" fill="hold"/>
                                        <p:tgtEl>
                                          <p:spTgt spid="5122"/>
                                        </p:tgtEl>
                                        <p:attrNameLst>
                                          <p:attrName>ppt_x</p:attrName>
                                        </p:attrNameLst>
                                      </p:cBhvr>
                                      <p:tavLst>
                                        <p:tav tm="0">
                                          <p:val>
                                            <p:strVal val="0-#ppt_w/2"/>
                                          </p:val>
                                        </p:tav>
                                        <p:tav tm="100000">
                                          <p:val>
                                            <p:strVal val="#ppt_x"/>
                                          </p:val>
                                        </p:tav>
                                      </p:tavLst>
                                    </p:anim>
                                    <p:anim calcmode="lin" valueType="num">
                                      <p:cBhvr additive="base">
                                        <p:cTn id="24" dur="500" fill="hold"/>
                                        <p:tgtEl>
                                          <p:spTgt spid="5122"/>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8">
                                            <p:bg/>
                                          </p:spTgt>
                                        </p:tgtEl>
                                        <p:attrNameLst>
                                          <p:attrName>style.visibility</p:attrName>
                                        </p:attrNameLst>
                                      </p:cBhvr>
                                      <p:to>
                                        <p:strVal val="visible"/>
                                      </p:to>
                                    </p:set>
                                    <p:anim calcmode="lin" valueType="num">
                                      <p:cBhvr>
                                        <p:cTn id="29" dur="1000" fill="hold"/>
                                        <p:tgtEl>
                                          <p:spTgt spid="8">
                                            <p:bg/>
                                          </p:spTgt>
                                        </p:tgtEl>
                                        <p:attrNameLst>
                                          <p:attrName>ppt_w</p:attrName>
                                        </p:attrNameLst>
                                      </p:cBhvr>
                                      <p:tavLst>
                                        <p:tav tm="0">
                                          <p:val>
                                            <p:fltVal val="0"/>
                                          </p:val>
                                        </p:tav>
                                        <p:tav tm="100000">
                                          <p:val>
                                            <p:strVal val="#ppt_w"/>
                                          </p:val>
                                        </p:tav>
                                      </p:tavLst>
                                    </p:anim>
                                    <p:anim calcmode="lin" valueType="num">
                                      <p:cBhvr>
                                        <p:cTn id="30" dur="1000" fill="hold"/>
                                        <p:tgtEl>
                                          <p:spTgt spid="8">
                                            <p:bg/>
                                          </p:spTgt>
                                        </p:tgtEl>
                                        <p:attrNameLst>
                                          <p:attrName>ppt_h</p:attrName>
                                        </p:attrNameLst>
                                      </p:cBhvr>
                                      <p:tavLst>
                                        <p:tav tm="0">
                                          <p:val>
                                            <p:fltVal val="0"/>
                                          </p:val>
                                        </p:tav>
                                        <p:tav tm="100000">
                                          <p:val>
                                            <p:strVal val="#ppt_h"/>
                                          </p:val>
                                        </p:tav>
                                      </p:tavLst>
                                    </p:anim>
                                    <p:anim calcmode="lin" valueType="num">
                                      <p:cBhvr>
                                        <p:cTn id="31" dur="1000" fill="hold"/>
                                        <p:tgtEl>
                                          <p:spTgt spid="8">
                                            <p:bg/>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8">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8">
                                            <p:txEl>
                                              <p:pRg st="1" end="1"/>
                                            </p:txEl>
                                          </p:spTgt>
                                        </p:tgtEl>
                                        <p:attrNameLst>
                                          <p:attrName>style.visibility</p:attrName>
                                        </p:attrNameLst>
                                      </p:cBhvr>
                                      <p:to>
                                        <p:strVal val="visible"/>
                                      </p:to>
                                    </p:set>
                                    <p:anim calcmode="lin" valueType="num">
                                      <p:cBhvr>
                                        <p:cTn id="45"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46"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47" dur="1000" fill="hold"/>
                                        <p:tgtEl>
                                          <p:spTgt spid="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8">
                                            <p:txEl>
                                              <p:pRg st="2" end="2"/>
                                            </p:txEl>
                                          </p:spTgt>
                                        </p:tgtEl>
                                        <p:attrNameLst>
                                          <p:attrName>style.visibility</p:attrName>
                                        </p:attrNameLst>
                                      </p:cBhvr>
                                      <p:to>
                                        <p:strVal val="visible"/>
                                      </p:to>
                                    </p:set>
                                    <p:anim calcmode="lin" valueType="num">
                                      <p:cBhvr>
                                        <p:cTn id="5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54"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55" dur="1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 calcmode="lin" valueType="num">
                                      <p:cBhvr>
                                        <p:cTn id="61"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62"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63" dur="1000" fill="hold"/>
                                        <p:tgtEl>
                                          <p:spTgt spid="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8">
                                            <p:txEl>
                                              <p:pRg st="4" end="4"/>
                                            </p:txEl>
                                          </p:spTgt>
                                        </p:tgtEl>
                                        <p:attrNameLst>
                                          <p:attrName>style.visibility</p:attrName>
                                        </p:attrNameLst>
                                      </p:cBhvr>
                                      <p:to>
                                        <p:strVal val="visible"/>
                                      </p:to>
                                    </p:set>
                                    <p:anim calcmode="lin" valueType="num">
                                      <p:cBhvr>
                                        <p:cTn id="69"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70"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71" dur="1000" fill="hold"/>
                                        <p:tgtEl>
                                          <p:spTgt spid="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685800"/>
            <a:ext cx="8610600" cy="4572000"/>
          </a:xfrm>
          <a:prstGeom prst="rect">
            <a:avLst/>
          </a:prstGeom>
          <a:solidFill>
            <a:srgbClr val="FF66FF"/>
          </a:solidFill>
          <a:ln w="3175">
            <a:solidFill>
              <a:schemeClr val="accent5">
                <a:lumMod val="60000"/>
                <a:lumOff val="40000"/>
              </a:schemeClr>
            </a:solidFill>
          </a:ln>
        </p:spPr>
        <p:txBody>
          <a:bodyPr vert="horz" lIns="91440" tIns="45720" rIns="91440" bIns="45720" rtlCol="0">
            <a:normAutofit/>
          </a:bodyPr>
          <a:lstStyle/>
          <a:p>
            <a:pPr marL="344488" indent="-344488">
              <a:buFont typeface="Symbol" pitchFamily="18" charset="2"/>
              <a:buChar char="·"/>
            </a:pPr>
            <a:r>
              <a:rPr lang="id-ID" sz="2000" dirty="0"/>
              <a:t>H</a:t>
            </a:r>
            <a:r>
              <a:rPr lang="id-ID" sz="2000" baseline="-25000" dirty="0"/>
              <a:t>0</a:t>
            </a:r>
            <a:r>
              <a:rPr lang="id-ID" sz="2000" dirty="0"/>
              <a:t> : </a:t>
            </a:r>
            <a:r>
              <a:rPr lang="id-ID" sz="2000" dirty="0">
                <a:sym typeface="Symbol"/>
              </a:rPr>
              <a:t></a:t>
            </a:r>
            <a:r>
              <a:rPr lang="id-ID" sz="2000" baseline="-25000" dirty="0"/>
              <a:t>1</a:t>
            </a:r>
            <a:r>
              <a:rPr lang="id-ID" sz="2000" dirty="0"/>
              <a:t> </a:t>
            </a:r>
            <a:r>
              <a:rPr lang="id-ID" sz="2000" dirty="0">
                <a:sym typeface="Symbol"/>
              </a:rPr>
              <a:t></a:t>
            </a:r>
            <a:r>
              <a:rPr lang="id-ID" sz="2000" dirty="0"/>
              <a:t> </a:t>
            </a:r>
            <a:r>
              <a:rPr lang="id-ID" sz="2000" dirty="0">
                <a:sym typeface="Symbol"/>
              </a:rPr>
              <a:t></a:t>
            </a:r>
            <a:r>
              <a:rPr lang="id-ID" sz="2000" baseline="-25000" dirty="0"/>
              <a:t>2</a:t>
            </a:r>
            <a:endParaRPr lang="en-US" sz="2000" dirty="0"/>
          </a:p>
          <a:p>
            <a:pPr marL="344488" indent="-344488"/>
            <a:r>
              <a:rPr lang="en-US" sz="2000" dirty="0"/>
              <a:t>	</a:t>
            </a:r>
            <a:r>
              <a:rPr lang="id-ID" sz="2000" dirty="0"/>
              <a:t>H</a:t>
            </a:r>
            <a:r>
              <a:rPr lang="id-ID" sz="2000" baseline="-25000" dirty="0"/>
              <a:t>a</a:t>
            </a:r>
            <a:r>
              <a:rPr lang="id-ID" sz="2000" dirty="0"/>
              <a:t> : </a:t>
            </a:r>
            <a:r>
              <a:rPr lang="id-ID" sz="2000" dirty="0">
                <a:sym typeface="Symbol"/>
              </a:rPr>
              <a:t></a:t>
            </a:r>
            <a:r>
              <a:rPr lang="id-ID" sz="2000" baseline="-25000" dirty="0"/>
              <a:t>1</a:t>
            </a:r>
            <a:r>
              <a:rPr lang="id-ID" sz="2000" dirty="0"/>
              <a:t> &gt; </a:t>
            </a:r>
            <a:r>
              <a:rPr lang="id-ID" sz="2000" dirty="0">
                <a:sym typeface="Symbol"/>
              </a:rPr>
              <a:t></a:t>
            </a:r>
            <a:r>
              <a:rPr lang="id-ID" sz="2000" baseline="-25000" dirty="0"/>
              <a:t>2</a:t>
            </a:r>
            <a:endParaRPr lang="en-US" sz="2000" dirty="0"/>
          </a:p>
          <a:p>
            <a:pPr marL="344488" indent="-344488">
              <a:buFont typeface="Symbol" pitchFamily="18" charset="2"/>
              <a:buChar char="·"/>
            </a:pPr>
            <a:r>
              <a:rPr lang="id-ID" sz="2000" dirty="0"/>
              <a:t>Memilih tingkat signifikansi yaitu  </a:t>
            </a:r>
            <a:r>
              <a:rPr lang="id-ID" sz="2000" dirty="0">
                <a:sym typeface="Symbol"/>
              </a:rPr>
              <a:t></a:t>
            </a:r>
            <a:r>
              <a:rPr lang="en-US" sz="2000" dirty="0">
                <a:sym typeface="Symbol"/>
              </a:rPr>
              <a:t>=</a:t>
            </a:r>
            <a:r>
              <a:rPr lang="id-ID" sz="2000" dirty="0"/>
              <a:t>1%</a:t>
            </a:r>
            <a:endParaRPr lang="en-US" sz="2000" dirty="0"/>
          </a:p>
          <a:p>
            <a:pPr marL="344488" indent="-344488">
              <a:buFont typeface="Symbol" pitchFamily="18" charset="2"/>
              <a:buChar char="·"/>
            </a:pPr>
            <a:r>
              <a:rPr lang="id-ID" sz="2000" dirty="0"/>
              <a:t>Uji statistika t karena sampelnya kecil.</a:t>
            </a:r>
            <a:endParaRPr lang="en-US" sz="2000" dirty="0"/>
          </a:p>
          <a:p>
            <a:pPr marL="344488" indent="-344488">
              <a:buFont typeface="Symbol" pitchFamily="18" charset="2"/>
              <a:buChar char="·"/>
            </a:pPr>
            <a:r>
              <a:rPr lang="id-ID" sz="2000" dirty="0"/>
              <a:t>Membuat keputusan</a:t>
            </a:r>
            <a:endParaRPr lang="en-US" sz="2000" dirty="0"/>
          </a:p>
          <a:p>
            <a:pPr marL="344488" indent="-344488"/>
            <a:r>
              <a:rPr lang="en-US" sz="2000" dirty="0"/>
              <a:t>	</a:t>
            </a:r>
            <a:r>
              <a:rPr lang="id-ID" sz="2000" dirty="0"/>
              <a:t>Nilai t kritis </a:t>
            </a:r>
            <a:r>
              <a:rPr lang="id-ID" sz="2000" dirty="0">
                <a:sym typeface="Symbol"/>
              </a:rPr>
              <a:t> </a:t>
            </a:r>
            <a:r>
              <a:rPr lang="en-US" sz="2000" dirty="0">
                <a:sym typeface="Symbol"/>
              </a:rPr>
              <a:t>=</a:t>
            </a:r>
            <a:r>
              <a:rPr lang="id-ID" sz="2000" dirty="0"/>
              <a:t>1% </a:t>
            </a:r>
            <a:r>
              <a:rPr lang="en-US" sz="2000" dirty="0"/>
              <a:t> </a:t>
            </a:r>
            <a:r>
              <a:rPr lang="en-US" sz="2000" dirty="0" err="1"/>
              <a:t>uji</a:t>
            </a:r>
            <a:r>
              <a:rPr lang="en-US" sz="2000" dirty="0"/>
              <a:t> </a:t>
            </a:r>
            <a:r>
              <a:rPr lang="en-US" sz="2000" dirty="0" err="1"/>
              <a:t>satu</a:t>
            </a:r>
            <a:r>
              <a:rPr lang="en-US" sz="2000" dirty="0"/>
              <a:t> </a:t>
            </a:r>
            <a:r>
              <a:rPr lang="en-US" sz="2000" dirty="0" err="1"/>
              <a:t>sisi</a:t>
            </a:r>
            <a:r>
              <a:rPr lang="en-US" sz="2000" dirty="0"/>
              <a:t> </a:t>
            </a:r>
            <a:r>
              <a:rPr lang="id-ID" sz="2000" dirty="0"/>
              <a:t>dengan df sebesar 9 + 10 -2 = 17 </a:t>
            </a:r>
            <a:r>
              <a:rPr lang="en-US" sz="2000" dirty="0" err="1"/>
              <a:t>sebesar</a:t>
            </a:r>
            <a:r>
              <a:rPr lang="id-ID" sz="2000" dirty="0"/>
              <a:t> 2,567 </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7171" name="Picture 3"/>
          <p:cNvPicPr>
            <a:picLocks noChangeAspect="1" noChangeArrowheads="1"/>
          </p:cNvPicPr>
          <p:nvPr/>
        </p:nvPicPr>
        <p:blipFill>
          <a:blip r:embed="rId2" cstate="print"/>
          <a:srcRect/>
          <a:stretch>
            <a:fillRect/>
          </a:stretch>
        </p:blipFill>
        <p:spPr bwMode="auto">
          <a:xfrm>
            <a:off x="1905001" y="2667000"/>
            <a:ext cx="4048125" cy="914400"/>
          </a:xfrm>
          <a:prstGeom prst="rect">
            <a:avLst/>
          </a:prstGeom>
          <a:noFill/>
          <a:ln w="9525">
            <a:noFill/>
            <a:miter lim="800000"/>
            <a:headEnd/>
            <a:tailEnd/>
          </a:ln>
        </p:spPr>
      </p:pic>
      <p:pic>
        <p:nvPicPr>
          <p:cNvPr id="7172" name="Picture 4"/>
          <p:cNvPicPr>
            <a:picLocks noChangeAspect="1" noChangeArrowheads="1"/>
          </p:cNvPicPr>
          <p:nvPr/>
        </p:nvPicPr>
        <p:blipFill>
          <a:blip r:embed="rId3" cstate="print"/>
          <a:srcRect/>
          <a:stretch>
            <a:fillRect/>
          </a:stretch>
        </p:blipFill>
        <p:spPr bwMode="auto">
          <a:xfrm>
            <a:off x="6096000" y="2667000"/>
            <a:ext cx="4267200" cy="914400"/>
          </a:xfrm>
          <a:prstGeom prst="rect">
            <a:avLst/>
          </a:prstGeom>
          <a:noFill/>
          <a:ln w="9525">
            <a:noFill/>
            <a:miter lim="800000"/>
            <a:headEnd/>
            <a:tailEnd/>
          </a:ln>
        </p:spPr>
      </p:pic>
      <p:pic>
        <p:nvPicPr>
          <p:cNvPr id="7174" name="Picture 6"/>
          <p:cNvPicPr>
            <a:picLocks noChangeAspect="1" noChangeArrowheads="1"/>
          </p:cNvPicPr>
          <p:nvPr/>
        </p:nvPicPr>
        <p:blipFill>
          <a:blip r:embed="rId4" cstate="print"/>
          <a:srcRect/>
          <a:stretch>
            <a:fillRect/>
          </a:stretch>
        </p:blipFill>
        <p:spPr bwMode="auto">
          <a:xfrm>
            <a:off x="6705600" y="3733800"/>
            <a:ext cx="3657600" cy="1219200"/>
          </a:xfrm>
          <a:prstGeom prst="rect">
            <a:avLst/>
          </a:prstGeom>
          <a:noFill/>
          <a:ln w="9525">
            <a:noFill/>
            <a:miter lim="800000"/>
            <a:headEnd/>
            <a:tailEnd/>
          </a:ln>
        </p:spPr>
      </p:pic>
      <p:pic>
        <p:nvPicPr>
          <p:cNvPr id="7176" name="Picture 8"/>
          <p:cNvPicPr>
            <a:picLocks noChangeAspect="1" noChangeArrowheads="1"/>
          </p:cNvPicPr>
          <p:nvPr/>
        </p:nvPicPr>
        <p:blipFill>
          <a:blip r:embed="rId5" cstate="print"/>
          <a:srcRect/>
          <a:stretch>
            <a:fillRect/>
          </a:stretch>
        </p:blipFill>
        <p:spPr bwMode="auto">
          <a:xfrm>
            <a:off x="1905000" y="3733800"/>
            <a:ext cx="3276600" cy="1219200"/>
          </a:xfrm>
          <a:prstGeom prst="rect">
            <a:avLst/>
          </a:prstGeom>
          <a:noFill/>
          <a:ln w="9525">
            <a:noFill/>
            <a:miter lim="800000"/>
            <a:headEnd/>
            <a:tailEnd/>
          </a:ln>
        </p:spPr>
      </p:pic>
      <p:sp>
        <p:nvSpPr>
          <p:cNvPr id="12" name="Rectangle 3"/>
          <p:cNvSpPr txBox="1">
            <a:spLocks noChangeArrowheads="1"/>
          </p:cNvSpPr>
          <p:nvPr/>
        </p:nvSpPr>
        <p:spPr>
          <a:xfrm>
            <a:off x="1828800" y="5486400"/>
            <a:ext cx="8610600" cy="1143000"/>
          </a:xfrm>
          <a:prstGeom prst="rect">
            <a:avLst/>
          </a:prstGeom>
          <a:solidFill>
            <a:srgbClr val="93F7A4"/>
          </a:solidFill>
          <a:ln w="3175">
            <a:solidFill>
              <a:schemeClr val="accent5">
                <a:lumMod val="60000"/>
                <a:lumOff val="40000"/>
              </a:schemeClr>
            </a:solidFill>
          </a:ln>
        </p:spPr>
        <p:txBody>
          <a:bodyPr vert="horz" lIns="91440" tIns="45720" rIns="91440" bIns="45720" rtlCol="0">
            <a:normAutofit/>
          </a:bodyPr>
          <a:lstStyle/>
          <a:p>
            <a:r>
              <a:rPr lang="id-ID" sz="2000" dirty="0"/>
              <a:t>Nilai t hitung 0,2444 lebih kecil dari nilai t kritis 2,567 sehingga gagal menolak hipotesis no</a:t>
            </a:r>
            <a:r>
              <a:rPr lang="en-US" sz="2000" dirty="0"/>
              <a:t>l</a:t>
            </a:r>
            <a:r>
              <a:rPr lang="id-ID" sz="2000" dirty="0"/>
              <a:t>. </a:t>
            </a:r>
            <a:r>
              <a:rPr lang="en-US" sz="2000" dirty="0"/>
              <a:t>Hal </a:t>
            </a:r>
            <a:r>
              <a:rPr lang="en-US" sz="2000" dirty="0" err="1"/>
              <a:t>ini</a:t>
            </a:r>
            <a:r>
              <a:rPr lang="en-US" sz="2000" dirty="0"/>
              <a:t> </a:t>
            </a:r>
            <a:r>
              <a:rPr lang="en-US" sz="2000" dirty="0" err="1"/>
              <a:t>bisa</a:t>
            </a:r>
            <a:r>
              <a:rPr lang="en-US" sz="2000" dirty="0"/>
              <a:t> </a:t>
            </a:r>
            <a:r>
              <a:rPr lang="en-US" sz="2000" dirty="0" err="1"/>
              <a:t>dis</a:t>
            </a:r>
            <a:r>
              <a:rPr lang="id-ID" sz="2000" dirty="0"/>
              <a:t>impulkan sampel tidak cukup memberi bukti bahwa nilai ujian statistika mahasiswi lebih </a:t>
            </a:r>
            <a:r>
              <a:rPr lang="en-US" sz="2000" dirty="0" err="1"/>
              <a:t>tinggi</a:t>
            </a:r>
            <a:r>
              <a:rPr lang="id-ID" sz="2000" dirty="0"/>
              <a:t> dari ujian mahasiswa</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p:cTn id="4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p:cTn id="55"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7171"/>
                                        </p:tgtEl>
                                        <p:attrNameLst>
                                          <p:attrName>style.visibility</p:attrName>
                                        </p:attrNameLst>
                                      </p:cBhvr>
                                      <p:to>
                                        <p:strVal val="visible"/>
                                      </p:to>
                                    </p:set>
                                    <p:anim calcmode="lin" valueType="num">
                                      <p:cBhvr additive="base">
                                        <p:cTn id="63" dur="500" fill="hold"/>
                                        <p:tgtEl>
                                          <p:spTgt spid="7171"/>
                                        </p:tgtEl>
                                        <p:attrNameLst>
                                          <p:attrName>ppt_x</p:attrName>
                                        </p:attrNameLst>
                                      </p:cBhvr>
                                      <p:tavLst>
                                        <p:tav tm="0">
                                          <p:val>
                                            <p:strVal val="0-#ppt_w/2"/>
                                          </p:val>
                                        </p:tav>
                                        <p:tav tm="100000">
                                          <p:val>
                                            <p:strVal val="#ppt_x"/>
                                          </p:val>
                                        </p:tav>
                                      </p:tavLst>
                                    </p:anim>
                                    <p:anim calcmode="lin" valueType="num">
                                      <p:cBhvr additive="base">
                                        <p:cTn id="64" dur="500" fill="hold"/>
                                        <p:tgtEl>
                                          <p:spTgt spid="7171"/>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7172"/>
                                        </p:tgtEl>
                                        <p:attrNameLst>
                                          <p:attrName>style.visibility</p:attrName>
                                        </p:attrNameLst>
                                      </p:cBhvr>
                                      <p:to>
                                        <p:strVal val="visible"/>
                                      </p:to>
                                    </p:set>
                                    <p:anim calcmode="lin" valueType="num">
                                      <p:cBhvr additive="base">
                                        <p:cTn id="69" dur="500" fill="hold"/>
                                        <p:tgtEl>
                                          <p:spTgt spid="7172"/>
                                        </p:tgtEl>
                                        <p:attrNameLst>
                                          <p:attrName>ppt_x</p:attrName>
                                        </p:attrNameLst>
                                      </p:cBhvr>
                                      <p:tavLst>
                                        <p:tav tm="0">
                                          <p:val>
                                            <p:strVal val="1+#ppt_w/2"/>
                                          </p:val>
                                        </p:tav>
                                        <p:tav tm="100000">
                                          <p:val>
                                            <p:strVal val="#ppt_x"/>
                                          </p:val>
                                        </p:tav>
                                      </p:tavLst>
                                    </p:anim>
                                    <p:anim calcmode="lin" valueType="num">
                                      <p:cBhvr additive="base">
                                        <p:cTn id="70"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7176"/>
                                        </p:tgtEl>
                                        <p:attrNameLst>
                                          <p:attrName>style.visibility</p:attrName>
                                        </p:attrNameLst>
                                      </p:cBhvr>
                                      <p:to>
                                        <p:strVal val="visible"/>
                                      </p:to>
                                    </p:set>
                                    <p:anim calcmode="lin" valueType="num">
                                      <p:cBhvr additive="base">
                                        <p:cTn id="75" dur="500" fill="hold"/>
                                        <p:tgtEl>
                                          <p:spTgt spid="7176"/>
                                        </p:tgtEl>
                                        <p:attrNameLst>
                                          <p:attrName>ppt_x</p:attrName>
                                        </p:attrNameLst>
                                      </p:cBhvr>
                                      <p:tavLst>
                                        <p:tav tm="0">
                                          <p:val>
                                            <p:strVal val="0-#ppt_w/2"/>
                                          </p:val>
                                        </p:tav>
                                        <p:tav tm="100000">
                                          <p:val>
                                            <p:strVal val="#ppt_x"/>
                                          </p:val>
                                        </p:tav>
                                      </p:tavLst>
                                    </p:anim>
                                    <p:anim calcmode="lin" valueType="num">
                                      <p:cBhvr additive="base">
                                        <p:cTn id="76" dur="500" fill="hold"/>
                                        <p:tgtEl>
                                          <p:spTgt spid="7176"/>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7174"/>
                                        </p:tgtEl>
                                        <p:attrNameLst>
                                          <p:attrName>style.visibility</p:attrName>
                                        </p:attrNameLst>
                                      </p:cBhvr>
                                      <p:to>
                                        <p:strVal val="visible"/>
                                      </p:to>
                                    </p:set>
                                    <p:anim calcmode="lin" valueType="num">
                                      <p:cBhvr additive="base">
                                        <p:cTn id="81" dur="500" fill="hold"/>
                                        <p:tgtEl>
                                          <p:spTgt spid="7174"/>
                                        </p:tgtEl>
                                        <p:attrNameLst>
                                          <p:attrName>ppt_x</p:attrName>
                                        </p:attrNameLst>
                                      </p:cBhvr>
                                      <p:tavLst>
                                        <p:tav tm="0">
                                          <p:val>
                                            <p:strVal val="1+#ppt_w/2"/>
                                          </p:val>
                                        </p:tav>
                                        <p:tav tm="100000">
                                          <p:val>
                                            <p:strVal val="#ppt_x"/>
                                          </p:val>
                                        </p:tav>
                                      </p:tavLst>
                                    </p:anim>
                                    <p:anim calcmode="lin" valueType="num">
                                      <p:cBhvr additive="base">
                                        <p:cTn id="82" dur="500" fill="hold"/>
                                        <p:tgtEl>
                                          <p:spTgt spid="7174"/>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2">
                                            <p:bg/>
                                          </p:spTgt>
                                        </p:tgtEl>
                                        <p:attrNameLst>
                                          <p:attrName>style.visibility</p:attrName>
                                        </p:attrNameLst>
                                      </p:cBhvr>
                                      <p:to>
                                        <p:strVal val="visible"/>
                                      </p:to>
                                    </p:set>
                                    <p:anim calcmode="lin" valueType="num">
                                      <p:cBhvr>
                                        <p:cTn id="87" dur="1000" fill="hold"/>
                                        <p:tgtEl>
                                          <p:spTgt spid="12">
                                            <p:bg/>
                                          </p:spTgt>
                                        </p:tgtEl>
                                        <p:attrNameLst>
                                          <p:attrName>ppt_w</p:attrName>
                                        </p:attrNameLst>
                                      </p:cBhvr>
                                      <p:tavLst>
                                        <p:tav tm="0">
                                          <p:val>
                                            <p:fltVal val="0"/>
                                          </p:val>
                                        </p:tav>
                                        <p:tav tm="100000">
                                          <p:val>
                                            <p:strVal val="#ppt_w"/>
                                          </p:val>
                                        </p:tav>
                                      </p:tavLst>
                                    </p:anim>
                                    <p:anim calcmode="lin" valueType="num">
                                      <p:cBhvr>
                                        <p:cTn id="88" dur="1000" fill="hold"/>
                                        <p:tgtEl>
                                          <p:spTgt spid="12">
                                            <p:bg/>
                                          </p:spTgt>
                                        </p:tgtEl>
                                        <p:attrNameLst>
                                          <p:attrName>ppt_h</p:attrName>
                                        </p:attrNameLst>
                                      </p:cBhvr>
                                      <p:tavLst>
                                        <p:tav tm="0">
                                          <p:val>
                                            <p:fltVal val="0"/>
                                          </p:val>
                                        </p:tav>
                                        <p:tav tm="100000">
                                          <p:val>
                                            <p:strVal val="#ppt_h"/>
                                          </p:val>
                                        </p:tav>
                                      </p:tavLst>
                                    </p:anim>
                                    <p:anim calcmode="lin" valueType="num">
                                      <p:cBhvr>
                                        <p:cTn id="89" dur="1000" fill="hold"/>
                                        <p:tgtEl>
                                          <p:spTgt spid="12">
                                            <p:bg/>
                                          </p:spTgt>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2">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12">
                                            <p:txEl>
                                              <p:pRg st="0" end="0"/>
                                            </p:txEl>
                                          </p:spTgt>
                                        </p:tgtEl>
                                        <p:attrNameLst>
                                          <p:attrName>style.visibility</p:attrName>
                                        </p:attrNameLst>
                                      </p:cBhvr>
                                      <p:to>
                                        <p:strVal val="visible"/>
                                      </p:to>
                                    </p:set>
                                    <p:anim calcmode="lin" valueType="num">
                                      <p:cBhvr>
                                        <p:cTn id="95"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96"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97" dur="1000" fill="hold"/>
                                        <p:tgtEl>
                                          <p:spTgt spid="1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1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2"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685800"/>
            <a:ext cx="8610600" cy="3581400"/>
          </a:xfrm>
          <a:prstGeom prst="rect">
            <a:avLst/>
          </a:prstGeom>
          <a:solidFill>
            <a:srgbClr val="CCFF33"/>
          </a:solidFill>
          <a:ln w="3175">
            <a:solidFill>
              <a:schemeClr val="accent5">
                <a:lumMod val="60000"/>
                <a:lumOff val="40000"/>
              </a:schemeClr>
            </a:solidFill>
          </a:ln>
        </p:spPr>
        <p:txBody>
          <a:bodyPr vert="horz" lIns="91440" tIns="45720" rIns="91440" bIns="45720" rtlCol="0">
            <a:normAutofit/>
          </a:bodyPr>
          <a:lstStyle/>
          <a:p>
            <a:pPr marL="344488" indent="-344488" algn="ctr"/>
            <a:r>
              <a:rPr lang="id-ID" sz="2000" b="1" dirty="0"/>
              <a:t>Uji Rata-Rata Dua Populasi Independen </a:t>
            </a:r>
            <a:r>
              <a:rPr lang="en-US" sz="2000" b="1" dirty="0" err="1"/>
              <a:t>untuk</a:t>
            </a:r>
            <a:r>
              <a:rPr lang="en-US" sz="2000" b="1" dirty="0"/>
              <a:t> </a:t>
            </a:r>
            <a:r>
              <a:rPr lang="id-ID" sz="2000" b="1" dirty="0"/>
              <a:t>Sampel Kecil</a:t>
            </a:r>
            <a:r>
              <a:rPr lang="en-US" sz="2000" b="1" dirty="0"/>
              <a:t> </a:t>
            </a:r>
            <a:r>
              <a:rPr lang="en-US" sz="2000" b="1" dirty="0" err="1"/>
              <a:t>dengan</a:t>
            </a:r>
            <a:r>
              <a:rPr lang="en-US" sz="2000" b="1" dirty="0"/>
              <a:t> Excel</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8195" name="Picture 3"/>
          <p:cNvPicPr>
            <a:picLocks noChangeAspect="1" noChangeArrowheads="1"/>
          </p:cNvPicPr>
          <p:nvPr/>
        </p:nvPicPr>
        <p:blipFill>
          <a:blip r:embed="rId3" cstate="print"/>
          <a:srcRect/>
          <a:stretch>
            <a:fillRect/>
          </a:stretch>
        </p:blipFill>
        <p:spPr bwMode="auto">
          <a:xfrm>
            <a:off x="2133600" y="1219202"/>
            <a:ext cx="7924800" cy="2819399"/>
          </a:xfrm>
          <a:prstGeom prst="rect">
            <a:avLst/>
          </a:prstGeom>
          <a:noFill/>
          <a:ln w="9525">
            <a:noFill/>
            <a:miter lim="800000"/>
            <a:headEnd/>
            <a:tailEnd/>
          </a:ln>
        </p:spPr>
      </p:pic>
      <p:sp>
        <p:nvSpPr>
          <p:cNvPr id="11" name="Rectangle 3"/>
          <p:cNvSpPr txBox="1">
            <a:spLocks noChangeArrowheads="1"/>
          </p:cNvSpPr>
          <p:nvPr/>
        </p:nvSpPr>
        <p:spPr>
          <a:xfrm>
            <a:off x="1828800" y="4419600"/>
            <a:ext cx="8610600" cy="2209800"/>
          </a:xfrm>
          <a:prstGeom prst="rect">
            <a:avLst/>
          </a:prstGeom>
          <a:solidFill>
            <a:schemeClr val="accent6">
              <a:lumMod val="60000"/>
              <a:lumOff val="40000"/>
            </a:schemeClr>
          </a:solidFill>
          <a:ln w="3175">
            <a:solidFill>
              <a:schemeClr val="accent5">
                <a:lumMod val="60000"/>
                <a:lumOff val="40000"/>
              </a:schemeClr>
            </a:solidFill>
          </a:ln>
        </p:spPr>
        <p:txBody>
          <a:bodyPr vert="horz" lIns="91440" tIns="45720" rIns="91440" bIns="45720" rtlCol="0">
            <a:normAutofit/>
          </a:bodyPr>
          <a:lstStyle/>
          <a:p>
            <a:r>
              <a:rPr lang="id-ID" sz="2000" b="1" dirty="0"/>
              <a:t>11.6. Interval Estimasi Rata-Rata Dua Populasi Independen </a:t>
            </a:r>
            <a:r>
              <a:rPr lang="en-US" sz="2000" b="1" dirty="0" err="1"/>
              <a:t>Untuk</a:t>
            </a:r>
            <a:r>
              <a:rPr lang="en-US" sz="2000" b="1" dirty="0"/>
              <a:t> </a:t>
            </a:r>
            <a:r>
              <a:rPr lang="id-ID" sz="2000" b="1" dirty="0"/>
              <a:t>Sampel Kecil</a:t>
            </a:r>
            <a:endParaRPr lang="en-US" sz="2000" dirty="0"/>
          </a:p>
          <a:p>
            <a:r>
              <a:rPr lang="id-ID" sz="2000" dirty="0"/>
              <a:t>	</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graphicFrame>
        <p:nvGraphicFramePr>
          <p:cNvPr id="19458" name="Object 2"/>
          <p:cNvGraphicFramePr>
            <a:graphicFrameLocks noChangeAspect="1"/>
          </p:cNvGraphicFramePr>
          <p:nvPr/>
        </p:nvGraphicFramePr>
        <p:xfrm>
          <a:off x="3505200" y="4953000"/>
          <a:ext cx="4038600" cy="1066800"/>
        </p:xfrm>
        <a:graphic>
          <a:graphicData uri="http://schemas.openxmlformats.org/presentationml/2006/ole">
            <mc:AlternateContent xmlns:mc="http://schemas.openxmlformats.org/markup-compatibility/2006">
              <mc:Choice xmlns:v="urn:schemas-microsoft-com:vml" Requires="v">
                <p:oleObj spid="_x0000_s12292" name="Equation" r:id="rId4" imgW="1282680" imgH="355320" progId="Equation.3">
                  <p:embed/>
                </p:oleObj>
              </mc:Choice>
              <mc:Fallback>
                <p:oleObj name="Equation" r:id="rId4" imgW="1282680" imgH="355320" progId="Equation.3">
                  <p:embed/>
                  <p:pic>
                    <p:nvPicPr>
                      <p:cNvPr id="1945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953000"/>
                        <a:ext cx="403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8195"/>
                                        </p:tgtEl>
                                        <p:attrNameLst>
                                          <p:attrName>style.visibility</p:attrName>
                                        </p:attrNameLst>
                                      </p:cBhvr>
                                      <p:to>
                                        <p:strVal val="visible"/>
                                      </p:to>
                                    </p:set>
                                    <p:animEffect transition="in" filter="barn(inHorizontal)">
                                      <p:cBhvr>
                                        <p:cTn id="23" dur="500"/>
                                        <p:tgtEl>
                                          <p:spTgt spid="8195"/>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1">
                                            <p:bg/>
                                          </p:spTgt>
                                        </p:tgtEl>
                                        <p:attrNameLst>
                                          <p:attrName>style.visibility</p:attrName>
                                        </p:attrNameLst>
                                      </p:cBhvr>
                                      <p:to>
                                        <p:strVal val="visible"/>
                                      </p:to>
                                    </p:set>
                                    <p:anim calcmode="lin" valueType="num">
                                      <p:cBhvr>
                                        <p:cTn id="28" dur="1000" fill="hold"/>
                                        <p:tgtEl>
                                          <p:spTgt spid="11">
                                            <p:bg/>
                                          </p:spTgt>
                                        </p:tgtEl>
                                        <p:attrNameLst>
                                          <p:attrName>ppt_w</p:attrName>
                                        </p:attrNameLst>
                                      </p:cBhvr>
                                      <p:tavLst>
                                        <p:tav tm="0">
                                          <p:val>
                                            <p:fltVal val="0"/>
                                          </p:val>
                                        </p:tav>
                                        <p:tav tm="100000">
                                          <p:val>
                                            <p:strVal val="#ppt_w"/>
                                          </p:val>
                                        </p:tav>
                                      </p:tavLst>
                                    </p:anim>
                                    <p:anim calcmode="lin" valueType="num">
                                      <p:cBhvr>
                                        <p:cTn id="29" dur="1000" fill="hold"/>
                                        <p:tgtEl>
                                          <p:spTgt spid="11">
                                            <p:bg/>
                                          </p:spTgt>
                                        </p:tgtEl>
                                        <p:attrNameLst>
                                          <p:attrName>ppt_h</p:attrName>
                                        </p:attrNameLst>
                                      </p:cBhvr>
                                      <p:tavLst>
                                        <p:tav tm="0">
                                          <p:val>
                                            <p:fltVal val="0"/>
                                          </p:val>
                                        </p:tav>
                                        <p:tav tm="100000">
                                          <p:val>
                                            <p:strVal val="#ppt_h"/>
                                          </p:val>
                                        </p:tav>
                                      </p:tavLst>
                                    </p:anim>
                                    <p:anim calcmode="lin" valueType="num">
                                      <p:cBhvr>
                                        <p:cTn id="30" dur="1000" fill="hold"/>
                                        <p:tgtEl>
                                          <p:spTgt spid="11">
                                            <p:bg/>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1">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 calcmode="lin" valueType="num">
                                      <p:cBhvr>
                                        <p:cTn id="36"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11">
                                            <p:txEl>
                                              <p:pRg st="1" end="1"/>
                                            </p:txEl>
                                          </p:spTgt>
                                        </p:tgtEl>
                                        <p:attrNameLst>
                                          <p:attrName>style.visibility</p:attrName>
                                        </p:attrNameLst>
                                      </p:cBhvr>
                                      <p:to>
                                        <p:strVal val="visible"/>
                                      </p:to>
                                    </p:set>
                                    <p:anim calcmode="lin" valueType="num">
                                      <p:cBhvr>
                                        <p:cTn id="44"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45"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46" dur="1000" fill="hold"/>
                                        <p:tgtEl>
                                          <p:spTgt spid="1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9458"/>
                                        </p:tgtEl>
                                        <p:attrNameLst>
                                          <p:attrName>style.visibility</p:attrName>
                                        </p:attrNameLst>
                                      </p:cBhvr>
                                      <p:to>
                                        <p:strVal val="visible"/>
                                      </p:to>
                                    </p:set>
                                    <p:animEffect transition="in" filter="circle(in)">
                                      <p:cBhvr>
                                        <p:cTn id="52"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1"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685800"/>
            <a:ext cx="8610600" cy="2667000"/>
          </a:xfrm>
          <a:prstGeom prst="rect">
            <a:avLst/>
          </a:prstGeom>
          <a:solidFill>
            <a:srgbClr val="93F7A4"/>
          </a:solidFill>
          <a:ln w="3175">
            <a:solidFill>
              <a:schemeClr val="accent5">
                <a:lumMod val="60000"/>
                <a:lumOff val="40000"/>
              </a:schemeClr>
            </a:solidFill>
          </a:ln>
        </p:spPr>
        <p:txBody>
          <a:bodyPr vert="horz" lIns="91440" tIns="45720" rIns="91440" bIns="45720" rtlCol="0">
            <a:normAutofit/>
          </a:bodyPr>
          <a:lstStyle/>
          <a:p>
            <a:r>
              <a:rPr lang="en-US" sz="2000" dirty="0"/>
              <a:t>T</a:t>
            </a:r>
            <a:r>
              <a:rPr lang="id-ID" sz="2000" dirty="0"/>
              <a:t>entukan besarnya estimasi interval perbedaaan rata-rata nilai ujian statistika antara mahasiswi dan mahasiswa dengan derajat keyakinan 99%</a:t>
            </a:r>
            <a:r>
              <a:rPr lang="en-US" sz="2000" dirty="0"/>
              <a:t>.</a:t>
            </a:r>
          </a:p>
          <a:p>
            <a:endParaRPr lang="en-US" sz="2000" dirty="0"/>
          </a:p>
          <a:p>
            <a:r>
              <a:rPr lang="id-ID" sz="2000" dirty="0"/>
              <a:t>Nilai t kritis dengan derajat keyakinan 99% dengan df 17= 9+10 - 2 adalah 2,898</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20482" name="Picture 2"/>
          <p:cNvPicPr>
            <a:picLocks noChangeAspect="1" noChangeArrowheads="1"/>
          </p:cNvPicPr>
          <p:nvPr/>
        </p:nvPicPr>
        <p:blipFill>
          <a:blip r:embed="rId3" cstate="print"/>
          <a:srcRect/>
          <a:stretch>
            <a:fillRect/>
          </a:stretch>
        </p:blipFill>
        <p:spPr bwMode="auto">
          <a:xfrm>
            <a:off x="2895600" y="2057400"/>
            <a:ext cx="6096000" cy="990600"/>
          </a:xfrm>
          <a:prstGeom prst="rect">
            <a:avLst/>
          </a:prstGeom>
          <a:noFill/>
          <a:ln w="9525">
            <a:noFill/>
            <a:miter lim="800000"/>
            <a:headEnd/>
            <a:tailEnd/>
          </a:ln>
        </p:spPr>
      </p:pic>
      <p:sp>
        <p:nvSpPr>
          <p:cNvPr id="10" name="Rectangle 3"/>
          <p:cNvSpPr txBox="1">
            <a:spLocks noChangeArrowheads="1"/>
          </p:cNvSpPr>
          <p:nvPr/>
        </p:nvSpPr>
        <p:spPr>
          <a:xfrm>
            <a:off x="1828800" y="3581400"/>
            <a:ext cx="8610600" cy="3048000"/>
          </a:xfrm>
          <a:prstGeom prst="rect">
            <a:avLst/>
          </a:prstGeom>
          <a:solidFill>
            <a:schemeClr val="tx2">
              <a:lumMod val="40000"/>
              <a:lumOff val="60000"/>
            </a:schemeClr>
          </a:solidFill>
          <a:ln w="3175">
            <a:solidFill>
              <a:schemeClr val="accent5">
                <a:lumMod val="60000"/>
                <a:lumOff val="40000"/>
              </a:schemeClr>
            </a:solidFill>
          </a:ln>
        </p:spPr>
        <p:txBody>
          <a:bodyPr vert="horz" lIns="91440" tIns="45720" rIns="91440" bIns="45720" rtlCol="0">
            <a:normAutofit/>
          </a:bodyPr>
          <a:lstStyle/>
          <a:p>
            <a:r>
              <a:rPr lang="id-ID" sz="2000" b="1" dirty="0"/>
              <a:t>11.7. Uji Rata-Rata Dua Populasi Pada Populasi Bersifat Dependen </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graphicFrame>
        <p:nvGraphicFramePr>
          <p:cNvPr id="20483" name="Object 3"/>
          <p:cNvGraphicFramePr>
            <a:graphicFrameLocks noChangeAspect="1"/>
          </p:cNvGraphicFramePr>
          <p:nvPr/>
        </p:nvGraphicFramePr>
        <p:xfrm>
          <a:off x="1981200" y="4114800"/>
          <a:ext cx="4648200" cy="2133600"/>
        </p:xfrm>
        <a:graphic>
          <a:graphicData uri="http://schemas.openxmlformats.org/presentationml/2006/ole">
            <mc:AlternateContent xmlns:mc="http://schemas.openxmlformats.org/markup-compatibility/2006">
              <mc:Choice xmlns:v="urn:schemas-microsoft-com:vml" Requires="v">
                <p:oleObj spid="_x0000_s13318" name="Equation" r:id="rId4" imgW="1892160" imgH="838080" progId="Equation.3">
                  <p:embed/>
                </p:oleObj>
              </mc:Choice>
              <mc:Fallback>
                <p:oleObj name="Equation" r:id="rId4" imgW="1892160" imgH="838080" progId="Equation.3">
                  <p:embed/>
                  <p:pic>
                    <p:nvPicPr>
                      <p:cNvPr id="2048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114800"/>
                        <a:ext cx="4648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4" name="Object 4"/>
          <p:cNvGraphicFramePr>
            <a:graphicFrameLocks noChangeAspect="1"/>
          </p:cNvGraphicFramePr>
          <p:nvPr/>
        </p:nvGraphicFramePr>
        <p:xfrm>
          <a:off x="7467600" y="4114800"/>
          <a:ext cx="2133600" cy="1447800"/>
        </p:xfrm>
        <a:graphic>
          <a:graphicData uri="http://schemas.openxmlformats.org/presentationml/2006/ole">
            <mc:AlternateContent xmlns:mc="http://schemas.openxmlformats.org/markup-compatibility/2006">
              <mc:Choice xmlns:v="urn:schemas-microsoft-com:vml" Requires="v">
                <p:oleObj spid="_x0000_s13319" name="Equation" r:id="rId6" imgW="774360" imgH="507960" progId="Equation.3">
                  <p:embed/>
                </p:oleObj>
              </mc:Choice>
              <mc:Fallback>
                <p:oleObj name="Equation" r:id="rId6" imgW="774360" imgH="507960" progId="Equation.3">
                  <p:embed/>
                  <p:pic>
                    <p:nvPicPr>
                      <p:cNvPr id="20484"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7600" y="4114800"/>
                        <a:ext cx="2133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nodeType="clickEffect">
                                  <p:stCondLst>
                                    <p:cond delay="0"/>
                                  </p:stCondLst>
                                  <p:childTnLst>
                                    <p:set>
                                      <p:cBhvr>
                                        <p:cTn id="30" dur="1" fill="hold">
                                          <p:stCondLst>
                                            <p:cond delay="0"/>
                                          </p:stCondLst>
                                        </p:cTn>
                                        <p:tgtEl>
                                          <p:spTgt spid="20482"/>
                                        </p:tgtEl>
                                        <p:attrNameLst>
                                          <p:attrName>style.visibility</p:attrName>
                                        </p:attrNameLst>
                                      </p:cBhvr>
                                      <p:to>
                                        <p:strVal val="visible"/>
                                      </p:to>
                                    </p:set>
                                    <p:animEffect transition="in" filter="barn(inHorizontal)">
                                      <p:cBhvr>
                                        <p:cTn id="31" dur="500"/>
                                        <p:tgtEl>
                                          <p:spTgt spid="20482"/>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0">
                                            <p:bg/>
                                          </p:spTgt>
                                        </p:tgtEl>
                                        <p:attrNameLst>
                                          <p:attrName>style.visibility</p:attrName>
                                        </p:attrNameLst>
                                      </p:cBhvr>
                                      <p:to>
                                        <p:strVal val="visible"/>
                                      </p:to>
                                    </p:set>
                                    <p:anim calcmode="lin" valueType="num">
                                      <p:cBhvr>
                                        <p:cTn id="36" dur="1000" fill="hold"/>
                                        <p:tgtEl>
                                          <p:spTgt spid="10">
                                            <p:bg/>
                                          </p:spTgt>
                                        </p:tgtEl>
                                        <p:attrNameLst>
                                          <p:attrName>ppt_w</p:attrName>
                                        </p:attrNameLst>
                                      </p:cBhvr>
                                      <p:tavLst>
                                        <p:tav tm="0">
                                          <p:val>
                                            <p:fltVal val="0"/>
                                          </p:val>
                                        </p:tav>
                                        <p:tav tm="100000">
                                          <p:val>
                                            <p:strVal val="#ppt_w"/>
                                          </p:val>
                                        </p:tav>
                                      </p:tavLst>
                                    </p:anim>
                                    <p:anim calcmode="lin" valueType="num">
                                      <p:cBhvr>
                                        <p:cTn id="37" dur="1000" fill="hold"/>
                                        <p:tgtEl>
                                          <p:spTgt spid="10">
                                            <p:bg/>
                                          </p:spTgt>
                                        </p:tgtEl>
                                        <p:attrNameLst>
                                          <p:attrName>ppt_h</p:attrName>
                                        </p:attrNameLst>
                                      </p:cBhvr>
                                      <p:tavLst>
                                        <p:tav tm="0">
                                          <p:val>
                                            <p:fltVal val="0"/>
                                          </p:val>
                                        </p:tav>
                                        <p:tav tm="100000">
                                          <p:val>
                                            <p:strVal val="#ppt_h"/>
                                          </p:val>
                                        </p:tav>
                                      </p:tavLst>
                                    </p:anim>
                                    <p:anim calcmode="lin" valueType="num">
                                      <p:cBhvr>
                                        <p:cTn id="38" dur="1000" fill="hold"/>
                                        <p:tgtEl>
                                          <p:spTgt spid="10">
                                            <p:bg/>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p:cTn id="44"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1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20483"/>
                                        </p:tgtEl>
                                        <p:attrNameLst>
                                          <p:attrName>style.visibility</p:attrName>
                                        </p:attrNameLst>
                                      </p:cBhvr>
                                      <p:to>
                                        <p:strVal val="visible"/>
                                      </p:to>
                                    </p:set>
                                    <p:anim calcmode="lin" valueType="num">
                                      <p:cBhvr additive="base">
                                        <p:cTn id="52" dur="500" fill="hold"/>
                                        <p:tgtEl>
                                          <p:spTgt spid="20483"/>
                                        </p:tgtEl>
                                        <p:attrNameLst>
                                          <p:attrName>ppt_x</p:attrName>
                                        </p:attrNameLst>
                                      </p:cBhvr>
                                      <p:tavLst>
                                        <p:tav tm="0">
                                          <p:val>
                                            <p:strVal val="0-#ppt_w/2"/>
                                          </p:val>
                                        </p:tav>
                                        <p:tav tm="100000">
                                          <p:val>
                                            <p:strVal val="#ppt_x"/>
                                          </p:val>
                                        </p:tav>
                                      </p:tavLst>
                                    </p:anim>
                                    <p:anim calcmode="lin" valueType="num">
                                      <p:cBhvr additive="base">
                                        <p:cTn id="53"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nodeType="clickEffect">
                                  <p:stCondLst>
                                    <p:cond delay="0"/>
                                  </p:stCondLst>
                                  <p:childTnLst>
                                    <p:set>
                                      <p:cBhvr>
                                        <p:cTn id="57" dur="1" fill="hold">
                                          <p:stCondLst>
                                            <p:cond delay="0"/>
                                          </p:stCondLst>
                                        </p:cTn>
                                        <p:tgtEl>
                                          <p:spTgt spid="20484"/>
                                        </p:tgtEl>
                                        <p:attrNameLst>
                                          <p:attrName>style.visibility</p:attrName>
                                        </p:attrNameLst>
                                      </p:cBhvr>
                                      <p:to>
                                        <p:strVal val="visible"/>
                                      </p:to>
                                    </p:set>
                                    <p:anim calcmode="lin" valueType="num">
                                      <p:cBhvr additive="base">
                                        <p:cTn id="58" dur="500" fill="hold"/>
                                        <p:tgtEl>
                                          <p:spTgt spid="20484"/>
                                        </p:tgtEl>
                                        <p:attrNameLst>
                                          <p:attrName>ppt_x</p:attrName>
                                        </p:attrNameLst>
                                      </p:cBhvr>
                                      <p:tavLst>
                                        <p:tav tm="0">
                                          <p:val>
                                            <p:strVal val="1+#ppt_w/2"/>
                                          </p:val>
                                        </p:tav>
                                        <p:tav tm="100000">
                                          <p:val>
                                            <p:strVal val="#ppt_x"/>
                                          </p:val>
                                        </p:tav>
                                      </p:tavLst>
                                    </p:anim>
                                    <p:anim calcmode="lin" valueType="num">
                                      <p:cBhvr additive="base">
                                        <p:cTn id="59"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685800"/>
            <a:ext cx="8610600" cy="3124200"/>
          </a:xfrm>
          <a:prstGeom prst="rect">
            <a:avLst/>
          </a:prstGeom>
          <a:solidFill>
            <a:srgbClr val="FFCC00"/>
          </a:solidFill>
          <a:ln w="3175">
            <a:solidFill>
              <a:schemeClr val="accent5">
                <a:lumMod val="60000"/>
                <a:lumOff val="40000"/>
              </a:schemeClr>
            </a:solidFill>
          </a:ln>
        </p:spPr>
        <p:txBody>
          <a:bodyPr vert="horz" lIns="91440" tIns="45720" rIns="91440" bIns="45720" rtlCol="0">
            <a:normAutofit/>
          </a:bodyPr>
          <a:lstStyle/>
          <a:p>
            <a:r>
              <a:rPr lang="en-US" sz="2000" dirty="0"/>
              <a:t>P</a:t>
            </a:r>
            <a:r>
              <a:rPr lang="id-ID" sz="2000" dirty="0"/>
              <a:t>erusahaan di bidang elektronik ingin meningkatkan penghasilan para sales</a:t>
            </a:r>
            <a:r>
              <a:rPr lang="en-US" sz="2000" dirty="0" err="1"/>
              <a:t>nya</a:t>
            </a:r>
            <a:r>
              <a:rPr lang="en-US" sz="2000" dirty="0"/>
              <a:t> </a:t>
            </a:r>
            <a:r>
              <a:rPr lang="en-US" sz="2000" dirty="0" err="1"/>
              <a:t>dengan</a:t>
            </a:r>
            <a:r>
              <a:rPr lang="en-US" sz="2000" dirty="0"/>
              <a:t> </a:t>
            </a:r>
            <a:r>
              <a:rPr lang="id-ID" sz="2000" dirty="0"/>
              <a:t>melakukan training kepada para sales tersebut. </a:t>
            </a:r>
            <a:r>
              <a:rPr lang="en-US" sz="2000" dirty="0" err="1"/>
              <a:t>Sampel</a:t>
            </a:r>
            <a:r>
              <a:rPr lang="en-US" sz="2000" dirty="0"/>
              <a:t>  10 </a:t>
            </a:r>
            <a:r>
              <a:rPr lang="en-US" sz="2000" dirty="0" err="1"/>
              <a:t>pekerja</a:t>
            </a:r>
            <a:r>
              <a:rPr lang="en-US" sz="2000" dirty="0"/>
              <a:t> </a:t>
            </a:r>
            <a:r>
              <a:rPr lang="en-US" sz="2000" dirty="0" err="1"/>
              <a:t>diambil</a:t>
            </a:r>
            <a:r>
              <a:rPr lang="en-US" sz="2000" dirty="0"/>
              <a:t> </a:t>
            </a:r>
            <a:r>
              <a:rPr lang="en-US" sz="2000" dirty="0" err="1"/>
              <a:t>secara</a:t>
            </a:r>
            <a:r>
              <a:rPr lang="en-US" sz="2000" dirty="0"/>
              <a:t> random.</a:t>
            </a:r>
          </a:p>
          <a:p>
            <a:r>
              <a:rPr lang="id-ID" sz="2000" dirty="0"/>
              <a:t>Dengan tingkat </a:t>
            </a:r>
            <a:r>
              <a:rPr lang="id-ID" sz="2000" dirty="0">
                <a:sym typeface="Symbol"/>
              </a:rPr>
              <a:t></a:t>
            </a:r>
            <a:r>
              <a:rPr lang="en-US" sz="2000" dirty="0">
                <a:sym typeface="Symbol"/>
              </a:rPr>
              <a:t>=</a:t>
            </a:r>
            <a:r>
              <a:rPr lang="id-ID" sz="2000" dirty="0"/>
              <a:t>5%, apakah kita bisa menyimpulkan bahwa rata-rata penghasilan sales sesudah training</a:t>
            </a:r>
            <a:r>
              <a:rPr lang="en-US" sz="2000" dirty="0"/>
              <a:t> </a:t>
            </a:r>
            <a:r>
              <a:rPr lang="en-US" sz="2000" dirty="0" err="1"/>
              <a:t>lebih</a:t>
            </a:r>
            <a:r>
              <a:rPr lang="en-US" sz="2000" dirty="0"/>
              <a:t> </a:t>
            </a:r>
            <a:r>
              <a:rPr lang="en-US" sz="2000" dirty="0" err="1"/>
              <a:t>tinggi</a:t>
            </a:r>
            <a:r>
              <a:rPr lang="id-ID" sz="2000" dirty="0"/>
              <a:t>?</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22532" name="Picture 4"/>
          <p:cNvPicPr>
            <a:picLocks noChangeAspect="1" noChangeArrowheads="1"/>
          </p:cNvPicPr>
          <p:nvPr/>
        </p:nvPicPr>
        <p:blipFill>
          <a:blip r:embed="rId2" cstate="print"/>
          <a:srcRect/>
          <a:stretch>
            <a:fillRect/>
          </a:stretch>
        </p:blipFill>
        <p:spPr bwMode="auto">
          <a:xfrm>
            <a:off x="2133600" y="2438400"/>
            <a:ext cx="8001000" cy="1219200"/>
          </a:xfrm>
          <a:prstGeom prst="rect">
            <a:avLst/>
          </a:prstGeom>
          <a:noFill/>
          <a:ln w="9525">
            <a:noFill/>
            <a:miter lim="800000"/>
            <a:headEnd/>
            <a:tailEnd/>
          </a:ln>
        </p:spPr>
      </p:pic>
      <p:sp>
        <p:nvSpPr>
          <p:cNvPr id="8" name="Rectangle 3"/>
          <p:cNvSpPr txBox="1">
            <a:spLocks noChangeArrowheads="1"/>
          </p:cNvSpPr>
          <p:nvPr/>
        </p:nvSpPr>
        <p:spPr>
          <a:xfrm>
            <a:off x="1828800" y="3962400"/>
            <a:ext cx="8610600" cy="2667000"/>
          </a:xfrm>
          <a:prstGeom prst="rect">
            <a:avLst/>
          </a:prstGeom>
          <a:solidFill>
            <a:srgbClr val="99FF33"/>
          </a:solidFill>
          <a:ln w="3175">
            <a:solidFill>
              <a:schemeClr val="accent5">
                <a:lumMod val="60000"/>
                <a:lumOff val="40000"/>
              </a:schemeClr>
            </a:solidFill>
          </a:ln>
        </p:spPr>
        <p:txBody>
          <a:bodyPr vert="horz" lIns="91440" tIns="45720" rIns="91440" bIns="45720" rtlCol="0">
            <a:normAutofit/>
          </a:bodyPr>
          <a:lstStyle/>
          <a:p>
            <a:pPr marL="344488" indent="-344488">
              <a:buFont typeface="Symbol" pitchFamily="18" charset="2"/>
              <a:buChar char="·"/>
            </a:pPr>
            <a:r>
              <a:rPr lang="id-ID" sz="2000" dirty="0"/>
              <a:t>H</a:t>
            </a:r>
            <a:r>
              <a:rPr lang="id-ID" sz="2000" baseline="-25000" dirty="0"/>
              <a:t>0</a:t>
            </a:r>
            <a:r>
              <a:rPr lang="id-ID" sz="2000" dirty="0"/>
              <a:t> : </a:t>
            </a:r>
            <a:r>
              <a:rPr lang="id-ID" sz="2000" dirty="0">
                <a:sym typeface="Symbol"/>
              </a:rPr>
              <a:t></a:t>
            </a:r>
            <a:r>
              <a:rPr lang="en-US" sz="2000" baseline="-25000" dirty="0">
                <a:sym typeface="Symbol"/>
              </a:rPr>
              <a:t>d</a:t>
            </a:r>
            <a:r>
              <a:rPr lang="id-ID" sz="2000" dirty="0"/>
              <a:t> </a:t>
            </a:r>
            <a:r>
              <a:rPr lang="id-ID" sz="2000" dirty="0">
                <a:sym typeface="Symbol"/>
              </a:rPr>
              <a:t></a:t>
            </a:r>
            <a:r>
              <a:rPr lang="id-ID" sz="2000" dirty="0"/>
              <a:t> </a:t>
            </a:r>
            <a:r>
              <a:rPr lang="en-US" sz="2000" dirty="0">
                <a:sym typeface="Symbol"/>
              </a:rPr>
              <a:t>0</a:t>
            </a:r>
            <a:endParaRPr lang="en-US" sz="2000" dirty="0"/>
          </a:p>
          <a:p>
            <a:pPr marL="344488" indent="-344488"/>
            <a:r>
              <a:rPr lang="en-US" sz="2000" dirty="0"/>
              <a:t>	</a:t>
            </a:r>
            <a:r>
              <a:rPr lang="id-ID" sz="2000" dirty="0"/>
              <a:t>H</a:t>
            </a:r>
            <a:r>
              <a:rPr lang="id-ID" sz="2000" baseline="-25000" dirty="0"/>
              <a:t>a</a:t>
            </a:r>
            <a:r>
              <a:rPr lang="id-ID" sz="2000" dirty="0"/>
              <a:t> : </a:t>
            </a:r>
            <a:r>
              <a:rPr lang="id-ID" sz="2000" dirty="0">
                <a:sym typeface="Symbol"/>
              </a:rPr>
              <a:t></a:t>
            </a:r>
            <a:r>
              <a:rPr lang="en-US" sz="2000" baseline="-25000" dirty="0">
                <a:sym typeface="Symbol"/>
              </a:rPr>
              <a:t>d</a:t>
            </a:r>
            <a:r>
              <a:rPr lang="id-ID" sz="2000" dirty="0"/>
              <a:t> &gt; </a:t>
            </a:r>
            <a:r>
              <a:rPr lang="en-US" sz="2000" dirty="0">
                <a:sym typeface="Symbol"/>
              </a:rPr>
              <a:t>0</a:t>
            </a:r>
            <a:endParaRPr lang="en-US" sz="2000" dirty="0"/>
          </a:p>
          <a:p>
            <a:pPr marL="344488" indent="-344488">
              <a:buFont typeface="Symbol" pitchFamily="18" charset="2"/>
              <a:buChar char="·"/>
            </a:pPr>
            <a:r>
              <a:rPr lang="id-ID" sz="2000" dirty="0"/>
              <a:t>Memilih tingkat signifikansi yaitu  </a:t>
            </a:r>
            <a:r>
              <a:rPr lang="id-ID" sz="2000" dirty="0">
                <a:sym typeface="Symbol"/>
              </a:rPr>
              <a:t></a:t>
            </a:r>
            <a:r>
              <a:rPr lang="en-US" sz="2000" dirty="0">
                <a:sym typeface="Symbol"/>
              </a:rPr>
              <a:t>=5</a:t>
            </a:r>
            <a:r>
              <a:rPr lang="id-ID" sz="2000" dirty="0"/>
              <a:t>%</a:t>
            </a:r>
            <a:endParaRPr lang="en-US" sz="2000" dirty="0"/>
          </a:p>
          <a:p>
            <a:pPr marL="344488" indent="-344488">
              <a:buFont typeface="Symbol" pitchFamily="18" charset="2"/>
              <a:buChar char="·"/>
            </a:pPr>
            <a:r>
              <a:rPr lang="id-ID" sz="2000" dirty="0"/>
              <a:t>Uji statistika t karena sampelnya kecil.</a:t>
            </a:r>
            <a:endParaRPr lang="en-US" sz="2000" dirty="0"/>
          </a:p>
          <a:p>
            <a:pPr marL="344488" indent="-344488">
              <a:buFont typeface="Symbol" pitchFamily="18" charset="2"/>
              <a:buChar char="·"/>
            </a:pPr>
            <a:r>
              <a:rPr lang="id-ID" sz="2000" dirty="0"/>
              <a:t>Membuat keputusan</a:t>
            </a:r>
            <a:endParaRPr lang="en-US" sz="2000" dirty="0"/>
          </a:p>
          <a:p>
            <a:pPr marL="344488" indent="-344488"/>
            <a:r>
              <a:rPr lang="en-US" sz="2000" dirty="0"/>
              <a:t>	</a:t>
            </a:r>
            <a:r>
              <a:rPr lang="id-ID" sz="2000" dirty="0"/>
              <a:t>Nilai t kritis  </a:t>
            </a:r>
            <a:r>
              <a:rPr lang="id-ID" sz="2000" dirty="0">
                <a:sym typeface="Symbol"/>
              </a:rPr>
              <a:t></a:t>
            </a:r>
            <a:r>
              <a:rPr lang="en-US" sz="2000" dirty="0">
                <a:sym typeface="Symbol"/>
              </a:rPr>
              <a:t>=</a:t>
            </a:r>
            <a:r>
              <a:rPr lang="id-ID" sz="2000" dirty="0"/>
              <a:t>5% </a:t>
            </a:r>
            <a:r>
              <a:rPr lang="en-US" sz="2000" dirty="0"/>
              <a:t> </a:t>
            </a:r>
            <a:r>
              <a:rPr lang="en-US" sz="2000" dirty="0" err="1"/>
              <a:t>uji</a:t>
            </a:r>
            <a:r>
              <a:rPr lang="en-US" sz="2000" dirty="0"/>
              <a:t> </a:t>
            </a:r>
            <a:r>
              <a:rPr lang="en-US" sz="2000" dirty="0" err="1"/>
              <a:t>satu</a:t>
            </a:r>
            <a:r>
              <a:rPr lang="en-US" sz="2000" dirty="0"/>
              <a:t> </a:t>
            </a:r>
            <a:r>
              <a:rPr lang="en-US" sz="2000" dirty="0" err="1"/>
              <a:t>sisi</a:t>
            </a:r>
            <a:r>
              <a:rPr lang="en-US" sz="2000" dirty="0"/>
              <a:t> </a:t>
            </a:r>
            <a:r>
              <a:rPr lang="id-ID" sz="2000" dirty="0"/>
              <a:t>dengan df sebesar 10 - </a:t>
            </a:r>
            <a:r>
              <a:rPr lang="en-US" sz="2000" dirty="0"/>
              <a:t>1</a:t>
            </a:r>
            <a:r>
              <a:rPr lang="id-ID" sz="2000" dirty="0"/>
              <a:t> = </a:t>
            </a:r>
            <a:r>
              <a:rPr lang="en-US" sz="2000" dirty="0"/>
              <a:t>9  </a:t>
            </a:r>
            <a:r>
              <a:rPr lang="id-ID" sz="2000" dirty="0"/>
              <a:t>sebesar </a:t>
            </a:r>
            <a:r>
              <a:rPr lang="en-US" sz="2000" dirty="0"/>
              <a:t>1</a:t>
            </a:r>
            <a:r>
              <a:rPr lang="id-ID" sz="2000" dirty="0"/>
              <a:t>,</a:t>
            </a:r>
            <a:r>
              <a:rPr lang="en-US" sz="2000" dirty="0"/>
              <a:t>833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22532"/>
                                        </p:tgtEl>
                                        <p:attrNameLst>
                                          <p:attrName>style.visibility</p:attrName>
                                        </p:attrNameLst>
                                      </p:cBhvr>
                                      <p:to>
                                        <p:strVal val="visible"/>
                                      </p:to>
                                    </p:set>
                                    <p:anim calcmode="lin" valueType="num">
                                      <p:cBhvr additive="base">
                                        <p:cTn id="31" dur="500" fill="hold"/>
                                        <p:tgtEl>
                                          <p:spTgt spid="22532"/>
                                        </p:tgtEl>
                                        <p:attrNameLst>
                                          <p:attrName>ppt_x</p:attrName>
                                        </p:attrNameLst>
                                      </p:cBhvr>
                                      <p:tavLst>
                                        <p:tav tm="0">
                                          <p:val>
                                            <p:strVal val="1+#ppt_w/2"/>
                                          </p:val>
                                        </p:tav>
                                        <p:tav tm="100000">
                                          <p:val>
                                            <p:strVal val="#ppt_x"/>
                                          </p:val>
                                        </p:tav>
                                      </p:tavLst>
                                    </p:anim>
                                    <p:anim calcmode="lin" valueType="num">
                                      <p:cBhvr additive="base">
                                        <p:cTn id="32"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 calcmode="lin" valueType="num">
                                      <p:cBhvr>
                                        <p:cTn id="37" dur="1000" fill="hold"/>
                                        <p:tgtEl>
                                          <p:spTgt spid="8">
                                            <p:bg/>
                                          </p:spTgt>
                                        </p:tgtEl>
                                        <p:attrNameLst>
                                          <p:attrName>ppt_w</p:attrName>
                                        </p:attrNameLst>
                                      </p:cBhvr>
                                      <p:tavLst>
                                        <p:tav tm="0">
                                          <p:val>
                                            <p:fltVal val="0"/>
                                          </p:val>
                                        </p:tav>
                                        <p:tav tm="100000">
                                          <p:val>
                                            <p:strVal val="#ppt_w"/>
                                          </p:val>
                                        </p:tav>
                                      </p:tavLst>
                                    </p:anim>
                                    <p:anim calcmode="lin" valueType="num">
                                      <p:cBhvr>
                                        <p:cTn id="38" dur="1000" fill="hold"/>
                                        <p:tgtEl>
                                          <p:spTgt spid="8">
                                            <p:bg/>
                                          </p:spTgt>
                                        </p:tgtEl>
                                        <p:attrNameLst>
                                          <p:attrName>ppt_h</p:attrName>
                                        </p:attrNameLst>
                                      </p:cBhvr>
                                      <p:tavLst>
                                        <p:tav tm="0">
                                          <p:val>
                                            <p:fltVal val="0"/>
                                          </p:val>
                                        </p:tav>
                                        <p:tav tm="100000">
                                          <p:val>
                                            <p:strVal val="#ppt_h"/>
                                          </p:val>
                                        </p:tav>
                                      </p:tavLst>
                                    </p:anim>
                                    <p:anim calcmode="lin" valueType="num">
                                      <p:cBhvr>
                                        <p:cTn id="39" dur="1000" fill="hold"/>
                                        <p:tgtEl>
                                          <p:spTgt spid="8">
                                            <p:bg/>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8">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p:cTn id="4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47"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 calcmode="lin" valueType="num">
                                      <p:cBhvr>
                                        <p:cTn id="53"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54"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55" dur="1000" fill="hold"/>
                                        <p:tgtEl>
                                          <p:spTgt spid="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8">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8">
                                            <p:txEl>
                                              <p:pRg st="2" end="2"/>
                                            </p:txEl>
                                          </p:spTgt>
                                        </p:tgtEl>
                                        <p:attrNameLst>
                                          <p:attrName>style.visibility</p:attrName>
                                        </p:attrNameLst>
                                      </p:cBhvr>
                                      <p:to>
                                        <p:strVal val="visible"/>
                                      </p:to>
                                    </p:set>
                                    <p:anim calcmode="lin" valueType="num">
                                      <p:cBhvr>
                                        <p:cTn id="61"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62"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63" dur="1000" fill="hold"/>
                                        <p:tgtEl>
                                          <p:spTgt spid="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8">
                                            <p:txEl>
                                              <p:pRg st="3" end="3"/>
                                            </p:txEl>
                                          </p:spTgt>
                                        </p:tgtEl>
                                        <p:attrNameLst>
                                          <p:attrName>style.visibility</p:attrName>
                                        </p:attrNameLst>
                                      </p:cBhvr>
                                      <p:to>
                                        <p:strVal val="visible"/>
                                      </p:to>
                                    </p:set>
                                    <p:anim calcmode="lin" valueType="num">
                                      <p:cBhvr>
                                        <p:cTn id="69"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70"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71" dur="1000" fill="hold"/>
                                        <p:tgtEl>
                                          <p:spTgt spid="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 calcmode="lin" valueType="num">
                                      <p:cBhvr>
                                        <p:cTn id="77" dur="1000" fill="hold"/>
                                        <p:tgtEl>
                                          <p:spTgt spid="8">
                                            <p:txEl>
                                              <p:pRg st="4" end="4"/>
                                            </p:txEl>
                                          </p:spTgt>
                                        </p:tgtEl>
                                        <p:attrNameLst>
                                          <p:attrName>ppt_w</p:attrName>
                                        </p:attrNameLst>
                                      </p:cBhvr>
                                      <p:tavLst>
                                        <p:tav tm="0">
                                          <p:val>
                                            <p:fltVal val="0"/>
                                          </p:val>
                                        </p:tav>
                                        <p:tav tm="100000">
                                          <p:val>
                                            <p:strVal val="#ppt_w"/>
                                          </p:val>
                                        </p:tav>
                                      </p:tavLst>
                                    </p:anim>
                                    <p:anim calcmode="lin" valueType="num">
                                      <p:cBhvr>
                                        <p:cTn id="78" dur="1000" fill="hold"/>
                                        <p:tgtEl>
                                          <p:spTgt spid="8">
                                            <p:txEl>
                                              <p:pRg st="4" end="4"/>
                                            </p:txEl>
                                          </p:spTgt>
                                        </p:tgtEl>
                                        <p:attrNameLst>
                                          <p:attrName>ppt_h</p:attrName>
                                        </p:attrNameLst>
                                      </p:cBhvr>
                                      <p:tavLst>
                                        <p:tav tm="0">
                                          <p:val>
                                            <p:fltVal val="0"/>
                                          </p:val>
                                        </p:tav>
                                        <p:tav tm="100000">
                                          <p:val>
                                            <p:strVal val="#ppt_h"/>
                                          </p:val>
                                        </p:tav>
                                      </p:tavLst>
                                    </p:anim>
                                    <p:anim calcmode="lin" valueType="num">
                                      <p:cBhvr>
                                        <p:cTn id="79" dur="1000" fill="hold"/>
                                        <p:tgtEl>
                                          <p:spTgt spid="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p:stCondLst>
                        <p:cond delay="indefinite"/>
                      </p:stCondLst>
                      <p:childTnLst>
                        <p:par>
                          <p:cTn id="82" fill="hold">
                            <p:stCondLst>
                              <p:cond delay="0"/>
                            </p:stCondLst>
                            <p:childTnLst>
                              <p:par>
                                <p:cTn id="83" presetID="15" presetClass="entr" presetSubtype="0" fill="hold" grpId="0" nodeType="clickEffect">
                                  <p:stCondLst>
                                    <p:cond delay="0"/>
                                  </p:stCondLst>
                                  <p:childTnLst>
                                    <p:set>
                                      <p:cBhvr>
                                        <p:cTn id="84" dur="1" fill="hold">
                                          <p:stCondLst>
                                            <p:cond delay="0"/>
                                          </p:stCondLst>
                                        </p:cTn>
                                        <p:tgtEl>
                                          <p:spTgt spid="8">
                                            <p:txEl>
                                              <p:pRg st="5" end="5"/>
                                            </p:txEl>
                                          </p:spTgt>
                                        </p:tgtEl>
                                        <p:attrNameLst>
                                          <p:attrName>style.visibility</p:attrName>
                                        </p:attrNameLst>
                                      </p:cBhvr>
                                      <p:to>
                                        <p:strVal val="visible"/>
                                      </p:to>
                                    </p:set>
                                    <p:anim calcmode="lin" valueType="num">
                                      <p:cBhvr>
                                        <p:cTn id="85"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86"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87" dur="1000" fill="hold"/>
                                        <p:tgtEl>
                                          <p:spTgt spid="8">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88" dur="1000" fill="hold"/>
                                        <p:tgtEl>
                                          <p:spTgt spid="8">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609600"/>
            <a:ext cx="8610600" cy="4038600"/>
          </a:xfrm>
          <a:prstGeom prst="rect">
            <a:avLst/>
          </a:prstGeom>
          <a:solidFill>
            <a:srgbClr val="FF66FF"/>
          </a:solidFill>
          <a:ln w="3175">
            <a:solidFill>
              <a:schemeClr val="accent5">
                <a:lumMod val="60000"/>
                <a:lumOff val="40000"/>
              </a:schemeClr>
            </a:solidFill>
          </a:ln>
        </p:spPr>
        <p:txBody>
          <a:bodyPr vert="horz" lIns="91440" tIns="45720" rIns="91440" bIns="45720" rtlCol="0">
            <a:normAutofit/>
          </a:bodyPr>
          <a:lstStyle/>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23555" name="Picture 3"/>
          <p:cNvPicPr>
            <a:picLocks noChangeAspect="1" noChangeArrowheads="1"/>
          </p:cNvPicPr>
          <p:nvPr/>
        </p:nvPicPr>
        <p:blipFill>
          <a:blip r:embed="rId2" cstate="print"/>
          <a:srcRect/>
          <a:stretch>
            <a:fillRect/>
          </a:stretch>
        </p:blipFill>
        <p:spPr bwMode="auto">
          <a:xfrm>
            <a:off x="2895601" y="838201"/>
            <a:ext cx="6505575" cy="2657475"/>
          </a:xfrm>
          <a:prstGeom prst="rect">
            <a:avLst/>
          </a:prstGeom>
          <a:noFill/>
          <a:ln w="9525">
            <a:noFill/>
            <a:miter lim="800000"/>
            <a:headEnd/>
            <a:tailEnd/>
          </a:ln>
        </p:spPr>
      </p:pic>
      <p:pic>
        <p:nvPicPr>
          <p:cNvPr id="23556" name="Picture 4"/>
          <p:cNvPicPr>
            <a:picLocks noChangeAspect="1" noChangeArrowheads="1"/>
          </p:cNvPicPr>
          <p:nvPr/>
        </p:nvPicPr>
        <p:blipFill>
          <a:blip r:embed="rId3" cstate="print"/>
          <a:srcRect/>
          <a:stretch>
            <a:fillRect/>
          </a:stretch>
        </p:blipFill>
        <p:spPr bwMode="auto">
          <a:xfrm>
            <a:off x="1981201" y="3657600"/>
            <a:ext cx="4772025" cy="781050"/>
          </a:xfrm>
          <a:prstGeom prst="rect">
            <a:avLst/>
          </a:prstGeom>
          <a:noFill/>
          <a:ln w="9525">
            <a:noFill/>
            <a:miter lim="800000"/>
            <a:headEnd/>
            <a:tailEnd/>
          </a:ln>
        </p:spPr>
      </p:pic>
      <p:pic>
        <p:nvPicPr>
          <p:cNvPr id="23557" name="Picture 5"/>
          <p:cNvPicPr>
            <a:picLocks noChangeAspect="1" noChangeArrowheads="1"/>
          </p:cNvPicPr>
          <p:nvPr/>
        </p:nvPicPr>
        <p:blipFill>
          <a:blip r:embed="rId4" cstate="print"/>
          <a:srcRect/>
          <a:stretch>
            <a:fillRect/>
          </a:stretch>
        </p:blipFill>
        <p:spPr bwMode="auto">
          <a:xfrm>
            <a:off x="7010400" y="3657600"/>
            <a:ext cx="3200400" cy="819150"/>
          </a:xfrm>
          <a:prstGeom prst="rect">
            <a:avLst/>
          </a:prstGeom>
          <a:noFill/>
          <a:ln w="9525">
            <a:noFill/>
            <a:miter lim="800000"/>
            <a:headEnd/>
            <a:tailEnd/>
          </a:ln>
        </p:spPr>
      </p:pic>
      <p:sp>
        <p:nvSpPr>
          <p:cNvPr id="10" name="Rectangle 3"/>
          <p:cNvSpPr txBox="1">
            <a:spLocks noChangeArrowheads="1"/>
          </p:cNvSpPr>
          <p:nvPr/>
        </p:nvSpPr>
        <p:spPr>
          <a:xfrm>
            <a:off x="1828800" y="4800600"/>
            <a:ext cx="8610600" cy="1828800"/>
          </a:xfrm>
          <a:prstGeom prst="rect">
            <a:avLst/>
          </a:prstGeom>
          <a:solidFill>
            <a:srgbClr val="93F7A4"/>
          </a:solidFill>
          <a:ln w="3175">
            <a:solidFill>
              <a:schemeClr val="accent5">
                <a:lumMod val="60000"/>
                <a:lumOff val="40000"/>
              </a:schemeClr>
            </a:solidFill>
          </a:ln>
        </p:spPr>
        <p:txBody>
          <a:bodyPr vert="horz" lIns="91440" tIns="45720" rIns="91440" bIns="45720" rtlCol="0">
            <a:normAutofit lnSpcReduction="10000"/>
          </a:bodyPr>
          <a:lstStyle/>
          <a:p>
            <a:r>
              <a:rPr lang="id-ID" sz="2000" dirty="0"/>
              <a:t>Nilai t hitung </a:t>
            </a:r>
            <a:r>
              <a:rPr lang="en-US" sz="2000" dirty="0"/>
              <a:t>3,715</a:t>
            </a:r>
            <a:r>
              <a:rPr lang="id-ID" sz="2000" dirty="0"/>
              <a:t> lebih besar dari nilai t kritis </a:t>
            </a:r>
            <a:r>
              <a:rPr lang="en-US" sz="2000" dirty="0"/>
              <a:t>1</a:t>
            </a:r>
            <a:r>
              <a:rPr lang="id-ID" sz="2000" dirty="0"/>
              <a:t>,</a:t>
            </a:r>
            <a:r>
              <a:rPr lang="en-US" sz="2000" dirty="0"/>
              <a:t>833</a:t>
            </a:r>
            <a:r>
              <a:rPr lang="id-ID" sz="2000" dirty="0"/>
              <a:t> sehingga kita menolak hipotesis nol</a:t>
            </a:r>
            <a:r>
              <a:rPr lang="en-US" sz="2000" dirty="0"/>
              <a:t>.</a:t>
            </a:r>
          </a:p>
          <a:p>
            <a:r>
              <a:rPr lang="id-ID" sz="2000" dirty="0"/>
              <a:t>Dengan demikian bisa </a:t>
            </a:r>
            <a:r>
              <a:rPr lang="en-US" sz="2000" dirty="0" err="1"/>
              <a:t>dis</a:t>
            </a:r>
            <a:r>
              <a:rPr lang="id-ID" sz="2000" dirty="0"/>
              <a:t>impulkan bahwa sampel cukup memberi bukti bahwa rata-rata penghasilan  sesudah training</a:t>
            </a:r>
            <a:r>
              <a:rPr lang="en-US" sz="2000" dirty="0"/>
              <a:t> </a:t>
            </a:r>
            <a:r>
              <a:rPr lang="en-US" sz="2000" dirty="0" err="1"/>
              <a:t>lebih</a:t>
            </a:r>
            <a:r>
              <a:rPr lang="en-US" sz="2000" dirty="0"/>
              <a:t> </a:t>
            </a:r>
            <a:r>
              <a:rPr lang="en-US" sz="2000" dirty="0" err="1"/>
              <a:t>tinggi</a:t>
            </a:r>
            <a:r>
              <a:rPr lang="en-US" sz="2000" dirty="0"/>
              <a:t>. </a:t>
            </a:r>
          </a:p>
          <a:p>
            <a:pPr marL="344488" indent="-344488">
              <a:buFont typeface="Symbol" pitchFamily="18" charset="2"/>
              <a:buChar char="·"/>
            </a:pPr>
            <a:endParaRPr lang="en-US" sz="2000" dirty="0"/>
          </a:p>
          <a:p>
            <a:pPr marL="344488" indent="-344488"/>
            <a:r>
              <a:rPr lang="en-US" sz="2000" dirty="0"/>
              <a:t>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nodePh="1">
                                  <p:stCondLst>
                                    <p:cond delay="0"/>
                                  </p:stCondLst>
                                  <p:endCondLst>
                                    <p:cond evt="begin" delay="0">
                                      <p:tn val="13"/>
                                    </p:cond>
                                  </p:end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3555"/>
                                        </p:tgtEl>
                                        <p:attrNameLst>
                                          <p:attrName>style.visibility</p:attrName>
                                        </p:attrNameLst>
                                      </p:cBhvr>
                                      <p:to>
                                        <p:strVal val="visible"/>
                                      </p:to>
                                    </p:set>
                                    <p:anim calcmode="lin" valueType="num">
                                      <p:cBhvr additive="base">
                                        <p:cTn id="23" dur="500" fill="hold"/>
                                        <p:tgtEl>
                                          <p:spTgt spid="23555"/>
                                        </p:tgtEl>
                                        <p:attrNameLst>
                                          <p:attrName>ppt_x</p:attrName>
                                        </p:attrNameLst>
                                      </p:cBhvr>
                                      <p:tavLst>
                                        <p:tav tm="0">
                                          <p:val>
                                            <p:strVal val="0-#ppt_w/2"/>
                                          </p:val>
                                        </p:tav>
                                        <p:tav tm="100000">
                                          <p:val>
                                            <p:strVal val="#ppt_x"/>
                                          </p:val>
                                        </p:tav>
                                      </p:tavLst>
                                    </p:anim>
                                    <p:anim calcmode="lin" valueType="num">
                                      <p:cBhvr additive="base">
                                        <p:cTn id="24" dur="500" fill="hold"/>
                                        <p:tgtEl>
                                          <p:spTgt spid="2355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nodeType="clickEffect">
                                  <p:stCondLst>
                                    <p:cond delay="0"/>
                                  </p:stCondLst>
                                  <p:childTnLst>
                                    <p:set>
                                      <p:cBhvr>
                                        <p:cTn id="28" dur="1" fill="hold">
                                          <p:stCondLst>
                                            <p:cond delay="0"/>
                                          </p:stCondLst>
                                        </p:cTn>
                                        <p:tgtEl>
                                          <p:spTgt spid="23556"/>
                                        </p:tgtEl>
                                        <p:attrNameLst>
                                          <p:attrName>style.visibility</p:attrName>
                                        </p:attrNameLst>
                                      </p:cBhvr>
                                      <p:to>
                                        <p:strVal val="visible"/>
                                      </p:to>
                                    </p:set>
                                    <p:anim calcmode="lin" valueType="num">
                                      <p:cBhvr additive="base">
                                        <p:cTn id="29" dur="500" fill="hold"/>
                                        <p:tgtEl>
                                          <p:spTgt spid="23556"/>
                                        </p:tgtEl>
                                        <p:attrNameLst>
                                          <p:attrName>ppt_x</p:attrName>
                                        </p:attrNameLst>
                                      </p:cBhvr>
                                      <p:tavLst>
                                        <p:tav tm="0">
                                          <p:val>
                                            <p:strVal val="0-#ppt_w/2"/>
                                          </p:val>
                                        </p:tav>
                                        <p:tav tm="100000">
                                          <p:val>
                                            <p:strVal val="#ppt_x"/>
                                          </p:val>
                                        </p:tav>
                                      </p:tavLst>
                                    </p:anim>
                                    <p:anim calcmode="lin" valueType="num">
                                      <p:cBhvr additive="base">
                                        <p:cTn id="30" dur="500" fill="hold"/>
                                        <p:tgtEl>
                                          <p:spTgt spid="23556"/>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3" fill="hold" nodeType="clickEffect">
                                  <p:stCondLst>
                                    <p:cond delay="0"/>
                                  </p:stCondLst>
                                  <p:childTnLst>
                                    <p:set>
                                      <p:cBhvr>
                                        <p:cTn id="34" dur="1" fill="hold">
                                          <p:stCondLst>
                                            <p:cond delay="0"/>
                                          </p:stCondLst>
                                        </p:cTn>
                                        <p:tgtEl>
                                          <p:spTgt spid="23557"/>
                                        </p:tgtEl>
                                        <p:attrNameLst>
                                          <p:attrName>style.visibility</p:attrName>
                                        </p:attrNameLst>
                                      </p:cBhvr>
                                      <p:to>
                                        <p:strVal val="visible"/>
                                      </p:to>
                                    </p:set>
                                    <p:anim calcmode="lin" valueType="num">
                                      <p:cBhvr additive="base">
                                        <p:cTn id="35" dur="500" fill="hold"/>
                                        <p:tgtEl>
                                          <p:spTgt spid="23557"/>
                                        </p:tgtEl>
                                        <p:attrNameLst>
                                          <p:attrName>ppt_x</p:attrName>
                                        </p:attrNameLst>
                                      </p:cBhvr>
                                      <p:tavLst>
                                        <p:tav tm="0">
                                          <p:val>
                                            <p:strVal val="1+#ppt_w/2"/>
                                          </p:val>
                                        </p:tav>
                                        <p:tav tm="100000">
                                          <p:val>
                                            <p:strVal val="#ppt_x"/>
                                          </p:val>
                                        </p:tav>
                                      </p:tavLst>
                                    </p:anim>
                                    <p:anim calcmode="lin" valueType="num">
                                      <p:cBhvr additive="base">
                                        <p:cTn id="36" dur="500" fill="hold"/>
                                        <p:tgtEl>
                                          <p:spTgt spid="23557"/>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10">
                                            <p:bg/>
                                          </p:spTgt>
                                        </p:tgtEl>
                                        <p:attrNameLst>
                                          <p:attrName>style.visibility</p:attrName>
                                        </p:attrNameLst>
                                      </p:cBhvr>
                                      <p:to>
                                        <p:strVal val="visible"/>
                                      </p:to>
                                    </p:set>
                                    <p:anim calcmode="lin" valueType="num">
                                      <p:cBhvr>
                                        <p:cTn id="41" dur="1000" fill="hold"/>
                                        <p:tgtEl>
                                          <p:spTgt spid="10">
                                            <p:bg/>
                                          </p:spTgt>
                                        </p:tgtEl>
                                        <p:attrNameLst>
                                          <p:attrName>ppt_w</p:attrName>
                                        </p:attrNameLst>
                                      </p:cBhvr>
                                      <p:tavLst>
                                        <p:tav tm="0">
                                          <p:val>
                                            <p:fltVal val="0"/>
                                          </p:val>
                                        </p:tav>
                                        <p:tav tm="100000">
                                          <p:val>
                                            <p:strVal val="#ppt_w"/>
                                          </p:val>
                                        </p:tav>
                                      </p:tavLst>
                                    </p:anim>
                                    <p:anim calcmode="lin" valueType="num">
                                      <p:cBhvr>
                                        <p:cTn id="42" dur="1000" fill="hold"/>
                                        <p:tgtEl>
                                          <p:spTgt spid="10">
                                            <p:bg/>
                                          </p:spTgt>
                                        </p:tgtEl>
                                        <p:attrNameLst>
                                          <p:attrName>ppt_h</p:attrName>
                                        </p:attrNameLst>
                                      </p:cBhvr>
                                      <p:tavLst>
                                        <p:tav tm="0">
                                          <p:val>
                                            <p:fltVal val="0"/>
                                          </p:val>
                                        </p:tav>
                                        <p:tav tm="100000">
                                          <p:val>
                                            <p:strVal val="#ppt_h"/>
                                          </p:val>
                                        </p:tav>
                                      </p:tavLst>
                                    </p:anim>
                                    <p:anim calcmode="lin" valueType="num">
                                      <p:cBhvr>
                                        <p:cTn id="43" dur="1000" fill="hold"/>
                                        <p:tgtEl>
                                          <p:spTgt spid="10">
                                            <p:bg/>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0">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 calcmode="lin" valueType="num">
                                      <p:cBhvr>
                                        <p:cTn id="49"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0"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51" dur="1000" fill="hold"/>
                                        <p:tgtEl>
                                          <p:spTgt spid="1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0">
                                            <p:txEl>
                                              <p:pRg st="1" end="1"/>
                                            </p:txEl>
                                          </p:spTgt>
                                        </p:tgtEl>
                                        <p:attrNameLst>
                                          <p:attrName>style.visibility</p:attrName>
                                        </p:attrNameLst>
                                      </p:cBhvr>
                                      <p:to>
                                        <p:strVal val="visible"/>
                                      </p:to>
                                    </p:set>
                                    <p:anim calcmode="lin" valueType="num">
                                      <p:cBhvr>
                                        <p:cTn id="57"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58"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59" dur="1000" fill="hold"/>
                                        <p:tgtEl>
                                          <p:spTgt spid="1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10">
                                            <p:txEl>
                                              <p:pRg st="3" end="3"/>
                                            </p:txEl>
                                          </p:spTgt>
                                        </p:tgtEl>
                                        <p:attrNameLst>
                                          <p:attrName>style.visibility</p:attrName>
                                        </p:attrNameLst>
                                      </p:cBhvr>
                                      <p:to>
                                        <p:strVal val="visible"/>
                                      </p:to>
                                    </p:set>
                                    <p:anim calcmode="lin" valueType="num">
                                      <p:cBhvr>
                                        <p:cTn id="65"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66" dur="10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67" dur="1000" fill="hold"/>
                                        <p:tgtEl>
                                          <p:spTgt spid="10">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10">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685800"/>
            <a:ext cx="8610600" cy="3581400"/>
          </a:xfrm>
          <a:prstGeom prst="rect">
            <a:avLst/>
          </a:prstGeom>
          <a:solidFill>
            <a:schemeClr val="accent6">
              <a:lumMod val="60000"/>
              <a:lumOff val="40000"/>
            </a:schemeClr>
          </a:solidFill>
          <a:ln w="3175">
            <a:solidFill>
              <a:schemeClr val="accent5">
                <a:lumMod val="60000"/>
                <a:lumOff val="40000"/>
              </a:schemeClr>
            </a:solidFill>
          </a:ln>
        </p:spPr>
        <p:txBody>
          <a:bodyPr vert="horz" lIns="91440" tIns="45720" rIns="91440" bIns="45720" rtlCol="0">
            <a:normAutofit/>
          </a:bodyPr>
          <a:lstStyle/>
          <a:p>
            <a:pPr marL="344488" indent="-344488" algn="ctr"/>
            <a:r>
              <a:rPr lang="id-ID" sz="2000" b="1" dirty="0"/>
              <a:t>Uji Rata-Rata Dua Populasi dependen </a:t>
            </a:r>
            <a:r>
              <a:rPr lang="en-US" sz="2000" b="1" dirty="0" err="1"/>
              <a:t>untuk</a:t>
            </a:r>
            <a:r>
              <a:rPr lang="en-US" sz="2000" b="1" dirty="0"/>
              <a:t> </a:t>
            </a:r>
            <a:r>
              <a:rPr lang="id-ID" sz="2000" b="1" dirty="0"/>
              <a:t>Sampel Kecil</a:t>
            </a:r>
            <a:r>
              <a:rPr lang="en-US" sz="2000" b="1" dirty="0"/>
              <a:t> </a:t>
            </a:r>
            <a:r>
              <a:rPr lang="en-US" sz="2000" b="1" dirty="0" err="1"/>
              <a:t>dengan</a:t>
            </a:r>
            <a:r>
              <a:rPr lang="en-US" sz="2000" b="1" dirty="0"/>
              <a:t> Excel</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8" name="Picture 3"/>
          <p:cNvPicPr>
            <a:picLocks noChangeAspect="1" noChangeArrowheads="1"/>
          </p:cNvPicPr>
          <p:nvPr/>
        </p:nvPicPr>
        <p:blipFill>
          <a:blip r:embed="rId3" cstate="print"/>
          <a:srcRect/>
          <a:stretch>
            <a:fillRect/>
          </a:stretch>
        </p:blipFill>
        <p:spPr bwMode="auto">
          <a:xfrm>
            <a:off x="2286000" y="1143001"/>
            <a:ext cx="7924800" cy="2909888"/>
          </a:xfrm>
          <a:prstGeom prst="rect">
            <a:avLst/>
          </a:prstGeom>
          <a:noFill/>
          <a:ln w="9525">
            <a:noFill/>
            <a:miter lim="800000"/>
            <a:headEnd/>
            <a:tailEnd/>
          </a:ln>
        </p:spPr>
      </p:pic>
      <p:sp>
        <p:nvSpPr>
          <p:cNvPr id="5" name="Rectangle 3"/>
          <p:cNvSpPr txBox="1">
            <a:spLocks noChangeArrowheads="1"/>
          </p:cNvSpPr>
          <p:nvPr/>
        </p:nvSpPr>
        <p:spPr>
          <a:xfrm>
            <a:off x="1828800" y="4495800"/>
            <a:ext cx="8610600" cy="2133600"/>
          </a:xfrm>
          <a:prstGeom prst="rect">
            <a:avLst/>
          </a:prstGeom>
          <a:solidFill>
            <a:srgbClr val="FFFF00"/>
          </a:solidFill>
          <a:ln w="3175">
            <a:solidFill>
              <a:schemeClr val="accent5">
                <a:lumMod val="60000"/>
                <a:lumOff val="40000"/>
              </a:schemeClr>
            </a:solidFill>
          </a:ln>
        </p:spPr>
        <p:txBody>
          <a:bodyPr vert="horz" lIns="91440" tIns="45720" rIns="91440" bIns="45720" rtlCol="0">
            <a:normAutofit/>
          </a:bodyPr>
          <a:lstStyle/>
          <a:p>
            <a:r>
              <a:rPr lang="id-ID" sz="2000" b="1" dirty="0"/>
              <a:t>11.8. Interval Estimasi Sampel Dependen </a:t>
            </a:r>
            <a:endParaRPr lang="en-US" sz="2000" dirty="0"/>
          </a:p>
          <a:p>
            <a:r>
              <a:rPr lang="en-US" sz="2000" dirty="0"/>
              <a:t>I</a:t>
            </a:r>
            <a:r>
              <a:rPr lang="id-ID" sz="2000" dirty="0"/>
              <a:t>nterval keyakinan untuk perbedaan rata-rata sampel dependen.</a:t>
            </a:r>
            <a:endParaRPr lang="en-US" sz="2000" dirty="0"/>
          </a:p>
          <a:p>
            <a:pPr marL="344488" indent="-344488">
              <a:buFont typeface="Symbol" pitchFamily="18" charset="2"/>
              <a:buChar char="·"/>
            </a:pPr>
            <a:endParaRPr lang="en-US" sz="2000" dirty="0"/>
          </a:p>
          <a:p>
            <a:pPr marL="344488" indent="-344488"/>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graphicFrame>
        <p:nvGraphicFramePr>
          <p:cNvPr id="22530" name="Object 2"/>
          <p:cNvGraphicFramePr>
            <a:graphicFrameLocks noChangeAspect="1"/>
          </p:cNvGraphicFramePr>
          <p:nvPr/>
        </p:nvGraphicFramePr>
        <p:xfrm>
          <a:off x="4724400" y="5105400"/>
          <a:ext cx="2133600" cy="1447800"/>
        </p:xfrm>
        <a:graphic>
          <a:graphicData uri="http://schemas.openxmlformats.org/presentationml/2006/ole">
            <mc:AlternateContent xmlns:mc="http://schemas.openxmlformats.org/markup-compatibility/2006">
              <mc:Choice xmlns:v="urn:schemas-microsoft-com:vml" Requires="v">
                <p:oleObj spid="_x0000_s14340" name="Equation" r:id="rId4" imgW="1054080" imgH="812520" progId="Equation.3">
                  <p:embed/>
                </p:oleObj>
              </mc:Choice>
              <mc:Fallback>
                <p:oleObj name="Equation" r:id="rId4" imgW="1054080" imgH="812520" progId="Equation.3">
                  <p:embed/>
                  <p:pic>
                    <p:nvPicPr>
                      <p:cNvPr id="2253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105400"/>
                        <a:ext cx="2133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 calcmode="lin" valueType="num">
                                      <p:cBhvr>
                                        <p:cTn id="28" dur="1000" fill="hold"/>
                                        <p:tgtEl>
                                          <p:spTgt spid="5">
                                            <p:bg/>
                                          </p:spTgt>
                                        </p:tgtEl>
                                        <p:attrNameLst>
                                          <p:attrName>ppt_w</p:attrName>
                                        </p:attrNameLst>
                                      </p:cBhvr>
                                      <p:tavLst>
                                        <p:tav tm="0">
                                          <p:val>
                                            <p:fltVal val="0"/>
                                          </p:val>
                                        </p:tav>
                                        <p:tav tm="100000">
                                          <p:val>
                                            <p:strVal val="#ppt_w"/>
                                          </p:val>
                                        </p:tav>
                                      </p:tavLst>
                                    </p:anim>
                                    <p:anim calcmode="lin" valueType="num">
                                      <p:cBhvr>
                                        <p:cTn id="29" dur="1000" fill="hold"/>
                                        <p:tgtEl>
                                          <p:spTgt spid="5">
                                            <p:bg/>
                                          </p:spTgt>
                                        </p:tgtEl>
                                        <p:attrNameLst>
                                          <p:attrName>ppt_h</p:attrName>
                                        </p:attrNameLst>
                                      </p:cBhvr>
                                      <p:tavLst>
                                        <p:tav tm="0">
                                          <p:val>
                                            <p:fltVal val="0"/>
                                          </p:val>
                                        </p:tav>
                                        <p:tav tm="100000">
                                          <p:val>
                                            <p:strVal val="#ppt_h"/>
                                          </p:val>
                                        </p:tav>
                                      </p:tavLst>
                                    </p:anim>
                                    <p:anim calcmode="lin" valueType="num">
                                      <p:cBhvr>
                                        <p:cTn id="30" dur="1000" fill="hold"/>
                                        <p:tgtEl>
                                          <p:spTgt spid="5">
                                            <p:bg/>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5">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 calcmode="lin" valueType="num">
                                      <p:cBhvr>
                                        <p:cTn id="36"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 calcmode="lin" valueType="num">
                                      <p:cBhvr>
                                        <p:cTn id="4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4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2530"/>
                                        </p:tgtEl>
                                        <p:attrNameLst>
                                          <p:attrName>style.visibility</p:attrName>
                                        </p:attrNameLst>
                                      </p:cBhvr>
                                      <p:to>
                                        <p:strVal val="visible"/>
                                      </p:to>
                                    </p:set>
                                    <p:animEffect transition="in" filter="blinds(horizontal)">
                                      <p:cBhvr>
                                        <p:cTn id="52"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5"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838200"/>
            <a:ext cx="8610600" cy="5638800"/>
          </a:xfrm>
          <a:prstGeom prst="rect">
            <a:avLst/>
          </a:prstGeom>
          <a:solidFill>
            <a:schemeClr val="tx2">
              <a:lumMod val="20000"/>
              <a:lumOff val="80000"/>
            </a:schemeClr>
          </a:solidFill>
          <a:ln w="3175">
            <a:solidFill>
              <a:schemeClr val="accent5">
                <a:lumMod val="60000"/>
                <a:lumOff val="40000"/>
              </a:schemeClr>
            </a:solidFill>
          </a:ln>
        </p:spPr>
        <p:txBody>
          <a:bodyPr vert="horz" lIns="91440" tIns="45720" rIns="91440" bIns="45720" rtlCol="0">
            <a:normAutofit/>
          </a:bodyPr>
          <a:lstStyle/>
          <a:p>
            <a:pPr lvl="0"/>
            <a:r>
              <a:rPr lang="id-ID" sz="2000" b="1" dirty="0"/>
              <a:t>Langkah 1: Membuat Hipotesis Nol dan Hipotesis Alternatif</a:t>
            </a:r>
            <a:endParaRPr lang="en-US" sz="2000" dirty="0"/>
          </a:p>
          <a:p>
            <a:pPr marL="344488" indent="-344488">
              <a:buFont typeface="Wingdings" pitchFamily="2" charset="2"/>
              <a:buChar char="ü"/>
            </a:pPr>
            <a:r>
              <a:rPr lang="en-US" sz="2000" dirty="0"/>
              <a:t>H</a:t>
            </a:r>
            <a:r>
              <a:rPr lang="id-ID" sz="2000" dirty="0"/>
              <a:t>ipotesis nol (</a:t>
            </a:r>
            <a:r>
              <a:rPr lang="id-ID" sz="2000" i="1" dirty="0"/>
              <a:t>the null hypothesis</a:t>
            </a:r>
            <a:r>
              <a:rPr lang="id-ID" sz="2000" dirty="0"/>
              <a:t>) H</a:t>
            </a:r>
            <a:r>
              <a:rPr lang="id-ID" sz="2000" baseline="-25000" dirty="0"/>
              <a:t>0 </a:t>
            </a:r>
            <a:r>
              <a:rPr lang="en-US" sz="2000" dirty="0" err="1"/>
              <a:t>adalah</a:t>
            </a:r>
            <a:r>
              <a:rPr lang="en-US" sz="2000" dirty="0"/>
              <a:t> </a:t>
            </a:r>
            <a:r>
              <a:rPr lang="id-ID" sz="2000" dirty="0"/>
              <a:t>hipotesis yang akan diuji kebenarannya. </a:t>
            </a:r>
            <a:endParaRPr lang="en-US" sz="2000" dirty="0"/>
          </a:p>
          <a:p>
            <a:pPr marL="344488" indent="-344488">
              <a:buFont typeface="Wingdings" pitchFamily="2" charset="2"/>
              <a:buChar char="ü"/>
            </a:pPr>
            <a:r>
              <a:rPr lang="en-US" sz="2000" dirty="0"/>
              <a:t>H</a:t>
            </a:r>
            <a:r>
              <a:rPr lang="id-ID" sz="2000" dirty="0"/>
              <a:t>ipotesis alternatif (</a:t>
            </a:r>
            <a:r>
              <a:rPr lang="id-ID" sz="2000" i="1" dirty="0"/>
              <a:t>alternate hypothesis</a:t>
            </a:r>
            <a:r>
              <a:rPr lang="id-ID" sz="2000" dirty="0"/>
              <a:t>) H</a:t>
            </a:r>
            <a:r>
              <a:rPr lang="id-ID" sz="2000" baseline="-25000" dirty="0"/>
              <a:t>a</a:t>
            </a:r>
            <a:r>
              <a:rPr lang="id-ID" sz="2000" dirty="0"/>
              <a:t> </a:t>
            </a:r>
            <a:r>
              <a:rPr lang="en-US" sz="2000" dirty="0" err="1"/>
              <a:t>adalah</a:t>
            </a:r>
            <a:r>
              <a:rPr lang="en-US" sz="2000" dirty="0"/>
              <a:t> </a:t>
            </a:r>
            <a:r>
              <a:rPr lang="id-ID" sz="2000" dirty="0"/>
              <a:t>suatu pernyataan yang akan kita simpulkan jika kita menolak hipotesis nol. Hipotesis alternatif  disebut hipotesis penelitian (</a:t>
            </a:r>
            <a:r>
              <a:rPr lang="id-ID" sz="2000" i="1" dirty="0"/>
              <a:t>research hypothesis</a:t>
            </a:r>
            <a:r>
              <a:rPr lang="id-ID" sz="2000" dirty="0"/>
              <a:t>). </a:t>
            </a:r>
            <a:endParaRPr lang="en-US" sz="2000" dirty="0"/>
          </a:p>
          <a:p>
            <a:pPr marL="344488" indent="-344488">
              <a:buFont typeface="Wingdings" pitchFamily="2" charset="2"/>
              <a:buChar char="ü"/>
            </a:pPr>
            <a:r>
              <a:rPr lang="en-US" sz="2000" dirty="0" err="1"/>
              <a:t>Misalnya</a:t>
            </a:r>
            <a:r>
              <a:rPr lang="en-US" sz="2000" dirty="0"/>
              <a:t> </a:t>
            </a:r>
            <a:r>
              <a:rPr lang="id-ID" sz="2000" dirty="0"/>
              <a:t>rata-rata harga tiket pesawat terbang Yogyakarta – Jakarta </a:t>
            </a:r>
            <a:r>
              <a:rPr lang="en-US" sz="2000" dirty="0"/>
              <a:t>480.000 </a:t>
            </a:r>
          </a:p>
          <a:p>
            <a:pPr marL="344488" indent="-344488"/>
            <a:r>
              <a:rPr lang="en-US" sz="2000" dirty="0"/>
              <a:t>	</a:t>
            </a:r>
            <a:r>
              <a:rPr lang="id-ID" sz="2000" dirty="0"/>
              <a:t>H</a:t>
            </a:r>
            <a:r>
              <a:rPr lang="id-ID" sz="2000" baseline="-25000" dirty="0"/>
              <a:t>0</a:t>
            </a:r>
            <a:r>
              <a:rPr lang="id-ID" sz="2000" dirty="0"/>
              <a:t> : </a:t>
            </a:r>
            <a:r>
              <a:rPr lang="id-ID" sz="2000" dirty="0">
                <a:sym typeface="Symbol"/>
              </a:rPr>
              <a:t></a:t>
            </a:r>
            <a:r>
              <a:rPr lang="id-ID" sz="2000" dirty="0"/>
              <a:t> = 4</a:t>
            </a:r>
            <a:r>
              <a:rPr lang="en-US" sz="2000" dirty="0"/>
              <a:t>8</a:t>
            </a:r>
            <a:r>
              <a:rPr lang="id-ID" sz="2000" dirty="0"/>
              <a:t>0.000 </a:t>
            </a:r>
            <a:endParaRPr lang="en-US" sz="2000" dirty="0"/>
          </a:p>
          <a:p>
            <a:pPr marL="344488" indent="-344488"/>
            <a:r>
              <a:rPr lang="en-US" sz="2000" dirty="0"/>
              <a:t>	</a:t>
            </a:r>
            <a:r>
              <a:rPr lang="id-ID" sz="2000" dirty="0"/>
              <a:t>H</a:t>
            </a:r>
            <a:r>
              <a:rPr lang="id-ID" sz="2000" baseline="-25000" dirty="0"/>
              <a:t>a</a:t>
            </a:r>
            <a:r>
              <a:rPr lang="id-ID" sz="2000" dirty="0"/>
              <a:t> : </a:t>
            </a:r>
            <a:r>
              <a:rPr lang="id-ID" sz="2000" dirty="0">
                <a:sym typeface="Symbol"/>
              </a:rPr>
              <a:t></a:t>
            </a:r>
            <a:r>
              <a:rPr lang="id-ID" sz="2000" dirty="0"/>
              <a:t>  </a:t>
            </a:r>
            <a:r>
              <a:rPr lang="id-ID" sz="2000" dirty="0">
                <a:sym typeface="Symbol"/>
              </a:rPr>
              <a:t></a:t>
            </a:r>
            <a:r>
              <a:rPr lang="id-ID" sz="2000" dirty="0"/>
              <a:t> 4</a:t>
            </a:r>
            <a:r>
              <a:rPr lang="en-US" sz="2000" dirty="0"/>
              <a:t>8</a:t>
            </a:r>
            <a:r>
              <a:rPr lang="id-ID" sz="2000" dirty="0"/>
              <a:t>0.000</a:t>
            </a:r>
            <a:r>
              <a:rPr lang="id-ID" sz="2000" b="1" dirty="0"/>
              <a:t> </a:t>
            </a:r>
            <a:endParaRPr lang="en-US" sz="2000" b="1" dirty="0"/>
          </a:p>
          <a:p>
            <a:endParaRPr lang="en-US" sz="2000" b="1" dirty="0"/>
          </a:p>
          <a:p>
            <a:r>
              <a:rPr lang="id-ID" sz="2000" b="1" dirty="0"/>
              <a:t>Langkah 2: Memilih Derajat Keyakinan</a:t>
            </a:r>
            <a:endParaRPr lang="en-US" sz="2000" dirty="0"/>
          </a:p>
          <a:p>
            <a:r>
              <a:rPr lang="id-ID" sz="2000" dirty="0">
                <a:sym typeface="Symbol"/>
              </a:rPr>
              <a:t></a:t>
            </a:r>
            <a:r>
              <a:rPr lang="id-ID" sz="2000" dirty="0"/>
              <a:t> (alpha) adalah probabilitas menolak hipotesis nol jika itu benar. </a:t>
            </a:r>
            <a:r>
              <a:rPr lang="en-US" sz="2000" dirty="0" err="1"/>
              <a:t>Atau</a:t>
            </a:r>
            <a:r>
              <a:rPr lang="en-US" sz="2000" dirty="0"/>
              <a:t> </a:t>
            </a:r>
            <a:r>
              <a:rPr lang="en-US" sz="2000" dirty="0" err="1"/>
              <a:t>di</a:t>
            </a:r>
            <a:r>
              <a:rPr lang="id-ID" sz="2000" dirty="0"/>
              <a:t>sebut tingkat resiko (</a:t>
            </a:r>
            <a:r>
              <a:rPr lang="id-ID" sz="2000" i="1" dirty="0"/>
              <a:t>the level of risk</a:t>
            </a:r>
            <a:r>
              <a:rPr lang="id-ID" sz="2000" dirty="0"/>
              <a:t>).</a:t>
            </a:r>
            <a:endParaRPr lang="en-US" sz="2000" dirty="0"/>
          </a:p>
          <a:p>
            <a:r>
              <a:rPr lang="en-US" sz="2000" dirty="0" err="1"/>
              <a:t>Biasanya</a:t>
            </a:r>
            <a:r>
              <a:rPr lang="en-US" sz="2000" dirty="0"/>
              <a:t> </a:t>
            </a:r>
            <a:r>
              <a:rPr lang="id-ID" sz="2000" dirty="0">
                <a:sym typeface="Symbol"/>
              </a:rPr>
              <a:t></a:t>
            </a:r>
            <a:r>
              <a:rPr lang="id-ID" sz="2000" dirty="0"/>
              <a:t>=1%, </a:t>
            </a:r>
            <a:r>
              <a:rPr lang="id-ID" sz="2000" dirty="0">
                <a:sym typeface="Symbol"/>
              </a:rPr>
              <a:t></a:t>
            </a:r>
            <a:r>
              <a:rPr lang="id-ID" sz="2000" dirty="0"/>
              <a:t>= 5% dan </a:t>
            </a:r>
            <a:r>
              <a:rPr lang="id-ID" sz="2000" dirty="0">
                <a:sym typeface="Symbol"/>
              </a:rPr>
              <a:t></a:t>
            </a:r>
            <a:r>
              <a:rPr lang="id-ID" sz="2000" dirty="0"/>
              <a:t>=10%. </a:t>
            </a:r>
            <a:endParaRPr lang="en-US" sz="2000" dirty="0"/>
          </a:p>
          <a:p>
            <a:endParaRPr lang="en-US" sz="2000" b="1" dirty="0"/>
          </a:p>
          <a:p>
            <a:r>
              <a:rPr lang="id-ID" sz="2000" b="1" dirty="0"/>
              <a:t>Langkah 3: Memilih Uji Statistik</a:t>
            </a:r>
            <a:endParaRPr lang="en-US" sz="2000" dirty="0"/>
          </a:p>
          <a:p>
            <a:r>
              <a:rPr lang="id-ID" sz="2000" dirty="0"/>
              <a:t>Ada beberapa uji statistik yang bisa digunakan untuk membuktikan hipotesis nol yaitu uji Z, t, F dan </a:t>
            </a:r>
            <a:r>
              <a:rPr lang="id-ID" sz="2000" dirty="0">
                <a:sym typeface="Symbol"/>
              </a:rPr>
              <a:t></a:t>
            </a:r>
            <a:r>
              <a:rPr lang="id-ID" sz="2000" baseline="30000" dirty="0"/>
              <a:t>2</a:t>
            </a:r>
            <a:r>
              <a:rPr lang="id-ID" sz="2000" dirty="0"/>
              <a:t> (chi squares). </a:t>
            </a:r>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p:cTn id="4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p:cTn id="55"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p:cTn id="63"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6">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 calcmode="lin" valueType="num">
                                      <p:cBhvr>
                                        <p:cTn id="71"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6">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6">
                                            <p:txEl>
                                              <p:pRg st="9" end="9"/>
                                            </p:txEl>
                                          </p:spTgt>
                                        </p:tgtEl>
                                        <p:attrNameLst>
                                          <p:attrName>style.visibility</p:attrName>
                                        </p:attrNameLst>
                                      </p:cBhvr>
                                      <p:to>
                                        <p:strVal val="visible"/>
                                      </p:to>
                                    </p:set>
                                    <p:anim calcmode="lin" valueType="num">
                                      <p:cBhvr>
                                        <p:cTn id="79"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6">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6">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6">
                                            <p:txEl>
                                              <p:pRg st="11" end="11"/>
                                            </p:txEl>
                                          </p:spTgt>
                                        </p:tgtEl>
                                        <p:attrNameLst>
                                          <p:attrName>style.visibility</p:attrName>
                                        </p:attrNameLst>
                                      </p:cBhvr>
                                      <p:to>
                                        <p:strVal val="visible"/>
                                      </p:to>
                                    </p:set>
                                    <p:anim calcmode="lin" valueType="num">
                                      <p:cBhvr>
                                        <p:cTn id="87" dur="10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88" dur="1000" fill="hold"/>
                                        <p:tgtEl>
                                          <p:spTgt spid="6">
                                            <p:txEl>
                                              <p:pRg st="11" end="11"/>
                                            </p:txEl>
                                          </p:spTgt>
                                        </p:tgtEl>
                                        <p:attrNameLst>
                                          <p:attrName>ppt_h</p:attrName>
                                        </p:attrNameLst>
                                      </p:cBhvr>
                                      <p:tavLst>
                                        <p:tav tm="0">
                                          <p:val>
                                            <p:fltVal val="0"/>
                                          </p:val>
                                        </p:tav>
                                        <p:tav tm="100000">
                                          <p:val>
                                            <p:strVal val="#ppt_h"/>
                                          </p:val>
                                        </p:tav>
                                      </p:tavLst>
                                    </p:anim>
                                    <p:anim calcmode="lin" valueType="num">
                                      <p:cBhvr>
                                        <p:cTn id="89" dur="1000" fill="hold"/>
                                        <p:tgtEl>
                                          <p:spTgt spid="6">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6">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6">
                                            <p:txEl>
                                              <p:pRg st="12" end="12"/>
                                            </p:txEl>
                                          </p:spTgt>
                                        </p:tgtEl>
                                        <p:attrNameLst>
                                          <p:attrName>style.visibility</p:attrName>
                                        </p:attrNameLst>
                                      </p:cBhvr>
                                      <p:to>
                                        <p:strVal val="visible"/>
                                      </p:to>
                                    </p:set>
                                    <p:anim calcmode="lin" valueType="num">
                                      <p:cBhvr>
                                        <p:cTn id="95" dur="10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96" dur="1000" fill="hold"/>
                                        <p:tgtEl>
                                          <p:spTgt spid="6">
                                            <p:txEl>
                                              <p:pRg st="12" end="12"/>
                                            </p:txEl>
                                          </p:spTgt>
                                        </p:tgtEl>
                                        <p:attrNameLst>
                                          <p:attrName>ppt_h</p:attrName>
                                        </p:attrNameLst>
                                      </p:cBhvr>
                                      <p:tavLst>
                                        <p:tav tm="0">
                                          <p:val>
                                            <p:fltVal val="0"/>
                                          </p:val>
                                        </p:tav>
                                        <p:tav tm="100000">
                                          <p:val>
                                            <p:strVal val="#ppt_h"/>
                                          </p:val>
                                        </p:tav>
                                      </p:tavLst>
                                    </p:anim>
                                    <p:anim calcmode="lin" valueType="num">
                                      <p:cBhvr>
                                        <p:cTn id="97" dur="1000" fill="hold"/>
                                        <p:tgtEl>
                                          <p:spTgt spid="6">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6">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685800"/>
            <a:ext cx="8610600" cy="2438400"/>
          </a:xfrm>
          <a:prstGeom prst="rect">
            <a:avLst/>
          </a:prstGeom>
          <a:solidFill>
            <a:srgbClr val="CCFF33"/>
          </a:solidFill>
          <a:ln w="3175">
            <a:solidFill>
              <a:schemeClr val="accent5">
                <a:lumMod val="60000"/>
                <a:lumOff val="40000"/>
              </a:schemeClr>
            </a:solidFill>
          </a:ln>
        </p:spPr>
        <p:txBody>
          <a:bodyPr vert="horz" lIns="91440" tIns="45720" rIns="91440" bIns="45720" rtlCol="0">
            <a:normAutofit/>
          </a:bodyPr>
          <a:lstStyle/>
          <a:p>
            <a:r>
              <a:rPr lang="en-US" sz="2000" dirty="0"/>
              <a:t>T</a:t>
            </a:r>
            <a:r>
              <a:rPr lang="id-ID" sz="2000" dirty="0"/>
              <a:t>entukan besarnya estimasi interval perbedan rata-rata gaji karyawan bagian sales sebelum dan sesudah training dengan derajat keyakinan 99%.</a:t>
            </a:r>
            <a:endParaRPr lang="en-US" sz="2000" dirty="0"/>
          </a:p>
          <a:p>
            <a:endParaRPr lang="en-US" sz="2000" dirty="0"/>
          </a:p>
          <a:p>
            <a:r>
              <a:rPr lang="id-ID" sz="2000" dirty="0"/>
              <a:t>Nilai t kritis dengan derajat keyakinan 99% dan df sebesar 10-1=9 adalah 3,250  </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23555" name="Picture 3"/>
          <p:cNvPicPr>
            <a:picLocks noChangeAspect="1" noChangeArrowheads="1"/>
          </p:cNvPicPr>
          <p:nvPr/>
        </p:nvPicPr>
        <p:blipFill>
          <a:blip r:embed="rId3" cstate="print"/>
          <a:srcRect/>
          <a:stretch>
            <a:fillRect/>
          </a:stretch>
        </p:blipFill>
        <p:spPr bwMode="auto">
          <a:xfrm>
            <a:off x="3124201" y="2057400"/>
            <a:ext cx="4962525" cy="990600"/>
          </a:xfrm>
          <a:prstGeom prst="rect">
            <a:avLst/>
          </a:prstGeom>
          <a:noFill/>
          <a:ln w="9525">
            <a:noFill/>
            <a:miter lim="800000"/>
            <a:headEnd/>
            <a:tailEnd/>
          </a:ln>
        </p:spPr>
      </p:pic>
      <p:sp>
        <p:nvSpPr>
          <p:cNvPr id="9" name="Rectangle 3"/>
          <p:cNvSpPr txBox="1">
            <a:spLocks noChangeArrowheads="1"/>
          </p:cNvSpPr>
          <p:nvPr/>
        </p:nvSpPr>
        <p:spPr>
          <a:xfrm>
            <a:off x="1828800" y="3276600"/>
            <a:ext cx="8610600" cy="838200"/>
          </a:xfrm>
          <a:prstGeom prst="rect">
            <a:avLst/>
          </a:prstGeom>
          <a:solidFill>
            <a:schemeClr val="tx2">
              <a:lumMod val="40000"/>
              <a:lumOff val="60000"/>
            </a:schemeClr>
          </a:solidFill>
          <a:ln w="3175">
            <a:solidFill>
              <a:schemeClr val="accent5">
                <a:lumMod val="60000"/>
                <a:lumOff val="40000"/>
              </a:schemeClr>
            </a:solidFill>
          </a:ln>
        </p:spPr>
        <p:txBody>
          <a:bodyPr vert="horz" lIns="91440" tIns="45720" rIns="91440" bIns="45720" rtlCol="0">
            <a:normAutofit/>
          </a:bodyPr>
          <a:lstStyle/>
          <a:p>
            <a:r>
              <a:rPr lang="en-US" sz="2000" dirty="0"/>
              <a:t>T</a:t>
            </a:r>
            <a:r>
              <a:rPr lang="id-ID" sz="2000" dirty="0"/>
              <a:t>raining telah meningkatkan gaji karyawan dengan perbedaan antara 0,7935 juta rupiah sampai dengan 0,1306 juta rupiah</a:t>
            </a:r>
            <a:endParaRPr lang="en-US" sz="2000" dirty="0"/>
          </a:p>
          <a:p>
            <a:endParaRPr lang="en-US" sz="2000" dirty="0"/>
          </a:p>
          <a:p>
            <a:pPr marL="344488" indent="-344488">
              <a:buFont typeface="Symbol" pitchFamily="18" charset="2"/>
              <a:buChar char="·"/>
            </a:pPr>
            <a:endParaRPr lang="en-US" sz="2000" dirty="0"/>
          </a:p>
          <a:p>
            <a:pPr marL="344488" indent="-344488"/>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
        <p:nvSpPr>
          <p:cNvPr id="10" name="Rectangle 3"/>
          <p:cNvSpPr txBox="1">
            <a:spLocks noChangeArrowheads="1"/>
          </p:cNvSpPr>
          <p:nvPr/>
        </p:nvSpPr>
        <p:spPr>
          <a:xfrm>
            <a:off x="1828800" y="4267200"/>
            <a:ext cx="8610600" cy="2286000"/>
          </a:xfrm>
          <a:prstGeom prst="rect">
            <a:avLst/>
          </a:prstGeom>
          <a:solidFill>
            <a:srgbClr val="FFCC00"/>
          </a:solidFill>
          <a:ln w="3175">
            <a:solidFill>
              <a:schemeClr val="accent5">
                <a:lumMod val="60000"/>
                <a:lumOff val="40000"/>
              </a:schemeClr>
            </a:solidFill>
          </a:ln>
        </p:spPr>
        <p:txBody>
          <a:bodyPr vert="horz" lIns="91440" tIns="45720" rIns="91440" bIns="45720" rtlCol="0">
            <a:normAutofit/>
          </a:bodyPr>
          <a:lstStyle/>
          <a:p>
            <a:r>
              <a:rPr lang="id-ID" sz="2000" b="1" dirty="0"/>
              <a:t>11.9. Uji Proporsi Dua Populasi</a:t>
            </a:r>
            <a:endParaRPr lang="en-US" sz="2000" dirty="0"/>
          </a:p>
          <a:p>
            <a:endParaRPr lang="en-US" sz="2000" dirty="0"/>
          </a:p>
          <a:p>
            <a:endParaRPr lang="en-US" sz="2000" dirty="0"/>
          </a:p>
          <a:p>
            <a:pPr marL="344488" indent="-344488">
              <a:buFont typeface="Symbol" pitchFamily="18" charset="2"/>
              <a:buChar char="·"/>
            </a:pPr>
            <a:endParaRPr lang="en-US" sz="2000" dirty="0"/>
          </a:p>
          <a:p>
            <a:pPr marL="344488" indent="-344488"/>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graphicFrame>
        <p:nvGraphicFramePr>
          <p:cNvPr id="23556" name="Object 4"/>
          <p:cNvGraphicFramePr>
            <a:graphicFrameLocks noChangeAspect="1"/>
          </p:cNvGraphicFramePr>
          <p:nvPr/>
        </p:nvGraphicFramePr>
        <p:xfrm>
          <a:off x="1981200" y="4724400"/>
          <a:ext cx="2819400" cy="1752600"/>
        </p:xfrm>
        <a:graphic>
          <a:graphicData uri="http://schemas.openxmlformats.org/presentationml/2006/ole">
            <mc:AlternateContent xmlns:mc="http://schemas.openxmlformats.org/markup-compatibility/2006">
              <mc:Choice xmlns:v="urn:schemas-microsoft-com:vml" Requires="v">
                <p:oleObj spid="_x0000_s15366" name="Equation" r:id="rId4" imgW="1320480" imgH="939600" progId="Equation.3">
                  <p:embed/>
                </p:oleObj>
              </mc:Choice>
              <mc:Fallback>
                <p:oleObj name="Equation" r:id="rId4" imgW="1320480" imgH="939600" progId="Equation.3">
                  <p:embed/>
                  <p:pic>
                    <p:nvPicPr>
                      <p:cNvPr id="2355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724400"/>
                        <a:ext cx="2819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nvGraphicFramePr>
        <p:xfrm>
          <a:off x="5867400" y="4724400"/>
          <a:ext cx="4038600" cy="1066800"/>
        </p:xfrm>
        <a:graphic>
          <a:graphicData uri="http://schemas.openxmlformats.org/presentationml/2006/ole">
            <mc:AlternateContent xmlns:mc="http://schemas.openxmlformats.org/markup-compatibility/2006">
              <mc:Choice xmlns:v="urn:schemas-microsoft-com:vml" Requires="v">
                <p:oleObj spid="_x0000_s15367" name="Equation" r:id="rId6" imgW="1688760" imgH="457200" progId="Equation.3">
                  <p:embed/>
                </p:oleObj>
              </mc:Choice>
              <mc:Fallback>
                <p:oleObj name="Equation" r:id="rId6" imgW="1688760" imgH="457200" progId="Equation.3">
                  <p:embed/>
                  <p:pic>
                    <p:nvPicPr>
                      <p:cNvPr id="23557"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724400"/>
                        <a:ext cx="4038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23555"/>
                                        </p:tgtEl>
                                        <p:attrNameLst>
                                          <p:attrName>style.visibility</p:attrName>
                                        </p:attrNameLst>
                                      </p:cBhvr>
                                      <p:to>
                                        <p:strVal val="visible"/>
                                      </p:to>
                                    </p:set>
                                    <p:anim calcmode="lin" valueType="num">
                                      <p:cBhvr additive="base">
                                        <p:cTn id="31" dur="500" fill="hold"/>
                                        <p:tgtEl>
                                          <p:spTgt spid="23555"/>
                                        </p:tgtEl>
                                        <p:attrNameLst>
                                          <p:attrName>ppt_x</p:attrName>
                                        </p:attrNameLst>
                                      </p:cBhvr>
                                      <p:tavLst>
                                        <p:tav tm="0">
                                          <p:val>
                                            <p:strVal val="1+#ppt_w/2"/>
                                          </p:val>
                                        </p:tav>
                                        <p:tav tm="100000">
                                          <p:val>
                                            <p:strVal val="#ppt_x"/>
                                          </p:val>
                                        </p:tav>
                                      </p:tavLst>
                                    </p:anim>
                                    <p:anim calcmode="lin" valueType="num">
                                      <p:cBhvr additive="base">
                                        <p:cTn id="32" dur="500" fill="hold"/>
                                        <p:tgtEl>
                                          <p:spTgt spid="23555"/>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9">
                                            <p:bg/>
                                          </p:spTgt>
                                        </p:tgtEl>
                                        <p:attrNameLst>
                                          <p:attrName>style.visibility</p:attrName>
                                        </p:attrNameLst>
                                      </p:cBhvr>
                                      <p:to>
                                        <p:strVal val="visible"/>
                                      </p:to>
                                    </p:set>
                                    <p:anim calcmode="lin" valueType="num">
                                      <p:cBhvr>
                                        <p:cTn id="37" dur="1000" fill="hold"/>
                                        <p:tgtEl>
                                          <p:spTgt spid="9">
                                            <p:bg/>
                                          </p:spTgt>
                                        </p:tgtEl>
                                        <p:attrNameLst>
                                          <p:attrName>ppt_w</p:attrName>
                                        </p:attrNameLst>
                                      </p:cBhvr>
                                      <p:tavLst>
                                        <p:tav tm="0">
                                          <p:val>
                                            <p:fltVal val="0"/>
                                          </p:val>
                                        </p:tav>
                                        <p:tav tm="100000">
                                          <p:val>
                                            <p:strVal val="#ppt_w"/>
                                          </p:val>
                                        </p:tav>
                                      </p:tavLst>
                                    </p:anim>
                                    <p:anim calcmode="lin" valueType="num">
                                      <p:cBhvr>
                                        <p:cTn id="38" dur="1000" fill="hold"/>
                                        <p:tgtEl>
                                          <p:spTgt spid="9">
                                            <p:bg/>
                                          </p:spTgt>
                                        </p:tgtEl>
                                        <p:attrNameLst>
                                          <p:attrName>ppt_h</p:attrName>
                                        </p:attrNameLst>
                                      </p:cBhvr>
                                      <p:tavLst>
                                        <p:tav tm="0">
                                          <p:val>
                                            <p:fltVal val="0"/>
                                          </p:val>
                                        </p:tav>
                                        <p:tav tm="100000">
                                          <p:val>
                                            <p:strVal val="#ppt_h"/>
                                          </p:val>
                                        </p:tav>
                                      </p:tavLst>
                                    </p:anim>
                                    <p:anim calcmode="lin" valueType="num">
                                      <p:cBhvr>
                                        <p:cTn id="39" dur="1000" fill="hold"/>
                                        <p:tgtEl>
                                          <p:spTgt spid="9">
                                            <p:bg/>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9">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 calcmode="lin" valueType="num">
                                      <p:cBhvr>
                                        <p:cTn id="45"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47"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10">
                                            <p:bg/>
                                          </p:spTgt>
                                        </p:tgtEl>
                                        <p:attrNameLst>
                                          <p:attrName>style.visibility</p:attrName>
                                        </p:attrNameLst>
                                      </p:cBhvr>
                                      <p:to>
                                        <p:strVal val="visible"/>
                                      </p:to>
                                    </p:set>
                                    <p:anim calcmode="lin" valueType="num">
                                      <p:cBhvr>
                                        <p:cTn id="53" dur="1000" fill="hold"/>
                                        <p:tgtEl>
                                          <p:spTgt spid="10">
                                            <p:bg/>
                                          </p:spTgt>
                                        </p:tgtEl>
                                        <p:attrNameLst>
                                          <p:attrName>ppt_w</p:attrName>
                                        </p:attrNameLst>
                                      </p:cBhvr>
                                      <p:tavLst>
                                        <p:tav tm="0">
                                          <p:val>
                                            <p:fltVal val="0"/>
                                          </p:val>
                                        </p:tav>
                                        <p:tav tm="100000">
                                          <p:val>
                                            <p:strVal val="#ppt_w"/>
                                          </p:val>
                                        </p:tav>
                                      </p:tavLst>
                                    </p:anim>
                                    <p:anim calcmode="lin" valueType="num">
                                      <p:cBhvr>
                                        <p:cTn id="54" dur="1000" fill="hold"/>
                                        <p:tgtEl>
                                          <p:spTgt spid="10">
                                            <p:bg/>
                                          </p:spTgt>
                                        </p:tgtEl>
                                        <p:attrNameLst>
                                          <p:attrName>ppt_h</p:attrName>
                                        </p:attrNameLst>
                                      </p:cBhvr>
                                      <p:tavLst>
                                        <p:tav tm="0">
                                          <p:val>
                                            <p:fltVal val="0"/>
                                          </p:val>
                                        </p:tav>
                                        <p:tav tm="100000">
                                          <p:val>
                                            <p:strVal val="#ppt_h"/>
                                          </p:val>
                                        </p:tav>
                                      </p:tavLst>
                                    </p:anim>
                                    <p:anim calcmode="lin" valueType="num">
                                      <p:cBhvr>
                                        <p:cTn id="55" dur="1000" fill="hold"/>
                                        <p:tgtEl>
                                          <p:spTgt spid="10">
                                            <p:bg/>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10">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10">
                                            <p:txEl>
                                              <p:pRg st="0" end="0"/>
                                            </p:txEl>
                                          </p:spTgt>
                                        </p:tgtEl>
                                        <p:attrNameLst>
                                          <p:attrName>style.visibility</p:attrName>
                                        </p:attrNameLst>
                                      </p:cBhvr>
                                      <p:to>
                                        <p:strVal val="visible"/>
                                      </p:to>
                                    </p:set>
                                    <p:anim calcmode="lin" valueType="num">
                                      <p:cBhvr>
                                        <p:cTn id="61"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2"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63" dur="1000" fill="hold"/>
                                        <p:tgtEl>
                                          <p:spTgt spid="1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9" fill="hold" nodeType="clickEffect">
                                  <p:stCondLst>
                                    <p:cond delay="0"/>
                                  </p:stCondLst>
                                  <p:childTnLst>
                                    <p:set>
                                      <p:cBhvr>
                                        <p:cTn id="68" dur="1" fill="hold">
                                          <p:stCondLst>
                                            <p:cond delay="0"/>
                                          </p:stCondLst>
                                        </p:cTn>
                                        <p:tgtEl>
                                          <p:spTgt spid="23556"/>
                                        </p:tgtEl>
                                        <p:attrNameLst>
                                          <p:attrName>style.visibility</p:attrName>
                                        </p:attrNameLst>
                                      </p:cBhvr>
                                      <p:to>
                                        <p:strVal val="visible"/>
                                      </p:to>
                                    </p:set>
                                    <p:anim calcmode="lin" valueType="num">
                                      <p:cBhvr additive="base">
                                        <p:cTn id="69" dur="500" fill="hold"/>
                                        <p:tgtEl>
                                          <p:spTgt spid="23556"/>
                                        </p:tgtEl>
                                        <p:attrNameLst>
                                          <p:attrName>ppt_x</p:attrName>
                                        </p:attrNameLst>
                                      </p:cBhvr>
                                      <p:tavLst>
                                        <p:tav tm="0">
                                          <p:val>
                                            <p:strVal val="0-#ppt_w/2"/>
                                          </p:val>
                                        </p:tav>
                                        <p:tav tm="100000">
                                          <p:val>
                                            <p:strVal val="#ppt_x"/>
                                          </p:val>
                                        </p:tav>
                                      </p:tavLst>
                                    </p:anim>
                                    <p:anim calcmode="lin" valueType="num">
                                      <p:cBhvr additive="base">
                                        <p:cTn id="70" dur="500" fill="hold"/>
                                        <p:tgtEl>
                                          <p:spTgt spid="23556"/>
                                        </p:tgtEl>
                                        <p:attrNameLst>
                                          <p:attrName>ppt_y</p:attrName>
                                        </p:attrNameLst>
                                      </p:cBhvr>
                                      <p:tavLst>
                                        <p:tav tm="0">
                                          <p:val>
                                            <p:strVal val="0-#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3" fill="hold" nodeType="clickEffect">
                                  <p:stCondLst>
                                    <p:cond delay="0"/>
                                  </p:stCondLst>
                                  <p:childTnLst>
                                    <p:set>
                                      <p:cBhvr>
                                        <p:cTn id="74" dur="1" fill="hold">
                                          <p:stCondLst>
                                            <p:cond delay="0"/>
                                          </p:stCondLst>
                                        </p:cTn>
                                        <p:tgtEl>
                                          <p:spTgt spid="23557"/>
                                        </p:tgtEl>
                                        <p:attrNameLst>
                                          <p:attrName>style.visibility</p:attrName>
                                        </p:attrNameLst>
                                      </p:cBhvr>
                                      <p:to>
                                        <p:strVal val="visible"/>
                                      </p:to>
                                    </p:set>
                                    <p:anim calcmode="lin" valueType="num">
                                      <p:cBhvr additive="base">
                                        <p:cTn id="75" dur="500" fill="hold"/>
                                        <p:tgtEl>
                                          <p:spTgt spid="23557"/>
                                        </p:tgtEl>
                                        <p:attrNameLst>
                                          <p:attrName>ppt_x</p:attrName>
                                        </p:attrNameLst>
                                      </p:cBhvr>
                                      <p:tavLst>
                                        <p:tav tm="0">
                                          <p:val>
                                            <p:strVal val="1+#ppt_w/2"/>
                                          </p:val>
                                        </p:tav>
                                        <p:tav tm="100000">
                                          <p:val>
                                            <p:strVal val="#ppt_x"/>
                                          </p:val>
                                        </p:tav>
                                      </p:tavLst>
                                    </p:anim>
                                    <p:anim calcmode="lin" valueType="num">
                                      <p:cBhvr additive="base">
                                        <p:cTn id="76" dur="500" fill="hold"/>
                                        <p:tgtEl>
                                          <p:spTgt spid="2355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9" grpId="0" build="p" animBg="1"/>
      <p:bldP spid="10"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685800"/>
            <a:ext cx="8610600" cy="4953000"/>
          </a:xfrm>
          <a:prstGeom prst="rect">
            <a:avLst/>
          </a:prstGeom>
          <a:solidFill>
            <a:srgbClr val="99FF33"/>
          </a:solidFill>
          <a:ln w="3175">
            <a:solidFill>
              <a:schemeClr val="accent5">
                <a:lumMod val="60000"/>
                <a:lumOff val="40000"/>
              </a:schemeClr>
            </a:solidFill>
          </a:ln>
        </p:spPr>
        <p:txBody>
          <a:bodyPr vert="horz" lIns="91440" tIns="45720" rIns="91440" bIns="45720" rtlCol="0">
            <a:normAutofit/>
          </a:bodyPr>
          <a:lstStyle/>
          <a:p>
            <a:r>
              <a:rPr lang="en-US" sz="2000" dirty="0"/>
              <a:t>P</a:t>
            </a:r>
            <a:r>
              <a:rPr lang="id-ID" sz="2000" dirty="0"/>
              <a:t>erusahaan asuransi </a:t>
            </a:r>
            <a:r>
              <a:rPr lang="en-US" sz="2000" dirty="0" err="1"/>
              <a:t>syariah</a:t>
            </a:r>
            <a:r>
              <a:rPr lang="en-US" sz="2000" dirty="0"/>
              <a:t> (</a:t>
            </a:r>
            <a:r>
              <a:rPr lang="en-US" sz="2000" dirty="0" err="1"/>
              <a:t>takaful</a:t>
            </a:r>
            <a:r>
              <a:rPr lang="en-US" sz="2000" dirty="0"/>
              <a:t>) </a:t>
            </a:r>
            <a:r>
              <a:rPr lang="id-ID" sz="2000" dirty="0"/>
              <a:t>sedang m</a:t>
            </a:r>
            <a:r>
              <a:rPr lang="en-US" sz="2000" dirty="0" err="1"/>
              <a:t>eneliti</a:t>
            </a:r>
            <a:r>
              <a:rPr lang="id-ID" sz="2000" dirty="0"/>
              <a:t> masalah penyebab kecelakaan mobil para pemegang polis</a:t>
            </a:r>
            <a:r>
              <a:rPr lang="en-US" sz="2000" dirty="0"/>
              <a:t> </a:t>
            </a:r>
            <a:r>
              <a:rPr lang="id-ID" sz="2000" dirty="0"/>
              <a:t>berdasarkan jenis kelamin. </a:t>
            </a:r>
            <a:r>
              <a:rPr lang="en-US" sz="2000" dirty="0"/>
              <a:t> Dari </a:t>
            </a:r>
            <a:r>
              <a:rPr lang="id-ID" sz="2000" dirty="0"/>
              <a:t>1000 </a:t>
            </a:r>
            <a:r>
              <a:rPr lang="en-US" sz="2000" dirty="0" err="1"/>
              <a:t>dan</a:t>
            </a:r>
            <a:r>
              <a:rPr lang="en-US" sz="2000" dirty="0"/>
              <a:t> 800 </a:t>
            </a:r>
            <a:r>
              <a:rPr lang="id-ID" sz="2000" dirty="0"/>
              <a:t>sampel pengemudi pria </a:t>
            </a:r>
            <a:r>
              <a:rPr lang="en-US" sz="2000" dirty="0" err="1"/>
              <a:t>dan</a:t>
            </a:r>
            <a:r>
              <a:rPr lang="en-US" sz="2000" dirty="0"/>
              <a:t> </a:t>
            </a:r>
            <a:r>
              <a:rPr lang="en-US" sz="2000" dirty="0" err="1"/>
              <a:t>wanita</a:t>
            </a:r>
            <a:r>
              <a:rPr lang="en-US" sz="2000" dirty="0"/>
              <a:t> </a:t>
            </a:r>
            <a:r>
              <a:rPr lang="en-US" sz="2000" dirty="0" err="1"/>
              <a:t>masing-msing</a:t>
            </a:r>
            <a:r>
              <a:rPr lang="en-US" sz="2000" dirty="0"/>
              <a:t> </a:t>
            </a:r>
            <a:r>
              <a:rPr lang="id-ID" sz="2000" dirty="0"/>
              <a:t>menunjukkan selama 5 tahun telah terjadi kecelakaan sebanyak 350</a:t>
            </a:r>
            <a:r>
              <a:rPr lang="en-US" sz="2000" dirty="0"/>
              <a:t> </a:t>
            </a:r>
            <a:r>
              <a:rPr lang="en-US" sz="2000" dirty="0" err="1"/>
              <a:t>dan</a:t>
            </a:r>
            <a:r>
              <a:rPr lang="en-US" sz="2000" dirty="0"/>
              <a:t> 200</a:t>
            </a:r>
            <a:r>
              <a:rPr lang="id-ID" sz="2000" dirty="0"/>
              <a:t>. </a:t>
            </a:r>
            <a:endParaRPr lang="en-US" sz="2000" dirty="0"/>
          </a:p>
          <a:p>
            <a:r>
              <a:rPr lang="id-ID" sz="2000" dirty="0"/>
              <a:t>Pada </a:t>
            </a:r>
            <a:r>
              <a:rPr lang="id-ID" sz="2000" dirty="0">
                <a:sym typeface="Symbol"/>
              </a:rPr>
              <a:t></a:t>
            </a:r>
            <a:r>
              <a:rPr lang="en-US" sz="2000" dirty="0">
                <a:sym typeface="Symbol"/>
              </a:rPr>
              <a:t>=</a:t>
            </a:r>
            <a:r>
              <a:rPr lang="id-ID" sz="2000" dirty="0"/>
              <a:t>5% apakah bisa </a:t>
            </a:r>
            <a:r>
              <a:rPr lang="en-US" sz="2000" dirty="0" err="1"/>
              <a:t>dis</a:t>
            </a:r>
            <a:r>
              <a:rPr lang="id-ID" sz="2000" dirty="0"/>
              <a:t>impulkan bahwa proporsi kecelakaan pengemudi pria lebih besar dari proporsi kecelakaan dari pengemudi wanita?</a:t>
            </a:r>
            <a:endParaRPr lang="en-US" sz="2000" dirty="0"/>
          </a:p>
          <a:p>
            <a:pPr marL="344488" indent="-344488">
              <a:buFont typeface="Symbol" pitchFamily="18" charset="2"/>
              <a:buChar char="·"/>
            </a:pPr>
            <a:r>
              <a:rPr lang="id-ID" sz="2000" dirty="0"/>
              <a:t>H</a:t>
            </a:r>
            <a:r>
              <a:rPr lang="id-ID" sz="2000" baseline="-25000" dirty="0"/>
              <a:t>0</a:t>
            </a:r>
            <a:r>
              <a:rPr lang="id-ID" sz="2000" dirty="0"/>
              <a:t> : </a:t>
            </a:r>
            <a:r>
              <a:rPr lang="en-US" sz="2000" dirty="0">
                <a:sym typeface="Symbol"/>
              </a:rPr>
              <a:t>p</a:t>
            </a:r>
            <a:r>
              <a:rPr lang="en-US" sz="2000" baseline="-25000" dirty="0">
                <a:sym typeface="Symbol"/>
              </a:rPr>
              <a:t>1</a:t>
            </a:r>
            <a:r>
              <a:rPr lang="id-ID" sz="2000" dirty="0"/>
              <a:t> </a:t>
            </a:r>
            <a:r>
              <a:rPr lang="id-ID" sz="2000" dirty="0">
                <a:sym typeface="Symbol"/>
              </a:rPr>
              <a:t></a:t>
            </a:r>
            <a:r>
              <a:rPr lang="id-ID" sz="2000" dirty="0"/>
              <a:t> </a:t>
            </a:r>
            <a:r>
              <a:rPr lang="id-ID" sz="2000" dirty="0">
                <a:sym typeface="Symbol"/>
              </a:rPr>
              <a:t> </a:t>
            </a:r>
            <a:r>
              <a:rPr lang="en-US" sz="2000" dirty="0">
                <a:sym typeface="Symbol"/>
              </a:rPr>
              <a:t>p</a:t>
            </a:r>
            <a:r>
              <a:rPr lang="en-US" sz="2000" baseline="-25000" dirty="0">
                <a:sym typeface="Symbol"/>
              </a:rPr>
              <a:t>2</a:t>
            </a:r>
            <a:endParaRPr lang="en-US" sz="2000" dirty="0"/>
          </a:p>
          <a:p>
            <a:pPr marL="344488" indent="-344488"/>
            <a:r>
              <a:rPr lang="en-US" sz="2000" dirty="0"/>
              <a:t>	</a:t>
            </a:r>
            <a:r>
              <a:rPr lang="id-ID" sz="2000" dirty="0"/>
              <a:t>H</a:t>
            </a:r>
            <a:r>
              <a:rPr lang="id-ID" sz="2000" baseline="-25000" dirty="0"/>
              <a:t>a</a:t>
            </a:r>
            <a:r>
              <a:rPr lang="id-ID" sz="2000" dirty="0"/>
              <a:t> : </a:t>
            </a:r>
            <a:r>
              <a:rPr lang="en-US" sz="2000" dirty="0">
                <a:sym typeface="Symbol"/>
              </a:rPr>
              <a:t>p</a:t>
            </a:r>
            <a:r>
              <a:rPr lang="en-US" sz="2000" baseline="-25000" dirty="0">
                <a:sym typeface="Symbol"/>
              </a:rPr>
              <a:t>1</a:t>
            </a:r>
            <a:r>
              <a:rPr lang="id-ID" sz="2000" dirty="0"/>
              <a:t> &gt; </a:t>
            </a:r>
            <a:r>
              <a:rPr lang="en-US" sz="2000" dirty="0">
                <a:sym typeface="Symbol"/>
              </a:rPr>
              <a:t>p</a:t>
            </a:r>
            <a:r>
              <a:rPr lang="en-US" sz="2000" baseline="-25000" dirty="0">
                <a:sym typeface="Symbol"/>
              </a:rPr>
              <a:t>2</a:t>
            </a:r>
            <a:endParaRPr lang="en-US" sz="2000" dirty="0"/>
          </a:p>
          <a:p>
            <a:pPr marL="344488" indent="-344488">
              <a:buFont typeface="Symbol" pitchFamily="18" charset="2"/>
              <a:buChar char="·"/>
            </a:pPr>
            <a:r>
              <a:rPr lang="id-ID" sz="2000" dirty="0"/>
              <a:t>Memilih tingkat signifikansi yaitu  </a:t>
            </a:r>
            <a:r>
              <a:rPr lang="id-ID" sz="2000" dirty="0">
                <a:sym typeface="Symbol"/>
              </a:rPr>
              <a:t></a:t>
            </a:r>
            <a:r>
              <a:rPr lang="en-US" sz="2000" dirty="0">
                <a:sym typeface="Symbol"/>
              </a:rPr>
              <a:t>=5</a:t>
            </a:r>
            <a:r>
              <a:rPr lang="id-ID" sz="2000" dirty="0"/>
              <a:t>%</a:t>
            </a:r>
            <a:endParaRPr lang="en-US" sz="2000" dirty="0"/>
          </a:p>
          <a:p>
            <a:pPr marL="344488" indent="-344488">
              <a:buFont typeface="Symbol" pitchFamily="18" charset="2"/>
              <a:buChar char="·"/>
            </a:pPr>
            <a:r>
              <a:rPr lang="id-ID" sz="2000" dirty="0"/>
              <a:t>Uji statistika </a:t>
            </a:r>
            <a:r>
              <a:rPr lang="en-US" sz="2000" dirty="0"/>
              <a:t>Z</a:t>
            </a:r>
          </a:p>
          <a:p>
            <a:pPr marL="344488" indent="-344488">
              <a:buFont typeface="Symbol" pitchFamily="18" charset="2"/>
              <a:buChar char="·"/>
            </a:pPr>
            <a:r>
              <a:rPr lang="id-ID" sz="2000" dirty="0"/>
              <a:t>Membuat keputusan</a:t>
            </a:r>
            <a:endParaRPr lang="en-US" sz="2000" dirty="0"/>
          </a:p>
          <a:p>
            <a:pPr marL="344488" indent="-344488"/>
            <a:r>
              <a:rPr lang="en-US" sz="2000" dirty="0"/>
              <a:t>	</a:t>
            </a:r>
            <a:r>
              <a:rPr lang="id-ID" sz="2000" dirty="0"/>
              <a:t>Nilai </a:t>
            </a:r>
            <a:r>
              <a:rPr lang="en-US" sz="2000" dirty="0"/>
              <a:t>Z</a:t>
            </a:r>
            <a:r>
              <a:rPr lang="id-ID" sz="2000" dirty="0"/>
              <a:t> kritis  </a:t>
            </a:r>
            <a:r>
              <a:rPr lang="id-ID" sz="2000" dirty="0">
                <a:sym typeface="Symbol"/>
              </a:rPr>
              <a:t></a:t>
            </a:r>
            <a:r>
              <a:rPr lang="en-US" sz="2000" dirty="0">
                <a:sym typeface="Symbol"/>
              </a:rPr>
              <a:t>=</a:t>
            </a:r>
            <a:r>
              <a:rPr lang="id-ID" sz="2000" dirty="0"/>
              <a:t>5% </a:t>
            </a:r>
            <a:r>
              <a:rPr lang="en-US" sz="2000" dirty="0"/>
              <a:t> </a:t>
            </a:r>
            <a:r>
              <a:rPr lang="en-US" sz="2000" dirty="0" err="1"/>
              <a:t>uji</a:t>
            </a:r>
            <a:r>
              <a:rPr lang="en-US" sz="2000" dirty="0"/>
              <a:t> </a:t>
            </a:r>
            <a:r>
              <a:rPr lang="en-US" sz="2000" dirty="0" err="1"/>
              <a:t>satu</a:t>
            </a:r>
            <a:r>
              <a:rPr lang="en-US" sz="2000" dirty="0"/>
              <a:t> </a:t>
            </a:r>
            <a:r>
              <a:rPr lang="en-US" sz="2000" dirty="0" err="1"/>
              <a:t>sisi</a:t>
            </a:r>
            <a:r>
              <a:rPr lang="en-US" sz="2000" dirty="0"/>
              <a:t> </a:t>
            </a:r>
            <a:r>
              <a:rPr lang="id-ID" sz="2000" dirty="0"/>
              <a:t>sebesar 1,65.</a:t>
            </a:r>
            <a:endParaRPr lang="en-US" sz="2000" dirty="0"/>
          </a:p>
          <a:p>
            <a:pPr marL="344488" indent="-344488"/>
            <a:r>
              <a:rPr lang="en-US" sz="2000" dirty="0"/>
              <a:t>	P1=0,35 </a:t>
            </a:r>
            <a:r>
              <a:rPr lang="en-US" sz="2000" dirty="0" err="1"/>
              <a:t>dan</a:t>
            </a:r>
            <a:r>
              <a:rPr lang="en-US" sz="2000" dirty="0"/>
              <a:t> P2=0,25 </a:t>
            </a:r>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
        <p:nvSpPr>
          <p:cNvPr id="10" name="Rectangle 3"/>
          <p:cNvSpPr txBox="1">
            <a:spLocks noChangeArrowheads="1"/>
          </p:cNvSpPr>
          <p:nvPr/>
        </p:nvSpPr>
        <p:spPr>
          <a:xfrm>
            <a:off x="1828800" y="5715000"/>
            <a:ext cx="8610600" cy="990600"/>
          </a:xfrm>
          <a:prstGeom prst="rect">
            <a:avLst/>
          </a:prstGeom>
          <a:solidFill>
            <a:srgbClr val="FF66FF"/>
          </a:solidFill>
          <a:ln w="3175">
            <a:solidFill>
              <a:schemeClr val="accent5">
                <a:lumMod val="60000"/>
                <a:lumOff val="40000"/>
              </a:schemeClr>
            </a:solidFill>
          </a:ln>
        </p:spPr>
        <p:txBody>
          <a:bodyPr vert="horz" lIns="91440" tIns="45720" rIns="91440" bIns="45720" rtlCol="0">
            <a:noAutofit/>
          </a:bodyPr>
          <a:lstStyle/>
          <a:p>
            <a:pPr algn="just"/>
            <a:r>
              <a:rPr lang="id-ID" sz="2000" dirty="0"/>
              <a:t>Nilai Z 2,05 </a:t>
            </a:r>
            <a:r>
              <a:rPr lang="en-US" sz="2000" dirty="0"/>
              <a:t>&gt; </a:t>
            </a:r>
            <a:r>
              <a:rPr lang="id-ID" sz="2000" dirty="0"/>
              <a:t>Z kritis 1,65 sehingga kita menolak hipotesis nol</a:t>
            </a:r>
            <a:r>
              <a:rPr lang="en-US" sz="2000" dirty="0"/>
              <a:t>. </a:t>
            </a:r>
            <a:r>
              <a:rPr lang="id-ID" sz="2000" dirty="0"/>
              <a:t> K</a:t>
            </a:r>
            <a:r>
              <a:rPr lang="en-US" sz="2000" dirty="0" err="1"/>
              <a:t>esim</a:t>
            </a:r>
            <a:r>
              <a:rPr lang="id-ID" sz="2000" dirty="0"/>
              <a:t>pul</a:t>
            </a:r>
            <a:r>
              <a:rPr lang="en-US" sz="2000" dirty="0" err="1"/>
              <a:t>annya</a:t>
            </a:r>
            <a:r>
              <a:rPr lang="id-ID" sz="2000" dirty="0"/>
              <a:t> bahwa sampel cukup memberi bukti bahwa proporsi kecelakaan dari pengemudi pria lebih besar dari pengemudi wanita</a:t>
            </a:r>
            <a:r>
              <a:rPr lang="id-ID" sz="2000" dirty="0">
                <a:solidFill>
                  <a:srgbClr val="0033CC"/>
                </a:solidFill>
              </a:rPr>
              <a:t>.</a:t>
            </a:r>
            <a:endParaRPr lang="en-US" sz="2000" dirty="0">
              <a:solidFill>
                <a:srgbClr val="0033CC"/>
              </a:solidFill>
            </a:endParaRPr>
          </a:p>
        </p:txBody>
      </p:sp>
      <p:pic>
        <p:nvPicPr>
          <p:cNvPr id="24580" name="Picture 4"/>
          <p:cNvPicPr>
            <a:picLocks noChangeAspect="1" noChangeArrowheads="1"/>
          </p:cNvPicPr>
          <p:nvPr/>
        </p:nvPicPr>
        <p:blipFill>
          <a:blip r:embed="rId2" cstate="print"/>
          <a:srcRect/>
          <a:stretch>
            <a:fillRect/>
          </a:stretch>
        </p:blipFill>
        <p:spPr bwMode="auto">
          <a:xfrm>
            <a:off x="2286001" y="4876800"/>
            <a:ext cx="2638425" cy="685800"/>
          </a:xfrm>
          <a:prstGeom prst="rect">
            <a:avLst/>
          </a:prstGeom>
          <a:noFill/>
          <a:ln w="9525">
            <a:noFill/>
            <a:miter lim="800000"/>
            <a:headEnd/>
            <a:tailEnd/>
          </a:ln>
        </p:spPr>
      </p:pic>
      <p:pic>
        <p:nvPicPr>
          <p:cNvPr id="24581" name="Picture 5"/>
          <p:cNvPicPr>
            <a:picLocks noChangeAspect="1" noChangeArrowheads="1"/>
          </p:cNvPicPr>
          <p:nvPr/>
        </p:nvPicPr>
        <p:blipFill>
          <a:blip r:embed="rId3" cstate="print"/>
          <a:srcRect/>
          <a:stretch>
            <a:fillRect/>
          </a:stretch>
        </p:blipFill>
        <p:spPr bwMode="auto">
          <a:xfrm>
            <a:off x="6248400" y="4876800"/>
            <a:ext cx="3962400" cy="68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p:cTn id="4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p:cTn id="55"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 calcmode="lin" valueType="num">
                                      <p:cBhvr>
                                        <p:cTn id="63"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 calcmode="lin" valueType="num">
                                      <p:cBhvr>
                                        <p:cTn id="71"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6">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6">
                                            <p:txEl>
                                              <p:pRg st="8" end="8"/>
                                            </p:txEl>
                                          </p:spTgt>
                                        </p:tgtEl>
                                        <p:attrNameLst>
                                          <p:attrName>style.visibility</p:attrName>
                                        </p:attrNameLst>
                                      </p:cBhvr>
                                      <p:to>
                                        <p:strVal val="visible"/>
                                      </p:to>
                                    </p:set>
                                    <p:anim calcmode="lin" valueType="num">
                                      <p:cBhvr>
                                        <p:cTn id="79"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80"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81" dur="1000" fill="hold"/>
                                        <p:tgtEl>
                                          <p:spTgt spid="6">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6">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10">
                                            <p:bg/>
                                          </p:spTgt>
                                        </p:tgtEl>
                                        <p:attrNameLst>
                                          <p:attrName>style.visibility</p:attrName>
                                        </p:attrNameLst>
                                      </p:cBhvr>
                                      <p:to>
                                        <p:strVal val="visible"/>
                                      </p:to>
                                    </p:set>
                                    <p:anim calcmode="lin" valueType="num">
                                      <p:cBhvr>
                                        <p:cTn id="87" dur="1000" fill="hold"/>
                                        <p:tgtEl>
                                          <p:spTgt spid="10">
                                            <p:bg/>
                                          </p:spTgt>
                                        </p:tgtEl>
                                        <p:attrNameLst>
                                          <p:attrName>ppt_w</p:attrName>
                                        </p:attrNameLst>
                                      </p:cBhvr>
                                      <p:tavLst>
                                        <p:tav tm="0">
                                          <p:val>
                                            <p:fltVal val="0"/>
                                          </p:val>
                                        </p:tav>
                                        <p:tav tm="100000">
                                          <p:val>
                                            <p:strVal val="#ppt_w"/>
                                          </p:val>
                                        </p:tav>
                                      </p:tavLst>
                                    </p:anim>
                                    <p:anim calcmode="lin" valueType="num">
                                      <p:cBhvr>
                                        <p:cTn id="88" dur="1000" fill="hold"/>
                                        <p:tgtEl>
                                          <p:spTgt spid="10">
                                            <p:bg/>
                                          </p:spTgt>
                                        </p:tgtEl>
                                        <p:attrNameLst>
                                          <p:attrName>ppt_h</p:attrName>
                                        </p:attrNameLst>
                                      </p:cBhvr>
                                      <p:tavLst>
                                        <p:tav tm="0">
                                          <p:val>
                                            <p:fltVal val="0"/>
                                          </p:val>
                                        </p:tav>
                                        <p:tav tm="100000">
                                          <p:val>
                                            <p:strVal val="#ppt_h"/>
                                          </p:val>
                                        </p:tav>
                                      </p:tavLst>
                                    </p:anim>
                                    <p:anim calcmode="lin" valueType="num">
                                      <p:cBhvr>
                                        <p:cTn id="89" dur="1000" fill="hold"/>
                                        <p:tgtEl>
                                          <p:spTgt spid="10">
                                            <p:bg/>
                                          </p:spTgt>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10">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8" fill="hold" nodeType="clickEffect">
                                  <p:stCondLst>
                                    <p:cond delay="0"/>
                                  </p:stCondLst>
                                  <p:childTnLst>
                                    <p:set>
                                      <p:cBhvr>
                                        <p:cTn id="94" dur="1" fill="hold">
                                          <p:stCondLst>
                                            <p:cond delay="0"/>
                                          </p:stCondLst>
                                        </p:cTn>
                                        <p:tgtEl>
                                          <p:spTgt spid="24580"/>
                                        </p:tgtEl>
                                        <p:attrNameLst>
                                          <p:attrName>style.visibility</p:attrName>
                                        </p:attrNameLst>
                                      </p:cBhvr>
                                      <p:to>
                                        <p:strVal val="visible"/>
                                      </p:to>
                                    </p:set>
                                    <p:anim calcmode="lin" valueType="num">
                                      <p:cBhvr additive="base">
                                        <p:cTn id="95" dur="500" fill="hold"/>
                                        <p:tgtEl>
                                          <p:spTgt spid="24580"/>
                                        </p:tgtEl>
                                        <p:attrNameLst>
                                          <p:attrName>ppt_x</p:attrName>
                                        </p:attrNameLst>
                                      </p:cBhvr>
                                      <p:tavLst>
                                        <p:tav tm="0">
                                          <p:val>
                                            <p:strVal val="0-#ppt_w/2"/>
                                          </p:val>
                                        </p:tav>
                                        <p:tav tm="100000">
                                          <p:val>
                                            <p:strVal val="#ppt_x"/>
                                          </p:val>
                                        </p:tav>
                                      </p:tavLst>
                                    </p:anim>
                                    <p:anim calcmode="lin" valueType="num">
                                      <p:cBhvr additive="base">
                                        <p:cTn id="96"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24581"/>
                                        </p:tgtEl>
                                        <p:attrNameLst>
                                          <p:attrName>style.visibility</p:attrName>
                                        </p:attrNameLst>
                                      </p:cBhvr>
                                      <p:to>
                                        <p:strVal val="visible"/>
                                      </p:to>
                                    </p:set>
                                    <p:anim calcmode="lin" valueType="num">
                                      <p:cBhvr additive="base">
                                        <p:cTn id="101" dur="500" fill="hold"/>
                                        <p:tgtEl>
                                          <p:spTgt spid="24581"/>
                                        </p:tgtEl>
                                        <p:attrNameLst>
                                          <p:attrName>ppt_x</p:attrName>
                                        </p:attrNameLst>
                                      </p:cBhvr>
                                      <p:tavLst>
                                        <p:tav tm="0">
                                          <p:val>
                                            <p:strVal val="1+#ppt_w/2"/>
                                          </p:val>
                                        </p:tav>
                                        <p:tav tm="100000">
                                          <p:val>
                                            <p:strVal val="#ppt_x"/>
                                          </p:val>
                                        </p:tav>
                                      </p:tavLst>
                                    </p:anim>
                                    <p:anim calcmode="lin" valueType="num">
                                      <p:cBhvr additive="base">
                                        <p:cTn id="102"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1" nodeType="clickEffect">
                                  <p:stCondLst>
                                    <p:cond delay="0"/>
                                  </p:stCondLst>
                                  <p:childTnLst>
                                    <p:set>
                                      <p:cBhvr>
                                        <p:cTn id="106" dur="1" fill="hold">
                                          <p:stCondLst>
                                            <p:cond delay="0"/>
                                          </p:stCondLst>
                                        </p:cTn>
                                        <p:tgtEl>
                                          <p:spTgt spid="10"/>
                                        </p:tgtEl>
                                        <p:attrNameLst>
                                          <p:attrName>style.visibility</p:attrName>
                                        </p:attrNameLst>
                                      </p:cBhvr>
                                      <p:to>
                                        <p:strVal val="visible"/>
                                      </p:to>
                                    </p:set>
                                    <p:anim calcmode="lin" valueType="num">
                                      <p:cBhvr additive="base">
                                        <p:cTn id="107" dur="500" fill="hold"/>
                                        <p:tgtEl>
                                          <p:spTgt spid="10"/>
                                        </p:tgtEl>
                                        <p:attrNameLst>
                                          <p:attrName>ppt_x</p:attrName>
                                        </p:attrNameLst>
                                      </p:cBhvr>
                                      <p:tavLst>
                                        <p:tav tm="0">
                                          <p:val>
                                            <p:strVal val="#ppt_x"/>
                                          </p:val>
                                        </p:tav>
                                        <p:tav tm="100000">
                                          <p:val>
                                            <p:strVal val="#ppt_x"/>
                                          </p:val>
                                        </p:tav>
                                      </p:tavLst>
                                    </p:anim>
                                    <p:anim calcmode="lin" valueType="num">
                                      <p:cBhvr additive="base">
                                        <p:cTn id="10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0" grpId="0" build="p" animBg="1"/>
      <p:bldP spid="1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685800"/>
            <a:ext cx="8610600" cy="2286000"/>
          </a:xfrm>
          <a:prstGeom prst="rect">
            <a:avLst/>
          </a:prstGeom>
          <a:solidFill>
            <a:schemeClr val="accent2">
              <a:lumMod val="40000"/>
              <a:lumOff val="60000"/>
            </a:schemeClr>
          </a:solidFill>
          <a:ln w="3175">
            <a:solidFill>
              <a:schemeClr val="accent5">
                <a:lumMod val="60000"/>
                <a:lumOff val="40000"/>
              </a:schemeClr>
            </a:solidFill>
          </a:ln>
        </p:spPr>
        <p:txBody>
          <a:bodyPr vert="horz" lIns="91440" tIns="45720" rIns="91440" bIns="45720" rtlCol="0">
            <a:normAutofit/>
          </a:bodyPr>
          <a:lstStyle/>
          <a:p>
            <a:pPr marL="344488" indent="-344488"/>
            <a:r>
              <a:rPr lang="en-US" sz="2000" b="1" dirty="0"/>
              <a:t>11.10. </a:t>
            </a:r>
            <a:r>
              <a:rPr lang="id-ID" sz="2000" b="1" dirty="0"/>
              <a:t>Interval Estimasi Uji Proporsi dua Sampel</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graphicFrame>
        <p:nvGraphicFramePr>
          <p:cNvPr id="25602" name="Object 2"/>
          <p:cNvGraphicFramePr>
            <a:graphicFrameLocks noChangeAspect="1"/>
          </p:cNvGraphicFramePr>
          <p:nvPr/>
        </p:nvGraphicFramePr>
        <p:xfrm>
          <a:off x="2667000" y="1143000"/>
          <a:ext cx="4495800" cy="1752600"/>
        </p:xfrm>
        <a:graphic>
          <a:graphicData uri="http://schemas.openxmlformats.org/presentationml/2006/ole">
            <mc:AlternateContent xmlns:mc="http://schemas.openxmlformats.org/markup-compatibility/2006">
              <mc:Choice xmlns:v="urn:schemas-microsoft-com:vml" Requires="v">
                <p:oleObj spid="_x0000_s16388" name="Equation" r:id="rId3" imgW="1739880" imgH="672840" progId="Equation.3">
                  <p:embed/>
                </p:oleObj>
              </mc:Choice>
              <mc:Fallback>
                <p:oleObj name="Equation" r:id="rId3" imgW="1739880" imgH="672840" progId="Equation.3">
                  <p:embed/>
                  <p:pic>
                    <p:nvPicPr>
                      <p:cNvPr id="256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143000"/>
                        <a:ext cx="4495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3"/>
          <p:cNvSpPr txBox="1">
            <a:spLocks noChangeArrowheads="1"/>
          </p:cNvSpPr>
          <p:nvPr/>
        </p:nvSpPr>
        <p:spPr>
          <a:xfrm>
            <a:off x="1828800" y="3048000"/>
            <a:ext cx="8610600" cy="1981200"/>
          </a:xfrm>
          <a:prstGeom prst="rect">
            <a:avLst/>
          </a:prstGeom>
          <a:solidFill>
            <a:schemeClr val="accent6">
              <a:lumMod val="60000"/>
              <a:lumOff val="40000"/>
            </a:schemeClr>
          </a:solidFill>
          <a:ln w="3175">
            <a:solidFill>
              <a:schemeClr val="accent5">
                <a:lumMod val="60000"/>
                <a:lumOff val="40000"/>
              </a:schemeClr>
            </a:solidFill>
          </a:ln>
        </p:spPr>
        <p:txBody>
          <a:bodyPr vert="horz" lIns="91440" tIns="45720" rIns="91440" bIns="45720" rtlCol="0">
            <a:normAutofit/>
          </a:bodyPr>
          <a:lstStyle/>
          <a:p>
            <a:r>
              <a:rPr lang="id-ID" sz="2000" dirty="0"/>
              <a:t>Dengan derajat keyakinan 95%, tentukan besarnya estimasi interval perbedaan proporsi kecelakaan antara pengemudi pria dan wanita</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25604" name="Picture 4"/>
          <p:cNvPicPr>
            <a:picLocks noChangeAspect="1" noChangeArrowheads="1"/>
          </p:cNvPicPr>
          <p:nvPr/>
        </p:nvPicPr>
        <p:blipFill>
          <a:blip r:embed="rId5" cstate="print"/>
          <a:srcRect/>
          <a:stretch>
            <a:fillRect/>
          </a:stretch>
        </p:blipFill>
        <p:spPr bwMode="auto">
          <a:xfrm>
            <a:off x="2514601" y="3886200"/>
            <a:ext cx="5686425" cy="990600"/>
          </a:xfrm>
          <a:prstGeom prst="rect">
            <a:avLst/>
          </a:prstGeom>
          <a:noFill/>
          <a:ln w="9525">
            <a:noFill/>
            <a:miter lim="800000"/>
            <a:headEnd/>
            <a:tailEnd/>
          </a:ln>
        </p:spPr>
      </p:pic>
      <p:sp>
        <p:nvSpPr>
          <p:cNvPr id="11" name="Rectangle 3"/>
          <p:cNvSpPr txBox="1">
            <a:spLocks noChangeArrowheads="1"/>
          </p:cNvSpPr>
          <p:nvPr/>
        </p:nvSpPr>
        <p:spPr>
          <a:xfrm>
            <a:off x="1828800" y="5181600"/>
            <a:ext cx="8610600" cy="1219200"/>
          </a:xfrm>
          <a:prstGeom prst="rect">
            <a:avLst/>
          </a:prstGeom>
          <a:solidFill>
            <a:srgbClr val="93F7A4"/>
          </a:solidFill>
          <a:ln w="3175">
            <a:solidFill>
              <a:schemeClr val="accent5">
                <a:lumMod val="60000"/>
                <a:lumOff val="40000"/>
              </a:schemeClr>
            </a:solidFill>
          </a:ln>
        </p:spPr>
        <p:txBody>
          <a:bodyPr vert="horz" lIns="91440" tIns="45720" rIns="91440" bIns="45720" rtlCol="0">
            <a:normAutofit/>
          </a:bodyPr>
          <a:lstStyle/>
          <a:p>
            <a:r>
              <a:rPr lang="id-ID" sz="2000" dirty="0"/>
              <a:t>Proporsi kecelakaan pengemudi pria lebih besar dari pengemudi wanita dengan tingkat proporsi antara 0,1421 dan 0,0579.</a:t>
            </a: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25425" indent="-225425"/>
            <a:endParaRPr lang="en-US" sz="2000" dirty="0"/>
          </a:p>
          <a:p>
            <a:pPr lvl="0"/>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5602"/>
                                        </p:tgtEl>
                                        <p:attrNameLst>
                                          <p:attrName>style.visibility</p:attrName>
                                        </p:attrNameLst>
                                      </p:cBhvr>
                                      <p:to>
                                        <p:strVal val="visible"/>
                                      </p:to>
                                    </p:set>
                                    <p:animEffect transition="in" filter="box(in)">
                                      <p:cBhvr>
                                        <p:cTn id="23" dur="500"/>
                                        <p:tgtEl>
                                          <p:spTgt spid="25602"/>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8">
                                            <p:bg/>
                                          </p:spTgt>
                                        </p:tgtEl>
                                        <p:attrNameLst>
                                          <p:attrName>style.visibility</p:attrName>
                                        </p:attrNameLst>
                                      </p:cBhvr>
                                      <p:to>
                                        <p:strVal val="visible"/>
                                      </p:to>
                                    </p:set>
                                    <p:anim calcmode="lin" valueType="num">
                                      <p:cBhvr>
                                        <p:cTn id="28" dur="1000" fill="hold"/>
                                        <p:tgtEl>
                                          <p:spTgt spid="8">
                                            <p:bg/>
                                          </p:spTgt>
                                        </p:tgtEl>
                                        <p:attrNameLst>
                                          <p:attrName>ppt_w</p:attrName>
                                        </p:attrNameLst>
                                      </p:cBhvr>
                                      <p:tavLst>
                                        <p:tav tm="0">
                                          <p:val>
                                            <p:fltVal val="0"/>
                                          </p:val>
                                        </p:tav>
                                        <p:tav tm="100000">
                                          <p:val>
                                            <p:strVal val="#ppt_w"/>
                                          </p:val>
                                        </p:tav>
                                      </p:tavLst>
                                    </p:anim>
                                    <p:anim calcmode="lin" valueType="num">
                                      <p:cBhvr>
                                        <p:cTn id="29" dur="1000" fill="hold"/>
                                        <p:tgtEl>
                                          <p:spTgt spid="8">
                                            <p:bg/>
                                          </p:spTgt>
                                        </p:tgtEl>
                                        <p:attrNameLst>
                                          <p:attrName>ppt_h</p:attrName>
                                        </p:attrNameLst>
                                      </p:cBhvr>
                                      <p:tavLst>
                                        <p:tav tm="0">
                                          <p:val>
                                            <p:fltVal val="0"/>
                                          </p:val>
                                        </p:tav>
                                        <p:tav tm="100000">
                                          <p:val>
                                            <p:strVal val="#ppt_h"/>
                                          </p:val>
                                        </p:tav>
                                      </p:tavLst>
                                    </p:anim>
                                    <p:anim calcmode="lin" valueType="num">
                                      <p:cBhvr>
                                        <p:cTn id="30" dur="1000" fill="hold"/>
                                        <p:tgtEl>
                                          <p:spTgt spid="8">
                                            <p:bg/>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 calcmode="lin" valueType="num">
                                      <p:cBhvr>
                                        <p:cTn id="36"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5604"/>
                                        </p:tgtEl>
                                        <p:attrNameLst>
                                          <p:attrName>style.visibility</p:attrName>
                                        </p:attrNameLst>
                                      </p:cBhvr>
                                      <p:to>
                                        <p:strVal val="visible"/>
                                      </p:to>
                                    </p:set>
                                    <p:animEffect transition="in" filter="wipe(down)">
                                      <p:cBhvr>
                                        <p:cTn id="44" dur="500"/>
                                        <p:tgtEl>
                                          <p:spTgt spid="25604"/>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11">
                                            <p:bg/>
                                          </p:spTgt>
                                        </p:tgtEl>
                                        <p:attrNameLst>
                                          <p:attrName>style.visibility</p:attrName>
                                        </p:attrNameLst>
                                      </p:cBhvr>
                                      <p:to>
                                        <p:strVal val="visible"/>
                                      </p:to>
                                    </p:set>
                                    <p:anim calcmode="lin" valueType="num">
                                      <p:cBhvr>
                                        <p:cTn id="49" dur="1000" fill="hold"/>
                                        <p:tgtEl>
                                          <p:spTgt spid="11">
                                            <p:bg/>
                                          </p:spTgt>
                                        </p:tgtEl>
                                        <p:attrNameLst>
                                          <p:attrName>ppt_w</p:attrName>
                                        </p:attrNameLst>
                                      </p:cBhvr>
                                      <p:tavLst>
                                        <p:tav tm="0">
                                          <p:val>
                                            <p:fltVal val="0"/>
                                          </p:val>
                                        </p:tav>
                                        <p:tav tm="100000">
                                          <p:val>
                                            <p:strVal val="#ppt_w"/>
                                          </p:val>
                                        </p:tav>
                                      </p:tavLst>
                                    </p:anim>
                                    <p:anim calcmode="lin" valueType="num">
                                      <p:cBhvr>
                                        <p:cTn id="50" dur="1000" fill="hold"/>
                                        <p:tgtEl>
                                          <p:spTgt spid="11">
                                            <p:bg/>
                                          </p:spTgt>
                                        </p:tgtEl>
                                        <p:attrNameLst>
                                          <p:attrName>ppt_h</p:attrName>
                                        </p:attrNameLst>
                                      </p:cBhvr>
                                      <p:tavLst>
                                        <p:tav tm="0">
                                          <p:val>
                                            <p:fltVal val="0"/>
                                          </p:val>
                                        </p:tav>
                                        <p:tav tm="100000">
                                          <p:val>
                                            <p:strVal val="#ppt_h"/>
                                          </p:val>
                                        </p:tav>
                                      </p:tavLst>
                                    </p:anim>
                                    <p:anim calcmode="lin" valueType="num">
                                      <p:cBhvr>
                                        <p:cTn id="51" dur="1000" fill="hold"/>
                                        <p:tgtEl>
                                          <p:spTgt spid="11">
                                            <p:bg/>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11">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 calcmode="lin" valueType="num">
                                      <p:cBhvr>
                                        <p:cTn id="5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59" dur="1000" fill="hold"/>
                                        <p:tgtEl>
                                          <p:spTgt spid="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animBg="1"/>
      <p:bldP spid="11"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762000"/>
            <a:ext cx="8610600" cy="2667000"/>
          </a:xfrm>
          <a:prstGeom prst="rect">
            <a:avLst/>
          </a:prstGeom>
          <a:solidFill>
            <a:srgbClr val="FF66FF"/>
          </a:solidFill>
          <a:ln w="3175">
            <a:solidFill>
              <a:schemeClr val="accent5">
                <a:lumMod val="60000"/>
                <a:lumOff val="40000"/>
              </a:schemeClr>
            </a:solidFill>
          </a:ln>
        </p:spPr>
        <p:txBody>
          <a:bodyPr vert="horz" lIns="91440" tIns="45720" rIns="91440" bIns="45720" rtlCol="0">
            <a:normAutofit/>
          </a:bodyPr>
          <a:lstStyle/>
          <a:p>
            <a:pPr lvl="0"/>
            <a:r>
              <a:rPr lang="en-US" sz="2000" dirty="0" err="1"/>
              <a:t>Misalnya</a:t>
            </a:r>
            <a:r>
              <a:rPr lang="en-US" sz="2000" dirty="0"/>
              <a:t> </a:t>
            </a:r>
            <a:r>
              <a:rPr lang="en-US" sz="2000" dirty="0" err="1"/>
              <a:t>untuk</a:t>
            </a:r>
            <a:r>
              <a:rPr lang="en-US" sz="2000" dirty="0"/>
              <a:t> </a:t>
            </a:r>
            <a:r>
              <a:rPr lang="en-US" sz="2000" dirty="0" err="1"/>
              <a:t>uji</a:t>
            </a:r>
            <a:r>
              <a:rPr lang="en-US" sz="2000" dirty="0"/>
              <a:t> Z</a:t>
            </a:r>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graphicFrame>
        <p:nvGraphicFramePr>
          <p:cNvPr id="3074" name="Object 2"/>
          <p:cNvGraphicFramePr>
            <a:graphicFrameLocks noChangeAspect="1"/>
          </p:cNvGraphicFramePr>
          <p:nvPr/>
        </p:nvGraphicFramePr>
        <p:xfrm>
          <a:off x="3200400" y="1143000"/>
          <a:ext cx="2755900" cy="2133600"/>
        </p:xfrm>
        <a:graphic>
          <a:graphicData uri="http://schemas.openxmlformats.org/presentationml/2006/ole">
            <mc:AlternateContent xmlns:mc="http://schemas.openxmlformats.org/markup-compatibility/2006">
              <mc:Choice xmlns:v="urn:schemas-microsoft-com:vml" Requires="v">
                <p:oleObj spid="_x0000_s6148" name="Equation" r:id="rId3" imgW="1244520" imgH="965160" progId="Equation.3">
                  <p:embed/>
                </p:oleObj>
              </mc:Choice>
              <mc:Fallback>
                <p:oleObj name="Equation" r:id="rId3" imgW="1244520" imgH="965160" progId="Equation.3">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143000"/>
                        <a:ext cx="27559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3"/>
          <p:cNvSpPr txBox="1">
            <a:spLocks noChangeArrowheads="1"/>
          </p:cNvSpPr>
          <p:nvPr/>
        </p:nvSpPr>
        <p:spPr>
          <a:xfrm>
            <a:off x="1828800" y="3581400"/>
            <a:ext cx="8610600" cy="3048000"/>
          </a:xfrm>
          <a:prstGeom prst="rect">
            <a:avLst/>
          </a:prstGeom>
          <a:solidFill>
            <a:srgbClr val="FFFF00"/>
          </a:solidFill>
          <a:ln w="3175">
            <a:solidFill>
              <a:schemeClr val="accent5">
                <a:lumMod val="60000"/>
                <a:lumOff val="40000"/>
              </a:schemeClr>
            </a:solidFill>
          </a:ln>
        </p:spPr>
        <p:txBody>
          <a:bodyPr vert="horz" lIns="91440" tIns="45720" rIns="91440" bIns="45720" rtlCol="0">
            <a:normAutofit/>
          </a:bodyPr>
          <a:lstStyle/>
          <a:p>
            <a:pPr marL="344488" indent="-344488"/>
            <a:r>
              <a:rPr lang="id-ID" sz="2000" b="1" dirty="0"/>
              <a:t>Langkah </a:t>
            </a:r>
            <a:r>
              <a:rPr lang="en-US" sz="2000" b="1" dirty="0"/>
              <a:t>4</a:t>
            </a:r>
            <a:r>
              <a:rPr lang="id-ID" sz="2000" b="1" dirty="0"/>
              <a:t>: </a:t>
            </a:r>
            <a:r>
              <a:rPr lang="en-US" sz="2000" b="1" dirty="0" err="1"/>
              <a:t>Membuat</a:t>
            </a:r>
            <a:r>
              <a:rPr lang="en-US" sz="2000" b="1" dirty="0"/>
              <a:t> </a:t>
            </a:r>
            <a:r>
              <a:rPr lang="en-US" sz="2000" b="1" dirty="0" err="1"/>
              <a:t>keputusan</a:t>
            </a:r>
            <a:r>
              <a:rPr lang="en-US" sz="2000" b="1" dirty="0"/>
              <a:t> </a:t>
            </a:r>
            <a:r>
              <a:rPr lang="en-US" sz="2000" b="1" dirty="0" err="1"/>
              <a:t>Gagal</a:t>
            </a:r>
            <a:r>
              <a:rPr lang="en-US" sz="2000" b="1" dirty="0"/>
              <a:t> </a:t>
            </a:r>
            <a:r>
              <a:rPr lang="en-US" sz="2000" b="1" dirty="0" err="1"/>
              <a:t>menolak</a:t>
            </a:r>
            <a:r>
              <a:rPr lang="en-US" sz="2000" b="1" dirty="0"/>
              <a:t> </a:t>
            </a:r>
            <a:r>
              <a:rPr lang="en-US" sz="2000" b="1" dirty="0" err="1"/>
              <a:t>atau</a:t>
            </a:r>
            <a:r>
              <a:rPr lang="en-US" sz="2000" b="1" dirty="0"/>
              <a:t> </a:t>
            </a:r>
            <a:r>
              <a:rPr lang="en-US" sz="2000" b="1" dirty="0" err="1"/>
              <a:t>Menolak</a:t>
            </a:r>
            <a:r>
              <a:rPr lang="en-US" sz="2000" b="1" dirty="0"/>
              <a:t>  </a:t>
            </a:r>
            <a:r>
              <a:rPr lang="en-US" sz="2000" b="1" dirty="0" err="1"/>
              <a:t>Hipotesis</a:t>
            </a:r>
            <a:r>
              <a:rPr lang="en-US" sz="2000" b="1" dirty="0"/>
              <a:t> </a:t>
            </a:r>
            <a:r>
              <a:rPr lang="en-US" sz="2000" b="1" dirty="0" err="1"/>
              <a:t>nol</a:t>
            </a:r>
            <a:endParaRPr lang="en-US" sz="2000" b="1" dirty="0"/>
          </a:p>
          <a:p>
            <a:r>
              <a:rPr lang="en-US" sz="2000" dirty="0" err="1"/>
              <a:t>Misalnya</a:t>
            </a:r>
            <a:r>
              <a:rPr lang="en-US" sz="2000" dirty="0"/>
              <a:t> </a:t>
            </a:r>
            <a:r>
              <a:rPr lang="en-US" sz="2000" dirty="0" err="1"/>
              <a:t>jika</a:t>
            </a:r>
            <a:r>
              <a:rPr lang="en-US" sz="2000" dirty="0"/>
              <a:t> </a:t>
            </a:r>
            <a:r>
              <a:rPr lang="id-ID" sz="2000" dirty="0">
                <a:sym typeface="Symbol"/>
              </a:rPr>
              <a:t></a:t>
            </a:r>
            <a:r>
              <a:rPr lang="id-ID" sz="2000" dirty="0"/>
              <a:t>=5%</a:t>
            </a:r>
            <a:r>
              <a:rPr lang="en-US" sz="2000" dirty="0"/>
              <a:t> </a:t>
            </a:r>
            <a:r>
              <a:rPr lang="en-US" sz="2000" dirty="0" err="1"/>
              <a:t>atau</a:t>
            </a:r>
            <a:r>
              <a:rPr lang="en-US" sz="2000" dirty="0"/>
              <a:t> 0,05 </a:t>
            </a:r>
            <a:r>
              <a:rPr lang="en-US" sz="2000" dirty="0" err="1"/>
              <a:t>untuk</a:t>
            </a:r>
            <a:r>
              <a:rPr lang="en-US" sz="2000" dirty="0"/>
              <a:t> </a:t>
            </a:r>
            <a:r>
              <a:rPr lang="en-US" sz="2000" dirty="0" err="1"/>
              <a:t>uji</a:t>
            </a:r>
            <a:r>
              <a:rPr lang="en-US" sz="2000" dirty="0"/>
              <a:t> </a:t>
            </a:r>
            <a:r>
              <a:rPr lang="en-US" sz="2000" dirty="0" err="1"/>
              <a:t>satu</a:t>
            </a:r>
            <a:r>
              <a:rPr lang="en-US" sz="2000" dirty="0"/>
              <a:t> </a:t>
            </a:r>
            <a:r>
              <a:rPr lang="en-US" sz="2000" dirty="0" err="1"/>
              <a:t>sisi</a:t>
            </a:r>
            <a:r>
              <a:rPr lang="en-US" sz="2000" dirty="0"/>
              <a:t> </a:t>
            </a:r>
            <a:r>
              <a:rPr lang="id-ID" sz="2000" dirty="0"/>
              <a:t>maka nilai kritis distribusi Z statistik </a:t>
            </a:r>
            <a:r>
              <a:rPr lang="en-US" sz="2000" dirty="0"/>
              <a:t>(</a:t>
            </a:r>
            <a:r>
              <a:rPr lang="en-US" sz="2000" dirty="0" err="1"/>
              <a:t>Z</a:t>
            </a:r>
            <a:r>
              <a:rPr lang="en-US" sz="2000" baseline="-25000" dirty="0" err="1"/>
              <a:t>c</a:t>
            </a:r>
            <a:r>
              <a:rPr lang="en-US" sz="2000" baseline="-25000" dirty="0"/>
              <a:t> </a:t>
            </a:r>
            <a:r>
              <a:rPr lang="en-US" sz="2000" dirty="0"/>
              <a:t>) ad</a:t>
            </a:r>
            <a:r>
              <a:rPr lang="id-ID" sz="2000" dirty="0"/>
              <a:t>alah 1,65, </a:t>
            </a:r>
            <a:endParaRPr lang="en-US" sz="2000" dirty="0"/>
          </a:p>
          <a:p>
            <a:pPr marL="344488" indent="-344488"/>
            <a:endParaRPr lang="en-US" sz="2000" b="1"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8" name="Picture 3"/>
          <p:cNvPicPr>
            <a:picLocks noChangeAspect="1" noChangeArrowheads="1"/>
          </p:cNvPicPr>
          <p:nvPr/>
        </p:nvPicPr>
        <p:blipFill>
          <a:blip r:embed="rId5" cstate="print"/>
          <a:srcRect/>
          <a:stretch>
            <a:fillRect/>
          </a:stretch>
        </p:blipFill>
        <p:spPr bwMode="auto">
          <a:xfrm>
            <a:off x="4419601" y="4495800"/>
            <a:ext cx="4448175" cy="2000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barn(inHorizontal)">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7">
                                            <p:bg/>
                                          </p:spTgt>
                                        </p:tgtEl>
                                        <p:attrNameLst>
                                          <p:attrName>style.visibility</p:attrName>
                                        </p:attrNameLst>
                                      </p:cBhvr>
                                      <p:to>
                                        <p:strVal val="visible"/>
                                      </p:to>
                                    </p:set>
                                    <p:anim calcmode="lin" valueType="num">
                                      <p:cBhvr>
                                        <p:cTn id="28" dur="1000" fill="hold"/>
                                        <p:tgtEl>
                                          <p:spTgt spid="7">
                                            <p:bg/>
                                          </p:spTgt>
                                        </p:tgtEl>
                                        <p:attrNameLst>
                                          <p:attrName>ppt_w</p:attrName>
                                        </p:attrNameLst>
                                      </p:cBhvr>
                                      <p:tavLst>
                                        <p:tav tm="0">
                                          <p:val>
                                            <p:fltVal val="0"/>
                                          </p:val>
                                        </p:tav>
                                        <p:tav tm="100000">
                                          <p:val>
                                            <p:strVal val="#ppt_w"/>
                                          </p:val>
                                        </p:tav>
                                      </p:tavLst>
                                    </p:anim>
                                    <p:anim calcmode="lin" valueType="num">
                                      <p:cBhvr>
                                        <p:cTn id="29" dur="1000" fill="hold"/>
                                        <p:tgtEl>
                                          <p:spTgt spid="7">
                                            <p:bg/>
                                          </p:spTgt>
                                        </p:tgtEl>
                                        <p:attrNameLst>
                                          <p:attrName>ppt_h</p:attrName>
                                        </p:attrNameLst>
                                      </p:cBhvr>
                                      <p:tavLst>
                                        <p:tav tm="0">
                                          <p:val>
                                            <p:fltVal val="0"/>
                                          </p:val>
                                        </p:tav>
                                        <p:tav tm="100000">
                                          <p:val>
                                            <p:strVal val="#ppt_h"/>
                                          </p:val>
                                        </p:tav>
                                      </p:tavLst>
                                    </p:anim>
                                    <p:anim calcmode="lin" valueType="num">
                                      <p:cBhvr>
                                        <p:cTn id="30" dur="100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7">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 calcmode="lin" valueType="num">
                                      <p:cBhvr>
                                        <p:cTn id="36"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7"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38"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7">
                                            <p:txEl>
                                              <p:pRg st="1" end="1"/>
                                            </p:txEl>
                                          </p:spTgt>
                                        </p:tgtEl>
                                        <p:attrNameLst>
                                          <p:attrName>style.visibility</p:attrName>
                                        </p:attrNameLst>
                                      </p:cBhvr>
                                      <p:to>
                                        <p:strVal val="visible"/>
                                      </p:to>
                                    </p:set>
                                    <p:anim calcmode="lin" valueType="num">
                                      <p:cBhvr>
                                        <p:cTn id="44"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45"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46"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0-#ppt_w/2"/>
                                          </p:val>
                                        </p:tav>
                                        <p:tav tm="100000">
                                          <p:val>
                                            <p:strVal val="#ppt_x"/>
                                          </p:val>
                                        </p:tav>
                                      </p:tavLst>
                                    </p:anim>
                                    <p:anim calcmode="lin" valueType="num">
                                      <p:cBhvr additive="base">
                                        <p:cTn id="5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762000"/>
            <a:ext cx="8610600" cy="5867400"/>
          </a:xfrm>
          <a:prstGeom prst="rect">
            <a:avLst/>
          </a:prstGeom>
          <a:solidFill>
            <a:schemeClr val="accent4">
              <a:lumMod val="60000"/>
              <a:lumOff val="40000"/>
            </a:schemeClr>
          </a:solidFill>
          <a:ln w="3175">
            <a:solidFill>
              <a:schemeClr val="accent5">
                <a:lumMod val="60000"/>
                <a:lumOff val="40000"/>
              </a:schemeClr>
            </a:solidFill>
          </a:ln>
        </p:spPr>
        <p:txBody>
          <a:bodyPr vert="horz" lIns="91440" tIns="45720" rIns="91440" bIns="45720" rtlCol="0">
            <a:normAutofit/>
          </a:bodyPr>
          <a:lstStyle/>
          <a:p>
            <a:r>
              <a:rPr lang="id-ID" sz="2000" b="1" dirty="0"/>
              <a:t>10.</a:t>
            </a:r>
            <a:r>
              <a:rPr lang="en-US" sz="2000" b="1" dirty="0"/>
              <a:t>3</a:t>
            </a:r>
            <a:r>
              <a:rPr lang="id-ID" sz="2000" b="1" dirty="0"/>
              <a:t>. Uji Signifikansi: Satu Sisi Dan Dua Sisi</a:t>
            </a:r>
            <a:endParaRPr lang="en-US" sz="2000" dirty="0"/>
          </a:p>
          <a:p>
            <a:pPr marL="225425" indent="-225425">
              <a:buFont typeface="Symbol" pitchFamily="18" charset="2"/>
              <a:buChar char="·"/>
            </a:pPr>
            <a:r>
              <a:rPr lang="id-ID" sz="2000" dirty="0"/>
              <a:t>Uji sat</a:t>
            </a:r>
            <a:r>
              <a:rPr lang="en-US" sz="2000" dirty="0"/>
              <a:t>u</a:t>
            </a:r>
            <a:r>
              <a:rPr lang="id-ID" sz="2000" dirty="0"/>
              <a:t> sisi (</a:t>
            </a:r>
            <a:r>
              <a:rPr lang="id-ID" sz="2000" i="1" dirty="0"/>
              <a:t>one-tailed test</a:t>
            </a:r>
            <a:r>
              <a:rPr lang="id-ID" sz="2000" dirty="0"/>
              <a:t>) diberlakukkan jika kita  mempunyai informasi tentang arah (tanda) di dalam hipotesis alternatif. </a:t>
            </a:r>
            <a:endParaRPr lang="en-US" sz="2000" dirty="0"/>
          </a:p>
          <a:p>
            <a:pPr marL="225425" indent="-225425"/>
            <a:r>
              <a:rPr lang="en-US" sz="2000" dirty="0"/>
              <a:t>	</a:t>
            </a:r>
          </a:p>
          <a:p>
            <a:pPr marL="225425" indent="-225425"/>
            <a:r>
              <a:rPr lang="en-US" sz="2000" dirty="0"/>
              <a:t>	L</a:t>
            </a:r>
            <a:r>
              <a:rPr lang="id-ID" sz="2000" dirty="0"/>
              <a:t>ampu Philips ingin menguji kebenaran bahwa bahwa rata-rata penggunaan lampu Philips lebih dari satu tahun (360 hari). </a:t>
            </a:r>
            <a:endParaRPr lang="en-US" sz="2000" dirty="0"/>
          </a:p>
          <a:p>
            <a:pPr marL="225425" indent="-225425"/>
            <a:r>
              <a:rPr lang="en-US" sz="2000" dirty="0"/>
              <a:t>	</a:t>
            </a:r>
            <a:r>
              <a:rPr lang="id-ID" sz="2000" dirty="0"/>
              <a:t>H</a:t>
            </a:r>
            <a:r>
              <a:rPr lang="id-ID" sz="2000" baseline="-25000" dirty="0"/>
              <a:t>0</a:t>
            </a:r>
            <a:r>
              <a:rPr lang="id-ID" sz="2000" dirty="0"/>
              <a:t>: </a:t>
            </a:r>
            <a:r>
              <a:rPr lang="id-ID" sz="2000" dirty="0">
                <a:sym typeface="Symbol"/>
              </a:rPr>
              <a:t></a:t>
            </a:r>
            <a:r>
              <a:rPr lang="id-ID" sz="2000" dirty="0"/>
              <a:t> </a:t>
            </a:r>
            <a:r>
              <a:rPr lang="id-ID" sz="2000" dirty="0">
                <a:sym typeface="Symbol"/>
              </a:rPr>
              <a:t></a:t>
            </a:r>
            <a:r>
              <a:rPr lang="id-ID" sz="2000" dirty="0"/>
              <a:t> 360. </a:t>
            </a:r>
            <a:endParaRPr lang="en-US" sz="2000" dirty="0"/>
          </a:p>
          <a:p>
            <a:pPr marL="225425" indent="-225425"/>
            <a:r>
              <a:rPr lang="en-US" sz="2000" dirty="0"/>
              <a:t>	</a:t>
            </a:r>
            <a:r>
              <a:rPr lang="id-ID" sz="2000" dirty="0"/>
              <a:t>H</a:t>
            </a:r>
            <a:r>
              <a:rPr lang="en-US" sz="2000" baseline="-25000" dirty="0"/>
              <a:t>a:</a:t>
            </a:r>
            <a:r>
              <a:rPr lang="en-US" sz="2000" dirty="0"/>
              <a:t> </a:t>
            </a:r>
            <a:r>
              <a:rPr lang="id-ID" sz="2000" dirty="0">
                <a:sym typeface="Symbol"/>
              </a:rPr>
              <a:t></a:t>
            </a:r>
            <a:r>
              <a:rPr lang="id-ID" sz="2000" dirty="0"/>
              <a:t> &gt;360 </a:t>
            </a:r>
            <a:endParaRPr lang="en-US" sz="2000" dirty="0"/>
          </a:p>
          <a:p>
            <a:r>
              <a:rPr lang="en-US" sz="2000" dirty="0"/>
              <a:t> </a:t>
            </a:r>
          </a:p>
          <a:p>
            <a:pPr marL="225425" indent="-225425">
              <a:buFont typeface="Symbol" pitchFamily="18" charset="2"/>
              <a:buChar char=""/>
            </a:pPr>
            <a:r>
              <a:rPr lang="en-US" sz="2000" dirty="0"/>
              <a:t>U</a:t>
            </a:r>
            <a:r>
              <a:rPr lang="id-ID" sz="2000" dirty="0"/>
              <a:t>ji dua sisi (</a:t>
            </a:r>
            <a:r>
              <a:rPr lang="id-ID" sz="2000" i="1" dirty="0"/>
              <a:t>two tailed test</a:t>
            </a:r>
            <a:r>
              <a:rPr lang="id-ID" sz="2000" dirty="0"/>
              <a:t>)diberlakukan jika kita tidak mempunyai informasi arah atau tanda hipotesis alternatif. </a:t>
            </a:r>
            <a:endParaRPr lang="en-US" sz="2000" dirty="0"/>
          </a:p>
          <a:p>
            <a:pPr marL="225425" indent="-225425">
              <a:buFont typeface="Symbol" pitchFamily="18" charset="2"/>
              <a:buChar char=""/>
            </a:pPr>
            <a:endParaRPr lang="en-US" sz="2000" dirty="0"/>
          </a:p>
          <a:p>
            <a:pPr marL="225425" indent="-225425"/>
            <a:r>
              <a:rPr lang="en-US" sz="2000" dirty="0"/>
              <a:t>	R</a:t>
            </a:r>
            <a:r>
              <a:rPr lang="id-ID" sz="2000" dirty="0"/>
              <a:t>ata-rata rata-rata penghasilan lulusan sarjana ekonomi jurusan akuntansi pada saat mendapatkan pekerjaan pertama adalah Rp </a:t>
            </a:r>
            <a:r>
              <a:rPr lang="en-US" sz="2000" dirty="0"/>
              <a:t>4</a:t>
            </a:r>
            <a:r>
              <a:rPr lang="id-ID" sz="2000" dirty="0"/>
              <a:t>,5 juta. </a:t>
            </a:r>
            <a:endParaRPr lang="en-US" sz="2000" dirty="0"/>
          </a:p>
          <a:p>
            <a:pPr marL="225425" indent="-225425"/>
            <a:r>
              <a:rPr lang="en-US" sz="2000" dirty="0"/>
              <a:t>	</a:t>
            </a:r>
            <a:r>
              <a:rPr lang="id-ID" sz="2000" dirty="0"/>
              <a:t>H</a:t>
            </a:r>
            <a:r>
              <a:rPr lang="id-ID" sz="2000" baseline="-25000" dirty="0"/>
              <a:t>0</a:t>
            </a:r>
            <a:r>
              <a:rPr lang="id-ID" sz="2000" dirty="0"/>
              <a:t> : </a:t>
            </a:r>
            <a:r>
              <a:rPr lang="id-ID" sz="2000" dirty="0">
                <a:sym typeface="Symbol"/>
              </a:rPr>
              <a:t></a:t>
            </a:r>
            <a:r>
              <a:rPr lang="id-ID" sz="2000" dirty="0"/>
              <a:t> = </a:t>
            </a:r>
            <a:r>
              <a:rPr lang="en-US" sz="2000" dirty="0"/>
              <a:t>4</a:t>
            </a:r>
            <a:r>
              <a:rPr lang="id-ID" sz="2000" dirty="0"/>
              <a:t>.500.000 </a:t>
            </a:r>
            <a:endParaRPr lang="en-US" sz="2000" dirty="0"/>
          </a:p>
          <a:p>
            <a:pPr marL="225425" indent="-225425"/>
            <a:r>
              <a:rPr lang="en-US" sz="2000" dirty="0"/>
              <a:t>	</a:t>
            </a:r>
            <a:r>
              <a:rPr lang="id-ID" sz="2000" dirty="0"/>
              <a:t>H</a:t>
            </a:r>
            <a:r>
              <a:rPr lang="id-ID" sz="2000" baseline="-25000" dirty="0"/>
              <a:t>a</a:t>
            </a:r>
            <a:r>
              <a:rPr lang="id-ID" sz="2000" dirty="0"/>
              <a:t> : </a:t>
            </a:r>
            <a:r>
              <a:rPr lang="id-ID" sz="2000" dirty="0">
                <a:sym typeface="Symbol"/>
              </a:rPr>
              <a:t></a:t>
            </a:r>
            <a:r>
              <a:rPr lang="id-ID" sz="2000" dirty="0"/>
              <a:t> </a:t>
            </a:r>
            <a:r>
              <a:rPr lang="id-ID" sz="2000" dirty="0">
                <a:sym typeface="Symbol"/>
              </a:rPr>
              <a:t></a:t>
            </a:r>
            <a:r>
              <a:rPr lang="en-US" sz="2000" dirty="0"/>
              <a:t>4</a:t>
            </a:r>
            <a:r>
              <a:rPr lang="id-ID" sz="2000" dirty="0"/>
              <a:t>.500.000.</a:t>
            </a:r>
            <a:endParaRPr lang="en-US" sz="2000" dirty="0"/>
          </a:p>
          <a:p>
            <a:pPr lvl="0"/>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 calcmode="lin" valueType="num">
                                      <p:cBhvr>
                                        <p:cTn id="4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 calcmode="lin" valueType="num">
                                      <p:cBhvr>
                                        <p:cTn id="55"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 calcmode="lin" valueType="num">
                                      <p:cBhvr>
                                        <p:cTn id="63"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6">
                                            <p:txEl>
                                              <p:pRg st="7" end="7"/>
                                            </p:txEl>
                                          </p:spTgt>
                                        </p:tgtEl>
                                        <p:attrNameLst>
                                          <p:attrName>style.visibility</p:attrName>
                                        </p:attrNameLst>
                                      </p:cBhvr>
                                      <p:to>
                                        <p:strVal val="visible"/>
                                      </p:to>
                                    </p:set>
                                    <p:anim calcmode="lin" valueType="num">
                                      <p:cBhvr>
                                        <p:cTn id="71"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6">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6">
                                            <p:txEl>
                                              <p:pRg st="9" end="9"/>
                                            </p:txEl>
                                          </p:spTgt>
                                        </p:tgtEl>
                                        <p:attrNameLst>
                                          <p:attrName>style.visibility</p:attrName>
                                        </p:attrNameLst>
                                      </p:cBhvr>
                                      <p:to>
                                        <p:strVal val="visible"/>
                                      </p:to>
                                    </p:set>
                                    <p:anim calcmode="lin" valueType="num">
                                      <p:cBhvr>
                                        <p:cTn id="79"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6">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6">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6">
                                            <p:txEl>
                                              <p:pRg st="10" end="10"/>
                                            </p:txEl>
                                          </p:spTgt>
                                        </p:tgtEl>
                                        <p:attrNameLst>
                                          <p:attrName>style.visibility</p:attrName>
                                        </p:attrNameLst>
                                      </p:cBhvr>
                                      <p:to>
                                        <p:strVal val="visible"/>
                                      </p:to>
                                    </p:set>
                                    <p:anim calcmode="lin" valueType="num">
                                      <p:cBhvr>
                                        <p:cTn id="87"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6">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6">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6">
                                            <p:txEl>
                                              <p:pRg st="11" end="11"/>
                                            </p:txEl>
                                          </p:spTgt>
                                        </p:tgtEl>
                                        <p:attrNameLst>
                                          <p:attrName>style.visibility</p:attrName>
                                        </p:attrNameLst>
                                      </p:cBhvr>
                                      <p:to>
                                        <p:strVal val="visible"/>
                                      </p:to>
                                    </p:set>
                                    <p:anim calcmode="lin" valueType="num">
                                      <p:cBhvr>
                                        <p:cTn id="95" dur="10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96" dur="1000" fill="hold"/>
                                        <p:tgtEl>
                                          <p:spTgt spid="6">
                                            <p:txEl>
                                              <p:pRg st="11" end="11"/>
                                            </p:txEl>
                                          </p:spTgt>
                                        </p:tgtEl>
                                        <p:attrNameLst>
                                          <p:attrName>ppt_h</p:attrName>
                                        </p:attrNameLst>
                                      </p:cBhvr>
                                      <p:tavLst>
                                        <p:tav tm="0">
                                          <p:val>
                                            <p:fltVal val="0"/>
                                          </p:val>
                                        </p:tav>
                                        <p:tav tm="100000">
                                          <p:val>
                                            <p:strVal val="#ppt_h"/>
                                          </p:val>
                                        </p:tav>
                                      </p:tavLst>
                                    </p:anim>
                                    <p:anim calcmode="lin" valueType="num">
                                      <p:cBhvr>
                                        <p:cTn id="97" dur="1000" fill="hold"/>
                                        <p:tgtEl>
                                          <p:spTgt spid="6">
                                            <p:txEl>
                                              <p:pRg st="11" end="11"/>
                                            </p:txEl>
                                          </p:spTgt>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6">
                                            <p:txEl>
                                              <p:pRg st="11" end="1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762000"/>
            <a:ext cx="8610600" cy="5791200"/>
          </a:xfrm>
          <a:prstGeom prst="rect">
            <a:avLst/>
          </a:prstGeom>
          <a:solidFill>
            <a:srgbClr val="93F7A4"/>
          </a:solidFill>
          <a:ln w="3175">
            <a:solidFill>
              <a:schemeClr val="accent5">
                <a:lumMod val="60000"/>
                <a:lumOff val="40000"/>
              </a:schemeClr>
            </a:solidFill>
          </a:ln>
        </p:spPr>
        <p:txBody>
          <a:bodyPr vert="horz" lIns="91440" tIns="45720" rIns="91440" bIns="45720" rtlCol="0">
            <a:normAutofit/>
          </a:bodyPr>
          <a:lstStyle/>
          <a:p>
            <a:r>
              <a:rPr lang="id-ID" sz="2000" b="1" dirty="0"/>
              <a:t>10.</a:t>
            </a:r>
            <a:r>
              <a:rPr lang="en-US" sz="2000" b="1" dirty="0"/>
              <a:t>4</a:t>
            </a:r>
            <a:r>
              <a:rPr lang="id-ID" sz="2000" b="1" dirty="0"/>
              <a:t>. Jenis-Jenis Uji Hipotesis</a:t>
            </a:r>
            <a:endParaRPr lang="en-US" sz="2000" dirty="0"/>
          </a:p>
          <a:p>
            <a:endParaRPr lang="en-US" sz="2000" dirty="0"/>
          </a:p>
          <a:p>
            <a:pPr lvl="0"/>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5122" name="Picture 2"/>
          <p:cNvPicPr>
            <a:picLocks noChangeAspect="1" noChangeArrowheads="1"/>
          </p:cNvPicPr>
          <p:nvPr/>
        </p:nvPicPr>
        <p:blipFill>
          <a:blip r:embed="rId2" cstate="print"/>
          <a:srcRect/>
          <a:stretch>
            <a:fillRect/>
          </a:stretch>
        </p:blipFill>
        <p:spPr bwMode="auto">
          <a:xfrm>
            <a:off x="2057400" y="1295400"/>
            <a:ext cx="8153400"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 calcmode="lin" valueType="num">
                                      <p:cBhvr additive="base">
                                        <p:cTn id="23" dur="500" fill="hold"/>
                                        <p:tgtEl>
                                          <p:spTgt spid="5122"/>
                                        </p:tgtEl>
                                        <p:attrNameLst>
                                          <p:attrName>ppt_x</p:attrName>
                                        </p:attrNameLst>
                                      </p:cBhvr>
                                      <p:tavLst>
                                        <p:tav tm="0">
                                          <p:val>
                                            <p:strVal val="0-#ppt_w/2"/>
                                          </p:val>
                                        </p:tav>
                                        <p:tav tm="100000">
                                          <p:val>
                                            <p:strVal val="#ppt_x"/>
                                          </p:val>
                                        </p:tav>
                                      </p:tavLst>
                                    </p:anim>
                                    <p:anim calcmode="lin" valueType="num">
                                      <p:cBhvr additive="base">
                                        <p:cTn id="24"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762000"/>
            <a:ext cx="8610600" cy="5867400"/>
          </a:xfrm>
          <a:prstGeom prst="rect">
            <a:avLst/>
          </a:prstGeom>
          <a:solidFill>
            <a:srgbClr val="FF99CC"/>
          </a:solidFill>
          <a:ln w="3175">
            <a:solidFill>
              <a:schemeClr val="accent5">
                <a:lumMod val="60000"/>
                <a:lumOff val="40000"/>
              </a:schemeClr>
            </a:solidFill>
          </a:ln>
        </p:spPr>
        <p:txBody>
          <a:bodyPr vert="horz" lIns="91440" tIns="45720" rIns="91440" bIns="45720" rtlCol="0">
            <a:normAutofit/>
          </a:bodyPr>
          <a:lstStyle/>
          <a:p>
            <a:r>
              <a:rPr lang="id-ID" sz="2000" b="1" dirty="0"/>
              <a:t>10.</a:t>
            </a:r>
            <a:r>
              <a:rPr lang="en-US" sz="2000" b="1" dirty="0"/>
              <a:t>4</a:t>
            </a:r>
            <a:r>
              <a:rPr lang="id-ID" sz="2000" b="1" dirty="0"/>
              <a:t>.</a:t>
            </a:r>
            <a:r>
              <a:rPr lang="en-US" sz="2000" b="1" dirty="0"/>
              <a:t>1</a:t>
            </a:r>
            <a:r>
              <a:rPr lang="id-ID" sz="2000" b="1" dirty="0"/>
              <a:t>. Uji Rata-Rata : Sampel besar </a:t>
            </a:r>
            <a:endParaRPr lang="en-US" sz="2000" dirty="0"/>
          </a:p>
          <a:p>
            <a:r>
              <a:rPr lang="id-ID" sz="2000" dirty="0"/>
              <a:t>Sebuah pabrik ban mobil menyatakan bahwa rata-rata jarak yang bisa ditempuh sebelum ban aus (kehilangan grip) 60</a:t>
            </a:r>
            <a:r>
              <a:rPr lang="en-US" sz="2000" dirty="0"/>
              <a:t>.</a:t>
            </a:r>
            <a:r>
              <a:rPr lang="id-ID" sz="2000" dirty="0"/>
              <a:t>000 km dengan standar deviasi 5</a:t>
            </a:r>
            <a:r>
              <a:rPr lang="en-US" sz="2000" dirty="0"/>
              <a:t>.</a:t>
            </a:r>
            <a:r>
              <a:rPr lang="id-ID" sz="2000" dirty="0"/>
              <a:t>000 km. Sebuah rental mobil membeli sebanyak 49 ban dan menemukan bahwa rata-rata jarak yang bisa ditempuh oleh mobil dengan menggunakan ban tersebut sebesar 59</a:t>
            </a:r>
            <a:r>
              <a:rPr lang="en-US" sz="2000" dirty="0"/>
              <a:t>.</a:t>
            </a:r>
            <a:r>
              <a:rPr lang="id-ID" sz="2000" dirty="0"/>
              <a:t>000 km. </a:t>
            </a:r>
            <a:endParaRPr lang="en-US" sz="2000" dirty="0"/>
          </a:p>
          <a:p>
            <a:r>
              <a:rPr lang="id-ID" sz="2000" dirty="0"/>
              <a:t>Dengan </a:t>
            </a:r>
            <a:r>
              <a:rPr lang="id-ID" sz="2000" dirty="0">
                <a:sym typeface="Symbol"/>
              </a:rPr>
              <a:t></a:t>
            </a:r>
            <a:r>
              <a:rPr lang="en-US" sz="2000" dirty="0"/>
              <a:t>=</a:t>
            </a:r>
            <a:r>
              <a:rPr lang="id-ID" sz="2000" dirty="0"/>
              <a:t>5%, apakah kita bisa menyimpulkan bahwa jarak tempuh ban tidak sama dengan 60</a:t>
            </a:r>
            <a:r>
              <a:rPr lang="en-US" sz="2000" dirty="0"/>
              <a:t>.</a:t>
            </a:r>
            <a:r>
              <a:rPr lang="id-ID" sz="2000" dirty="0"/>
              <a:t>000 km?</a:t>
            </a:r>
            <a:endParaRPr lang="en-US" sz="2000" dirty="0"/>
          </a:p>
          <a:p>
            <a:endParaRPr lang="en-US" sz="2000" dirty="0"/>
          </a:p>
          <a:p>
            <a:pPr marL="344488" indent="-344488">
              <a:buFont typeface="Symbol" pitchFamily="18" charset="2"/>
              <a:buChar char="·"/>
            </a:pPr>
            <a:r>
              <a:rPr lang="id-ID" sz="2000" dirty="0"/>
              <a:t>H</a:t>
            </a:r>
            <a:r>
              <a:rPr lang="id-ID" sz="2000" baseline="-25000" dirty="0"/>
              <a:t>0</a:t>
            </a:r>
            <a:r>
              <a:rPr lang="id-ID" sz="2000" dirty="0"/>
              <a:t> : </a:t>
            </a:r>
            <a:r>
              <a:rPr lang="id-ID" sz="2000" dirty="0">
                <a:sym typeface="Symbol"/>
              </a:rPr>
              <a:t></a:t>
            </a:r>
            <a:r>
              <a:rPr lang="id-ID" sz="2000" dirty="0"/>
              <a:t> = 60</a:t>
            </a:r>
            <a:r>
              <a:rPr lang="en-US" sz="2000" dirty="0"/>
              <a:t>.</a:t>
            </a:r>
            <a:r>
              <a:rPr lang="id-ID" sz="2000" dirty="0"/>
              <a:t>000</a:t>
            </a:r>
            <a:endParaRPr lang="en-US" sz="2000" dirty="0"/>
          </a:p>
          <a:p>
            <a:pPr marL="344488" indent="-344488"/>
            <a:r>
              <a:rPr lang="en-US" sz="2000" dirty="0"/>
              <a:t>	</a:t>
            </a:r>
            <a:r>
              <a:rPr lang="id-ID" sz="2000" dirty="0"/>
              <a:t>H</a:t>
            </a:r>
            <a:r>
              <a:rPr lang="id-ID" sz="2000" baseline="-25000" dirty="0"/>
              <a:t>a</a:t>
            </a:r>
            <a:r>
              <a:rPr lang="id-ID" sz="2000" dirty="0"/>
              <a:t> : </a:t>
            </a:r>
            <a:r>
              <a:rPr lang="id-ID" sz="2000" dirty="0">
                <a:sym typeface="Symbol"/>
              </a:rPr>
              <a:t></a:t>
            </a:r>
            <a:r>
              <a:rPr lang="id-ID" sz="2000" dirty="0"/>
              <a:t> </a:t>
            </a:r>
            <a:r>
              <a:rPr lang="id-ID" sz="2000" dirty="0">
                <a:sym typeface="Symbol"/>
              </a:rPr>
              <a:t></a:t>
            </a:r>
            <a:r>
              <a:rPr lang="id-ID" sz="2000" dirty="0"/>
              <a:t> 60</a:t>
            </a:r>
            <a:r>
              <a:rPr lang="en-US" sz="2000" dirty="0"/>
              <a:t>.</a:t>
            </a:r>
            <a:r>
              <a:rPr lang="id-ID" sz="2000" dirty="0"/>
              <a:t>000</a:t>
            </a:r>
            <a:endParaRPr lang="en-US" sz="2000" dirty="0"/>
          </a:p>
          <a:p>
            <a:pPr marL="344488" indent="-344488">
              <a:buFont typeface="Symbol" pitchFamily="18" charset="2"/>
              <a:buChar char="·"/>
            </a:pPr>
            <a:r>
              <a:rPr lang="id-ID" sz="2000" dirty="0"/>
              <a:t>memilih tingkat signifikansi </a:t>
            </a:r>
            <a:r>
              <a:rPr lang="id-ID" sz="2000" dirty="0">
                <a:sym typeface="Symbol"/>
              </a:rPr>
              <a:t></a:t>
            </a:r>
            <a:r>
              <a:rPr lang="en-US" sz="2000" dirty="0">
                <a:sym typeface="Symbol"/>
              </a:rPr>
              <a:t>=</a:t>
            </a:r>
            <a:r>
              <a:rPr lang="id-ID" sz="2000" dirty="0"/>
              <a:t>5%</a:t>
            </a:r>
            <a:endParaRPr lang="en-US" sz="2000" dirty="0"/>
          </a:p>
          <a:p>
            <a:pPr marL="344488" indent="-344488">
              <a:buFont typeface="Symbol" pitchFamily="18" charset="2"/>
              <a:buChar char="·"/>
            </a:pPr>
            <a:r>
              <a:rPr lang="id-ID" sz="2000" dirty="0"/>
              <a:t>n</a:t>
            </a:r>
            <a:r>
              <a:rPr lang="en-US" sz="2000" dirty="0"/>
              <a:t>=</a:t>
            </a:r>
            <a:r>
              <a:rPr lang="id-ID" sz="2000" dirty="0"/>
              <a:t>49 digunakan uji Z</a:t>
            </a:r>
            <a:endParaRPr lang="en-US" sz="2000" dirty="0"/>
          </a:p>
          <a:p>
            <a:pPr marL="344488" indent="-344488">
              <a:buFont typeface="Symbol" pitchFamily="18" charset="2"/>
              <a:buChar char="·"/>
            </a:pPr>
            <a:r>
              <a:rPr lang="id-ID" sz="2000" dirty="0"/>
              <a:t>Membuat keputusan</a:t>
            </a:r>
            <a:endParaRPr lang="en-US" sz="2000" dirty="0"/>
          </a:p>
          <a:p>
            <a:pPr marL="344488" indent="-344488"/>
            <a:r>
              <a:rPr lang="en-US" sz="2000" dirty="0"/>
              <a:t>	</a:t>
            </a:r>
            <a:r>
              <a:rPr lang="id-ID" sz="2000" dirty="0"/>
              <a:t>Nilai Z</a:t>
            </a:r>
            <a:r>
              <a:rPr lang="en-US" sz="2000" dirty="0"/>
              <a:t> </a:t>
            </a:r>
            <a:r>
              <a:rPr lang="en-US" sz="2000" dirty="0" err="1"/>
              <a:t>kritis</a:t>
            </a:r>
            <a:r>
              <a:rPr lang="en-US" sz="2000" dirty="0"/>
              <a:t> </a:t>
            </a:r>
            <a:r>
              <a:rPr lang="id-ID" sz="2000" dirty="0">
                <a:sym typeface="Symbol"/>
              </a:rPr>
              <a:t></a:t>
            </a:r>
            <a:r>
              <a:rPr lang="id-ID" sz="2000" dirty="0"/>
              <a:t> 1,96. </a:t>
            </a:r>
            <a:endParaRPr lang="en-US" sz="2000" dirty="0"/>
          </a:p>
          <a:p>
            <a:pPr marL="344488" indent="-344488"/>
            <a:r>
              <a:rPr lang="en-US" sz="2000" dirty="0"/>
              <a:t>	</a:t>
            </a:r>
            <a:r>
              <a:rPr lang="id-ID" sz="2000" dirty="0"/>
              <a:t>Nilai Z hitung :</a:t>
            </a:r>
            <a:endParaRPr lang="en-US" sz="2000" dirty="0"/>
          </a:p>
          <a:p>
            <a:endParaRPr lang="en-US" sz="2000" dirty="0"/>
          </a:p>
          <a:p>
            <a:pPr marL="225425" indent="-225425"/>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18434" name="Picture 2"/>
          <p:cNvPicPr>
            <a:picLocks noChangeAspect="1" noChangeArrowheads="1"/>
          </p:cNvPicPr>
          <p:nvPr/>
        </p:nvPicPr>
        <p:blipFill>
          <a:blip r:embed="rId2" cstate="print"/>
          <a:srcRect/>
          <a:stretch>
            <a:fillRect/>
          </a:stretch>
        </p:blipFill>
        <p:spPr bwMode="auto">
          <a:xfrm>
            <a:off x="4495800" y="5410200"/>
            <a:ext cx="38862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p:cTn id="23"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p:cTn id="39"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p:cTn id="47"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6">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6">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6">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p:cTn id="63"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6">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6">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 calcmode="lin" valueType="num">
                                      <p:cBhvr>
                                        <p:cTn id="71"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6">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6">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6">
                                            <p:txEl>
                                              <p:pRg st="9" end="9"/>
                                            </p:txEl>
                                          </p:spTgt>
                                        </p:tgtEl>
                                        <p:attrNameLst>
                                          <p:attrName>style.visibility</p:attrName>
                                        </p:attrNameLst>
                                      </p:cBhvr>
                                      <p:to>
                                        <p:strVal val="visible"/>
                                      </p:to>
                                    </p:set>
                                    <p:anim calcmode="lin" valueType="num">
                                      <p:cBhvr>
                                        <p:cTn id="79"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6">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6">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p:stCondLst>
                        <p:cond delay="indefinite"/>
                      </p:stCondLst>
                      <p:childTnLst>
                        <p:par>
                          <p:cTn id="84" fill="hold">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6">
                                            <p:txEl>
                                              <p:pRg st="10" end="10"/>
                                            </p:txEl>
                                          </p:spTgt>
                                        </p:tgtEl>
                                        <p:attrNameLst>
                                          <p:attrName>style.visibility</p:attrName>
                                        </p:attrNameLst>
                                      </p:cBhvr>
                                      <p:to>
                                        <p:strVal val="visible"/>
                                      </p:to>
                                    </p:set>
                                    <p:anim calcmode="lin" valueType="num">
                                      <p:cBhvr>
                                        <p:cTn id="87"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88"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89" dur="1000" fill="hold"/>
                                        <p:tgtEl>
                                          <p:spTgt spid="6">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6">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ID="16" presetClass="entr" presetSubtype="26" fill="hold" nodeType="clickEffect">
                                  <p:stCondLst>
                                    <p:cond delay="0"/>
                                  </p:stCondLst>
                                  <p:childTnLst>
                                    <p:set>
                                      <p:cBhvr>
                                        <p:cTn id="94" dur="1" fill="hold">
                                          <p:stCondLst>
                                            <p:cond delay="0"/>
                                          </p:stCondLst>
                                        </p:cTn>
                                        <p:tgtEl>
                                          <p:spTgt spid="18434"/>
                                        </p:tgtEl>
                                        <p:attrNameLst>
                                          <p:attrName>style.visibility</p:attrName>
                                        </p:attrNameLst>
                                      </p:cBhvr>
                                      <p:to>
                                        <p:strVal val="visible"/>
                                      </p:to>
                                    </p:set>
                                    <p:animEffect transition="in" filter="barn(inHorizontal)">
                                      <p:cBhvr>
                                        <p:cTn id="95"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28800" y="762000"/>
            <a:ext cx="8610600" cy="2895600"/>
          </a:xfrm>
          <a:prstGeom prst="rect">
            <a:avLst/>
          </a:prstGeom>
          <a:solidFill>
            <a:srgbClr val="FF7C80"/>
          </a:solidFill>
          <a:ln w="3175">
            <a:solidFill>
              <a:schemeClr val="accent5">
                <a:lumMod val="60000"/>
                <a:lumOff val="40000"/>
              </a:schemeClr>
            </a:solidFill>
          </a:ln>
        </p:spPr>
        <p:txBody>
          <a:bodyPr vert="horz" lIns="91440" tIns="45720" rIns="91440" bIns="45720" rtlCol="0">
            <a:normAutofit/>
          </a:bodyPr>
          <a:lstStyle/>
          <a:p>
            <a:r>
              <a:rPr lang="en-US" sz="2000" dirty="0"/>
              <a:t>Kita </a:t>
            </a:r>
            <a:r>
              <a:rPr lang="en-US" sz="2000" dirty="0" err="1"/>
              <a:t>menolak</a:t>
            </a:r>
            <a:r>
              <a:rPr lang="en-US" sz="2000" dirty="0"/>
              <a:t> </a:t>
            </a:r>
            <a:r>
              <a:rPr lang="en-US" sz="2000" dirty="0" err="1"/>
              <a:t>hipotesis</a:t>
            </a:r>
            <a:r>
              <a:rPr lang="en-US" sz="2000" dirty="0"/>
              <a:t> </a:t>
            </a:r>
            <a:r>
              <a:rPr lang="en-US" sz="2000" dirty="0" err="1"/>
              <a:t>nol</a:t>
            </a:r>
            <a:r>
              <a:rPr lang="en-US" sz="2000" dirty="0"/>
              <a:t> </a:t>
            </a:r>
            <a:r>
              <a:rPr lang="en-US" sz="2000" dirty="0" err="1"/>
              <a:t>sehingga</a:t>
            </a:r>
            <a:r>
              <a:rPr lang="en-US" sz="2000" dirty="0"/>
              <a:t> </a:t>
            </a:r>
            <a:r>
              <a:rPr lang="en-US" sz="2000" dirty="0" err="1"/>
              <a:t>kita</a:t>
            </a:r>
            <a:r>
              <a:rPr lang="en-US" sz="2000" dirty="0"/>
              <a:t> </a:t>
            </a:r>
            <a:r>
              <a:rPr lang="en-US" sz="2000" dirty="0" err="1"/>
              <a:t>bis</a:t>
            </a:r>
            <a:r>
              <a:rPr lang="en-US" sz="2000" dirty="0"/>
              <a:t> </a:t>
            </a:r>
            <a:r>
              <a:rPr lang="en-US" sz="2000" dirty="0" err="1"/>
              <a:t>menyimpulkan</a:t>
            </a:r>
            <a:r>
              <a:rPr lang="en-US" sz="2000" dirty="0"/>
              <a:t> </a:t>
            </a:r>
            <a:r>
              <a:rPr lang="id-ID" sz="2000" dirty="0"/>
              <a:t>bahwa jarak tempuh ban tidak sama dengan 60</a:t>
            </a:r>
            <a:r>
              <a:rPr lang="en-US" sz="2000" dirty="0"/>
              <a:t>.</a:t>
            </a:r>
            <a:r>
              <a:rPr lang="id-ID" sz="2000" dirty="0"/>
              <a:t>000 km</a:t>
            </a:r>
            <a:endParaRPr lang="en-US" sz="2000" dirty="0"/>
          </a:p>
          <a:p>
            <a:endParaRPr lang="en-US" sz="2000" dirty="0"/>
          </a:p>
          <a:p>
            <a:endParaRPr lang="en-US" sz="2000" dirty="0"/>
          </a:p>
          <a:p>
            <a:pPr marL="344488" indent="-344488"/>
            <a:r>
              <a:rPr lang="en-US" sz="2000" dirty="0"/>
              <a:t>	</a:t>
            </a:r>
          </a:p>
          <a:p>
            <a:endParaRPr lang="en-US" sz="2000" dirty="0"/>
          </a:p>
          <a:p>
            <a:pPr marL="225425" indent="-225425"/>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19459" name="Picture 3"/>
          <p:cNvPicPr>
            <a:picLocks noChangeAspect="1" noChangeArrowheads="1"/>
          </p:cNvPicPr>
          <p:nvPr/>
        </p:nvPicPr>
        <p:blipFill>
          <a:blip r:embed="rId2" cstate="print"/>
          <a:srcRect/>
          <a:stretch>
            <a:fillRect/>
          </a:stretch>
        </p:blipFill>
        <p:spPr bwMode="auto">
          <a:xfrm>
            <a:off x="3886201" y="1600200"/>
            <a:ext cx="4029075" cy="1790700"/>
          </a:xfrm>
          <a:prstGeom prst="rect">
            <a:avLst/>
          </a:prstGeom>
          <a:noFill/>
          <a:ln w="9525">
            <a:noFill/>
            <a:miter lim="800000"/>
            <a:headEnd/>
            <a:tailEnd/>
          </a:ln>
        </p:spPr>
      </p:pic>
      <p:sp>
        <p:nvSpPr>
          <p:cNvPr id="7" name="Rectangle 3"/>
          <p:cNvSpPr txBox="1">
            <a:spLocks noChangeArrowheads="1"/>
          </p:cNvSpPr>
          <p:nvPr/>
        </p:nvSpPr>
        <p:spPr>
          <a:xfrm>
            <a:off x="1828800" y="3733800"/>
            <a:ext cx="8610600" cy="2895600"/>
          </a:xfrm>
          <a:prstGeom prst="rect">
            <a:avLst/>
          </a:prstGeom>
          <a:solidFill>
            <a:srgbClr val="93F7A4"/>
          </a:solidFill>
          <a:ln w="3175">
            <a:solidFill>
              <a:schemeClr val="accent5">
                <a:lumMod val="60000"/>
                <a:lumOff val="40000"/>
              </a:schemeClr>
            </a:solidFill>
          </a:ln>
        </p:spPr>
        <p:txBody>
          <a:bodyPr vert="horz" lIns="91440" tIns="45720" rIns="91440" bIns="45720" rtlCol="0">
            <a:normAutofit fontScale="92500" lnSpcReduction="20000"/>
          </a:bodyPr>
          <a:lstStyle/>
          <a:p>
            <a:r>
              <a:rPr lang="id-ID" sz="2200" dirty="0"/>
              <a:t>Seorang bekerja di hotel bintang 5 yang bertaraf internasional. Pada saat wawancara, manajer hotel mengatakan bahwa seseorang bisa menghasilkan tips (uang tambahan) sebesar $20 per hari. Dalam waktu 36 hari pertama kerja, jumlah rata-rata tips per harinya sebesar </a:t>
            </a:r>
            <a:r>
              <a:rPr lang="en-US" sz="2200" dirty="0"/>
              <a:t>$</a:t>
            </a:r>
            <a:r>
              <a:rPr lang="id-ID" sz="2200" dirty="0"/>
              <a:t>24,5 dengan standar deviasi </a:t>
            </a:r>
            <a:r>
              <a:rPr lang="en-US" sz="2200" dirty="0"/>
              <a:t>$</a:t>
            </a:r>
            <a:r>
              <a:rPr lang="id-ID" sz="2200" dirty="0"/>
              <a:t>10,5. </a:t>
            </a:r>
            <a:endParaRPr lang="en-US" sz="2200" dirty="0"/>
          </a:p>
          <a:p>
            <a:endParaRPr lang="en-US" sz="2200" dirty="0"/>
          </a:p>
          <a:p>
            <a:r>
              <a:rPr lang="id-ID" sz="2200" dirty="0"/>
              <a:t>Dengan tingkat signifikansi 1%, apakah kita bisa menyimpulkan bahwa pelayan hotel tersebut bisa menghasilkan rata-rata tips lebih dari $20 per hari?</a:t>
            </a:r>
            <a:endParaRPr lang="en-US" sz="2200" dirty="0"/>
          </a:p>
          <a:p>
            <a:pPr lvl="0"/>
            <a:endParaRPr lang="en-US" sz="2000" dirty="0"/>
          </a:p>
          <a:p>
            <a:pPr lvl="0">
              <a:buFont typeface="Wingdings" pitchFamily="2" charset="2"/>
              <a:buChar char="ü"/>
            </a:pPr>
            <a:r>
              <a:rPr lang="id-ID" sz="2000" dirty="0"/>
              <a:t>H</a:t>
            </a:r>
            <a:r>
              <a:rPr lang="id-ID" sz="2000" baseline="-25000" dirty="0"/>
              <a:t>0</a:t>
            </a:r>
            <a:r>
              <a:rPr lang="id-ID" sz="2000" dirty="0"/>
              <a:t> : </a:t>
            </a:r>
            <a:r>
              <a:rPr lang="id-ID" sz="2000" dirty="0">
                <a:sym typeface="Symbol"/>
              </a:rPr>
              <a:t></a:t>
            </a:r>
            <a:r>
              <a:rPr lang="id-ID" sz="2000" dirty="0"/>
              <a:t> </a:t>
            </a:r>
            <a:r>
              <a:rPr lang="id-ID" sz="2000" dirty="0">
                <a:sym typeface="Symbol"/>
              </a:rPr>
              <a:t></a:t>
            </a:r>
            <a:r>
              <a:rPr lang="id-ID" sz="2000" dirty="0"/>
              <a:t> 20</a:t>
            </a:r>
            <a:endParaRPr lang="en-US" sz="2000" dirty="0"/>
          </a:p>
          <a:p>
            <a:r>
              <a:rPr lang="en-US" sz="2000" dirty="0"/>
              <a:t>    </a:t>
            </a:r>
            <a:r>
              <a:rPr lang="id-ID" sz="2000" dirty="0"/>
              <a:t>H</a:t>
            </a:r>
            <a:r>
              <a:rPr lang="id-ID" sz="2000" baseline="-25000" dirty="0"/>
              <a:t>a</a:t>
            </a:r>
            <a:r>
              <a:rPr lang="id-ID" sz="2000" dirty="0"/>
              <a:t> : </a:t>
            </a:r>
            <a:r>
              <a:rPr lang="id-ID" sz="2000" dirty="0">
                <a:sym typeface="Symbol"/>
              </a:rPr>
              <a:t></a:t>
            </a:r>
            <a:r>
              <a:rPr lang="id-ID" sz="2000" dirty="0"/>
              <a:t> &gt; 20</a:t>
            </a:r>
            <a:endParaRPr lang="en-US" sz="2000" dirty="0"/>
          </a:p>
          <a:p>
            <a:pPr>
              <a:buFont typeface="Wingdings" pitchFamily="2" charset="2"/>
              <a:buChar char="ü"/>
            </a:pPr>
            <a:r>
              <a:rPr lang="id-ID" sz="2000" dirty="0"/>
              <a:t>memilih tingkat signifikansi </a:t>
            </a:r>
            <a:r>
              <a:rPr lang="id-ID" sz="2000" dirty="0">
                <a:sym typeface="Symbol"/>
              </a:rPr>
              <a:t></a:t>
            </a:r>
            <a:r>
              <a:rPr lang="en-US" sz="2000" dirty="0"/>
              <a:t>=</a:t>
            </a:r>
            <a:r>
              <a:rPr lang="id-ID" sz="2000" dirty="0"/>
              <a:t>1%</a:t>
            </a:r>
            <a:endParaRPr lang="en-US" sz="2000" dirty="0"/>
          </a:p>
          <a:p>
            <a:pPr lvl="0"/>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p:cTn id="23"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9459"/>
                                        </p:tgtEl>
                                        <p:attrNameLst>
                                          <p:attrName>style.visibility</p:attrName>
                                        </p:attrNameLst>
                                      </p:cBhvr>
                                      <p:to>
                                        <p:strVal val="visible"/>
                                      </p:to>
                                    </p:set>
                                    <p:anim calcmode="lin" valueType="num">
                                      <p:cBhvr additive="base">
                                        <p:cTn id="31" dur="500" fill="hold"/>
                                        <p:tgtEl>
                                          <p:spTgt spid="19459"/>
                                        </p:tgtEl>
                                        <p:attrNameLst>
                                          <p:attrName>ppt_x</p:attrName>
                                        </p:attrNameLst>
                                      </p:cBhvr>
                                      <p:tavLst>
                                        <p:tav tm="0">
                                          <p:val>
                                            <p:strVal val="0-#ppt_w/2"/>
                                          </p:val>
                                        </p:tav>
                                        <p:tav tm="100000">
                                          <p:val>
                                            <p:strVal val="#ppt_x"/>
                                          </p:val>
                                        </p:tav>
                                      </p:tavLst>
                                    </p:anim>
                                    <p:anim calcmode="lin" valueType="num">
                                      <p:cBhvr additive="base">
                                        <p:cTn id="32"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7">
                                            <p:bg/>
                                          </p:spTgt>
                                        </p:tgtEl>
                                        <p:attrNameLst>
                                          <p:attrName>style.visibility</p:attrName>
                                        </p:attrNameLst>
                                      </p:cBhvr>
                                      <p:to>
                                        <p:strVal val="visible"/>
                                      </p:to>
                                    </p:set>
                                    <p:anim calcmode="lin" valueType="num">
                                      <p:cBhvr>
                                        <p:cTn id="37" dur="1000" fill="hold"/>
                                        <p:tgtEl>
                                          <p:spTgt spid="7">
                                            <p:bg/>
                                          </p:spTgt>
                                        </p:tgtEl>
                                        <p:attrNameLst>
                                          <p:attrName>ppt_w</p:attrName>
                                        </p:attrNameLst>
                                      </p:cBhvr>
                                      <p:tavLst>
                                        <p:tav tm="0">
                                          <p:val>
                                            <p:fltVal val="0"/>
                                          </p:val>
                                        </p:tav>
                                        <p:tav tm="100000">
                                          <p:val>
                                            <p:strVal val="#ppt_w"/>
                                          </p:val>
                                        </p:tav>
                                      </p:tavLst>
                                    </p:anim>
                                    <p:anim calcmode="lin" valueType="num">
                                      <p:cBhvr>
                                        <p:cTn id="38" dur="1000" fill="hold"/>
                                        <p:tgtEl>
                                          <p:spTgt spid="7">
                                            <p:bg/>
                                          </p:spTgt>
                                        </p:tgtEl>
                                        <p:attrNameLst>
                                          <p:attrName>ppt_h</p:attrName>
                                        </p:attrNameLst>
                                      </p:cBhvr>
                                      <p:tavLst>
                                        <p:tav tm="0">
                                          <p:val>
                                            <p:fltVal val="0"/>
                                          </p:val>
                                        </p:tav>
                                        <p:tav tm="100000">
                                          <p:val>
                                            <p:strVal val="#ppt_h"/>
                                          </p:val>
                                        </p:tav>
                                      </p:tavLst>
                                    </p:anim>
                                    <p:anim calcmode="lin" valueType="num">
                                      <p:cBhvr>
                                        <p:cTn id="39" dur="100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 calcmode="lin" valueType="num">
                                      <p:cBhvr>
                                        <p:cTn id="4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47"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 calcmode="lin" valueType="num">
                                      <p:cBhvr>
                                        <p:cTn id="5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5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55"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 calcmode="lin" valueType="num">
                                      <p:cBhvr>
                                        <p:cTn id="61"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62"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63" dur="100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5" fill="hold">
                      <p:stCondLst>
                        <p:cond delay="indefinite"/>
                      </p:stCondLst>
                      <p:childTnLst>
                        <p:par>
                          <p:cTn id="66" fill="hold">
                            <p:stCondLst>
                              <p:cond delay="0"/>
                            </p:stCondLst>
                            <p:childTnLst>
                              <p:par>
                                <p:cTn id="67" presetID="15" presetClass="entr" presetSubtype="0" fill="hold" grpId="0" nodeType="clickEffect">
                                  <p:stCondLst>
                                    <p:cond delay="0"/>
                                  </p:stCondLst>
                                  <p:childTnLst>
                                    <p:set>
                                      <p:cBhvr>
                                        <p:cTn id="68" dur="1" fill="hold">
                                          <p:stCondLst>
                                            <p:cond delay="0"/>
                                          </p:stCondLst>
                                        </p:cTn>
                                        <p:tgtEl>
                                          <p:spTgt spid="7">
                                            <p:txEl>
                                              <p:pRg st="5" end="5"/>
                                            </p:txEl>
                                          </p:spTgt>
                                        </p:tgtEl>
                                        <p:attrNameLst>
                                          <p:attrName>style.visibility</p:attrName>
                                        </p:attrNameLst>
                                      </p:cBhvr>
                                      <p:to>
                                        <p:strVal val="visible"/>
                                      </p:to>
                                    </p:set>
                                    <p:anim calcmode="lin" valueType="num">
                                      <p:cBhvr>
                                        <p:cTn id="69"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70"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71" dur="1000" fill="hold"/>
                                        <p:tgtEl>
                                          <p:spTgt spid="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72" dur="1000" fill="hold"/>
                                        <p:tgtEl>
                                          <p:spTgt spid="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3" fill="hold">
                      <p:stCondLst>
                        <p:cond delay="indefinite"/>
                      </p:stCondLst>
                      <p:childTnLst>
                        <p:par>
                          <p:cTn id="74" fill="hold">
                            <p:stCondLst>
                              <p:cond delay="0"/>
                            </p:stCondLst>
                            <p:childTnLst>
                              <p:par>
                                <p:cTn id="75" presetID="15" presetClass="entr" presetSubtype="0"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 calcmode="lin" valueType="num">
                                      <p:cBhvr>
                                        <p:cTn id="77"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78"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79" dur="1000" fill="hold"/>
                                        <p:tgtEl>
                                          <p:spTgt spid="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1828800" y="838200"/>
            <a:ext cx="8610600" cy="4800600"/>
          </a:xfrm>
          <a:prstGeom prst="rect">
            <a:avLst/>
          </a:prstGeom>
          <a:solidFill>
            <a:schemeClr val="accent6">
              <a:lumMod val="60000"/>
              <a:lumOff val="40000"/>
            </a:schemeClr>
          </a:solidFill>
          <a:ln w="3175">
            <a:solidFill>
              <a:schemeClr val="accent5">
                <a:lumMod val="60000"/>
                <a:lumOff val="40000"/>
              </a:schemeClr>
            </a:solidFill>
          </a:ln>
        </p:spPr>
        <p:txBody>
          <a:bodyPr vert="horz" lIns="91440" tIns="45720" rIns="91440" bIns="45720" rtlCol="0">
            <a:normAutofit/>
          </a:bodyPr>
          <a:lstStyle/>
          <a:p>
            <a:pPr lvl="0">
              <a:buFont typeface="Wingdings" pitchFamily="2" charset="2"/>
              <a:buChar char="ü"/>
            </a:pPr>
            <a:r>
              <a:rPr lang="id-ID" sz="2000" dirty="0"/>
              <a:t>H</a:t>
            </a:r>
            <a:r>
              <a:rPr lang="id-ID" sz="2000" baseline="-25000" dirty="0"/>
              <a:t>0</a:t>
            </a:r>
            <a:r>
              <a:rPr lang="id-ID" sz="2000" dirty="0"/>
              <a:t> : </a:t>
            </a:r>
            <a:r>
              <a:rPr lang="id-ID" sz="2000" dirty="0">
                <a:sym typeface="Symbol"/>
              </a:rPr>
              <a:t></a:t>
            </a:r>
            <a:r>
              <a:rPr lang="id-ID" sz="2000" dirty="0"/>
              <a:t> </a:t>
            </a:r>
            <a:r>
              <a:rPr lang="id-ID" sz="2000" dirty="0">
                <a:sym typeface="Symbol"/>
              </a:rPr>
              <a:t></a:t>
            </a:r>
            <a:r>
              <a:rPr lang="id-ID" sz="2000" dirty="0"/>
              <a:t> 20</a:t>
            </a:r>
            <a:endParaRPr lang="en-US" sz="2000" dirty="0"/>
          </a:p>
          <a:p>
            <a:r>
              <a:rPr lang="en-US" sz="2000" dirty="0"/>
              <a:t>    </a:t>
            </a:r>
            <a:r>
              <a:rPr lang="id-ID" sz="2000" dirty="0"/>
              <a:t>H</a:t>
            </a:r>
            <a:r>
              <a:rPr lang="id-ID" sz="2000" baseline="-25000" dirty="0"/>
              <a:t>a</a:t>
            </a:r>
            <a:r>
              <a:rPr lang="id-ID" sz="2000" dirty="0"/>
              <a:t> : </a:t>
            </a:r>
            <a:r>
              <a:rPr lang="id-ID" sz="2000" dirty="0">
                <a:sym typeface="Symbol"/>
              </a:rPr>
              <a:t></a:t>
            </a:r>
            <a:r>
              <a:rPr lang="id-ID" sz="2000" dirty="0"/>
              <a:t> &gt; 20</a:t>
            </a:r>
            <a:endParaRPr lang="en-US" sz="2000" dirty="0"/>
          </a:p>
          <a:p>
            <a:pPr>
              <a:buFont typeface="Wingdings" pitchFamily="2" charset="2"/>
              <a:buChar char="ü"/>
            </a:pPr>
            <a:r>
              <a:rPr lang="id-ID" sz="2000" dirty="0"/>
              <a:t>memilih tingkat signifikansi </a:t>
            </a:r>
            <a:r>
              <a:rPr lang="id-ID" sz="2000" dirty="0">
                <a:sym typeface="Symbol"/>
              </a:rPr>
              <a:t></a:t>
            </a:r>
            <a:r>
              <a:rPr lang="en-US" sz="2000" dirty="0"/>
              <a:t>=</a:t>
            </a:r>
            <a:r>
              <a:rPr lang="id-ID" sz="2000" dirty="0"/>
              <a:t>1%</a:t>
            </a:r>
            <a:endParaRPr lang="en-US" sz="2000" dirty="0"/>
          </a:p>
          <a:p>
            <a:pPr>
              <a:buFont typeface="Wingdings" pitchFamily="2" charset="2"/>
              <a:buChar char="ü"/>
            </a:pPr>
            <a:r>
              <a:rPr lang="en-US" sz="2000" dirty="0" err="1"/>
              <a:t>Uji</a:t>
            </a:r>
            <a:r>
              <a:rPr lang="en-US" sz="2000" dirty="0"/>
              <a:t> Z</a:t>
            </a:r>
          </a:p>
          <a:p>
            <a:pPr>
              <a:buFont typeface="Wingdings" pitchFamily="2" charset="2"/>
              <a:buChar char="ü"/>
            </a:pPr>
            <a:r>
              <a:rPr lang="id-ID" sz="2000" dirty="0"/>
              <a:t>Membuat keputusan</a:t>
            </a:r>
            <a:endParaRPr lang="en-US" sz="2000" dirty="0"/>
          </a:p>
          <a:p>
            <a:r>
              <a:rPr lang="en-US" sz="2000" dirty="0"/>
              <a:t>	</a:t>
            </a:r>
            <a:r>
              <a:rPr lang="id-ID" sz="2000" dirty="0"/>
              <a:t>Nilai Z</a:t>
            </a:r>
            <a:r>
              <a:rPr lang="en-US" sz="2000" dirty="0"/>
              <a:t> </a:t>
            </a:r>
            <a:r>
              <a:rPr lang="en-US" sz="2000" dirty="0" err="1"/>
              <a:t>kritis</a:t>
            </a:r>
            <a:r>
              <a:rPr lang="en-US" sz="2000" dirty="0"/>
              <a:t> =</a:t>
            </a:r>
            <a:r>
              <a:rPr lang="id-ID" sz="2000" dirty="0"/>
              <a:t>2,33 </a:t>
            </a:r>
            <a:endParaRPr lang="en-US" sz="2000" dirty="0"/>
          </a:p>
          <a:p>
            <a:r>
              <a:rPr lang="en-US" sz="2000" dirty="0"/>
              <a:t>	</a:t>
            </a:r>
            <a:r>
              <a:rPr lang="en-US" sz="2000" dirty="0" err="1"/>
              <a:t>Nilai</a:t>
            </a:r>
            <a:r>
              <a:rPr lang="en-US" sz="2000" dirty="0"/>
              <a:t> Z </a:t>
            </a:r>
            <a:r>
              <a:rPr lang="en-US" sz="2000" dirty="0" err="1"/>
              <a:t>hitung</a:t>
            </a:r>
            <a:r>
              <a:rPr lang="en-US" sz="2000" dirty="0"/>
              <a:t> </a:t>
            </a:r>
          </a:p>
          <a:p>
            <a:pPr lvl="0"/>
            <a:endParaRPr lang="en-US" sz="2000" dirty="0"/>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pic>
        <p:nvPicPr>
          <p:cNvPr id="20482" name="Picture 2"/>
          <p:cNvPicPr>
            <a:picLocks noChangeAspect="1" noChangeArrowheads="1"/>
          </p:cNvPicPr>
          <p:nvPr/>
        </p:nvPicPr>
        <p:blipFill>
          <a:blip r:embed="rId2" cstate="print"/>
          <a:srcRect/>
          <a:stretch>
            <a:fillRect/>
          </a:stretch>
        </p:blipFill>
        <p:spPr bwMode="auto">
          <a:xfrm>
            <a:off x="4343400" y="2819400"/>
            <a:ext cx="3048000" cy="838200"/>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a:stretch>
            <a:fillRect/>
          </a:stretch>
        </p:blipFill>
        <p:spPr bwMode="auto">
          <a:xfrm>
            <a:off x="2819400" y="3810000"/>
            <a:ext cx="4572000" cy="1676400"/>
          </a:xfrm>
          <a:prstGeom prst="rect">
            <a:avLst/>
          </a:prstGeom>
          <a:noFill/>
          <a:ln w="9525">
            <a:noFill/>
            <a:miter lim="800000"/>
            <a:headEnd/>
            <a:tailEnd/>
          </a:ln>
        </p:spPr>
      </p:pic>
      <p:sp>
        <p:nvSpPr>
          <p:cNvPr id="6" name="Rectangle 3"/>
          <p:cNvSpPr txBox="1">
            <a:spLocks noChangeArrowheads="1"/>
          </p:cNvSpPr>
          <p:nvPr/>
        </p:nvSpPr>
        <p:spPr>
          <a:xfrm>
            <a:off x="1828800" y="5867400"/>
            <a:ext cx="8610600" cy="762000"/>
          </a:xfrm>
          <a:prstGeom prst="rect">
            <a:avLst/>
          </a:prstGeom>
          <a:solidFill>
            <a:srgbClr val="FFFF00"/>
          </a:solidFill>
          <a:ln w="3175">
            <a:solidFill>
              <a:schemeClr val="accent5">
                <a:lumMod val="60000"/>
                <a:lumOff val="40000"/>
              </a:schemeClr>
            </a:solidFill>
          </a:ln>
        </p:spPr>
        <p:txBody>
          <a:bodyPr vert="horz" lIns="91440" tIns="45720" rIns="91440" bIns="45720" rtlCol="0">
            <a:normAutofit/>
          </a:bodyPr>
          <a:lstStyle/>
          <a:p>
            <a:r>
              <a:rPr lang="en-US" sz="2000" dirty="0" err="1"/>
              <a:t>Kesimpulannya</a:t>
            </a:r>
            <a:r>
              <a:rPr lang="en-US" sz="2000" dirty="0"/>
              <a:t> </a:t>
            </a:r>
            <a:r>
              <a:rPr lang="en-US" sz="2000" dirty="0" err="1"/>
              <a:t>kita</a:t>
            </a:r>
            <a:r>
              <a:rPr lang="en-US" sz="2000" dirty="0"/>
              <a:t> </a:t>
            </a:r>
            <a:r>
              <a:rPr lang="en-US" sz="2000" dirty="0" err="1"/>
              <a:t>menolak</a:t>
            </a:r>
            <a:r>
              <a:rPr lang="en-US" sz="2000" dirty="0"/>
              <a:t> </a:t>
            </a:r>
            <a:r>
              <a:rPr lang="en-US" sz="2000" dirty="0" err="1"/>
              <a:t>hipotesis</a:t>
            </a:r>
            <a:r>
              <a:rPr lang="en-US" sz="2000" dirty="0"/>
              <a:t> </a:t>
            </a:r>
            <a:r>
              <a:rPr lang="en-US" sz="2000" dirty="0" err="1"/>
              <a:t>nol</a:t>
            </a:r>
            <a:r>
              <a:rPr lang="en-US" sz="2000" dirty="0"/>
              <a:t> </a:t>
            </a:r>
            <a:r>
              <a:rPr lang="en-US" sz="2000" dirty="0" err="1"/>
              <a:t>sehingga</a:t>
            </a:r>
            <a:r>
              <a:rPr lang="en-US" sz="2000" dirty="0"/>
              <a:t> </a:t>
            </a:r>
            <a:r>
              <a:rPr lang="en-US" sz="2000" dirty="0" err="1"/>
              <a:t>bisa</a:t>
            </a:r>
            <a:r>
              <a:rPr lang="en-US" sz="2000" dirty="0"/>
              <a:t> </a:t>
            </a:r>
            <a:r>
              <a:rPr lang="en-US" sz="2000" dirty="0" err="1"/>
              <a:t>disimpulkan</a:t>
            </a:r>
            <a:r>
              <a:rPr lang="en-US" sz="2000" dirty="0"/>
              <a:t> </a:t>
            </a:r>
            <a:r>
              <a:rPr lang="en-US" sz="2000" dirty="0" err="1"/>
              <a:t>bahwa</a:t>
            </a:r>
            <a:r>
              <a:rPr lang="en-US" sz="2000" dirty="0"/>
              <a:t> </a:t>
            </a:r>
            <a:r>
              <a:rPr lang="en-US" sz="2000" dirty="0" err="1"/>
              <a:t>waktu</a:t>
            </a:r>
            <a:r>
              <a:rPr lang="en-US" sz="2000" dirty="0"/>
              <a:t> rata-rata tips yang </a:t>
            </a:r>
            <a:r>
              <a:rPr lang="en-US" sz="2000" dirty="0" err="1"/>
              <a:t>diperoleh</a:t>
            </a:r>
            <a:r>
              <a:rPr lang="en-US" sz="2000" dirty="0"/>
              <a:t> </a:t>
            </a:r>
            <a:r>
              <a:rPr lang="en-US" sz="2000" dirty="0" err="1"/>
              <a:t>lebih</a:t>
            </a:r>
            <a:r>
              <a:rPr lang="en-US" sz="2000" dirty="0"/>
              <a:t> </a:t>
            </a:r>
            <a:r>
              <a:rPr lang="en-US" sz="2000" dirty="0" err="1"/>
              <a:t>dari</a:t>
            </a:r>
            <a:r>
              <a:rPr lang="en-US" sz="2000" dirty="0"/>
              <a:t> $20 per </a:t>
            </a:r>
            <a:r>
              <a:rPr lang="en-US" sz="2000" dirty="0" err="1"/>
              <a:t>hari</a:t>
            </a:r>
            <a:r>
              <a:rPr lang="en-US" sz="2000" dirty="0"/>
              <a:t>. </a:t>
            </a:r>
          </a:p>
          <a:p>
            <a:endParaRPr lang="en-US" sz="2000" dirty="0"/>
          </a:p>
          <a:p>
            <a:endParaRPr lang="en-US" sz="2000" dirty="0"/>
          </a:p>
          <a:p>
            <a:pPr marL="344488" indent="-344488"/>
            <a:endParaRPr lang="en-US" sz="2000" dirty="0"/>
          </a:p>
          <a:p>
            <a:pPr marL="225425" indent="-225425"/>
            <a:endParaRPr lang="en-US" sz="2000" dirty="0"/>
          </a:p>
          <a:p>
            <a:pPr marL="344488" indent="-344488"/>
            <a:endParaRPr lang="en-US" sz="2000" dirty="0"/>
          </a:p>
          <a:p>
            <a:pPr marL="344488" indent="-344488"/>
            <a:endParaRPr lang="en-US" sz="2000" dirty="0"/>
          </a:p>
          <a:p>
            <a:endParaRPr lang="en-US" sz="2000" dirty="0"/>
          </a:p>
          <a:p>
            <a:endParaRPr lang="en-US" sz="2400" b="1" dirty="0"/>
          </a:p>
          <a:p>
            <a:endParaRPr lang="en-US" sz="2400" b="1" dirty="0"/>
          </a:p>
          <a:p>
            <a:endParaRPr lang="en-US" sz="2400" b="1" dirty="0"/>
          </a:p>
          <a:p>
            <a:endParaRPr lang="en-US" sz="2400" dirty="0"/>
          </a:p>
          <a:p>
            <a:pPr algn="just"/>
            <a:endParaRPr lang="en-US" sz="2400" b="1" dirty="0"/>
          </a:p>
          <a:p>
            <a:pPr marL="236538" indent="-236538" algn="just"/>
            <a:endParaRPr lang="en-US" sz="2000" dirty="0"/>
          </a:p>
          <a:p>
            <a:pPr marL="236538" indent="-236538" algn="just"/>
            <a:endParaRPr lang="en-US" sz="2000" dirty="0"/>
          </a:p>
          <a:p>
            <a:pPr marL="177800" indent="-177800" algn="just">
              <a:buFont typeface="Symbol" pitchFamily="18" charset="2"/>
              <a:buChar char="·"/>
            </a:pPr>
            <a:endParaRPr lang="en-US" sz="2000" dirty="0"/>
          </a:p>
          <a:p>
            <a:endParaRPr lang="en-US" sz="2200" b="1" dirty="0">
              <a:solidFill>
                <a:srgbClr val="FF0000"/>
              </a:solidFill>
            </a:endParaRPr>
          </a:p>
          <a:p>
            <a:pPr algn="just"/>
            <a:endParaRPr lang="en-US" sz="2400" b="1" dirty="0">
              <a:ln w="3175">
                <a:solidFill>
                  <a:schemeClr val="tx1"/>
                </a:solidFill>
              </a:ln>
              <a:solidFill>
                <a:srgbClr val="FF0000"/>
              </a:solidFill>
            </a:endParaRPr>
          </a:p>
          <a:p>
            <a:pPr algn="just"/>
            <a:endParaRPr lang="en-US" sz="2400" b="1" dirty="0">
              <a:solidFill>
                <a:srgbClr val="FF0000"/>
              </a:solidFill>
            </a:endParaRPr>
          </a:p>
          <a:p>
            <a:pPr marL="457200" indent="-457200" algn="just"/>
            <a:endParaRPr lang="en-US" sz="2400" b="1" dirty="0"/>
          </a:p>
          <a:p>
            <a:pPr marL="457200" indent="-457200" algn="just"/>
            <a:endParaRPr lang="en-US" sz="2400" b="1" dirty="0"/>
          </a:p>
          <a:p>
            <a:pPr algn="just"/>
            <a:endParaRPr lang="en-US" sz="2400" b="1" dirty="0"/>
          </a:p>
          <a:p>
            <a:pPr lvl="0" algn="ctr"/>
            <a:endParaRPr lang="id-ID"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p:cTn id="7" dur="1000" fill="hold"/>
                                        <p:tgtEl>
                                          <p:spTgt spid="7">
                                            <p:bg/>
                                          </p:spTgt>
                                        </p:tgtEl>
                                        <p:attrNameLst>
                                          <p:attrName>ppt_w</p:attrName>
                                        </p:attrNameLst>
                                      </p:cBhvr>
                                      <p:tavLst>
                                        <p:tav tm="0">
                                          <p:val>
                                            <p:fltVal val="0"/>
                                          </p:val>
                                        </p:tav>
                                        <p:tav tm="100000">
                                          <p:val>
                                            <p:strVal val="#ppt_w"/>
                                          </p:val>
                                        </p:tav>
                                      </p:tavLst>
                                    </p:anim>
                                    <p:anim calcmode="lin" valueType="num">
                                      <p:cBhvr>
                                        <p:cTn id="8" dur="1000" fill="hold"/>
                                        <p:tgtEl>
                                          <p:spTgt spid="7">
                                            <p:bg/>
                                          </p:spTgt>
                                        </p:tgtEl>
                                        <p:attrNameLst>
                                          <p:attrName>ppt_h</p:attrName>
                                        </p:attrNameLst>
                                      </p:cBhvr>
                                      <p:tavLst>
                                        <p:tav tm="0">
                                          <p:val>
                                            <p:fltVal val="0"/>
                                          </p:val>
                                        </p:tav>
                                        <p:tav tm="100000">
                                          <p:val>
                                            <p:strVal val="#ppt_h"/>
                                          </p:val>
                                        </p:tav>
                                      </p:tavLst>
                                    </p:anim>
                                    <p:anim calcmode="lin" valueType="num">
                                      <p:cBhvr>
                                        <p:cTn id="9" dur="1000" fill="hold"/>
                                        <p:tgtEl>
                                          <p:spTgt spid="7">
                                            <p:bg/>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 calcmode="lin" valueType="num">
                                      <p:cBhvr>
                                        <p:cTn id="15"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p:cTn id="31"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p:cTn id="39"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 calcmode="lin" valueType="num">
                                      <p:cBhvr>
                                        <p:cTn id="47"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7">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7">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 calcmode="lin" valueType="num">
                                      <p:cBhvr>
                                        <p:cTn id="55" dur="1000" fill="hold"/>
                                        <p:tgtEl>
                                          <p:spTgt spid="7">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7">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7">
                                            <p:txEl>
                                              <p:pRg st="6" end="6"/>
                                            </p:txEl>
                                          </p:spTgt>
                                        </p:tgtEl>
                                        <p:attrNameLst>
                                          <p:attrName>style.visibility</p:attrName>
                                        </p:attrNameLst>
                                      </p:cBhvr>
                                      <p:to>
                                        <p:strVal val="visible"/>
                                      </p:to>
                                    </p:set>
                                    <p:anim calcmode="lin" valueType="num">
                                      <p:cBhvr>
                                        <p:cTn id="63" dur="1000" fill="hold"/>
                                        <p:tgtEl>
                                          <p:spTgt spid="7">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7">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20482"/>
                                        </p:tgtEl>
                                        <p:attrNameLst>
                                          <p:attrName>style.visibility</p:attrName>
                                        </p:attrNameLst>
                                      </p:cBhvr>
                                      <p:to>
                                        <p:strVal val="visible"/>
                                      </p:to>
                                    </p:set>
                                    <p:anim calcmode="lin" valueType="num">
                                      <p:cBhvr additive="base">
                                        <p:cTn id="71" dur="500" fill="hold"/>
                                        <p:tgtEl>
                                          <p:spTgt spid="20482"/>
                                        </p:tgtEl>
                                        <p:attrNameLst>
                                          <p:attrName>ppt_x</p:attrName>
                                        </p:attrNameLst>
                                      </p:cBhvr>
                                      <p:tavLst>
                                        <p:tav tm="0">
                                          <p:val>
                                            <p:strVal val="0-#ppt_w/2"/>
                                          </p:val>
                                        </p:tav>
                                        <p:tav tm="100000">
                                          <p:val>
                                            <p:strVal val="#ppt_x"/>
                                          </p:val>
                                        </p:tav>
                                      </p:tavLst>
                                    </p:anim>
                                    <p:anim calcmode="lin" valueType="num">
                                      <p:cBhvr additive="base">
                                        <p:cTn id="72"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20483"/>
                                        </p:tgtEl>
                                        <p:attrNameLst>
                                          <p:attrName>style.visibility</p:attrName>
                                        </p:attrNameLst>
                                      </p:cBhvr>
                                      <p:to>
                                        <p:strVal val="visible"/>
                                      </p:to>
                                    </p:set>
                                    <p:anim calcmode="lin" valueType="num">
                                      <p:cBhvr additive="base">
                                        <p:cTn id="77" dur="500" fill="hold"/>
                                        <p:tgtEl>
                                          <p:spTgt spid="20483"/>
                                        </p:tgtEl>
                                        <p:attrNameLst>
                                          <p:attrName>ppt_x</p:attrName>
                                        </p:attrNameLst>
                                      </p:cBhvr>
                                      <p:tavLst>
                                        <p:tav tm="0">
                                          <p:val>
                                            <p:strVal val="1+#ppt_w/2"/>
                                          </p:val>
                                        </p:tav>
                                        <p:tav tm="100000">
                                          <p:val>
                                            <p:strVal val="#ppt_x"/>
                                          </p:val>
                                        </p:tav>
                                      </p:tavLst>
                                    </p:anim>
                                    <p:anim calcmode="lin" valueType="num">
                                      <p:cBhvr additive="base">
                                        <p:cTn id="78"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5" presetClass="entr" presetSubtype="0" fill="hold" grpId="0" nodeType="clickEffect">
                                  <p:stCondLst>
                                    <p:cond delay="0"/>
                                  </p:stCondLst>
                                  <p:childTnLst>
                                    <p:set>
                                      <p:cBhvr>
                                        <p:cTn id="82" dur="1" fill="hold">
                                          <p:stCondLst>
                                            <p:cond delay="0"/>
                                          </p:stCondLst>
                                        </p:cTn>
                                        <p:tgtEl>
                                          <p:spTgt spid="6">
                                            <p:bg/>
                                          </p:spTgt>
                                        </p:tgtEl>
                                        <p:attrNameLst>
                                          <p:attrName>style.visibility</p:attrName>
                                        </p:attrNameLst>
                                      </p:cBhvr>
                                      <p:to>
                                        <p:strVal val="visible"/>
                                      </p:to>
                                    </p:set>
                                    <p:anim calcmode="lin" valueType="num">
                                      <p:cBhvr>
                                        <p:cTn id="83" dur="1000" fill="hold"/>
                                        <p:tgtEl>
                                          <p:spTgt spid="6">
                                            <p:bg/>
                                          </p:spTgt>
                                        </p:tgtEl>
                                        <p:attrNameLst>
                                          <p:attrName>ppt_w</p:attrName>
                                        </p:attrNameLst>
                                      </p:cBhvr>
                                      <p:tavLst>
                                        <p:tav tm="0">
                                          <p:val>
                                            <p:fltVal val="0"/>
                                          </p:val>
                                        </p:tav>
                                        <p:tav tm="100000">
                                          <p:val>
                                            <p:strVal val="#ppt_w"/>
                                          </p:val>
                                        </p:tav>
                                      </p:tavLst>
                                    </p:anim>
                                    <p:anim calcmode="lin" valueType="num">
                                      <p:cBhvr>
                                        <p:cTn id="84" dur="1000" fill="hold"/>
                                        <p:tgtEl>
                                          <p:spTgt spid="6">
                                            <p:bg/>
                                          </p:spTgt>
                                        </p:tgtEl>
                                        <p:attrNameLst>
                                          <p:attrName>ppt_h</p:attrName>
                                        </p:attrNameLst>
                                      </p:cBhvr>
                                      <p:tavLst>
                                        <p:tav tm="0">
                                          <p:val>
                                            <p:fltVal val="0"/>
                                          </p:val>
                                        </p:tav>
                                        <p:tav tm="100000">
                                          <p:val>
                                            <p:strVal val="#ppt_h"/>
                                          </p:val>
                                        </p:tav>
                                      </p:tavLst>
                                    </p:anim>
                                    <p:anim calcmode="lin" valueType="num">
                                      <p:cBhvr>
                                        <p:cTn id="85" dur="1000" fill="hold"/>
                                        <p:tgtEl>
                                          <p:spTgt spid="6">
                                            <p:bg/>
                                          </p:spTgt>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6">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grpId="0" nodeType="clickEffect">
                                  <p:stCondLst>
                                    <p:cond delay="0"/>
                                  </p:stCondLst>
                                  <p:childTnLst>
                                    <p:set>
                                      <p:cBhvr>
                                        <p:cTn id="90" dur="1" fill="hold">
                                          <p:stCondLst>
                                            <p:cond delay="0"/>
                                          </p:stCondLst>
                                        </p:cTn>
                                        <p:tgtEl>
                                          <p:spTgt spid="6">
                                            <p:txEl>
                                              <p:pRg st="0" end="0"/>
                                            </p:txEl>
                                          </p:spTgt>
                                        </p:tgtEl>
                                        <p:attrNameLst>
                                          <p:attrName>style.visibility</p:attrName>
                                        </p:attrNameLst>
                                      </p:cBhvr>
                                      <p:to>
                                        <p:strVal val="visible"/>
                                      </p:to>
                                    </p:set>
                                    <p:anim calcmode="lin" valueType="num">
                                      <p:cBhvr>
                                        <p:cTn id="91"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92"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3" dur="1000" fill="hold"/>
                                        <p:tgtEl>
                                          <p:spTgt spid="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6" grpId="0" build="p"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1231</TotalTime>
  <Words>2391</Words>
  <Application>Microsoft Office PowerPoint</Application>
  <PresentationFormat>Widescreen</PresentationFormat>
  <Paragraphs>1321</Paragraphs>
  <Slides>32</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Calibri</vt:lpstr>
      <vt:lpstr>Calibri Light</vt:lpstr>
      <vt:lpstr>Segoe UI</vt:lpstr>
      <vt:lpstr>Symbol</vt:lpstr>
      <vt:lpstr>Times New Roman</vt:lpstr>
      <vt:lpstr>Wingdings</vt:lpstr>
      <vt:lpstr>Retrospect</vt:lpstr>
      <vt:lpstr>Equation</vt:lpstr>
      <vt:lpstr>Statistika</vt:lpstr>
      <vt:lpstr>Pertemuan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Statistika</dc:title>
  <dc:creator>Tito Perdana</dc:creator>
  <cp:lastModifiedBy>Tito Perdana</cp:lastModifiedBy>
  <cp:revision>63</cp:revision>
  <dcterms:created xsi:type="dcterms:W3CDTF">2020-03-14T08:50:18Z</dcterms:created>
  <dcterms:modified xsi:type="dcterms:W3CDTF">2020-05-10T07:01:17Z</dcterms:modified>
</cp:coreProperties>
</file>