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E050-0AC9-4111-83A4-D5CD1976A0A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B645-898F-4739-8DDC-CD233FD5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8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0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B83509-B6BD-4439-828D-4D0374BC351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904748-8931-45DE-9B76-9B02CC552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8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AD91-827F-48FD-92FE-5D0EECCDA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err="1"/>
              <a:t>Statistika</a:t>
            </a:r>
            <a:endParaRPr lang="en-US" sz="8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B725D-6AE9-40C7-8F9D-4D8B1A2E2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Tito Aditya Perdana, S.E., M.E.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E345B-978D-4922-B351-82DAD3AD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10" y="1259380"/>
            <a:ext cx="1062540" cy="10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16002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 </a:t>
            </a:r>
            <a:r>
              <a:rPr lang="id-ID" sz="2000" b="1" dirty="0"/>
              <a:t>15.</a:t>
            </a:r>
            <a:r>
              <a:rPr lang="en-US" sz="2000" b="1" dirty="0"/>
              <a:t>3</a:t>
            </a:r>
            <a:r>
              <a:rPr lang="id-ID" sz="2000" b="1" dirty="0"/>
              <a:t>.</a:t>
            </a:r>
            <a:r>
              <a:rPr lang="en-US" sz="2000" b="1" dirty="0"/>
              <a:t>4</a:t>
            </a:r>
            <a:r>
              <a:rPr lang="id-ID" sz="2000" b="1" dirty="0"/>
              <a:t>. Uji hipotesis Korelasi</a:t>
            </a:r>
            <a:endParaRPr lang="en-US" sz="2000" b="1" dirty="0"/>
          </a:p>
          <a:p>
            <a:r>
              <a:rPr lang="en-US" sz="2000" dirty="0"/>
              <a:t>U</a:t>
            </a:r>
            <a:r>
              <a:rPr lang="id-ID" sz="2000" dirty="0"/>
              <a:t>ji statis</a:t>
            </a:r>
            <a:r>
              <a:rPr lang="en-US" sz="2000" dirty="0" err="1"/>
              <a:t>tika</a:t>
            </a:r>
            <a:r>
              <a:rPr lang="en-US" sz="2000" dirty="0"/>
              <a:t> </a:t>
            </a:r>
            <a:r>
              <a:rPr lang="id-ID" sz="2000" dirty="0"/>
              <a:t>mengikuti distribusi t dengan  df</a:t>
            </a:r>
            <a:r>
              <a:rPr lang="en-US" sz="2000" dirty="0"/>
              <a:t>=</a:t>
            </a:r>
            <a:r>
              <a:rPr lang="id-ID" sz="2000" dirty="0"/>
              <a:t> n – 2. </a:t>
            </a:r>
            <a:r>
              <a:rPr lang="en-US" sz="2000" dirty="0"/>
              <a:t>F</a:t>
            </a:r>
            <a:r>
              <a:rPr lang="id-ID" sz="2000" dirty="0"/>
              <a:t>ormula ujinya :</a:t>
            </a:r>
            <a:endParaRPr lang="en-US" sz="2000" dirty="0"/>
          </a:p>
          <a:p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28800" y="2438400"/>
                <a:ext cx="8610600" cy="426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en-US" sz="2000" dirty="0"/>
                  <a:t>K</a:t>
                </a:r>
                <a:r>
                  <a:rPr lang="id-ID" sz="2000" dirty="0"/>
                  <a:t>orelasi antara harga saham per lembar dan deviden yang diberikan pada contoh </a:t>
                </a:r>
                <a:r>
                  <a:rPr lang="en-US" sz="2000" dirty="0" err="1"/>
                  <a:t>sebelumnya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sebesar</a:t>
                </a:r>
                <a:r>
                  <a:rPr lang="en-US" sz="2000" dirty="0"/>
                  <a:t> </a:t>
                </a:r>
                <a:r>
                  <a:rPr lang="id-ID" sz="2000" dirty="0"/>
                  <a:t>0,8939. </a:t>
                </a:r>
                <a:endParaRPr lang="en-US" sz="2000" dirty="0"/>
              </a:p>
              <a:p>
                <a:r>
                  <a:rPr lang="id-ID" sz="2000" dirty="0"/>
                  <a:t>Dengan tingkat </a:t>
                </a:r>
                <a:r>
                  <a:rPr lang="id-ID" sz="2000" dirty="0">
                    <a:sym typeface="Symbol"/>
                  </a:rPr>
                  <a:t></a:t>
                </a:r>
                <a:r>
                  <a:rPr lang="en-US" sz="2000" dirty="0">
                    <a:sym typeface="Symbol"/>
                  </a:rPr>
                  <a:t>=</a:t>
                </a:r>
                <a:r>
                  <a:rPr lang="id-ID" sz="2000" dirty="0"/>
                  <a:t>5%, apakah kita bisa menyimpulkan bahwa terdapat korelasi positif antara harga saham dan deviden?</a:t>
                </a:r>
                <a:endParaRPr lang="en-US" sz="2000" dirty="0"/>
              </a:p>
              <a:p>
                <a:r>
                  <a:rPr lang="id-ID" sz="2000" dirty="0"/>
                  <a:t>Prosedur uji signifikansi korelasi :</a:t>
                </a:r>
                <a:endParaRPr lang="en-US" sz="2000" dirty="0"/>
              </a:p>
              <a:p>
                <a:pPr>
                  <a:buFont typeface="Wingdings" pitchFamily="2" charset="2"/>
                  <a:buChar char="ü"/>
                </a:pPr>
                <a:r>
                  <a:rPr lang="id-ID" sz="2000" dirty="0"/>
                  <a:t>H</a:t>
                </a:r>
                <a:r>
                  <a:rPr lang="id-ID" sz="2000" baseline="-25000" dirty="0"/>
                  <a:t>0</a:t>
                </a:r>
                <a:r>
                  <a:rPr lang="id-ID" sz="2000" dirty="0"/>
                  <a:t> : r  = 0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id-ID" sz="2000" dirty="0"/>
                  <a:t>H</a:t>
                </a:r>
                <a:r>
                  <a:rPr lang="id-ID" sz="2000" baseline="-25000" dirty="0"/>
                  <a:t>a</a:t>
                </a:r>
                <a:r>
                  <a:rPr lang="id-ID" sz="2000" dirty="0"/>
                  <a:t> : r  &gt;0</a:t>
                </a:r>
                <a:endParaRPr lang="en-US" sz="2000" dirty="0"/>
              </a:p>
              <a:p>
                <a:pPr>
                  <a:buFont typeface="Wingdings" pitchFamily="2" charset="2"/>
                  <a:buChar char="ü"/>
                </a:pPr>
                <a:r>
                  <a:rPr lang="id-ID" sz="2000" dirty="0"/>
                  <a:t>memilih </a:t>
                </a:r>
                <a:r>
                  <a:rPr lang="id-ID" sz="2000" dirty="0">
                    <a:sym typeface="Symbol"/>
                  </a:rPr>
                  <a:t></a:t>
                </a:r>
                <a:r>
                  <a:rPr lang="en-US" sz="2000" dirty="0">
                    <a:sym typeface="Symbol"/>
                  </a:rPr>
                  <a:t>=</a:t>
                </a:r>
                <a:r>
                  <a:rPr lang="id-ID" sz="2000" dirty="0"/>
                  <a:t>5%</a:t>
                </a:r>
                <a:endParaRPr lang="en-US" sz="2000" dirty="0"/>
              </a:p>
              <a:p>
                <a:pPr>
                  <a:buFont typeface="Wingdings" pitchFamily="2" charset="2"/>
                  <a:buChar char="ü"/>
                </a:pPr>
                <a:r>
                  <a:rPr lang="en-US" sz="2000" dirty="0" err="1"/>
                  <a:t>Uji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statistika</a:t>
                </a:r>
                <a:r>
                  <a:rPr lang="en-US" sz="2000" dirty="0"/>
                  <a:t> </a:t>
                </a:r>
                <a:r>
                  <a:rPr lang="id-ID" sz="2000" dirty="0"/>
                  <a:t>distribusi t</a:t>
                </a:r>
                <a:endParaRPr lang="en-US" sz="2000" dirty="0"/>
              </a:p>
              <a:p>
                <a:pPr>
                  <a:buFont typeface="Wingdings" pitchFamily="2" charset="2"/>
                  <a:buChar char="ü"/>
                </a:pPr>
                <a:r>
                  <a:rPr lang="id-ID" sz="2000" dirty="0"/>
                  <a:t>Membuat keputusan</a:t>
                </a:r>
                <a:endParaRPr lang="en-US" sz="2000" dirty="0"/>
              </a:p>
              <a:p>
                <a:r>
                  <a:rPr lang="en-US" sz="2000" dirty="0"/>
                  <a:t>   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t </a:t>
                </a:r>
                <a:r>
                  <a:rPr lang="id-ID" sz="2000" dirty="0"/>
                  <a:t>kritis pada uji satu sisi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/>
                  </a:rPr>
                  <a:t>=</a:t>
                </a:r>
                <a:r>
                  <a:rPr lang="id-ID" sz="2000" dirty="0"/>
                  <a:t>5% dengan df</a:t>
                </a:r>
                <a:r>
                  <a:rPr lang="en-US" sz="2000" dirty="0"/>
                  <a:t> 10-2= </a:t>
                </a:r>
                <a:r>
                  <a:rPr lang="id-ID" sz="2000" dirty="0"/>
                  <a:t>8 sebesar 1,860.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d-ID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id-ID" sz="2000" i="1">
                          <a:latin typeface="Cambria Math" panose="02040503050406030204" pitchFamily="18" charset="0"/>
                        </a:rPr>
                        <m:t>=0,8939</m:t>
                      </m:r>
                      <m:rad>
                        <m:radPr>
                          <m:degHide m:val="on"/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10−2</m:t>
                              </m:r>
                            </m:num>
                            <m:den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(0,8939)</m:t>
                                  </m:r>
                                </m:e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id-ID" sz="2000" i="1">
                          <a:latin typeface="Cambria Math" panose="02040503050406030204" pitchFamily="18" charset="0"/>
                        </a:rPr>
                        <m:t>=5,64</m:t>
                      </m:r>
                    </m:oMath>
                  </m:oMathPara>
                </a14:m>
                <a:endParaRPr lang="en-US" sz="2000" dirty="0"/>
              </a:p>
              <a:p>
                <a:pPr marL="236538" indent="-236538" algn="just"/>
                <a:endParaRPr lang="en-US" sz="2000" dirty="0"/>
              </a:p>
              <a:p>
                <a:pPr marL="177800" indent="-177800" algn="just">
                  <a:buFont typeface="Symbol" pitchFamily="18" charset="2"/>
                  <a:buChar char="·"/>
                </a:pPr>
                <a:endParaRPr lang="en-US" sz="2000" dirty="0"/>
              </a:p>
              <a:p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/>
                <a:endPara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  <a:p>
                <a:pPr algn="just"/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457200" indent="-457200" algn="just"/>
                <a:endParaRPr lang="en-US" sz="2400" b="1" dirty="0"/>
              </a:p>
              <a:p>
                <a:pPr marL="457200" indent="-457200" algn="just"/>
                <a:endParaRPr lang="en-US" sz="2400" b="1" dirty="0"/>
              </a:p>
              <a:p>
                <a:pPr algn="just"/>
                <a:endParaRPr lang="en-US" sz="2400" b="1" dirty="0"/>
              </a:p>
              <a:p>
                <a:pPr lvl="0" algn="ctr"/>
                <a:endParaRPr lang="id-ID" sz="2400" b="1" dirty="0"/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38400"/>
                <a:ext cx="8610600" cy="4267200"/>
              </a:xfrm>
              <a:prstGeom prst="rect">
                <a:avLst/>
              </a:prstGeom>
              <a:blipFill>
                <a:blip r:embed="rId3"/>
                <a:stretch>
                  <a:fillRect l="-707" t="-713" r="-283"/>
                </a:stretch>
              </a:blip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11430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Kita </a:t>
            </a:r>
            <a:r>
              <a:rPr lang="en-US" sz="2000" dirty="0" err="1"/>
              <a:t>menolak</a:t>
            </a:r>
            <a:r>
              <a:rPr lang="en-US" sz="2000" dirty="0"/>
              <a:t> </a:t>
            </a:r>
            <a:r>
              <a:rPr lang="en-US" sz="2000" dirty="0" err="1"/>
              <a:t>hipotesis</a:t>
            </a:r>
            <a:r>
              <a:rPr lang="en-US" sz="2000" dirty="0"/>
              <a:t> </a:t>
            </a:r>
            <a:r>
              <a:rPr lang="en-US" sz="2000" dirty="0" err="1"/>
              <a:t>nol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t </a:t>
            </a:r>
            <a:r>
              <a:rPr lang="en-US" sz="2000" dirty="0" err="1"/>
              <a:t>hitung</a:t>
            </a:r>
            <a:r>
              <a:rPr lang="en-US" sz="2000" dirty="0"/>
              <a:t> 5,64 &gt; 1,860. </a:t>
            </a:r>
          </a:p>
          <a:p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disimpulkan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sampel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saham</a:t>
            </a:r>
            <a:r>
              <a:rPr lang="en-US" sz="2000" dirty="0"/>
              <a:t> per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deviden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endParaRPr lang="id-ID" sz="24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1905000"/>
            <a:ext cx="8610600" cy="4800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b="1" dirty="0"/>
              <a:t>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</a:t>
            </a:r>
            <a:r>
              <a:rPr lang="id-ID" sz="2000" b="1" dirty="0"/>
              <a:t>. </a:t>
            </a:r>
            <a:r>
              <a:rPr lang="en-US" sz="2000" b="1" dirty="0" err="1"/>
              <a:t>Regresi</a:t>
            </a:r>
            <a:endParaRPr lang="en-US" sz="2000" b="1" dirty="0"/>
          </a:p>
          <a:p>
            <a:r>
              <a:rPr lang="id-ID" sz="2000" dirty="0"/>
              <a:t>Analisis regresi merupakan analisis hubungan antara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(</a:t>
            </a:r>
            <a:r>
              <a:rPr lang="id-ID" sz="2000" dirty="0"/>
              <a:t>variabel dependen</a:t>
            </a:r>
            <a:r>
              <a:rPr lang="en-US" sz="2000" dirty="0"/>
              <a:t>)</a:t>
            </a:r>
            <a:r>
              <a:rPr lang="id-ID" sz="2000" dirty="0"/>
              <a:t> dan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(</a:t>
            </a:r>
            <a:r>
              <a:rPr lang="id-ID" sz="2000" dirty="0"/>
              <a:t>variabel independen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id-ID" sz="2000" b="1" dirty="0"/>
              <a:t>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</a:t>
            </a:r>
            <a:r>
              <a:rPr lang="id-ID" sz="2000" b="1" dirty="0"/>
              <a:t>.</a:t>
            </a:r>
            <a:r>
              <a:rPr lang="en-US" sz="2000" b="1" dirty="0"/>
              <a:t>1.</a:t>
            </a:r>
            <a:r>
              <a:rPr lang="id-ID" sz="2000" b="1" dirty="0"/>
              <a:t> Jenis Hubungan Antar Variabel</a:t>
            </a:r>
            <a:endParaRPr lang="en-US" sz="2000" dirty="0"/>
          </a:p>
          <a:p>
            <a:pPr marL="344488" indent="-344488">
              <a:buFont typeface="Symbol" pitchFamily="18" charset="2"/>
              <a:buChar char="·"/>
            </a:pPr>
            <a:r>
              <a:rPr lang="en-US" sz="2000" dirty="0"/>
              <a:t>V</a:t>
            </a:r>
            <a:r>
              <a:rPr lang="id-ID" sz="2000" dirty="0"/>
              <a:t>ariabel dependen adalah variabel yang diestimasi </a:t>
            </a:r>
            <a:r>
              <a:rPr lang="en-US" sz="2000" dirty="0"/>
              <a:t>(</a:t>
            </a:r>
            <a:r>
              <a:rPr lang="id-ID" sz="2000" dirty="0"/>
              <a:t>diperediksi</a:t>
            </a:r>
            <a:r>
              <a:rPr lang="en-US" sz="2000" dirty="0"/>
              <a:t>) </a:t>
            </a:r>
            <a:r>
              <a:rPr lang="id-ID" sz="2000" dirty="0"/>
              <a:t>berdasarkan nilai variabel lain </a:t>
            </a:r>
            <a:r>
              <a:rPr lang="en-US" sz="2000" dirty="0"/>
              <a:t>(</a:t>
            </a:r>
            <a:r>
              <a:rPr lang="id-ID" sz="2000" dirty="0"/>
              <a:t>variabel independen</a:t>
            </a:r>
            <a:r>
              <a:rPr lang="en-US" sz="2000" dirty="0"/>
              <a:t>).</a:t>
            </a:r>
            <a:r>
              <a:rPr lang="id-ID" sz="2000" dirty="0"/>
              <a:t> </a:t>
            </a:r>
            <a:endParaRPr lang="en-US" sz="2000" dirty="0"/>
          </a:p>
          <a:p>
            <a:pPr marL="344488" indent="-344488">
              <a:buFont typeface="Symbol" pitchFamily="18" charset="2"/>
              <a:buChar char="·"/>
            </a:pPr>
            <a:r>
              <a:rPr lang="id-ID" sz="2000" dirty="0"/>
              <a:t>Variabel independen merupakan variabel yang digunakan untuk memprediksi</a:t>
            </a:r>
            <a:r>
              <a:rPr lang="en-US" sz="2000" dirty="0"/>
              <a:t> (</a:t>
            </a:r>
            <a:r>
              <a:rPr lang="id-ID" sz="2000" dirty="0"/>
              <a:t>mengestimasi</a:t>
            </a:r>
            <a:r>
              <a:rPr lang="en-US" sz="2000" dirty="0"/>
              <a:t>)</a:t>
            </a:r>
            <a:r>
              <a:rPr lang="id-ID" sz="2000" dirty="0"/>
              <a:t> besarnya variabel dependen. </a:t>
            </a:r>
            <a:endParaRPr lang="en-US" sz="2000" dirty="0"/>
          </a:p>
          <a:p>
            <a:endParaRPr lang="en-US" sz="2000" dirty="0"/>
          </a:p>
          <a:p>
            <a:r>
              <a:rPr lang="id-ID" sz="2000" dirty="0"/>
              <a:t>Ada dua jenis hubungan</a:t>
            </a: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id-ID" sz="2000" dirty="0"/>
              <a:t>Hubungan positi</a:t>
            </a:r>
            <a:r>
              <a:rPr lang="en-US" sz="2000" dirty="0"/>
              <a:t>f</a:t>
            </a:r>
            <a:r>
              <a:rPr lang="id-ID" sz="2000" dirty="0"/>
              <a:t> jika kedua variabel bergerak dalam arah yang sama</a:t>
            </a: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id-ID" sz="2000" dirty="0"/>
              <a:t> Hubungan negatif jika kedua variabel bergerak dalam arah yang berlawanan</a:t>
            </a:r>
            <a:endParaRPr lang="en-US" sz="2000" dirty="0"/>
          </a:p>
          <a:p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60198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632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601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15</a:t>
            </a:r>
            <a:r>
              <a:rPr lang="id-ID" sz="2000" b="1" dirty="0"/>
              <a:t>.</a:t>
            </a:r>
            <a:r>
              <a:rPr lang="en-US" sz="2000" b="1" dirty="0"/>
              <a:t>4.2.</a:t>
            </a:r>
            <a:r>
              <a:rPr lang="id-ID" sz="2000" b="1" dirty="0"/>
              <a:t> Sketergram </a:t>
            </a:r>
            <a:endParaRPr lang="en-US" sz="2000" dirty="0"/>
          </a:p>
          <a:p>
            <a:pPr algn="just"/>
            <a:r>
              <a:rPr lang="en-US" sz="2000" dirty="0"/>
              <a:t>S</a:t>
            </a:r>
            <a:r>
              <a:rPr lang="id-ID" sz="2000" dirty="0"/>
              <a:t>ketergram (</a:t>
            </a:r>
            <a:r>
              <a:rPr lang="id-ID" sz="2000" i="1" dirty="0"/>
              <a:t>scatter diagram</a:t>
            </a:r>
            <a:r>
              <a:rPr lang="id-ID" sz="2000" dirty="0"/>
              <a:t>)</a:t>
            </a:r>
            <a:r>
              <a:rPr lang="en-US" sz="2000" dirty="0"/>
              <a:t> 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id-ID" sz="2000" dirty="0"/>
              <a:t> </a:t>
            </a:r>
            <a:r>
              <a:rPr lang="en-US" sz="2000" dirty="0"/>
              <a:t>l</a:t>
            </a:r>
            <a:r>
              <a:rPr lang="id-ID" sz="2000" dirty="0"/>
              <a:t>angkah awal untuk menentukan bagaimana jenis hubungan antara variabel dependen dan independen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828801"/>
            <a:ext cx="27432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191001"/>
            <a:ext cx="2438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1" y="4267201"/>
            <a:ext cx="2447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6019800"/>
          </a:xfrm>
          <a:prstGeom prst="rect">
            <a:avLst/>
          </a:prstGeom>
          <a:solidFill>
            <a:srgbClr val="74FA7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b="1" dirty="0"/>
              <a:t>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</a:t>
            </a:r>
            <a:r>
              <a:rPr lang="id-ID" sz="2000" b="1" dirty="0"/>
              <a:t>.</a:t>
            </a:r>
            <a:r>
              <a:rPr lang="en-US" sz="2000" b="1" dirty="0"/>
              <a:t>3.</a:t>
            </a:r>
            <a:r>
              <a:rPr lang="id-ID" sz="2000" b="1" dirty="0"/>
              <a:t> Metode Least Squares</a:t>
            </a:r>
            <a:endParaRPr lang="en-US" sz="2000" dirty="0"/>
          </a:p>
          <a:p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:</a:t>
            </a:r>
          </a:p>
          <a:p>
            <a:endParaRPr lang="en-US" sz="2000" dirty="0"/>
          </a:p>
          <a:p>
            <a:r>
              <a:rPr lang="en-US" sz="2000" dirty="0"/>
              <a:t>	Y</a:t>
            </a:r>
            <a:r>
              <a:rPr lang="en-US" sz="2000" baseline="-25000" dirty="0"/>
              <a:t>i </a:t>
            </a:r>
            <a:r>
              <a:rPr lang="en-US" sz="2000" dirty="0"/>
              <a:t> = </a:t>
            </a:r>
            <a:r>
              <a:rPr lang="en-US" sz="2000" dirty="0">
                <a:sym typeface="Symbol"/>
              </a:rPr>
              <a:t>b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dirty="0">
                <a:sym typeface="Symbol"/>
              </a:rPr>
              <a:t> +b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X</a:t>
            </a:r>
            <a:r>
              <a:rPr lang="en-US" sz="2000" baseline="-25000" dirty="0">
                <a:sym typeface="Symbol"/>
              </a:rPr>
              <a:t>i</a:t>
            </a:r>
            <a:r>
              <a:rPr lang="en-US" sz="2000" dirty="0">
                <a:sym typeface="Symbol"/>
              </a:rPr>
              <a:t>+e</a:t>
            </a:r>
            <a:r>
              <a:rPr lang="en-US" sz="2000" baseline="-25000" dirty="0">
                <a:sym typeface="Symbol"/>
              </a:rPr>
              <a:t>i</a:t>
            </a:r>
          </a:p>
          <a:p>
            <a:endParaRPr lang="en-US" sz="2000" baseline="-25000" dirty="0">
              <a:sym typeface="Symbol"/>
            </a:endParaRPr>
          </a:p>
          <a:p>
            <a:pPr algn="just"/>
            <a:r>
              <a:rPr lang="en-US" sz="2000" dirty="0"/>
              <a:t>Y </a:t>
            </a:r>
            <a:r>
              <a:rPr lang="id-ID" sz="2000" dirty="0"/>
              <a:t>= variabel dependen</a:t>
            </a:r>
            <a:r>
              <a:rPr lang="en-US" sz="2000" dirty="0"/>
              <a:t>; X=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independen</a:t>
            </a:r>
            <a:r>
              <a:rPr lang="en-US" sz="2000" dirty="0"/>
              <a:t>, </a:t>
            </a:r>
            <a:r>
              <a:rPr lang="en-US" sz="2000" dirty="0" err="1">
                <a:sym typeface="Symbol"/>
              </a:rPr>
              <a:t>e</a:t>
            </a:r>
            <a:r>
              <a:rPr lang="en-US" sz="2000" baseline="-25000" dirty="0" err="1">
                <a:sym typeface="Symbol"/>
              </a:rPr>
              <a:t>i</a:t>
            </a:r>
            <a:r>
              <a:rPr lang="id-ID" sz="2000" dirty="0"/>
              <a:t>= variabel </a:t>
            </a:r>
            <a:r>
              <a:rPr lang="en-US" sz="2000" dirty="0" err="1"/>
              <a:t>gangguan</a:t>
            </a:r>
            <a:r>
              <a:rPr lang="en-US" sz="2000" dirty="0"/>
              <a:t>; </a:t>
            </a:r>
            <a:r>
              <a:rPr lang="en-US" sz="2000" dirty="0">
                <a:sym typeface="Symbol"/>
              </a:rPr>
              <a:t>b</a:t>
            </a:r>
            <a:r>
              <a:rPr lang="en-US" sz="2000" baseline="-25000" dirty="0">
                <a:sym typeface="Symbol"/>
              </a:rPr>
              <a:t>0</a:t>
            </a:r>
            <a:r>
              <a:rPr lang="id-ID" sz="2000" dirty="0"/>
              <a:t>=nilai konstanta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intersep</a:t>
            </a:r>
            <a:r>
              <a:rPr lang="en-US" sz="2000" dirty="0"/>
              <a:t>; </a:t>
            </a:r>
            <a:r>
              <a:rPr lang="en-US" sz="2000" dirty="0">
                <a:sym typeface="Symbol"/>
              </a:rPr>
              <a:t>b</a:t>
            </a:r>
            <a:r>
              <a:rPr lang="en-US" sz="2000" baseline="-25000" dirty="0">
                <a:sym typeface="Symbol"/>
              </a:rPr>
              <a:t>1</a:t>
            </a:r>
            <a:r>
              <a:rPr lang="id-ID" sz="2000" dirty="0"/>
              <a:t>= nilai slope</a:t>
            </a:r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ctr"/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708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297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5425" indent="-225425">
              <a:buFont typeface="Wingdings" pitchFamily="2" charset="2"/>
              <a:buChar char="Ø"/>
            </a:pPr>
            <a:r>
              <a:rPr lang="id-ID" sz="2000" dirty="0"/>
              <a:t>Garis regresi merupakan prediksi variabel Y</a:t>
            </a:r>
            <a:r>
              <a:rPr lang="en-US" sz="2000" dirty="0"/>
              <a:t>.</a:t>
            </a:r>
          </a:p>
          <a:p>
            <a:pPr marL="225425" indent="-225425">
              <a:buFont typeface="Wingdings" pitchFamily="2" charset="2"/>
              <a:buChar char="Ø"/>
            </a:pPr>
            <a:r>
              <a:rPr lang="id-ID" sz="2000" dirty="0"/>
              <a:t>Pertanyaan</a:t>
            </a:r>
            <a:r>
              <a:rPr lang="en-US" sz="2000" dirty="0" err="1"/>
              <a:t>nya</a:t>
            </a:r>
            <a:r>
              <a:rPr lang="en-US" sz="2000" dirty="0"/>
              <a:t>, </a:t>
            </a:r>
            <a:r>
              <a:rPr lang="id-ID" sz="2000" dirty="0"/>
              <a:t> bagaimana mendapatkan garis reg</a:t>
            </a:r>
            <a:r>
              <a:rPr lang="en-US" sz="2000" dirty="0" err="1"/>
              <a:t>resi</a:t>
            </a:r>
            <a:r>
              <a:rPr lang="en-US" sz="2000" dirty="0"/>
              <a:t> agar</a:t>
            </a:r>
            <a:r>
              <a:rPr lang="id-ID" sz="2000" dirty="0"/>
              <a:t> nilai prediksi </a:t>
            </a:r>
            <a:r>
              <a:rPr lang="en-US" sz="2000" dirty="0" err="1"/>
              <a:t>sedekat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aktualnya</a:t>
            </a:r>
            <a:r>
              <a:rPr lang="id-ID" sz="2000" dirty="0"/>
              <a:t> (</a:t>
            </a:r>
            <a:r>
              <a:rPr lang="id-ID" sz="2000" i="1" dirty="0"/>
              <a:t>best-fitting line</a:t>
            </a:r>
            <a:r>
              <a:rPr lang="id-ID" sz="2000" dirty="0"/>
              <a:t>).</a:t>
            </a:r>
            <a:endParaRPr lang="en-US" sz="2000" dirty="0"/>
          </a:p>
          <a:p>
            <a:pPr marL="225425" indent="-225425">
              <a:buFont typeface="Wingdings" pitchFamily="2" charset="2"/>
              <a:buChar char="Ø"/>
            </a:pPr>
            <a:r>
              <a:rPr lang="en-US" sz="2000" dirty="0" err="1"/>
              <a:t>Metode</a:t>
            </a:r>
            <a:r>
              <a:rPr lang="en-US" sz="2000" dirty="0"/>
              <a:t> least squares (Ordinary Least Squares=OLS)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yang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id-ID" sz="2000" dirty="0"/>
              <a:t>nilai prediksi bisa sedekat mungkin dengan data aktualnya </a:t>
            </a:r>
            <a:endParaRPr lang="en-US" sz="2000" dirty="0"/>
          </a:p>
          <a:p>
            <a:pPr marL="225425" indent="-225425">
              <a:buFont typeface="Wingdings" pitchFamily="2" charset="2"/>
              <a:buChar char="Ø"/>
            </a:pPr>
            <a:r>
              <a:rPr lang="en-US" sz="2000" dirty="0"/>
              <a:t>Residual 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aktual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prediksi</a:t>
            </a:r>
            <a:r>
              <a:rPr lang="en-US" sz="2000" dirty="0"/>
              <a:t> </a:t>
            </a:r>
          </a:p>
          <a:p>
            <a:pPr marL="225425" indent="-225425">
              <a:buFont typeface="Wingdings" pitchFamily="2" charset="2"/>
              <a:buChar char="Ø"/>
            </a:pPr>
            <a:endParaRPr lang="en-US" sz="2000" dirty="0"/>
          </a:p>
          <a:p>
            <a:pPr marL="225425" indent="-225425"/>
            <a:r>
              <a:rPr lang="en-US" sz="2000" dirty="0"/>
              <a:t>     </a:t>
            </a:r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502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28800" y="3733800"/>
            <a:ext cx="8610600" cy="29718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5425" indent="-225425">
              <a:buFont typeface="Wingdings" pitchFamily="2" charset="2"/>
              <a:buChar char="Ø"/>
            </a:pPr>
            <a:r>
              <a:rPr lang="id-ID" sz="2000" dirty="0"/>
              <a:t>Berdasarkan konsep residual ini, maka nilai prediksi  bisa sedekat mungkin dengan data aktualnya jika nilai residualnya sekecil mungkin. </a:t>
            </a:r>
            <a:endParaRPr lang="en-US" sz="2000" dirty="0"/>
          </a:p>
          <a:p>
            <a:pPr marL="225425" indent="-225425">
              <a:buFont typeface="Wingdings" pitchFamily="2" charset="2"/>
              <a:buChar char="Ø"/>
            </a:pPr>
            <a:r>
              <a:rPr lang="en-US" sz="2000" dirty="0" err="1"/>
              <a:t>Metode</a:t>
            </a:r>
            <a:r>
              <a:rPr lang="en-US" sz="2000" dirty="0"/>
              <a:t> OLS </a:t>
            </a:r>
            <a:r>
              <a:rPr lang="id-ID" sz="2000" dirty="0"/>
              <a:t>menjumlahkan jumlah residual kuadrat</a:t>
            </a:r>
            <a:r>
              <a:rPr lang="en-US" sz="2000" dirty="0"/>
              <a:t> agar </a:t>
            </a:r>
            <a:r>
              <a:rPr lang="en-US" sz="2000" dirty="0" err="1"/>
              <a:t>residualnya</a:t>
            </a:r>
            <a:r>
              <a:rPr lang="en-US" sz="2000" dirty="0"/>
              <a:t> </a:t>
            </a:r>
            <a:r>
              <a:rPr lang="en-US" sz="2000" dirty="0" err="1"/>
              <a:t>sekecil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id-ID" sz="2000" dirty="0"/>
              <a:t>.</a:t>
            </a:r>
            <a:endParaRPr lang="en-US" sz="2000" dirty="0"/>
          </a:p>
          <a:p>
            <a:pPr marL="225425" indent="-225425">
              <a:buFont typeface="Wingdings" pitchFamily="2" charset="2"/>
              <a:buChar char="Ø"/>
            </a:pPr>
            <a:r>
              <a:rPr lang="id-ID" sz="2000" dirty="0"/>
              <a:t>Secara matematis meminimumkan jumlah residual kuadrat sbb: </a:t>
            </a:r>
            <a:r>
              <a:rPr lang="en-US" sz="2000" dirty="0"/>
              <a:t>     </a:t>
            </a:r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5410200"/>
            <a:ext cx="263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410200"/>
            <a:ext cx="3257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Meminimumkan </a:t>
            </a:r>
            <a:r>
              <a:rPr lang="en-US" sz="2000" dirty="0" err="1"/>
              <a:t>jumlah</a:t>
            </a:r>
            <a:r>
              <a:rPr lang="en-US" sz="2000" dirty="0"/>
              <a:t> residual </a:t>
            </a:r>
            <a:r>
              <a:rPr lang="en-US" sz="2000" dirty="0" err="1"/>
              <a:t>kuadrat</a:t>
            </a:r>
            <a:r>
              <a:rPr lang="en-US" sz="2000" dirty="0"/>
              <a:t> </a:t>
            </a:r>
            <a:r>
              <a:rPr lang="id-ID" sz="2000" dirty="0"/>
              <a:t>dengan cara melakukan turunan atau</a:t>
            </a:r>
            <a:r>
              <a:rPr lang="en-US" sz="2000" dirty="0"/>
              <a:t> </a:t>
            </a:r>
            <a:r>
              <a:rPr lang="id-ID" sz="2000" dirty="0"/>
              <a:t>deferensial parsial tersebut terhadap</a:t>
            </a:r>
            <a:r>
              <a:rPr lang="en-US" sz="2000" dirty="0"/>
              <a:t> b</a:t>
            </a:r>
            <a:r>
              <a:rPr lang="en-US" sz="2000" baseline="-25000" dirty="0"/>
              <a:t>0</a:t>
            </a:r>
            <a:r>
              <a:rPr lang="id-ID" sz="2000" dirty="0"/>
              <a:t>  dan</a:t>
            </a:r>
            <a:r>
              <a:rPr lang="en-US" sz="2000" dirty="0"/>
              <a:t> b</a:t>
            </a:r>
            <a:r>
              <a:rPr lang="en-US" sz="2000" baseline="-25000" dirty="0"/>
              <a:t>1</a:t>
            </a:r>
            <a:r>
              <a:rPr lang="id-ID" sz="2000" dirty="0"/>
              <a:t>  s</a:t>
            </a:r>
            <a:r>
              <a:rPr lang="en-US" sz="2000" dirty="0"/>
              <a:t>bb:     </a:t>
            </a:r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28800" y="3048000"/>
            <a:ext cx="8610600" cy="3505200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diatas</a:t>
            </a:r>
            <a:r>
              <a:rPr lang="en-US" sz="2000" dirty="0"/>
              <a:t> 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intersep</a:t>
            </a:r>
            <a:r>
              <a:rPr lang="en-US" sz="2000" dirty="0"/>
              <a:t> (a) </a:t>
            </a:r>
            <a:r>
              <a:rPr lang="en-US" sz="2000" dirty="0" err="1"/>
              <a:t>dan</a:t>
            </a:r>
            <a:r>
              <a:rPr lang="en-US" sz="2000" dirty="0"/>
              <a:t> slope (b)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prediksi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dependen</a:t>
            </a:r>
            <a:r>
              <a:rPr lang="en-US" sz="2000" dirty="0"/>
              <a:t> </a:t>
            </a:r>
            <a:r>
              <a:rPr lang="en-US" sz="2000" dirty="0" err="1"/>
              <a:t>sedekat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data </a:t>
            </a:r>
            <a:r>
              <a:rPr lang="en-US" sz="2000" dirty="0" err="1"/>
              <a:t>aktualnya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4114800"/>
            <a:ext cx="197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2057400"/>
          </a:xfrm>
          <a:prstGeom prst="rect">
            <a:avLst/>
          </a:prstGeom>
          <a:solidFill>
            <a:srgbClr val="FF66CC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id-ID" sz="2000" dirty="0"/>
              <a:t>data-data pengeluaran iklan dan volume penjualan sebanyak 8 perusahaan</a:t>
            </a:r>
            <a:r>
              <a:rPr lang="en-US" sz="2000" dirty="0"/>
              <a:t> </a:t>
            </a:r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953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28800" y="2819400"/>
            <a:ext cx="8610600" cy="381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Hubungan linier antara pengeluaran iklan dan volume penjualan dapat ditulis dalam persamaan regresi sbb: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Y= b</a:t>
            </a:r>
            <a:r>
              <a:rPr lang="en-US" sz="2000" baseline="-25000" dirty="0"/>
              <a:t>0 </a:t>
            </a:r>
            <a:r>
              <a:rPr lang="en-US" sz="2000" dirty="0"/>
              <a:t>+ b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 </a:t>
            </a:r>
            <a:r>
              <a:rPr lang="en-US" sz="2000" dirty="0"/>
              <a:t> + e</a:t>
            </a:r>
            <a:r>
              <a:rPr lang="en-US" sz="2000" baseline="-25000" dirty="0"/>
              <a:t>  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  <a:r>
              <a:rPr lang="id-ID" sz="2000" dirty="0"/>
              <a:t>Y adalah volume penjualan (juta unit) dan pengeluarn iklan (juta Rp)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Carilah intersep </a:t>
            </a:r>
            <a:r>
              <a:rPr lang="en-US" sz="2000" dirty="0"/>
              <a:t> </a:t>
            </a:r>
            <a:r>
              <a:rPr lang="id-ID" sz="2000" dirty="0"/>
              <a:t>dan slope </a:t>
            </a:r>
            <a:r>
              <a:rPr lang="en-US" sz="2000" dirty="0"/>
              <a:t> </a:t>
            </a:r>
            <a:r>
              <a:rPr lang="id-ID" sz="2000" dirty="0"/>
              <a:t> garis regresi berdasarkan metode least squares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id-ID" sz="2000" dirty="0"/>
              <a:t>Carilah nilai prediksi penjualan </a:t>
            </a:r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3352800"/>
          </a:xfrm>
          <a:prstGeom prst="rect">
            <a:avLst/>
          </a:prstGeom>
          <a:solidFill>
            <a:srgbClr val="74FA7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Nilai slope dan intersep dicari sbb: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746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3200400"/>
            <a:ext cx="2847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3200400"/>
            <a:ext cx="3038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4191000"/>
            <a:ext cx="8610600" cy="24384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Persamaan garis regresinya dapat ditulis sbb:</a:t>
            </a:r>
            <a:endParaRPr lang="en-US" sz="2000" dirty="0"/>
          </a:p>
          <a:p>
            <a:r>
              <a:rPr lang="en-US" sz="2000" dirty="0"/>
              <a:t>	Y=5,0823 + 0,0986</a:t>
            </a:r>
            <a:r>
              <a:rPr lang="id-ID" sz="2000" dirty="0"/>
              <a:t>X</a:t>
            </a:r>
            <a:endParaRPr lang="en-US" sz="2000" dirty="0"/>
          </a:p>
          <a:p>
            <a:pPr algn="just"/>
            <a:r>
              <a:rPr lang="en-US" sz="2000" dirty="0"/>
              <a:t>I</a:t>
            </a:r>
            <a:r>
              <a:rPr lang="id-ID" sz="2000" dirty="0"/>
              <a:t>ntersep </a:t>
            </a:r>
            <a:r>
              <a:rPr lang="en-US" sz="2000" dirty="0"/>
              <a:t>5,0823 </a:t>
            </a:r>
            <a:r>
              <a:rPr lang="id-ID" sz="2000" dirty="0"/>
              <a:t>menunjukkan ketika pengeluaran iklan nol maka volume penjualan sebesar 5,0823 juta unit. </a:t>
            </a:r>
            <a:endParaRPr lang="en-US" sz="2000" dirty="0"/>
          </a:p>
          <a:p>
            <a:pPr algn="just"/>
            <a:r>
              <a:rPr lang="en-US" sz="2000" dirty="0"/>
              <a:t>B</a:t>
            </a:r>
            <a:r>
              <a:rPr lang="id-ID" sz="2000" dirty="0"/>
              <a:t>esarnya slope 0,0986 berarti setiap kenaikan pengeluaran iklan sebesar 1 juta rupiah maka volume penjualan akan naik sebesar 0,0987 juta unit atau 98700 unit.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 animBg="1"/>
      <p:bldP spid="1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762000"/>
            <a:ext cx="8610600" cy="2286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Nilai prediksi penjualan dapat dicari dengan memasukkan nilai pengeluaran iklan di dalam persamaan regresi. </a:t>
            </a:r>
            <a:endParaRPr lang="en-US" sz="2000" dirty="0"/>
          </a:p>
          <a:p>
            <a:r>
              <a:rPr lang="id-ID" sz="2000" dirty="0"/>
              <a:t>Misalnya bila pengeluaran iklan 1000 juta, penjualan akt</a:t>
            </a:r>
            <a:r>
              <a:rPr lang="en-US" sz="2000" dirty="0"/>
              <a:t>u</a:t>
            </a:r>
            <a:r>
              <a:rPr lang="id-ID" sz="2000" dirty="0"/>
              <a:t>alnya 100 juta unit sedangkan prediksinya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28800" y="3200400"/>
            <a:ext cx="8610600" cy="3429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b="1" dirty="0"/>
              <a:t>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</a:t>
            </a:r>
            <a:r>
              <a:rPr lang="id-ID" sz="2000" b="1" dirty="0"/>
              <a:t>.</a:t>
            </a:r>
            <a:r>
              <a:rPr lang="en-US" sz="2000" b="1" dirty="0"/>
              <a:t>4.</a:t>
            </a:r>
            <a:r>
              <a:rPr lang="id-ID" sz="2000" b="1" dirty="0"/>
              <a:t> Standard Error of Estimate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prediksi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 </a:t>
            </a:r>
            <a:r>
              <a:rPr lang="en-US" sz="2000" dirty="0" err="1"/>
              <a:t>jarang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.</a:t>
            </a:r>
            <a:r>
              <a:rPr lang="id-ID" sz="2000" dirty="0"/>
              <a:t> Ukuran ketepatan prediksi disebut</a:t>
            </a:r>
            <a:r>
              <a:rPr lang="en-US" sz="2000" dirty="0"/>
              <a:t> </a:t>
            </a:r>
            <a:r>
              <a:rPr lang="id-ID" sz="2000" dirty="0"/>
              <a:t>dengan stadard error of estimate 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Standard error of estimate ini mengukur persebaran nilai aktual terhadap nilai prediksi yang berada pada garis regresi. 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Standar error of estimate ini dapat dicari dengan menggunakan formula sbb: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0AC-C8DE-4F33-9ADD-DA93EEEE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70688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dan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F1AB-3A0C-4E6E-8E76-AD884F90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80" y="731520"/>
            <a:ext cx="684276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linier:</a:t>
            </a:r>
          </a:p>
          <a:p>
            <a:r>
              <a:rPr lang="en-US" dirty="0"/>
              <a:t>1.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regresi</a:t>
            </a:r>
            <a:endParaRPr lang="en-US" dirty="0"/>
          </a:p>
          <a:p>
            <a:r>
              <a:rPr lang="en-US" dirty="0"/>
              <a:t>2. Model </a:t>
            </a:r>
            <a:r>
              <a:rPr lang="en-US" dirty="0" err="1"/>
              <a:t>regresi</a:t>
            </a:r>
            <a:r>
              <a:rPr lang="en-US" dirty="0"/>
              <a:t> linier</a:t>
            </a:r>
          </a:p>
          <a:p>
            <a:r>
              <a:rPr lang="en-US" dirty="0"/>
              <a:t>3.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regresi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Prediksi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model </a:t>
            </a:r>
            <a:r>
              <a:rPr lang="en-US" dirty="0" err="1"/>
              <a:t>regresi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terstandarisasi</a:t>
            </a:r>
            <a:endParaRPr lang="en-US" dirty="0"/>
          </a:p>
          <a:p>
            <a:r>
              <a:rPr lang="en-US" dirty="0"/>
              <a:t>7. Goodness of fit model </a:t>
            </a:r>
            <a:r>
              <a:rPr lang="en-US" dirty="0" err="1"/>
              <a:t>regresi</a:t>
            </a:r>
            <a:endParaRPr lang="en-US" dirty="0"/>
          </a:p>
          <a:p>
            <a:r>
              <a:rPr lang="en-US" dirty="0"/>
              <a:t>8. Uji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3CB33-B83E-439A-B9ED-A0CCD12F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665" y="2884517"/>
            <a:ext cx="3441469" cy="229708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Analisis</a:t>
            </a:r>
            <a:r>
              <a:rPr lang="en-US" sz="4800" dirty="0"/>
              <a:t> </a:t>
            </a:r>
            <a:r>
              <a:rPr lang="en-US" sz="4800" dirty="0" err="1"/>
              <a:t>regresi</a:t>
            </a:r>
            <a:r>
              <a:rPr lang="en-US" sz="4800" dirty="0"/>
              <a:t> linier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6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762000"/>
            <a:ext cx="8610600" cy="4267200"/>
          </a:xfrm>
          <a:prstGeom prst="rect">
            <a:avLst/>
          </a:prstGeom>
          <a:solidFill>
            <a:srgbClr val="FF66FF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</a:t>
            </a:r>
            <a:r>
              <a:rPr lang="id-ID" sz="2000" dirty="0"/>
              <a:t>volume penjulan atas dasar besarnya pengeluaran iklan. Apakah kita bisa menggunakan garis regresi tersebut untuk melakukan prediksi penjualan perusahaan atas dasar pengeluaran iklan dengan milihat nilai standard error of estimate?</a:t>
            </a:r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548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28800" y="5257800"/>
            <a:ext cx="8610600" cy="14478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id-ID" sz="2000" dirty="0"/>
              <a:t>Nilai standard error of estimate </a:t>
            </a:r>
            <a:r>
              <a:rPr lang="en-US" sz="2000" dirty="0"/>
              <a:t> </a:t>
            </a:r>
            <a:r>
              <a:rPr lang="id-ID" sz="2000" dirty="0"/>
              <a:t>relatif kecil sebe</a:t>
            </a:r>
            <a:r>
              <a:rPr lang="en-US" sz="2000" dirty="0"/>
              <a:t>s</a:t>
            </a:r>
            <a:r>
              <a:rPr lang="id-ID" sz="2000" dirty="0"/>
              <a:t>ar 5,3329 sehingga kita bisa menggunakan garis regresi yang kita dapatkan untuk melakukan prediksi volume penjualan perusahaan</a:t>
            </a:r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  <p:bldP spid="1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94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b="1" dirty="0"/>
              <a:t>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4.5</a:t>
            </a:r>
            <a:r>
              <a:rPr lang="id-ID" sz="2000" b="1" dirty="0"/>
              <a:t>. Interval Estimasi </a:t>
            </a:r>
            <a:endParaRPr lang="en-US" sz="2000" dirty="0"/>
          </a:p>
          <a:p>
            <a:pPr marL="225425" indent="-225425">
              <a:buFont typeface="Symbol" pitchFamily="18" charset="2"/>
              <a:buChar char="·"/>
            </a:pPr>
            <a:r>
              <a:rPr lang="en-US" sz="2000" dirty="0"/>
              <a:t>R</a:t>
            </a:r>
            <a:r>
              <a:rPr lang="id-ID" sz="2000" dirty="0"/>
              <a:t>egresi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id-ID" sz="2000" dirty="0"/>
              <a:t>prediksi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estimasi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id-ID" sz="2000" dirty="0"/>
              <a:t>(</a:t>
            </a:r>
            <a:r>
              <a:rPr lang="id-ID" sz="2000" i="1" dirty="0"/>
              <a:t>point estimate</a:t>
            </a:r>
            <a:r>
              <a:rPr lang="id-ID" sz="2000" dirty="0"/>
              <a:t>)</a:t>
            </a:r>
            <a:endParaRPr lang="en-US" sz="2000" dirty="0"/>
          </a:p>
          <a:p>
            <a:pPr marL="225425" indent="-225425">
              <a:buFont typeface="Symbol" pitchFamily="18" charset="2"/>
              <a:buChar char="·"/>
            </a:pPr>
            <a:r>
              <a:rPr lang="id-ID" sz="2000" dirty="0"/>
              <a:t> interval estimasi ( interval estimate) digunakan</a:t>
            </a:r>
            <a:r>
              <a:rPr lang="en-US" sz="2000" dirty="0"/>
              <a:t> </a:t>
            </a:r>
            <a:r>
              <a:rPr lang="id-ID" sz="2000" dirty="0"/>
              <a:t>menjawab </a:t>
            </a:r>
            <a:r>
              <a:rPr lang="en-US" sz="2000" dirty="0" err="1"/>
              <a:t>soal</a:t>
            </a:r>
            <a:r>
              <a:rPr lang="en-US" sz="2000" dirty="0"/>
              <a:t> </a:t>
            </a:r>
            <a:r>
              <a:rPr lang="id-ID" sz="2000" dirty="0"/>
              <a:t>probabilitas.</a:t>
            </a:r>
            <a:endParaRPr lang="en-US" sz="2000" dirty="0"/>
          </a:p>
          <a:p>
            <a:pPr marL="225425" indent="-225425">
              <a:buFont typeface="Symbol" pitchFamily="18" charset="2"/>
              <a:buChar char="·"/>
            </a:pPr>
            <a:r>
              <a:rPr lang="id-ID" sz="2000" dirty="0"/>
              <a:t>Ada jenis estimasi interval yaitu: </a:t>
            </a:r>
            <a:endParaRPr lang="en-US" sz="2000" dirty="0"/>
          </a:p>
          <a:p>
            <a:pPr marL="457200" indent="-231775">
              <a:buFont typeface="+mj-lt"/>
              <a:buAutoNum type="arabicParenR"/>
            </a:pPr>
            <a:r>
              <a:rPr lang="id-ID" sz="2000" dirty="0"/>
              <a:t> interval keyakinan (</a:t>
            </a:r>
            <a:r>
              <a:rPr lang="id-ID" sz="2000" i="1" dirty="0"/>
              <a:t>confidence interval</a:t>
            </a:r>
            <a:r>
              <a:rPr lang="id-ID" sz="2000" dirty="0"/>
              <a:t>) merupakan estimasi interval untuk nilai rata-rata Y pada nilai X tertentu</a:t>
            </a:r>
            <a:endParaRPr lang="en-US" sz="2000" dirty="0"/>
          </a:p>
          <a:p>
            <a:pPr marL="457200" indent="-231775">
              <a:buFont typeface="+mj-lt"/>
              <a:buAutoNum type="arabicParenR"/>
            </a:pPr>
            <a:r>
              <a:rPr lang="en-US" sz="2000" dirty="0"/>
              <a:t> </a:t>
            </a:r>
            <a:r>
              <a:rPr lang="id-ID" sz="2000" dirty="0"/>
              <a:t>interval prediksi (</a:t>
            </a:r>
            <a:r>
              <a:rPr lang="id-ID" sz="2000" i="1" dirty="0"/>
              <a:t>prediction interval</a:t>
            </a:r>
            <a:r>
              <a:rPr lang="id-ID" sz="2000" dirty="0"/>
              <a:t>)</a:t>
            </a:r>
            <a:r>
              <a:rPr lang="en-US" sz="2000" dirty="0"/>
              <a:t> </a:t>
            </a:r>
            <a:r>
              <a:rPr lang="id-ID" sz="2000" dirty="0"/>
              <a:t>merupakan estiamsi untuk nilai Y pada nilai X tertentu</a:t>
            </a:r>
            <a:endParaRPr lang="en-US" sz="2000" dirty="0"/>
          </a:p>
          <a:p>
            <a:pPr marL="457200" indent="-231775">
              <a:buFont typeface="+mj-lt"/>
              <a:buAutoNum type="arabicParenR"/>
            </a:pPr>
            <a:endParaRPr lang="en-US" sz="2000" dirty="0"/>
          </a:p>
          <a:p>
            <a:r>
              <a:rPr lang="en-US" sz="2000" dirty="0"/>
              <a:t>Formula interval </a:t>
            </a:r>
            <a:r>
              <a:rPr lang="en-US" sz="2000" dirty="0" err="1"/>
              <a:t>keyakinan</a:t>
            </a:r>
            <a:r>
              <a:rPr lang="en-US" sz="2000" dirty="0"/>
              <a:t>		Formula interval </a:t>
            </a:r>
            <a:r>
              <a:rPr lang="en-US" sz="2000" dirty="0" err="1"/>
              <a:t>prediksi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33600" y="3810000"/>
          <a:ext cx="2971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333440" imgH="1218960" progId="Equation.3">
                  <p:embed/>
                </p:oleObj>
              </mc:Choice>
              <mc:Fallback>
                <p:oleObj name="Equation" r:id="rId3" imgW="1333440" imgH="1218960" progId="Equation.3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2971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553200" y="3962400"/>
          <a:ext cx="358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1269720" imgH="406080" progId="Equation.3">
                  <p:embed/>
                </p:oleObj>
              </mc:Choice>
              <mc:Fallback>
                <p:oleObj name="Equation" r:id="rId5" imgW="1269720" imgH="406080" progId="Equation.3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3581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94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id-ID" sz="2000" dirty="0"/>
              <a:t>Kembali ke contoh tpengaruh pengeluaran iklan terhadap volume penjualan. 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D</a:t>
            </a:r>
            <a:r>
              <a:rPr lang="id-ID" sz="2000" dirty="0"/>
              <a:t>engan interval kenyakinan 95% berapa nilai interval estimasi 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D</a:t>
            </a:r>
            <a:r>
              <a:rPr lang="id-ID" sz="2000" dirty="0"/>
              <a:t>engan interval prediksi 95% berapa nilai interval prediksinya jika pengeluaran iklan sebesar 1100 juta rupiah? 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r>
              <a:rPr lang="id-ID" sz="2000" dirty="0"/>
              <a:t>Nilai rata-rata X 518,75, standard error of estimate 5,3329 dan nilai kritis t</a:t>
            </a:r>
            <a:r>
              <a:rPr lang="en-US" sz="2000" dirty="0"/>
              <a:t> d</a:t>
            </a:r>
            <a:r>
              <a:rPr lang="id-ID" sz="2000" dirty="0"/>
              <a:t>engan interval keyakinan 95% dan df =8-2=6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id-ID" sz="2000" dirty="0"/>
              <a:t> 2.447.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231775">
              <a:buFont typeface="+mj-lt"/>
              <a:buAutoNum type="arabicParenR"/>
            </a:pP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2895600"/>
            <a:ext cx="4486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029200"/>
            <a:ext cx="52006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5867401"/>
            <a:ext cx="5629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335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Interval estimasi antara 108,9527 – 118,2123 </a:t>
            </a:r>
            <a:endParaRPr lang="en-US" sz="2000" dirty="0"/>
          </a:p>
          <a:p>
            <a:r>
              <a:rPr lang="id-ID" sz="2000" dirty="0"/>
              <a:t>Interval prediksi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id-ID" sz="2000" dirty="0"/>
              <a:t>99,7359 – 127,4291</a:t>
            </a:r>
            <a:endParaRPr lang="en-US" sz="2000" dirty="0"/>
          </a:p>
          <a:p>
            <a:endParaRPr lang="en-US" sz="2000" b="1" dirty="0"/>
          </a:p>
          <a:p>
            <a:r>
              <a:rPr lang="id-ID" sz="2000" b="1" dirty="0"/>
              <a:t>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4.6</a:t>
            </a:r>
            <a:r>
              <a:rPr lang="id-ID" sz="2000" b="1" dirty="0"/>
              <a:t>. Standard Error of Coefficient</a:t>
            </a:r>
            <a:endParaRPr lang="en-US" sz="2000" dirty="0"/>
          </a:p>
          <a:p>
            <a:r>
              <a:rPr lang="en-US" sz="2000" dirty="0"/>
              <a:t>K</a:t>
            </a:r>
            <a:r>
              <a:rPr lang="id-ID" sz="2000" dirty="0"/>
              <a:t>esalahan standar koefisien (</a:t>
            </a:r>
            <a:r>
              <a:rPr lang="id-ID" sz="2000" i="1" dirty="0"/>
              <a:t>Standard error of coefficient</a:t>
            </a:r>
            <a:r>
              <a:rPr lang="id-ID" sz="2000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mengukur</a:t>
            </a:r>
            <a:r>
              <a:rPr lang="en-US" sz="2000" dirty="0"/>
              <a:t> k</a:t>
            </a:r>
            <a:r>
              <a:rPr lang="id-ID" sz="2000" dirty="0"/>
              <a:t>etepatan estimator OLS </a:t>
            </a:r>
            <a:r>
              <a:rPr lang="en-US" sz="2000" dirty="0"/>
              <a:t>.</a:t>
            </a:r>
          </a:p>
          <a:p>
            <a:r>
              <a:rPr lang="id-ID" sz="2000" dirty="0"/>
              <a:t>Formula </a:t>
            </a:r>
            <a:r>
              <a:rPr lang="id-ID" sz="2000" i="1" dirty="0"/>
              <a:t>standard error</a:t>
            </a:r>
            <a:r>
              <a:rPr lang="id-ID" sz="2000" dirty="0"/>
              <a:t>  koefisein </a:t>
            </a:r>
            <a:r>
              <a:rPr lang="en-US" sz="2000" dirty="0"/>
              <a:t> </a:t>
            </a:r>
            <a:r>
              <a:rPr lang="id-ID" sz="2000" dirty="0"/>
              <a:t>sbb:</a:t>
            </a:r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1771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048001"/>
            <a:ext cx="2533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1" y="3048000"/>
            <a:ext cx="2105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28800" y="4114800"/>
            <a:ext cx="8610600" cy="25146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id-ID" sz="2000" dirty="0"/>
              <a:t>adalah varian,  </a:t>
            </a:r>
            <a:r>
              <a:rPr lang="en-US" sz="2000" dirty="0"/>
              <a:t>se </a:t>
            </a:r>
            <a:r>
              <a:rPr lang="id-ID" sz="2000" dirty="0"/>
              <a:t>adalah </a:t>
            </a:r>
            <a:r>
              <a:rPr lang="id-ID" sz="2000" i="1" dirty="0"/>
              <a:t>standard error</a:t>
            </a:r>
            <a:r>
              <a:rPr lang="id-ID" sz="2000" dirty="0"/>
              <a:t> koefisien</a:t>
            </a:r>
            <a:r>
              <a:rPr lang="en-US" sz="2000" dirty="0"/>
              <a:t>,  x = X-</a:t>
            </a:r>
            <a:r>
              <a:rPr lang="en-US" sz="2000" dirty="0">
                <a:sym typeface="Symbol"/>
              </a:rPr>
              <a:t>X </a:t>
            </a:r>
            <a:r>
              <a:rPr lang="en-US" sz="2000" dirty="0" err="1">
                <a:sym typeface="Symbol"/>
              </a:rPr>
              <a:t>dan</a:t>
            </a:r>
            <a:r>
              <a:rPr lang="en-US" sz="2000" dirty="0">
                <a:sym typeface="Symbol"/>
              </a:rPr>
              <a:t> 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dicari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dengan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menggunakan</a:t>
            </a:r>
            <a:r>
              <a:rPr lang="en-US" sz="2000" dirty="0">
                <a:sym typeface="Symbol"/>
              </a:rPr>
              <a:t> formula </a:t>
            </a:r>
            <a:r>
              <a:rPr lang="en-US" sz="2000" dirty="0" err="1">
                <a:sym typeface="Symbol"/>
              </a:rPr>
              <a:t>sbb</a:t>
            </a:r>
            <a:r>
              <a:rPr lang="en-US" sz="2000" dirty="0">
                <a:sym typeface="Symbol"/>
              </a:rPr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657600" y="4953000"/>
          <a:ext cx="3048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7" imgW="1193760" imgH="622080" progId="Equation.3">
                  <p:embed/>
                </p:oleObj>
              </mc:Choice>
              <mc:Fallback>
                <p:oleObj name="Equation" r:id="rId7" imgW="1193760" imgH="622080" progId="Equation.3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3048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  <p:bldP spid="1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943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b="1" dirty="0"/>
              <a:t> 1</a:t>
            </a:r>
            <a:r>
              <a:rPr lang="en-US" sz="2000" b="1" dirty="0"/>
              <a:t>5</a:t>
            </a:r>
            <a:r>
              <a:rPr lang="id-ID" sz="2000" b="1" dirty="0"/>
              <a:t>.</a:t>
            </a:r>
            <a:r>
              <a:rPr lang="en-US" sz="2000" b="1" dirty="0"/>
              <a:t>4.7</a:t>
            </a:r>
            <a:r>
              <a:rPr lang="id-ID" sz="2000" b="1" dirty="0"/>
              <a:t>. Koefisien Determinasi (R</a:t>
            </a:r>
            <a:r>
              <a:rPr lang="id-ID" sz="2000" b="1" baseline="30000" dirty="0"/>
              <a:t>2</a:t>
            </a:r>
            <a:r>
              <a:rPr lang="id-ID" sz="2000" b="1" dirty="0"/>
              <a:t>)</a:t>
            </a:r>
            <a:endParaRPr lang="en-US" sz="2000" dirty="0"/>
          </a:p>
          <a:p>
            <a:r>
              <a:rPr lang="id-ID" sz="2000" dirty="0"/>
              <a:t>Ukuran kebaikan garis regresi ini disebut dengan koefisien determinasi (coefficient of determination )</a:t>
            </a:r>
            <a:r>
              <a:rPr lang="en-US" sz="2000" dirty="0"/>
              <a:t> yang </a:t>
            </a:r>
            <a:r>
              <a:rPr lang="id-ID" sz="2000" dirty="0"/>
              <a:t>mengukur persentase total variasi Y yang dijelaskan oleh variabel independen X</a:t>
            </a:r>
            <a:endParaRPr lang="en-US" sz="2000" dirty="0"/>
          </a:p>
          <a:p>
            <a:r>
              <a:rPr lang="id-ID" sz="2000" dirty="0"/>
              <a:t>Variasi total terdiri</a:t>
            </a:r>
            <a:r>
              <a:rPr lang="en-US" sz="2000" dirty="0"/>
              <a:t> </a:t>
            </a:r>
            <a:r>
              <a:rPr lang="id-ID" sz="2000" dirty="0"/>
              <a:t>variasi karena garis regresi dan variasi residu</a:t>
            </a:r>
            <a:r>
              <a:rPr lang="en-US" sz="2000" dirty="0"/>
              <a:t>al.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2286000"/>
            <a:ext cx="2466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52800"/>
            <a:ext cx="678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27432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Penjumlahan</a:t>
            </a:r>
            <a:r>
              <a:rPr lang="en-US" sz="2000" dirty="0"/>
              <a:t> </a:t>
            </a:r>
            <a:r>
              <a:rPr lang="en-US" sz="2000" dirty="0" err="1"/>
              <a:t>kuadrat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total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i="1" dirty="0"/>
              <a:t>total sum of squares</a:t>
            </a:r>
            <a:r>
              <a:rPr lang="en-US" sz="2000" dirty="0"/>
              <a:t> (TSS)</a:t>
            </a:r>
          </a:p>
          <a:p>
            <a:r>
              <a:rPr lang="en-US" sz="2000" dirty="0" err="1"/>
              <a:t>Penjumlahan</a:t>
            </a:r>
            <a:r>
              <a:rPr lang="en-US" sz="2000" dirty="0"/>
              <a:t> </a:t>
            </a:r>
            <a:r>
              <a:rPr lang="en-US" sz="2000" dirty="0" err="1"/>
              <a:t>kuadrat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i="1" dirty="0"/>
              <a:t>explained sum of squares</a:t>
            </a:r>
            <a:r>
              <a:rPr lang="en-US" sz="2000" dirty="0"/>
              <a:t> (ESS)</a:t>
            </a:r>
          </a:p>
          <a:p>
            <a:r>
              <a:rPr lang="en-US" sz="2000" dirty="0" err="1"/>
              <a:t>Penjumlahan</a:t>
            </a:r>
            <a:r>
              <a:rPr lang="en-US" sz="2000" dirty="0"/>
              <a:t> </a:t>
            </a:r>
            <a:r>
              <a:rPr lang="en-US" sz="2000" dirty="0" err="1"/>
              <a:t>kuadrat</a:t>
            </a:r>
            <a:r>
              <a:rPr lang="en-US" sz="2000" dirty="0"/>
              <a:t> </a:t>
            </a:r>
            <a:r>
              <a:rPr lang="en-US" sz="2000" dirty="0" err="1"/>
              <a:t>variasi</a:t>
            </a:r>
            <a:r>
              <a:rPr lang="en-US" sz="2000" dirty="0"/>
              <a:t> residual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i="1" dirty="0"/>
              <a:t>residual sum of squares</a:t>
            </a:r>
            <a:r>
              <a:rPr lang="en-US" sz="2000" dirty="0"/>
              <a:t> (RSS)</a:t>
            </a:r>
          </a:p>
          <a:p>
            <a:endParaRPr lang="en-US" sz="2000" dirty="0"/>
          </a:p>
          <a:p>
            <a:r>
              <a:rPr lang="en-US" sz="2000" dirty="0"/>
              <a:t>	TSS= ESS + RSS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0" y="3581400"/>
            <a:ext cx="8610600" cy="3048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Koefisien</a:t>
            </a:r>
            <a:r>
              <a:rPr lang="en-US" sz="2000" dirty="0"/>
              <a:t> </a:t>
            </a:r>
            <a:r>
              <a:rPr lang="en-US" sz="2000" dirty="0" err="1"/>
              <a:t>determinasi</a:t>
            </a:r>
            <a:r>
              <a:rPr lang="en-US" sz="2000" dirty="0"/>
              <a:t> (R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48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953001"/>
            <a:ext cx="449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943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449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volume </a:t>
            </a:r>
            <a:r>
              <a:rPr lang="en-US" sz="2000" dirty="0" err="1"/>
              <a:t>penjualan</a:t>
            </a:r>
            <a:r>
              <a:rPr lang="en-US" sz="2000" dirty="0"/>
              <a:t>.</a:t>
            </a:r>
          </a:p>
          <a:p>
            <a:r>
              <a:rPr lang="id-ID" sz="2000" dirty="0"/>
              <a:t>Berapa besarnya koefisien determinasi (R</a:t>
            </a:r>
            <a:r>
              <a:rPr lang="id-ID" sz="2000" baseline="30000" dirty="0"/>
              <a:t>2</a:t>
            </a:r>
            <a:r>
              <a:rPr lang="id-ID" sz="2000" dirty="0"/>
              <a:t>)?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524000"/>
            <a:ext cx="4391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60769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28800" y="5334000"/>
            <a:ext cx="8610600" cy="12954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id-ID" sz="2000" dirty="0"/>
              <a:t>Dengan </a:t>
            </a:r>
            <a:r>
              <a:rPr lang="en-US" sz="2000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= 0,9743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id-ID" sz="2000" dirty="0"/>
              <a:t>variasi volume penjualan dijelaskan oleh variasi pengeluaran iklan sebesar 97,43% sisanya sebesar 2,57% dijelaskan oleh variabel lainnya.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  <p:bldP spid="1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3881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52600" y="685800"/>
            <a:ext cx="8686800" cy="594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 err="1"/>
              <a:t>Regresi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id-ID" sz="2000" dirty="0"/>
              <a:t>Program Komputer SPSS</a:t>
            </a:r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457200" indent="-231775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pPr marL="177800" indent="-177800" algn="just"/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7912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b="1" dirty="0"/>
              <a:t>15.1.  </a:t>
            </a:r>
            <a:r>
              <a:rPr lang="en-US" sz="2000" b="1" dirty="0" err="1"/>
              <a:t>Korelasi</a:t>
            </a:r>
            <a:r>
              <a:rPr lang="en-US" sz="2000" b="1" dirty="0"/>
              <a:t>, </a:t>
            </a:r>
            <a:r>
              <a:rPr lang="en-US" sz="2000" b="1" dirty="0" err="1"/>
              <a:t>Regresi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Kausalitas</a:t>
            </a:r>
            <a:endParaRPr lang="en-US" sz="2000" b="1" dirty="0"/>
          </a:p>
          <a:p>
            <a:pPr marL="344488" indent="-344488">
              <a:buFont typeface="Symbol" pitchFamily="18" charset="2"/>
              <a:buChar char="·"/>
            </a:pPr>
            <a:r>
              <a:rPr lang="id-ID" sz="2000" dirty="0"/>
              <a:t>Korelasi menunjukkan derajat asosiasi atau keeratan hubungan antara satu variabel dengan variabel lainnya. </a:t>
            </a:r>
            <a:endParaRPr lang="en-US" sz="2000" dirty="0"/>
          </a:p>
          <a:p>
            <a:pPr marL="344488" indent="-344488"/>
            <a:r>
              <a:rPr lang="en-US" sz="2000" dirty="0"/>
              <a:t>	</a:t>
            </a:r>
            <a:r>
              <a:rPr lang="id-ID" sz="2000" dirty="0"/>
              <a:t>Misalnya korelasi pengeluaran iklan dan volume penjualan.</a:t>
            </a:r>
            <a:endParaRPr lang="en-US" sz="2000" dirty="0"/>
          </a:p>
          <a:p>
            <a:pPr marL="344488" indent="-344488">
              <a:buFont typeface="Symbol" pitchFamily="18" charset="2"/>
              <a:buChar char="·"/>
            </a:pPr>
            <a:r>
              <a:rPr lang="id-ID" sz="2000" dirty="0"/>
              <a:t>Regresi menjelaskan pengaruh satu variabel </a:t>
            </a:r>
            <a:r>
              <a:rPr lang="en-US" sz="2000" dirty="0"/>
              <a:t>(</a:t>
            </a:r>
            <a:r>
              <a:rPr lang="id-ID" sz="2000" dirty="0"/>
              <a:t>variabel independen</a:t>
            </a:r>
            <a:r>
              <a:rPr lang="en-US" sz="2000" dirty="0"/>
              <a:t>)</a:t>
            </a:r>
            <a:r>
              <a:rPr lang="id-ID" sz="2000" dirty="0"/>
              <a:t> terhadap variabel lain </a:t>
            </a:r>
            <a:r>
              <a:rPr lang="en-US" sz="2000" dirty="0"/>
              <a:t>(</a:t>
            </a:r>
            <a:r>
              <a:rPr lang="id-ID" sz="2000" dirty="0"/>
              <a:t>variabel dependen</a:t>
            </a:r>
            <a:r>
              <a:rPr lang="en-US" sz="2000" dirty="0"/>
              <a:t>)</a:t>
            </a:r>
            <a:r>
              <a:rPr lang="id-ID" sz="2000" dirty="0"/>
              <a:t>. </a:t>
            </a:r>
            <a:endParaRPr lang="en-US" sz="2000" dirty="0"/>
          </a:p>
          <a:p>
            <a:pPr marL="344488" indent="-344488"/>
            <a:r>
              <a:rPr lang="en-US" sz="2000" dirty="0"/>
              <a:t>	</a:t>
            </a:r>
            <a:r>
              <a:rPr lang="id-ID" sz="2000" dirty="0"/>
              <a:t>Misalnya</a:t>
            </a:r>
            <a:r>
              <a:rPr lang="en-US" sz="2000" dirty="0"/>
              <a:t> </a:t>
            </a:r>
            <a:r>
              <a:rPr lang="id-ID" sz="2000" dirty="0"/>
              <a:t>pengaruh pengeluaran iklan terhadap volume penjualan. </a:t>
            </a:r>
            <a:endParaRPr lang="en-US" sz="2000" dirty="0"/>
          </a:p>
          <a:p>
            <a:pPr marL="344488" indent="-344488">
              <a:buFont typeface="Symbol" pitchFamily="18" charset="2"/>
              <a:buChar char="·"/>
            </a:pPr>
            <a:r>
              <a:rPr lang="id-ID" sz="2000" dirty="0"/>
              <a:t>kausalitas menunjukkan hubungan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id-ID" sz="2000" dirty="0"/>
              <a:t>dua arah.</a:t>
            </a:r>
            <a:endParaRPr lang="en-US" sz="2000" dirty="0"/>
          </a:p>
          <a:p>
            <a:pPr marL="344488" indent="-344488">
              <a:buFont typeface="Symbol" pitchFamily="18" charset="2"/>
              <a:buChar char="·"/>
            </a:pPr>
            <a:endParaRPr lang="en-US" sz="2000" b="1" dirty="0"/>
          </a:p>
          <a:p>
            <a:r>
              <a:rPr lang="id-ID" sz="2000" b="1" dirty="0"/>
              <a:t>15.</a:t>
            </a:r>
            <a:r>
              <a:rPr lang="en-US" sz="2000" b="1" dirty="0"/>
              <a:t>2. </a:t>
            </a:r>
            <a:r>
              <a:rPr lang="id-ID" sz="2000" b="1" dirty="0"/>
              <a:t>Jenis-Jenis Korelasi</a:t>
            </a:r>
            <a:endParaRPr lang="en-US" sz="2000" dirty="0"/>
          </a:p>
          <a:p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id-ID" sz="2000" dirty="0"/>
              <a:t>bisa dikelompokkan menjadi 3 kelompok</a:t>
            </a:r>
            <a:r>
              <a:rPr lang="en-US" sz="2000" dirty="0"/>
              <a:t>:</a:t>
            </a:r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korelasi positif vs negatif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korelasi Linier vs nonlinier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korelasi sederhana, parsial </a:t>
            </a:r>
            <a:r>
              <a:rPr lang="id-ID" sz="2000"/>
              <a:t>atau kompleks</a:t>
            </a:r>
            <a:endParaRPr lang="en-US" sz="2000" dirty="0"/>
          </a:p>
          <a:p>
            <a:pPr lvl="0"/>
            <a:endParaRPr lang="en-US" sz="2000" dirty="0"/>
          </a:p>
          <a:p>
            <a:r>
              <a:rPr lang="id-ID" sz="2000" b="1" dirty="0"/>
              <a:t>15.</a:t>
            </a:r>
            <a:r>
              <a:rPr lang="en-US" sz="2000" b="1" dirty="0"/>
              <a:t>2</a:t>
            </a:r>
            <a:r>
              <a:rPr lang="id-ID" sz="2000" b="1" dirty="0"/>
              <a:t>.1. Korelasi Positif vs Negatif</a:t>
            </a:r>
            <a:endParaRPr lang="en-US" sz="2000" dirty="0"/>
          </a:p>
          <a:p>
            <a:pPr marL="344488" indent="-344488">
              <a:buFont typeface="Wingdings" pitchFamily="2" charset="2"/>
              <a:buChar char="v"/>
            </a:pPr>
            <a:r>
              <a:rPr lang="id-ID" sz="2000" dirty="0"/>
              <a:t>Korelasi positif jika pergerakan dua variabel bergerak dalam arah yang sama</a:t>
            </a:r>
            <a:endParaRPr lang="en-US" sz="2000" dirty="0"/>
          </a:p>
          <a:p>
            <a:pPr marL="344488" indent="-344488">
              <a:buFont typeface="Wingdings" pitchFamily="2" charset="2"/>
              <a:buChar char="v"/>
            </a:pPr>
            <a:r>
              <a:rPr lang="id-ID" sz="2000" dirty="0"/>
              <a:t>korelasi negatif jika pergerakan dua variabel bergerak dalam arah berlawanan </a:t>
            </a:r>
            <a:endParaRPr lang="en-US" sz="2000" b="1" dirty="0"/>
          </a:p>
          <a:p>
            <a:endParaRPr lang="en-US" sz="2400" b="1" dirty="0"/>
          </a:p>
          <a:p>
            <a:endParaRPr lang="en-US" sz="2400" dirty="0"/>
          </a:p>
          <a:p>
            <a:pPr algn="just"/>
            <a:endParaRPr lang="en-US" sz="2400" b="1" dirty="0"/>
          </a:p>
          <a:p>
            <a:pPr marL="236538" indent="-236538" algn="just"/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791200"/>
          </a:xfrm>
          <a:prstGeom prst="rect">
            <a:avLst/>
          </a:prstGeom>
          <a:solidFill>
            <a:srgbClr val="FF66CC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d-ID" sz="2000" b="1" dirty="0"/>
              <a:t>15.</a:t>
            </a:r>
            <a:r>
              <a:rPr lang="en-US" sz="2000" b="1" dirty="0"/>
              <a:t>2</a:t>
            </a:r>
            <a:r>
              <a:rPr lang="id-ID" sz="2000" b="1" dirty="0"/>
              <a:t>.2</a:t>
            </a:r>
            <a:r>
              <a:rPr lang="en-US" sz="2000" b="1" dirty="0"/>
              <a:t>.</a:t>
            </a:r>
            <a:r>
              <a:rPr lang="id-ID" sz="2000" b="1" dirty="0"/>
              <a:t> Korelasi Linier Vs Nonlinier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Korelasi linier jika perubahan absolut dua variabel menaik atau menurun dalam perubahan konstan. </a:t>
            </a:r>
            <a:endParaRPr lang="en-US" sz="2000" dirty="0"/>
          </a:p>
          <a:p>
            <a:pPr marL="344488" indent="-344488">
              <a:buFont typeface="Wingdings" pitchFamily="2" charset="2"/>
              <a:buChar char="ü"/>
            </a:pPr>
            <a:r>
              <a:rPr lang="id-ID" sz="2000" dirty="0"/>
              <a:t>korelasi tidak lini</a:t>
            </a:r>
            <a:r>
              <a:rPr lang="en-US" sz="2000" dirty="0"/>
              <a:t>e</a:t>
            </a:r>
            <a:r>
              <a:rPr lang="id-ID" sz="2000" dirty="0"/>
              <a:t>r jika perubahan absolut satu variabel terhadap variabel lain tidak konstan. </a:t>
            </a:r>
            <a:endParaRPr lang="en-US" sz="2000" dirty="0"/>
          </a:p>
          <a:p>
            <a:endParaRPr lang="en-US" sz="2000" dirty="0"/>
          </a:p>
          <a:p>
            <a:r>
              <a:rPr lang="id-ID" sz="2000" b="1" dirty="0"/>
              <a:t>15.</a:t>
            </a:r>
            <a:r>
              <a:rPr lang="en-US" sz="2000" b="1" dirty="0"/>
              <a:t>2</a:t>
            </a:r>
            <a:r>
              <a:rPr lang="id-ID" sz="2000" b="1" dirty="0"/>
              <a:t>.</a:t>
            </a:r>
            <a:r>
              <a:rPr lang="en-US" sz="2000" b="1" dirty="0"/>
              <a:t>2.</a:t>
            </a:r>
            <a:r>
              <a:rPr lang="id-ID" sz="2000" b="1" dirty="0"/>
              <a:t>3. Korelasi Sederhana, Parsial dan Komplek</a:t>
            </a:r>
            <a:endParaRPr lang="en-US" sz="2000" dirty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000" dirty="0"/>
              <a:t>K</a:t>
            </a:r>
            <a:r>
              <a:rPr lang="id-ID" sz="2000" dirty="0"/>
              <a:t>orelasi sederhana </a:t>
            </a:r>
            <a:r>
              <a:rPr lang="en-US" sz="2000" dirty="0"/>
              <a:t> </a:t>
            </a:r>
            <a:r>
              <a:rPr lang="id-ID" sz="2000" dirty="0"/>
              <a:t>melihat keeratan hubungan antara dua variabel</a:t>
            </a:r>
            <a:r>
              <a:rPr lang="en-US" sz="2000" dirty="0"/>
              <a:t>.</a:t>
            </a:r>
          </a:p>
          <a:p>
            <a:pPr marL="344488" indent="-344488">
              <a:buFont typeface="Wingdings" pitchFamily="2" charset="2"/>
              <a:buChar char="§"/>
            </a:pPr>
            <a:r>
              <a:rPr lang="en-US" sz="2000" dirty="0"/>
              <a:t>K</a:t>
            </a:r>
            <a:r>
              <a:rPr lang="id-ID" sz="2000" dirty="0"/>
              <a:t>orelasi parsial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id-ID" sz="2000" dirty="0"/>
              <a:t>lebih dari dua variabel tetapi kita hanya tertarik mencari korelasi dua variabel sedangkan variabel lain dianggap tetap</a:t>
            </a:r>
            <a:r>
              <a:rPr lang="en-US" sz="2000" dirty="0" err="1"/>
              <a:t>i</a:t>
            </a:r>
            <a:endParaRPr lang="en-US" sz="2000" dirty="0"/>
          </a:p>
          <a:p>
            <a:pPr marL="344488" indent="-344488">
              <a:buFont typeface="Wingdings" pitchFamily="2" charset="2"/>
              <a:buChar char="§"/>
            </a:pPr>
            <a:r>
              <a:rPr lang="en-US" sz="2000" dirty="0"/>
              <a:t>K</a:t>
            </a:r>
            <a:r>
              <a:rPr lang="id-ID" sz="2000" dirty="0"/>
              <a:t>orelasi komplek (</a:t>
            </a:r>
            <a:r>
              <a:rPr lang="id-ID" sz="2000" i="1" dirty="0"/>
              <a:t>multiple correlation</a:t>
            </a:r>
            <a:r>
              <a:rPr lang="id-ID" sz="2000" dirty="0"/>
              <a:t>)</a:t>
            </a:r>
            <a:r>
              <a:rPr lang="en-US" sz="2000" dirty="0"/>
              <a:t> </a:t>
            </a:r>
            <a:r>
              <a:rPr lang="id-ID" sz="2000" dirty="0"/>
              <a:t>ketika variabel yang dianalisis lebih dari dua variabel dan kita sekaligus mencari korelasi secara bersama-sama</a:t>
            </a:r>
            <a:r>
              <a:rPr lang="en-US" sz="2000" dirty="0"/>
              <a:t>.</a:t>
            </a:r>
          </a:p>
          <a:p>
            <a:r>
              <a:rPr lang="id-ID" sz="2000" dirty="0"/>
              <a:t> </a:t>
            </a:r>
            <a:endParaRPr lang="en-US" sz="2000" dirty="0"/>
          </a:p>
          <a:p>
            <a:r>
              <a:rPr lang="id-ID" sz="2000" b="1" dirty="0"/>
              <a:t>15.</a:t>
            </a:r>
            <a:r>
              <a:rPr lang="en-US" sz="2000" b="1" dirty="0"/>
              <a:t>3</a:t>
            </a:r>
            <a:r>
              <a:rPr lang="id-ID" sz="2000" b="1" dirty="0"/>
              <a:t>. Metode Perhitungan Korelasi</a:t>
            </a:r>
            <a:endParaRPr lang="en-US" sz="2000" dirty="0"/>
          </a:p>
          <a:p>
            <a:r>
              <a:rPr lang="id-ID" sz="2000" dirty="0"/>
              <a:t>Ada beberapa cara mencari </a:t>
            </a:r>
            <a:r>
              <a:rPr lang="en-US" sz="2000" dirty="0" err="1"/>
              <a:t>koefisien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2000" dirty="0"/>
              <a:t>Melalui sketergram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id-ID" sz="2000" dirty="0"/>
              <a:t>Metode Pearson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id-ID" sz="2000" dirty="0"/>
              <a:t>Metode Spearman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id-ID" sz="2000" dirty="0"/>
              <a:t>Koefisien Determinasi</a:t>
            </a:r>
            <a:endParaRPr lang="en-US" sz="2400" b="1" dirty="0"/>
          </a:p>
          <a:p>
            <a:pPr marL="236538" indent="-236538" algn="just"/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791200"/>
          </a:xfrm>
          <a:prstGeom prst="rect">
            <a:avLst/>
          </a:prstGeom>
          <a:solidFill>
            <a:srgbClr val="74FA7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 </a:t>
            </a:r>
            <a:r>
              <a:rPr lang="id-ID" sz="2000" b="1" dirty="0"/>
              <a:t>15.</a:t>
            </a:r>
            <a:r>
              <a:rPr lang="en-US" sz="2000" b="1" dirty="0"/>
              <a:t>3</a:t>
            </a:r>
            <a:r>
              <a:rPr lang="id-ID" sz="2000" b="1" dirty="0"/>
              <a:t>.</a:t>
            </a:r>
            <a:r>
              <a:rPr lang="en-US" sz="2000" b="1" dirty="0"/>
              <a:t>1.</a:t>
            </a:r>
            <a:r>
              <a:rPr lang="id-ID" sz="2000" b="1" dirty="0"/>
              <a:t> </a:t>
            </a:r>
            <a:r>
              <a:rPr lang="en-US" sz="2000" b="1" dirty="0"/>
              <a:t>S</a:t>
            </a:r>
            <a:r>
              <a:rPr lang="id-ID" sz="2000" b="1" dirty="0"/>
              <a:t>ketergram</a:t>
            </a:r>
            <a:endParaRPr lang="en-US" sz="2000" b="1" dirty="0"/>
          </a:p>
          <a:p>
            <a:r>
              <a:rPr lang="id-ID" sz="2000" dirty="0"/>
              <a:t>Sketergram (</a:t>
            </a:r>
            <a:r>
              <a:rPr lang="id-ID" sz="2000" i="1" dirty="0"/>
              <a:t>scattergram</a:t>
            </a:r>
            <a:r>
              <a:rPr lang="id-ID" sz="2000" dirty="0"/>
              <a:t>) atau diagram pencar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id-ID" sz="2000" dirty="0"/>
              <a:t>sebuah plot data antara satu variabel dengan variabel lain</a:t>
            </a:r>
            <a:r>
              <a:rPr lang="en-US" sz="2000" dirty="0"/>
              <a:t> yang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id-ID" sz="2000" dirty="0"/>
              <a:t>indikasi ada tidaknya korelasi antara dua variabel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id-ID" sz="2000" dirty="0"/>
              <a:t>angka numerik</a:t>
            </a:r>
            <a:r>
              <a:rPr lang="en-US" sz="2000" dirty="0"/>
              <a:t> </a:t>
            </a:r>
            <a:r>
              <a:rPr lang="en-US" sz="2000" dirty="0" err="1"/>
              <a:t>besarnya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id-ID" sz="2000" dirty="0"/>
              <a:t>Sketegram : </a:t>
            </a:r>
            <a:endParaRPr lang="en-US" sz="2000" dirty="0"/>
          </a:p>
          <a:p>
            <a:pPr marL="225425" indent="-225425">
              <a:buFont typeface="Symbol" pitchFamily="18" charset="2"/>
              <a:buChar char="·"/>
            </a:pPr>
            <a:r>
              <a:rPr lang="id-ID" sz="2000" dirty="0"/>
              <a:t>membantu kita melihat apakah terdapat hubungan antara dua variabel</a:t>
            </a:r>
            <a:endParaRPr lang="en-US" sz="2000" dirty="0"/>
          </a:p>
          <a:p>
            <a:pPr marL="225425" indent="-225425">
              <a:buFont typeface="Symbol" pitchFamily="18" charset="2"/>
              <a:buChar char="·"/>
            </a:pPr>
            <a:r>
              <a:rPr lang="id-ID" sz="2000" dirty="0"/>
              <a:t>membantu kita menentukan bentuk hubungan antar dua variabel apakah linier ataukah nonlinier.</a:t>
            </a:r>
            <a:endParaRPr lang="en-US" sz="2000" dirty="0"/>
          </a:p>
          <a:p>
            <a:endParaRPr lang="en-US" sz="2000" dirty="0"/>
          </a:p>
          <a:p>
            <a:endParaRPr lang="en-US" sz="2000" b="1" dirty="0"/>
          </a:p>
          <a:p>
            <a:pPr marL="236538" indent="-236538" algn="just"/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807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943600"/>
          </a:xfrm>
          <a:prstGeom prst="rect">
            <a:avLst/>
          </a:prstGeom>
          <a:solidFill>
            <a:srgbClr val="FF66CC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id-ID" sz="2000" dirty="0"/>
              <a:t> </a:t>
            </a:r>
            <a:endParaRPr lang="en-US" sz="2000" dirty="0"/>
          </a:p>
          <a:p>
            <a:endParaRPr lang="en-US" sz="2000" b="1" dirty="0"/>
          </a:p>
          <a:p>
            <a:pPr marL="236538" indent="-236538" algn="just"/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29286"/>
            <a:ext cx="8153400" cy="184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828800" y="685800"/>
                <a:ext cx="8610600" cy="57912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/>
              <a:p>
                <a:r>
                  <a:rPr lang="id-ID" sz="2000" dirty="0"/>
                  <a:t> </a:t>
                </a:r>
                <a:r>
                  <a:rPr lang="id-ID" sz="2000" b="1" dirty="0"/>
                  <a:t>15.</a:t>
                </a:r>
                <a:r>
                  <a:rPr lang="en-US" sz="2000" b="1" dirty="0"/>
                  <a:t>3</a:t>
                </a:r>
                <a:r>
                  <a:rPr lang="id-ID" sz="2000" b="1" dirty="0"/>
                  <a:t>.</a:t>
                </a:r>
                <a:r>
                  <a:rPr lang="en-US" sz="2000" b="1" dirty="0"/>
                  <a:t>2.</a:t>
                </a:r>
                <a:r>
                  <a:rPr lang="id-ID" sz="2000" b="1" dirty="0"/>
                  <a:t> </a:t>
                </a:r>
                <a:r>
                  <a:rPr lang="en-US" sz="2000" b="1" dirty="0" err="1"/>
                  <a:t>Korelasi</a:t>
                </a:r>
                <a:r>
                  <a:rPr lang="en-US" sz="2000" b="1" dirty="0"/>
                  <a:t> Pearson</a:t>
                </a:r>
              </a:p>
              <a:p>
                <a:r>
                  <a:rPr lang="id-ID" sz="2000" dirty="0"/>
                  <a:t>Koefisien Korelasi Person ini digunakan untuk menghitung korelasi antara dua variabel yang diukur dalam bentuk interval atau skala rasio.</a:t>
                </a:r>
                <a:endParaRPr lang="en-US" sz="2000" dirty="0"/>
              </a:p>
              <a:p>
                <a:endParaRPr lang="en-US" sz="2000" b="1" dirty="0"/>
              </a:p>
              <a:p>
                <a:r>
                  <a:rPr lang="en-US" sz="2000" b="1" dirty="0" err="1"/>
                  <a:t>Nilainya</a:t>
                </a:r>
                <a:r>
                  <a:rPr lang="en-US" sz="2000" b="1" dirty="0"/>
                  <a:t>             -1 ≤ r ≤ +1</a:t>
                </a:r>
              </a:p>
              <a:p>
                <a:pPr marL="236538" indent="-236538" algn="just"/>
                <a:r>
                  <a:rPr lang="en-US" sz="2000" dirty="0"/>
                  <a:t>r=-1 </a:t>
                </a:r>
                <a:r>
                  <a:rPr lang="id-ID" sz="2000" dirty="0"/>
                  <a:t>korelasi negatif yang sempurna </a:t>
                </a:r>
                <a:endParaRPr lang="en-US" sz="2000" dirty="0"/>
              </a:p>
              <a:p>
                <a:pPr marL="236538" indent="-236538" algn="just"/>
                <a:r>
                  <a:rPr lang="en-US" sz="2000" dirty="0"/>
                  <a:t>r=+1</a:t>
                </a:r>
                <a:r>
                  <a:rPr lang="id-ID" sz="2000" dirty="0"/>
                  <a:t> korelasi </a:t>
                </a:r>
                <a:r>
                  <a:rPr lang="en-US" sz="2000" dirty="0" err="1"/>
                  <a:t>positif</a:t>
                </a:r>
                <a:r>
                  <a:rPr lang="id-ID" sz="2000" dirty="0"/>
                  <a:t> yang sempurna</a:t>
                </a:r>
                <a:endParaRPr lang="en-US" sz="2000" dirty="0"/>
              </a:p>
              <a:p>
                <a:pPr marL="236538" indent="-236538" algn="just"/>
                <a:r>
                  <a:rPr lang="en-US" sz="2000" dirty="0"/>
                  <a:t>r= 0 </a:t>
                </a:r>
                <a:r>
                  <a:rPr lang="en-US" sz="2000" dirty="0" err="1"/>
                  <a:t>tidak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korelasi</a:t>
                </a:r>
                <a:endParaRPr lang="id-ID" sz="2000" dirty="0"/>
              </a:p>
              <a:p>
                <a:pPr marL="236538" indent="-236538" algn="just"/>
                <a:endParaRPr lang="id-ID" sz="2000" dirty="0"/>
              </a:p>
              <a:p>
                <a:pPr marL="236538" indent="-236538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d-ID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nary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p>
                                    <m:sSupPr>
                                      <m:ctrlP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d-ID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id-ID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id-ID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d-ID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id-ID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id-ID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d-ID" sz="2000" dirty="0"/>
              </a:p>
              <a:p>
                <a:pPr marL="236538" indent="-236538" algn="just"/>
                <a:endParaRPr lang="en-US" sz="2000" dirty="0"/>
              </a:p>
              <a:p>
                <a:pPr marL="236538" indent="-236538" algn="just"/>
                <a:endParaRPr lang="en-US" sz="2000" dirty="0"/>
              </a:p>
              <a:p>
                <a:pPr marL="236538" indent="-236538" algn="just"/>
                <a:endParaRPr lang="en-US" sz="2000" dirty="0"/>
              </a:p>
              <a:p>
                <a:pPr marL="177800" indent="-177800" algn="just">
                  <a:buFont typeface="Symbol" pitchFamily="18" charset="2"/>
                  <a:buChar char="·"/>
                </a:pPr>
                <a:endParaRPr lang="en-US" sz="2000" dirty="0"/>
              </a:p>
              <a:p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/>
                <a:endPara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  <a:p>
                <a:pPr algn="just"/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457200" indent="-457200" algn="just"/>
                <a:endParaRPr lang="en-US" sz="2400" b="1" dirty="0"/>
              </a:p>
              <a:p>
                <a:pPr marL="457200" indent="-457200" algn="just"/>
                <a:endParaRPr lang="en-US" sz="2400" b="1" dirty="0"/>
              </a:p>
              <a:p>
                <a:pPr algn="just"/>
                <a:endParaRPr lang="en-US" sz="2400" b="1" dirty="0"/>
              </a:p>
              <a:p>
                <a:pPr lvl="0" algn="ctr"/>
                <a:endParaRPr lang="id-ID" sz="2400" b="1" dirty="0"/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85800"/>
                <a:ext cx="8610600" cy="5791200"/>
              </a:xfrm>
              <a:prstGeom prst="rect">
                <a:avLst/>
              </a:prstGeom>
              <a:blipFill>
                <a:blip r:embed="rId2"/>
                <a:stretch>
                  <a:fillRect l="-707" t="-631"/>
                </a:stretch>
              </a:blip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685800"/>
            <a:ext cx="8610600" cy="5791200"/>
          </a:xfrm>
          <a:prstGeom prst="rect">
            <a:avLst/>
          </a:prstGeom>
          <a:solidFill>
            <a:srgbClr val="93F7A4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sz="2000" b="1" dirty="0"/>
          </a:p>
          <a:p>
            <a:pPr marL="236538" indent="-236538" algn="just"/>
            <a:endParaRPr lang="en-US" sz="2000" dirty="0"/>
          </a:p>
          <a:p>
            <a:pPr marL="236538" indent="-236538" algn="just"/>
            <a:endParaRPr lang="en-US" sz="2000" dirty="0"/>
          </a:p>
          <a:p>
            <a:pPr marL="177800" indent="-177800" algn="just">
              <a:buFont typeface="Symbol" pitchFamily="18" charset="2"/>
              <a:buChar char="·"/>
            </a:pPr>
            <a:endParaRPr lang="en-US" sz="2000" dirty="0"/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just"/>
            <a:endParaRPr lang="en-US" sz="2400" b="1" dirty="0"/>
          </a:p>
          <a:p>
            <a:pPr marL="457200" indent="-457200" algn="just"/>
            <a:endParaRPr lang="en-US" sz="2400" b="1" dirty="0"/>
          </a:p>
          <a:p>
            <a:pPr algn="just"/>
            <a:endParaRPr lang="en-US" sz="2400" b="1" dirty="0"/>
          </a:p>
          <a:p>
            <a:pPr lvl="0" algn="ctr"/>
            <a:endParaRPr lang="id-ID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105400"/>
            <a:ext cx="586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304800"/>
            <a:ext cx="3429000" cy="304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Bab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15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Korelasi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dan</a:t>
            </a:r>
            <a:r>
              <a:rPr lang="en-US" sz="2400" b="1" dirty="0">
                <a:latin typeface="Agency FB" pitchFamily="34" charset="0"/>
                <a:ea typeface="Batang" pitchFamily="18" charset="-127"/>
              </a:rPr>
              <a:t> </a:t>
            </a:r>
            <a:r>
              <a:rPr lang="en-US" sz="2400" b="1" dirty="0" err="1">
                <a:latin typeface="Agency FB" pitchFamily="34" charset="0"/>
                <a:ea typeface="Batang" pitchFamily="18" charset="-127"/>
              </a:rPr>
              <a:t>Regresi</a:t>
            </a:r>
            <a:endParaRPr lang="en-US" sz="2400" b="1" dirty="0">
              <a:latin typeface="Agency FB" pitchFamily="34" charset="0"/>
              <a:ea typeface="Batang" pitchFamily="18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828800" y="685800"/>
                <a:ext cx="8610600" cy="5791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r>
                  <a:rPr lang="id-ID" sz="2000" dirty="0"/>
                  <a:t> </a:t>
                </a:r>
                <a:r>
                  <a:rPr lang="id-ID" sz="2000" b="1" dirty="0"/>
                  <a:t>15.</a:t>
                </a:r>
                <a:r>
                  <a:rPr lang="en-US" sz="2000" b="1" dirty="0"/>
                  <a:t>3</a:t>
                </a:r>
                <a:r>
                  <a:rPr lang="id-ID" sz="2000" b="1" dirty="0"/>
                  <a:t>.</a:t>
                </a:r>
                <a:r>
                  <a:rPr lang="en-US" sz="2000" b="1" dirty="0"/>
                  <a:t>3.</a:t>
                </a:r>
                <a:r>
                  <a:rPr lang="id-ID" sz="2000" b="1" dirty="0"/>
                  <a:t> Korelasi Spearman Rank</a:t>
                </a:r>
                <a:endParaRPr lang="en-US" sz="2000" b="1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 err="1"/>
                  <a:t>Korelasi</a:t>
                </a:r>
                <a:r>
                  <a:rPr lang="en-US" sz="2000" dirty="0"/>
                  <a:t> </a:t>
                </a:r>
                <a:r>
                  <a:rPr lang="id-ID" sz="2000" dirty="0"/>
                  <a:t>Spearman digunakan untuk menghitung koefisien korelasi dari data kualitatif</a:t>
                </a:r>
                <a:r>
                  <a:rPr lang="en-US" sz="2000" dirty="0"/>
                  <a:t> (</a:t>
                </a:r>
                <a:r>
                  <a:rPr lang="id-ID" sz="2000" dirty="0"/>
                  <a:t>data ordinal atau </a:t>
                </a:r>
                <a:r>
                  <a:rPr lang="en-US" sz="2000" dirty="0"/>
                  <a:t>data </a:t>
                </a:r>
                <a:r>
                  <a:rPr lang="id-ID" sz="2000" dirty="0"/>
                  <a:t>ranking</a:t>
                </a:r>
                <a:r>
                  <a:rPr lang="en-US" sz="2000" dirty="0"/>
                  <a:t>)</a:t>
                </a:r>
                <a:endParaRPr lang="id-ID" sz="20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d-ID" sz="20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d-ID" sz="2000" dirty="0"/>
              </a:p>
              <a:p>
                <a:r>
                  <a:rPr lang="id-ID" sz="2000" dirty="0"/>
                  <a:t>d = perbedaan peringkat (</a:t>
                </a:r>
                <a:r>
                  <a:rPr lang="id-ID" sz="2000" i="1" dirty="0"/>
                  <a:t>rank</a:t>
                </a:r>
                <a:r>
                  <a:rPr lang="id-ID" sz="2000" dirty="0"/>
                  <a:t>) antarvariabel</a:t>
                </a:r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d-ID" sz="20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d-ID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id-ID" sz="20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6 </m:t>
                          </m:r>
                          <m:d>
                            <m:d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17,5</m:t>
                              </m:r>
                            </m:e>
                          </m:d>
                        </m:num>
                        <m:den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99</m:t>
                              </m:r>
                            </m:e>
                          </m:d>
                        </m:den>
                      </m:f>
                      <m:r>
                        <a:rPr lang="id-ID" sz="2000" i="1">
                          <a:latin typeface="Cambria Math" panose="02040503050406030204" pitchFamily="18" charset="0"/>
                        </a:rPr>
                        <m:t>=0,8939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236538" indent="-236538" algn="just"/>
                <a:endParaRPr lang="en-US" sz="2000" dirty="0"/>
              </a:p>
              <a:p>
                <a:pPr marL="177800" indent="-177800" algn="just">
                  <a:buFont typeface="Symbol" pitchFamily="18" charset="2"/>
                  <a:buChar char="·"/>
                </a:pPr>
                <a:endParaRPr lang="en-US" sz="2000" dirty="0"/>
              </a:p>
              <a:p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/>
                <a:endPara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  <a:p>
                <a:pPr algn="just"/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457200" indent="-457200" algn="just"/>
                <a:endParaRPr lang="en-US" sz="2400" b="1" dirty="0"/>
              </a:p>
              <a:p>
                <a:pPr marL="457200" indent="-457200" algn="just"/>
                <a:endParaRPr lang="en-US" sz="2400" b="1" dirty="0"/>
              </a:p>
              <a:p>
                <a:pPr algn="just"/>
                <a:endParaRPr lang="en-US" sz="2400" b="1" dirty="0"/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85800"/>
                <a:ext cx="8610600" cy="5791200"/>
              </a:xfrm>
              <a:prstGeom prst="rect">
                <a:avLst/>
              </a:prstGeom>
              <a:blipFill>
                <a:blip r:embed="rId2"/>
                <a:stretch>
                  <a:fillRect l="-707" t="-1157"/>
                </a:stretch>
              </a:blip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6" y="2743200"/>
            <a:ext cx="673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1312</TotalTime>
  <Words>1732</Words>
  <Application>Microsoft Office PowerPoint</Application>
  <PresentationFormat>Widescreen</PresentationFormat>
  <Paragraphs>691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Agency FB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Retrospect</vt:lpstr>
      <vt:lpstr>Equation</vt:lpstr>
      <vt:lpstr>Statistika</vt:lpstr>
      <vt:lpstr>Pertemuan  12 dan 13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  <vt:lpstr>Bab 15 Korelasi dan Regresi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Tito Perdana</dc:creator>
  <cp:lastModifiedBy>Tito Perdana</cp:lastModifiedBy>
  <cp:revision>66</cp:revision>
  <dcterms:created xsi:type="dcterms:W3CDTF">2020-03-14T08:50:18Z</dcterms:created>
  <dcterms:modified xsi:type="dcterms:W3CDTF">2020-06-01T04:35:27Z</dcterms:modified>
</cp:coreProperties>
</file>