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6"/>
  </p:notesMasterIdLst>
  <p:sldIdLst>
    <p:sldId id="256" r:id="rId2"/>
    <p:sldId id="285" r:id="rId3"/>
    <p:sldId id="261" r:id="rId4"/>
    <p:sldId id="284" r:id="rId5"/>
    <p:sldId id="257" r:id="rId6"/>
    <p:sldId id="262" r:id="rId7"/>
    <p:sldId id="286" r:id="rId8"/>
    <p:sldId id="287" r:id="rId9"/>
    <p:sldId id="263" r:id="rId10"/>
    <p:sldId id="264" r:id="rId11"/>
    <p:sldId id="288" r:id="rId12"/>
    <p:sldId id="267" r:id="rId13"/>
    <p:sldId id="289" r:id="rId14"/>
    <p:sldId id="279" r:id="rId15"/>
  </p:sldIdLst>
  <p:sldSz cx="9144000" cy="5143500" type="screen16x9"/>
  <p:notesSz cx="6858000" cy="9144000"/>
  <p:embeddedFontLst>
    <p:embeddedFont>
      <p:font typeface="Sniglet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20D82434-30F5-45A0-A12F-08C4921AA98D}">
  <a:tblStyle styleId="{20D82434-30F5-45A0-A12F-08C4921AA98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660"/>
  </p:normalViewPr>
  <p:slideViewPr>
    <p:cSldViewPr>
      <p:cViewPr varScale="1">
        <p:scale>
          <a:sx n="86" d="100"/>
          <a:sy n="86" d="100"/>
        </p:scale>
        <p:origin x="-846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99342800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35f391192_0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35f391192_0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 descr="comic-04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/>
          <p:nvPr/>
        </p:nvSpPr>
        <p:spPr>
          <a:xfrm>
            <a:off x="1315275" y="921225"/>
            <a:ext cx="6411650" cy="3910600"/>
          </a:xfrm>
          <a:custGeom>
            <a:avLst/>
            <a:gdLst/>
            <a:ahLst/>
            <a:cxnLst/>
            <a:rect l="l" t="t" r="r" b="b"/>
            <a:pathLst>
              <a:path w="256466" h="156424" extrusionOk="0">
                <a:moveTo>
                  <a:pt x="39612" y="0"/>
                </a:moveTo>
                <a:lnTo>
                  <a:pt x="39612" y="26023"/>
                </a:lnTo>
                <a:lnTo>
                  <a:pt x="0" y="23918"/>
                </a:lnTo>
                <a:lnTo>
                  <a:pt x="40190" y="61876"/>
                </a:lnTo>
                <a:lnTo>
                  <a:pt x="40190" y="156424"/>
                </a:lnTo>
                <a:lnTo>
                  <a:pt x="256466" y="139076"/>
                </a:lnTo>
                <a:lnTo>
                  <a:pt x="248659" y="1995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12" name="Google Shape;12;p2"/>
          <p:cNvSpPr/>
          <p:nvPr/>
        </p:nvSpPr>
        <p:spPr>
          <a:xfrm>
            <a:off x="1010475" y="616425"/>
            <a:ext cx="6411650" cy="3910600"/>
          </a:xfrm>
          <a:custGeom>
            <a:avLst/>
            <a:gdLst/>
            <a:ahLst/>
            <a:cxnLst/>
            <a:rect l="l" t="t" r="r" b="b"/>
            <a:pathLst>
              <a:path w="256466" h="156424" extrusionOk="0">
                <a:moveTo>
                  <a:pt x="39612" y="0"/>
                </a:moveTo>
                <a:lnTo>
                  <a:pt x="39612" y="26023"/>
                </a:lnTo>
                <a:lnTo>
                  <a:pt x="0" y="23918"/>
                </a:lnTo>
                <a:lnTo>
                  <a:pt x="40190" y="61876"/>
                </a:lnTo>
                <a:lnTo>
                  <a:pt x="40190" y="156424"/>
                </a:lnTo>
                <a:lnTo>
                  <a:pt x="256466" y="139076"/>
                </a:lnTo>
                <a:lnTo>
                  <a:pt x="248659" y="1995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572125" y="2068625"/>
            <a:ext cx="4271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30" name="Google Shape;30;p5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1052050" y="1545942"/>
            <a:ext cx="7710900" cy="3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×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6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6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37" name="Google Shape;37;p6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1073625" y="1550125"/>
            <a:ext cx="3396300" cy="266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×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4674251" y="1550125"/>
            <a:ext cx="3396300" cy="266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×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8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8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54" name="Google Shape;54;p8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55" name="Google Shape;55;p8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0" descr="comic-03.png"/>
          <p:cNvPicPr preferRelativeResize="0"/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00A7EB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52050" y="1545942"/>
            <a:ext cx="7710900" cy="3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niglet"/>
              <a:buChar char="×"/>
              <a:defRPr sz="30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niglet"/>
              <a:buChar char="×"/>
              <a:defRPr sz="24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niglet"/>
              <a:buChar char="×"/>
              <a:defRPr sz="24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lvl="1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4" r:id="rId4"/>
    <p:sldLayoutId id="2147483656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C4CA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ctrTitle"/>
          </p:nvPr>
        </p:nvSpPr>
        <p:spPr>
          <a:xfrm>
            <a:off x="1907704" y="1707654"/>
            <a:ext cx="5472608" cy="194421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 smtClean="0">
                <a:latin typeface="Sniglet" panose="020B0604020202020204" charset="0"/>
              </a:rPr>
              <a:t>Strategi – Strategi Pemasaran</a:t>
            </a:r>
            <a:endParaRPr sz="4800" dirty="0">
              <a:latin typeface="Sniglet" panose="020B060402020202020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C4CA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Sniglet" panose="020B0604020202020204" charset="0"/>
              </a:rPr>
              <a:t>Perilaku Konsumen</a:t>
            </a:r>
            <a:endParaRPr dirty="0">
              <a:latin typeface="Sniglet" panose="020B060402020202020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100" indent="0">
              <a:buNone/>
            </a:pPr>
            <a:r>
              <a:rPr lang="en-US" sz="2000" dirty="0" err="1" smtClean="0"/>
              <a:t>Sikap</a:t>
            </a:r>
            <a:r>
              <a:rPr lang="en-US" sz="2000" dirty="0" smtClean="0"/>
              <a:t> </a:t>
            </a:r>
            <a:r>
              <a:rPr lang="en-US" sz="2000" dirty="0" err="1" smtClean="0"/>
              <a:t>konsumen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proses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 di </a:t>
            </a:r>
            <a:r>
              <a:rPr lang="en-US" sz="2000" dirty="0" err="1" smtClean="0"/>
              <a:t>dalamnya</a:t>
            </a:r>
            <a:endParaRPr lang="en-US" sz="2000" dirty="0" smtClean="0"/>
          </a:p>
          <a:p>
            <a:r>
              <a:rPr lang="en-US" sz="2000" dirty="0" err="1" smtClean="0"/>
              <a:t>Pengaruh</a:t>
            </a:r>
            <a:r>
              <a:rPr lang="en-US" sz="2000" dirty="0" smtClean="0"/>
              <a:t> personal : </a:t>
            </a:r>
            <a:r>
              <a:rPr lang="en-US" sz="2000" dirty="0" err="1" smtClean="0"/>
              <a:t>kebutuhan</a:t>
            </a:r>
            <a:r>
              <a:rPr lang="en-US" sz="2000" dirty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motif, </a:t>
            </a:r>
            <a:r>
              <a:rPr lang="en-US" sz="2000" dirty="0" err="1" smtClean="0"/>
              <a:t>persepsi</a:t>
            </a:r>
            <a:r>
              <a:rPr lang="en-US" sz="2000" dirty="0" smtClean="0"/>
              <a:t>, </a:t>
            </a:r>
            <a:r>
              <a:rPr lang="en-US" sz="2000" dirty="0" err="1" smtClean="0"/>
              <a:t>sikap</a:t>
            </a:r>
            <a:r>
              <a:rPr lang="en-US" sz="2000" dirty="0" smtClean="0"/>
              <a:t>, </a:t>
            </a:r>
            <a:r>
              <a:rPr lang="en-US" sz="2000" dirty="0" err="1" smtClean="0"/>
              <a:t>pengalaman</a:t>
            </a:r>
            <a:r>
              <a:rPr lang="en-US" sz="2000" dirty="0" smtClean="0"/>
              <a:t>,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endParaRPr lang="en-US" sz="2000" dirty="0" smtClean="0"/>
          </a:p>
          <a:p>
            <a:r>
              <a:rPr lang="en-US" sz="2000" dirty="0" err="1" smtClean="0"/>
              <a:t>Pengaruh</a:t>
            </a:r>
            <a:r>
              <a:rPr lang="en-US" sz="2000" dirty="0" smtClean="0"/>
              <a:t> </a:t>
            </a:r>
            <a:r>
              <a:rPr lang="en-US" sz="2000" dirty="0" err="1" smtClean="0"/>
              <a:t>antar</a:t>
            </a:r>
            <a:r>
              <a:rPr lang="en-US" sz="2000" dirty="0" smtClean="0"/>
              <a:t> personal : </a:t>
            </a:r>
            <a:r>
              <a:rPr lang="en-US" sz="2000" dirty="0" err="1" smtClean="0"/>
              <a:t>budaya</a:t>
            </a:r>
            <a:r>
              <a:rPr lang="en-US" sz="2000" dirty="0" smtClean="0"/>
              <a:t>, </a:t>
            </a:r>
            <a:r>
              <a:rPr lang="en-US" sz="2000" dirty="0" err="1" smtClean="0"/>
              <a:t>sosial</a:t>
            </a:r>
            <a:r>
              <a:rPr lang="en-US" sz="2000" dirty="0" smtClean="0"/>
              <a:t>, </a:t>
            </a:r>
            <a:r>
              <a:rPr lang="en-US" sz="2000" dirty="0" err="1" smtClean="0"/>
              <a:t>keluarga</a:t>
            </a:r>
            <a:endParaRPr lang="id-ID" sz="2000" dirty="0"/>
          </a:p>
        </p:txBody>
      </p:sp>
      <p:sp>
        <p:nvSpPr>
          <p:cNvPr id="145" name="Google Shape;145;p1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C4CA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Sniglet" panose="020B0604020202020204" charset="0"/>
              </a:rPr>
              <a:t>Langkah Perilaku Konsumen</a:t>
            </a:r>
            <a:endParaRPr dirty="0">
              <a:latin typeface="Sniglet" panose="020B060402020202020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err="1" smtClean="0"/>
              <a:t>Pengenalan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peluang</a:t>
            </a:r>
            <a:endParaRPr lang="en-US" sz="2000" dirty="0" smtClean="0"/>
          </a:p>
          <a:p>
            <a:r>
              <a:rPr lang="en-US" sz="2000" dirty="0" err="1" smtClean="0"/>
              <a:t>Pencarian</a:t>
            </a:r>
            <a:endParaRPr lang="en-US" sz="2000" dirty="0" smtClean="0"/>
          </a:p>
          <a:p>
            <a:r>
              <a:rPr lang="en-US" sz="2000" dirty="0" err="1" smtClean="0"/>
              <a:t>Evaluasi</a:t>
            </a:r>
            <a:r>
              <a:rPr lang="en-US" sz="2000" dirty="0" smtClean="0"/>
              <a:t> </a:t>
            </a:r>
            <a:r>
              <a:rPr lang="en-US" sz="2000" dirty="0" err="1" smtClean="0"/>
              <a:t>alternatif</a:t>
            </a:r>
            <a:endParaRPr lang="en-US" sz="2000" dirty="0" smtClean="0"/>
          </a:p>
          <a:p>
            <a:r>
              <a:rPr lang="en-US" sz="2000" dirty="0" err="1" smtClean="0"/>
              <a:t>Keputusan</a:t>
            </a:r>
            <a:r>
              <a:rPr lang="en-US" sz="2000" dirty="0" smtClean="0"/>
              <a:t> </a:t>
            </a:r>
            <a:r>
              <a:rPr lang="en-US" sz="2000" dirty="0" err="1" smtClean="0"/>
              <a:t>membeli</a:t>
            </a:r>
            <a:endParaRPr lang="en-US" sz="2000" dirty="0" smtClean="0"/>
          </a:p>
          <a:p>
            <a:r>
              <a:rPr lang="en-US" sz="2000" dirty="0" err="1" smtClean="0"/>
              <a:t>Tindakan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membeli</a:t>
            </a:r>
            <a:endParaRPr lang="en-US" sz="2000" dirty="0" smtClean="0"/>
          </a:p>
          <a:p>
            <a:r>
              <a:rPr lang="en-US" sz="2000" dirty="0" err="1" smtClean="0"/>
              <a:t>Evaluasi</a:t>
            </a:r>
            <a:r>
              <a:rPr lang="en-US" sz="2000" dirty="0" smtClean="0"/>
              <a:t> </a:t>
            </a:r>
            <a:r>
              <a:rPr lang="en-US" sz="2000" dirty="0" err="1" smtClean="0"/>
              <a:t>pasca</a:t>
            </a:r>
            <a:r>
              <a:rPr lang="en-US" sz="2000" dirty="0" smtClean="0"/>
              <a:t> </a:t>
            </a:r>
            <a:r>
              <a:rPr lang="en-US" sz="2000" dirty="0" err="1" smtClean="0"/>
              <a:t>pembelian</a:t>
            </a:r>
            <a:endParaRPr lang="en-US" sz="2000" dirty="0" smtClean="0"/>
          </a:p>
          <a:p>
            <a:r>
              <a:rPr lang="en-US" sz="2000" dirty="0" err="1" smtClean="0"/>
              <a:t>Umpan</a:t>
            </a:r>
            <a:r>
              <a:rPr lang="en-US" sz="2000" dirty="0" smtClean="0"/>
              <a:t> </a:t>
            </a:r>
            <a:r>
              <a:rPr lang="en-US" sz="2000" dirty="0" err="1" smtClean="0"/>
              <a:t>balik</a:t>
            </a:r>
            <a:endParaRPr lang="en-US" sz="1600" dirty="0" smtClean="0"/>
          </a:p>
        </p:txBody>
      </p:sp>
      <p:sp>
        <p:nvSpPr>
          <p:cNvPr id="145" name="Google Shape;145;p1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704968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4026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2"/>
          <p:cNvSpPr txBox="1">
            <a:spLocks noGrp="1"/>
          </p:cNvSpPr>
          <p:nvPr>
            <p:ph type="title"/>
          </p:nvPr>
        </p:nvSpPr>
        <p:spPr>
          <a:xfrm rot="161729">
            <a:off x="985585" y="648397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>
                <a:latin typeface="Sniglet" panose="020B0604020202020204" charset="0"/>
              </a:rPr>
              <a:t>P</a:t>
            </a:r>
            <a:r>
              <a:rPr lang="en" dirty="0" smtClean="0">
                <a:latin typeface="Sniglet" panose="020B0604020202020204" charset="0"/>
              </a:rPr>
              <a:t>emasaran Hubungan</a:t>
            </a:r>
            <a:endParaRPr dirty="0">
              <a:latin typeface="Sniglet" panose="020B060402020202020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27584" y="1275606"/>
            <a:ext cx="7264366" cy="3303600"/>
          </a:xfrm>
        </p:spPr>
        <p:txBody>
          <a:bodyPr/>
          <a:lstStyle/>
          <a:p>
            <a:pPr marL="38100" indent="0">
              <a:buNone/>
            </a:pPr>
            <a:r>
              <a:rPr lang="en-US" sz="2000" dirty="0" err="1" smtClean="0"/>
              <a:t>Mengembangkan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mempertahankan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jangka</a:t>
            </a:r>
            <a:r>
              <a:rPr lang="en-US" sz="2000" dirty="0" smtClean="0"/>
              <a:t> </a:t>
            </a:r>
            <a:r>
              <a:rPr lang="en-US" sz="2000" dirty="0" err="1" smtClean="0"/>
              <a:t>panjang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berbiaya</a:t>
            </a:r>
            <a:r>
              <a:rPr lang="en-US" sz="2000" dirty="0" smtClean="0"/>
              <a:t> </a:t>
            </a:r>
            <a:r>
              <a:rPr lang="en-US" sz="2000" dirty="0" err="1" smtClean="0"/>
              <a:t>efektif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mitra</a:t>
            </a:r>
            <a:r>
              <a:rPr lang="en-US" sz="2000" dirty="0" smtClean="0"/>
              <a:t> (</a:t>
            </a:r>
            <a:r>
              <a:rPr lang="en-US" sz="2000" dirty="0" err="1" smtClean="0"/>
              <a:t>pelanggan</a:t>
            </a:r>
            <a:r>
              <a:rPr lang="en-US" sz="2000" dirty="0" smtClean="0"/>
              <a:t>, </a:t>
            </a:r>
            <a:r>
              <a:rPr lang="en-US" sz="2000" dirty="0" err="1" smtClean="0"/>
              <a:t>pemasok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karyawan</a:t>
            </a:r>
            <a:r>
              <a:rPr lang="en-US" sz="2000" dirty="0" smtClean="0"/>
              <a:t>) </a:t>
            </a:r>
          </a:p>
          <a:p>
            <a:r>
              <a:rPr lang="en-US" sz="2000" dirty="0" err="1" smtClean="0"/>
              <a:t>Menurunkan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pemasaran</a:t>
            </a:r>
            <a:endParaRPr lang="en-US" sz="2000" dirty="0" smtClean="0"/>
          </a:p>
          <a:p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pelanggan</a:t>
            </a:r>
            <a:r>
              <a:rPr lang="en-US" sz="2000" dirty="0" smtClean="0"/>
              <a:t> </a:t>
            </a:r>
            <a:r>
              <a:rPr lang="en-US" sz="2000" dirty="0" err="1" smtClean="0"/>
              <a:t>jangka</a:t>
            </a:r>
            <a:r>
              <a:rPr lang="en-US" sz="2000" dirty="0" smtClean="0"/>
              <a:t> </a:t>
            </a:r>
            <a:r>
              <a:rPr lang="en-US" sz="2000" dirty="0" err="1" smtClean="0"/>
              <a:t>panjang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endParaRPr lang="en-US" sz="2000" dirty="0" smtClean="0"/>
          </a:p>
          <a:p>
            <a:r>
              <a:rPr lang="en-US" sz="2000" dirty="0" err="1" smtClean="0"/>
              <a:t>Membutuhkan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pelayanan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sedikit</a:t>
            </a:r>
            <a:endParaRPr lang="en-US" sz="2000" dirty="0" smtClean="0"/>
          </a:p>
          <a:p>
            <a:r>
              <a:rPr lang="en-US" sz="2000" dirty="0" err="1" smtClean="0"/>
              <a:t>Memberi</a:t>
            </a:r>
            <a:r>
              <a:rPr lang="en-US" sz="2000" dirty="0" smtClean="0"/>
              <a:t> </a:t>
            </a:r>
            <a:r>
              <a:rPr lang="en-US" sz="2000" dirty="0" err="1" smtClean="0"/>
              <a:t>rujukan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pelanggan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endParaRPr lang="en-US" sz="2000" dirty="0"/>
          </a:p>
          <a:p>
            <a:pPr marL="38100" indent="0">
              <a:buNone/>
            </a:pPr>
            <a:endParaRPr lang="en-US" sz="1600" dirty="0"/>
          </a:p>
          <a:p>
            <a:pPr marL="38100" indent="0">
              <a:buNone/>
            </a:pPr>
            <a:r>
              <a:rPr lang="en-US" sz="1800" dirty="0" err="1" smtClean="0"/>
              <a:t>sehingga</a:t>
            </a:r>
            <a:r>
              <a:rPr lang="en-US" sz="1800" dirty="0" smtClean="0"/>
              <a:t> </a:t>
            </a:r>
            <a:r>
              <a:rPr lang="en-US" sz="1800" dirty="0" err="1"/>
              <a:t>tercipta</a:t>
            </a:r>
            <a:r>
              <a:rPr lang="en-US" sz="1800" dirty="0"/>
              <a:t> </a:t>
            </a:r>
            <a:r>
              <a:rPr lang="en-US" sz="1800" i="1" dirty="0"/>
              <a:t>lifetime value of a </a:t>
            </a:r>
            <a:r>
              <a:rPr lang="en-US" sz="1800" i="1" dirty="0" smtClean="0"/>
              <a:t>customer</a:t>
            </a:r>
            <a:endParaRPr lang="en-US" sz="1800" i="1" dirty="0"/>
          </a:p>
        </p:txBody>
      </p:sp>
      <p:sp>
        <p:nvSpPr>
          <p:cNvPr id="168" name="Google Shape;168;p2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4026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2"/>
          <p:cNvSpPr txBox="1">
            <a:spLocks noGrp="1"/>
          </p:cNvSpPr>
          <p:nvPr>
            <p:ph type="title"/>
          </p:nvPr>
        </p:nvSpPr>
        <p:spPr>
          <a:xfrm rot="161729">
            <a:off x="985585" y="648397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latin typeface="Sniglet" panose="020B0604020202020204" charset="0"/>
              </a:rPr>
              <a:t>Alat</a:t>
            </a:r>
            <a:r>
              <a:rPr lang="en-US" dirty="0" smtClean="0">
                <a:latin typeface="Sniglet" panose="020B0604020202020204" charset="0"/>
              </a:rPr>
              <a:t> </a:t>
            </a:r>
            <a:r>
              <a:rPr lang="id-ID" dirty="0" smtClean="0">
                <a:latin typeface="Sniglet" panose="020B0604020202020204" charset="0"/>
              </a:rPr>
              <a:t>P</a:t>
            </a:r>
            <a:r>
              <a:rPr lang="en" dirty="0" smtClean="0">
                <a:latin typeface="Sniglet" panose="020B0604020202020204" charset="0"/>
              </a:rPr>
              <a:t>emasaran Hubungan</a:t>
            </a:r>
            <a:endParaRPr dirty="0">
              <a:latin typeface="Sniglet" panose="020B060402020202020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27584" y="1275606"/>
            <a:ext cx="7264366" cy="3303600"/>
          </a:xfrm>
        </p:spPr>
        <p:txBody>
          <a:bodyPr/>
          <a:lstStyle/>
          <a:p>
            <a:r>
              <a:rPr lang="en-US" sz="1800" dirty="0" err="1" smtClean="0"/>
              <a:t>Pemasaran</a:t>
            </a:r>
            <a:r>
              <a:rPr lang="en-US" sz="1800" dirty="0" smtClean="0"/>
              <a:t> </a:t>
            </a:r>
            <a:r>
              <a:rPr lang="en-US" sz="1800" dirty="0" err="1" smtClean="0"/>
              <a:t>frekuensi</a:t>
            </a:r>
            <a:endParaRPr lang="en-US" sz="1800" dirty="0" smtClean="0"/>
          </a:p>
          <a:p>
            <a:r>
              <a:rPr lang="en-US" sz="1800" dirty="0" err="1" smtClean="0"/>
              <a:t>Pemasaran</a:t>
            </a:r>
            <a:r>
              <a:rPr lang="en-US" sz="1800" dirty="0" smtClean="0"/>
              <a:t> </a:t>
            </a:r>
            <a:r>
              <a:rPr lang="en-US" sz="1800" dirty="0" err="1" smtClean="0"/>
              <a:t>afinitas</a:t>
            </a:r>
            <a:endParaRPr lang="en-US" sz="1800" dirty="0" smtClean="0"/>
          </a:p>
          <a:p>
            <a:r>
              <a:rPr lang="en-US" sz="1800" dirty="0" err="1" smtClean="0"/>
              <a:t>Pemasaran</a:t>
            </a:r>
            <a:r>
              <a:rPr lang="en-US" sz="1800" dirty="0" smtClean="0"/>
              <a:t> one on one</a:t>
            </a:r>
            <a:endParaRPr lang="en-US" sz="1800" dirty="0"/>
          </a:p>
        </p:txBody>
      </p:sp>
      <p:sp>
        <p:nvSpPr>
          <p:cNvPr id="168" name="Google Shape;168;p2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155151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4BB0"/>
        </a:solidFill>
        <a:effectLst/>
      </p:bgPr>
    </p:bg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4"/>
          <p:cNvSpPr txBox="1">
            <a:spLocks noGrp="1"/>
          </p:cNvSpPr>
          <p:nvPr>
            <p:ph type="ctrTitle" idx="4294967295"/>
          </p:nvPr>
        </p:nvSpPr>
        <p:spPr>
          <a:xfrm>
            <a:off x="762000" y="2471150"/>
            <a:ext cx="525016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 dirty="0">
                <a:solidFill>
                  <a:srgbClr val="FFFFFF"/>
                </a:solidFill>
                <a:latin typeface="Sniglet" panose="020B0604020202020204" charset="0"/>
              </a:rPr>
              <a:t>THANKS!</a:t>
            </a:r>
            <a:endParaRPr sz="10000" dirty="0">
              <a:solidFill>
                <a:srgbClr val="FFFFFF"/>
              </a:solidFill>
              <a:latin typeface="Sniglet" panose="020B0604020202020204" charset="0"/>
            </a:endParaRPr>
          </a:p>
        </p:txBody>
      </p:sp>
      <p:sp>
        <p:nvSpPr>
          <p:cNvPr id="278" name="Google Shape;278;p34"/>
          <p:cNvSpPr/>
          <p:nvPr/>
        </p:nvSpPr>
        <p:spPr>
          <a:xfrm>
            <a:off x="6012160" y="555526"/>
            <a:ext cx="2818200" cy="2653800"/>
          </a:xfrm>
          <a:prstGeom prst="wedgeEllipseCallout">
            <a:avLst>
              <a:gd name="adj1" fmla="val -57425"/>
              <a:gd name="adj2" fmla="val 37651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34"/>
          <p:cNvSpPr/>
          <p:nvPr/>
        </p:nvSpPr>
        <p:spPr>
          <a:xfrm>
            <a:off x="6853771" y="1314937"/>
            <a:ext cx="1134977" cy="1134977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A3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3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7EB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899592" y="771550"/>
            <a:ext cx="3803502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>
                <a:latin typeface="Sniglet" panose="020B0604020202020204" charset="0"/>
              </a:rPr>
              <a:t>A</a:t>
            </a:r>
            <a:r>
              <a:rPr lang="en" dirty="0" smtClean="0">
                <a:latin typeface="Sniglet" panose="020B0604020202020204" charset="0"/>
              </a:rPr>
              <a:t>pa yang dipelajari?</a:t>
            </a:r>
            <a:endParaRPr dirty="0">
              <a:latin typeface="Sniglet" panose="020B0604020202020204" charset="0"/>
            </a:endParaRPr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2"/>
          </p:nvPr>
        </p:nvSpPr>
        <p:spPr>
          <a:xfrm>
            <a:off x="917574" y="1474250"/>
            <a:ext cx="3798441" cy="26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indent="-171450">
              <a:buSzPts val="1100"/>
            </a:pPr>
            <a:r>
              <a:rPr lang="en-US" sz="2000" dirty="0" err="1" smtClean="0"/>
              <a:t>Pemasaran</a:t>
            </a:r>
            <a:endParaRPr lang="en-US" sz="2000" dirty="0" smtClean="0"/>
          </a:p>
          <a:p>
            <a:pPr marL="171450" indent="-171450">
              <a:buSzPts val="1100"/>
            </a:pPr>
            <a:r>
              <a:rPr lang="en-US" sz="2000" dirty="0" err="1" smtClean="0"/>
              <a:t>Evolusi</a:t>
            </a:r>
            <a:r>
              <a:rPr lang="en-US" sz="2000" dirty="0" smtClean="0"/>
              <a:t>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dirty="0" err="1" smtClean="0"/>
              <a:t>Pemasaran</a:t>
            </a:r>
            <a:endParaRPr lang="en-US" sz="2000" dirty="0" smtClean="0"/>
          </a:p>
          <a:p>
            <a:pPr marL="171450" indent="-171450">
              <a:buSzPts val="1100"/>
            </a:pPr>
            <a:r>
              <a:rPr lang="en-US" sz="2000" dirty="0" err="1" smtClean="0"/>
              <a:t>Pemasaran</a:t>
            </a:r>
            <a:r>
              <a:rPr lang="en-US" sz="2000" dirty="0"/>
              <a:t> </a:t>
            </a:r>
            <a:r>
              <a:rPr lang="en-US" sz="2000" dirty="0" err="1" smtClean="0"/>
              <a:t>bukan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profit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pemasaran</a:t>
            </a:r>
            <a:r>
              <a:rPr lang="en-US" sz="2000" dirty="0" smtClean="0"/>
              <a:t> non </a:t>
            </a:r>
            <a:r>
              <a:rPr lang="en-US" sz="2000" dirty="0" err="1" smtClean="0"/>
              <a:t>tradisional</a:t>
            </a:r>
            <a:endParaRPr lang="en-US" sz="2000" dirty="0" smtClean="0"/>
          </a:p>
          <a:p>
            <a:pPr marL="171450" indent="-171450">
              <a:buSzPts val="1100"/>
            </a:pPr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Strategi</a:t>
            </a:r>
            <a:r>
              <a:rPr lang="en-US" sz="2000" dirty="0" smtClean="0"/>
              <a:t> </a:t>
            </a:r>
            <a:r>
              <a:rPr lang="en-US" sz="2000" dirty="0" err="1" smtClean="0"/>
              <a:t>Pemasaran</a:t>
            </a:r>
            <a:endParaRPr lang="en-US" sz="2000" dirty="0" smtClean="0"/>
          </a:p>
          <a:p>
            <a:pPr marL="0" indent="0">
              <a:buSzPts val="1100"/>
              <a:buNone/>
            </a:pPr>
            <a:endParaRPr sz="20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000" dirty="0">
              <a:solidFill>
                <a:srgbClr val="000000"/>
              </a:solidFill>
            </a:endParaRPr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2"/>
          </p:nvPr>
        </p:nvSpPr>
        <p:spPr>
          <a:xfrm>
            <a:off x="5364087" y="1474250"/>
            <a:ext cx="2862437" cy="26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indent="-171450">
              <a:buSzPts val="1100"/>
            </a:pPr>
            <a:r>
              <a:rPr lang="en-US" sz="2000" dirty="0" err="1"/>
              <a:t>Riset</a:t>
            </a:r>
            <a:r>
              <a:rPr lang="en-US" sz="2000" dirty="0"/>
              <a:t> </a:t>
            </a:r>
            <a:r>
              <a:rPr lang="en-US" sz="2000" dirty="0" err="1"/>
              <a:t>Pemasaran</a:t>
            </a:r>
            <a:endParaRPr lang="en-US" sz="2000" dirty="0"/>
          </a:p>
          <a:p>
            <a:pPr marL="171450" indent="-171450">
              <a:buSzPts val="1100"/>
            </a:pPr>
            <a:r>
              <a:rPr lang="en-US" sz="2000" dirty="0" err="1"/>
              <a:t>SegmentasI</a:t>
            </a:r>
            <a:r>
              <a:rPr lang="en-US" sz="2000" dirty="0"/>
              <a:t> </a:t>
            </a:r>
            <a:r>
              <a:rPr lang="en-US" sz="2000" dirty="0" err="1"/>
              <a:t>Pasar</a:t>
            </a:r>
            <a:endParaRPr lang="en-US" sz="2000" dirty="0"/>
          </a:p>
          <a:p>
            <a:pPr marL="171450" indent="-171450">
              <a:buSzPts val="1100"/>
            </a:pPr>
            <a:r>
              <a:rPr lang="en-US" sz="2000" dirty="0" err="1"/>
              <a:t>Perilaku</a:t>
            </a:r>
            <a:r>
              <a:rPr lang="en-US" sz="2000" dirty="0"/>
              <a:t> </a:t>
            </a:r>
            <a:r>
              <a:rPr lang="en-US" sz="2000" dirty="0" err="1"/>
              <a:t>Konsumen</a:t>
            </a:r>
            <a:endParaRPr lang="en-US" sz="2000" dirty="0"/>
          </a:p>
          <a:p>
            <a:pPr marL="171450" indent="-171450">
              <a:buSzPts val="1100"/>
            </a:pPr>
            <a:r>
              <a:rPr lang="en-US" sz="2000" dirty="0" err="1"/>
              <a:t>Pemasaran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endParaRPr lang="en-US" sz="20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000" dirty="0">
              <a:solidFill>
                <a:srgbClr val="000000"/>
              </a:solidFill>
            </a:endParaRPr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2"/>
          </p:nvPr>
        </p:nvSpPr>
        <p:spPr>
          <a:xfrm>
            <a:off x="917575" y="3753525"/>
            <a:ext cx="7308900" cy="8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000000"/>
              </a:solidFill>
            </a:endParaRPr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90085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D900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Sniglet" panose="020B0604020202020204" charset="0"/>
              </a:rPr>
              <a:t>Pemasaran</a:t>
            </a:r>
            <a:endParaRPr dirty="0">
              <a:latin typeface="Sniglet" panose="020B0604020202020204" charset="0"/>
            </a:endParaRPr>
          </a:p>
        </p:txBody>
      </p:sp>
      <p:sp>
        <p:nvSpPr>
          <p:cNvPr id="106" name="Google Shape;106;p16"/>
          <p:cNvSpPr txBox="1">
            <a:spLocks noGrp="1"/>
          </p:cNvSpPr>
          <p:nvPr>
            <p:ph type="body" idx="1"/>
          </p:nvPr>
        </p:nvSpPr>
        <p:spPr>
          <a:xfrm>
            <a:off x="1052050" y="1545950"/>
            <a:ext cx="6968100" cy="3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" sz="1800" u="sng" dirty="0" smtClean="0"/>
              <a:t>Fungsi organisasional </a:t>
            </a:r>
            <a:r>
              <a:rPr lang="en" sz="1800" dirty="0" smtClean="0"/>
              <a:t>dan </a:t>
            </a:r>
            <a:r>
              <a:rPr lang="en" sz="1800" u="sng" dirty="0" smtClean="0"/>
              <a:t>proses penciptaan, komunikasi dan pemberian nilai</a:t>
            </a:r>
            <a:r>
              <a:rPr lang="en" sz="1800" dirty="0" smtClean="0"/>
              <a:t> ke pelanggan serta </a:t>
            </a:r>
            <a:r>
              <a:rPr lang="en" sz="1800" u="sng" dirty="0" smtClean="0"/>
              <a:t>pengelolaan hubungan pelanggan</a:t>
            </a:r>
            <a:r>
              <a:rPr lang="en" sz="1800" dirty="0" smtClean="0"/>
              <a:t> yang dapat menguntungkan organisasi</a:t>
            </a:r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lang="en" sz="1800" dirty="0"/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id-ID" sz="1800" dirty="0" smtClean="0"/>
              <a:t>U</a:t>
            </a:r>
            <a:r>
              <a:rPr lang="en" sz="1800" dirty="0" smtClean="0"/>
              <a:t>tilitas : kemampuan barang dan jasa memenuhi kebutuhan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×"/>
            </a:pPr>
            <a:r>
              <a:rPr lang="en-US" sz="1800" dirty="0" err="1" smtClean="0"/>
              <a:t>Utilitas</a:t>
            </a:r>
            <a:r>
              <a:rPr lang="en-US" sz="1800" dirty="0" smtClean="0"/>
              <a:t> </a:t>
            </a:r>
            <a:r>
              <a:rPr lang="en-US" sz="1800" dirty="0" err="1" smtClean="0"/>
              <a:t>waktu</a:t>
            </a:r>
            <a:r>
              <a:rPr lang="en-US" sz="1800" dirty="0" smtClean="0"/>
              <a:t> : </a:t>
            </a:r>
            <a:endParaRPr sz="18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×"/>
            </a:pPr>
            <a:r>
              <a:rPr lang="id-ID" sz="1800" dirty="0" smtClean="0"/>
              <a:t>U</a:t>
            </a:r>
            <a:r>
              <a:rPr lang="en" sz="1800" dirty="0" smtClean="0"/>
              <a:t>tilitas tempat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×"/>
            </a:pPr>
            <a:r>
              <a:rPr lang="id-ID" sz="1800" dirty="0" smtClean="0"/>
              <a:t>U</a:t>
            </a:r>
            <a:r>
              <a:rPr lang="en" sz="1800" dirty="0" smtClean="0"/>
              <a:t>tilitas kepemilikan</a:t>
            </a:r>
          </a:p>
        </p:txBody>
      </p:sp>
      <p:sp>
        <p:nvSpPr>
          <p:cNvPr id="107" name="Google Shape;107;p1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9651"/>
        </a:solidFill>
        <a:effectLst/>
      </p:bgPr>
    </p:bg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7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Sniglet" panose="020B0604020202020204" charset="0"/>
              </a:rPr>
              <a:t>Evolusi Konsep Pemasaran</a:t>
            </a:r>
            <a:endParaRPr dirty="0">
              <a:latin typeface="Sniglet" panose="020B0604020202020204" charset="0"/>
            </a:endParaRPr>
          </a:p>
        </p:txBody>
      </p:sp>
      <p:sp>
        <p:nvSpPr>
          <p:cNvPr id="217" name="Google Shape;217;p27"/>
          <p:cNvSpPr/>
          <p:nvPr/>
        </p:nvSpPr>
        <p:spPr>
          <a:xfrm rot="-152142">
            <a:off x="723377" y="2109178"/>
            <a:ext cx="1835074" cy="1840197"/>
          </a:xfrm>
          <a:prstGeom prst="homePlate">
            <a:avLst>
              <a:gd name="adj" fmla="val 30129"/>
            </a:avLst>
          </a:prstGeom>
          <a:solidFill>
            <a:srgbClr val="A6CD02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1700" dirty="0" smtClean="0">
                <a:latin typeface="Sniglet"/>
                <a:ea typeface="Sniglet"/>
                <a:cs typeface="Sniglet"/>
                <a:sym typeface="Sniglet"/>
              </a:rPr>
              <a:t>Era</a:t>
            </a:r>
            <a:r>
              <a:rPr lang="en" sz="1700" dirty="0" smtClean="0">
                <a:latin typeface="Sniglet"/>
                <a:ea typeface="Sniglet"/>
                <a:cs typeface="Sniglet"/>
                <a:sym typeface="Sniglet"/>
              </a:rPr>
              <a:t> Produksi</a:t>
            </a:r>
          </a:p>
        </p:txBody>
      </p:sp>
      <p:sp>
        <p:nvSpPr>
          <p:cNvPr id="218" name="Google Shape;218;p27"/>
          <p:cNvSpPr/>
          <p:nvPr/>
        </p:nvSpPr>
        <p:spPr>
          <a:xfrm rot="-151954">
            <a:off x="2091256" y="2032417"/>
            <a:ext cx="2293448" cy="1840197"/>
          </a:xfrm>
          <a:prstGeom prst="chevron">
            <a:avLst>
              <a:gd name="adj" fmla="val 29853"/>
            </a:avLst>
          </a:prstGeom>
          <a:solidFill>
            <a:srgbClr val="FAD900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dirty="0" smtClean="0">
                <a:latin typeface="Sniglet"/>
                <a:ea typeface="Sniglet"/>
                <a:cs typeface="Sniglet"/>
                <a:sym typeface="Sniglet"/>
              </a:rPr>
              <a:t>Penjualan</a:t>
            </a:r>
            <a:endParaRPr sz="1700" dirty="0"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220" name="Google Shape;220;p2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  <p:sp>
        <p:nvSpPr>
          <p:cNvPr id="7" name="Google Shape;219;p27"/>
          <p:cNvSpPr/>
          <p:nvPr/>
        </p:nvSpPr>
        <p:spPr>
          <a:xfrm rot="-151954">
            <a:off x="3892408" y="1908137"/>
            <a:ext cx="2485229" cy="1887514"/>
          </a:xfrm>
          <a:prstGeom prst="chevron">
            <a:avLst>
              <a:gd name="adj" fmla="val 29853"/>
            </a:avLst>
          </a:prstGeom>
          <a:solidFill>
            <a:srgbClr val="FFA300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dirty="0" smtClean="0">
                <a:latin typeface="Sniglet"/>
                <a:ea typeface="Sniglet"/>
                <a:cs typeface="Sniglet"/>
                <a:sym typeface="Sniglet"/>
              </a:rPr>
              <a:t>Pemasaran</a:t>
            </a:r>
            <a:endParaRPr sz="1700" dirty="0"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8" name="Google Shape;218;p27"/>
          <p:cNvSpPr/>
          <p:nvPr/>
        </p:nvSpPr>
        <p:spPr>
          <a:xfrm rot="-151954">
            <a:off x="5907688" y="1843965"/>
            <a:ext cx="2275704" cy="1840197"/>
          </a:xfrm>
          <a:prstGeom prst="chevron">
            <a:avLst>
              <a:gd name="adj" fmla="val 29853"/>
            </a:avLst>
          </a:prstGeom>
          <a:solidFill>
            <a:srgbClr val="FAD900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dirty="0" smtClean="0">
                <a:latin typeface="Sniglet"/>
                <a:ea typeface="Sniglet"/>
                <a:cs typeface="Sniglet"/>
                <a:sym typeface="Sniglet"/>
              </a:rPr>
              <a:t>Hubungan</a:t>
            </a:r>
            <a:endParaRPr sz="1700" dirty="0">
              <a:latin typeface="Sniglet"/>
              <a:ea typeface="Sniglet"/>
              <a:cs typeface="Sniglet"/>
              <a:sym typeface="Snigle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562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7EB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899592" y="771550"/>
            <a:ext cx="3803502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Sniglet" panose="020B0604020202020204" charset="0"/>
            </a:endParaRPr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2"/>
          </p:nvPr>
        </p:nvSpPr>
        <p:spPr>
          <a:xfrm>
            <a:off x="917574" y="1474250"/>
            <a:ext cx="3798441" cy="26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indent="-171450">
              <a:buSzPts val="1100"/>
            </a:pPr>
            <a:r>
              <a:rPr lang="en-US" sz="1800" dirty="0" err="1" smtClean="0"/>
              <a:t>Pemasaran</a:t>
            </a:r>
            <a:r>
              <a:rPr lang="en-US" sz="1800" dirty="0" smtClean="0"/>
              <a:t> </a:t>
            </a:r>
            <a:r>
              <a:rPr lang="en-US" sz="1800" dirty="0" err="1" smtClean="0"/>
              <a:t>Bukan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Profit</a:t>
            </a:r>
          </a:p>
          <a:p>
            <a:pPr marL="0" indent="0">
              <a:buSzPts val="1100"/>
              <a:buNone/>
            </a:pPr>
            <a:endParaRPr sz="18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</a:endParaRPr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2"/>
          </p:nvPr>
        </p:nvSpPr>
        <p:spPr>
          <a:xfrm>
            <a:off x="4499992" y="1491630"/>
            <a:ext cx="3672408" cy="26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indent="-171450">
              <a:buSzPts val="1100"/>
            </a:pPr>
            <a:r>
              <a:rPr lang="en-US" sz="1800" dirty="0" err="1" smtClean="0"/>
              <a:t>Pemasaran</a:t>
            </a:r>
            <a:r>
              <a:rPr lang="en-US" sz="1800" dirty="0" smtClean="0"/>
              <a:t> Non </a:t>
            </a:r>
            <a:r>
              <a:rPr lang="en-US" sz="1800" dirty="0" err="1" smtClean="0"/>
              <a:t>Tradisional</a:t>
            </a:r>
            <a:endParaRPr lang="en-US" sz="1800" dirty="0" smtClean="0"/>
          </a:p>
          <a:p>
            <a:pPr marL="628650" lvl="1" indent="-171450">
              <a:buSzPts val="1100"/>
            </a:pPr>
            <a:r>
              <a:rPr lang="en-US" sz="1800" i="1" dirty="0" smtClean="0"/>
              <a:t>Person</a:t>
            </a:r>
          </a:p>
          <a:p>
            <a:pPr marL="628650" lvl="1" indent="-171450">
              <a:buSzPts val="1100"/>
            </a:pPr>
            <a:r>
              <a:rPr lang="en-US" sz="1800" i="1" dirty="0" smtClean="0"/>
              <a:t>Place</a:t>
            </a:r>
          </a:p>
          <a:p>
            <a:pPr marL="628650" lvl="1" indent="-171450">
              <a:buSzPts val="1100"/>
            </a:pPr>
            <a:r>
              <a:rPr lang="en-US" sz="1800" i="1" dirty="0" smtClean="0"/>
              <a:t>Event</a:t>
            </a:r>
          </a:p>
          <a:p>
            <a:pPr marL="628650" lvl="1" indent="-171450">
              <a:buSzPts val="1100"/>
            </a:pPr>
            <a:r>
              <a:rPr lang="en-US" sz="1800" i="1" dirty="0" smtClean="0"/>
              <a:t>Cause</a:t>
            </a:r>
          </a:p>
          <a:p>
            <a:pPr marL="628650" lvl="1" indent="-171450">
              <a:buSzPts val="1100"/>
            </a:pPr>
            <a:r>
              <a:rPr lang="en-US" sz="1800" i="1" dirty="0" smtClean="0"/>
              <a:t>Organizational</a:t>
            </a:r>
            <a:endParaRPr lang="en-US" sz="1800" i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</a:endParaRPr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2"/>
          </p:nvPr>
        </p:nvSpPr>
        <p:spPr>
          <a:xfrm>
            <a:off x="917575" y="3753525"/>
            <a:ext cx="7308900" cy="8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000000"/>
              </a:solidFill>
            </a:endParaRPr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4BB0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rot="161729">
            <a:off x="985585" y="720405"/>
            <a:ext cx="7029878" cy="760139"/>
          </a:xfrm>
        </p:spPr>
        <p:txBody>
          <a:bodyPr/>
          <a:lstStyle/>
          <a:p>
            <a:r>
              <a:rPr lang="en-US" dirty="0" err="1" smtClean="0">
                <a:latin typeface="Sniglet" panose="020B0604020202020204" charset="0"/>
              </a:rPr>
              <a:t>Mengembangkan</a:t>
            </a:r>
            <a:r>
              <a:rPr lang="en-US" dirty="0">
                <a:latin typeface="Sniglet" panose="020B0604020202020204" charset="0"/>
              </a:rPr>
              <a:t> </a:t>
            </a:r>
            <a:r>
              <a:rPr lang="en-US" dirty="0" err="1" smtClean="0">
                <a:latin typeface="Sniglet" panose="020B0604020202020204" charset="0"/>
              </a:rPr>
              <a:t>Strategi</a:t>
            </a:r>
            <a:r>
              <a:rPr lang="en-US" dirty="0" smtClean="0">
                <a:latin typeface="Sniglet" panose="020B0604020202020204" charset="0"/>
              </a:rPr>
              <a:t> </a:t>
            </a:r>
            <a:r>
              <a:rPr lang="en-US" dirty="0" err="1" smtClean="0">
                <a:latin typeface="Sniglet" panose="020B0604020202020204" charset="0"/>
              </a:rPr>
              <a:t>Pemasaran</a:t>
            </a:r>
            <a:endParaRPr lang="id-ID" dirty="0">
              <a:latin typeface="Sniglet" panose="020B060402020202020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27584" y="1491630"/>
            <a:ext cx="7710900" cy="3303600"/>
          </a:xfrm>
        </p:spPr>
        <p:txBody>
          <a:bodyPr/>
          <a:lstStyle/>
          <a:p>
            <a:r>
              <a:rPr lang="en-US" sz="2000" dirty="0" err="1" smtClean="0"/>
              <a:t>Menganalisis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pasar</a:t>
            </a:r>
            <a:r>
              <a:rPr lang="en-US" sz="2000" dirty="0" smtClean="0"/>
              <a:t> target </a:t>
            </a:r>
            <a:r>
              <a:rPr lang="en-US" sz="2000" dirty="0" err="1" smtClean="0"/>
              <a:t>potensial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memilih</a:t>
            </a:r>
            <a:endParaRPr lang="en-US" sz="2000" dirty="0" smtClean="0"/>
          </a:p>
          <a:p>
            <a:r>
              <a:rPr lang="en-US" sz="2000" dirty="0" err="1" smtClean="0"/>
              <a:t>Menciptakan</a:t>
            </a:r>
            <a:r>
              <a:rPr lang="en-US" sz="2000" dirty="0" smtClean="0"/>
              <a:t> </a:t>
            </a:r>
            <a:r>
              <a:rPr lang="en-US" sz="2000" dirty="0" err="1" smtClean="0"/>
              <a:t>bauran</a:t>
            </a:r>
            <a:r>
              <a:rPr lang="en-US" sz="2000" dirty="0" smtClean="0"/>
              <a:t> </a:t>
            </a:r>
            <a:r>
              <a:rPr lang="en-US" sz="2000" dirty="0" err="1" smtClean="0"/>
              <a:t>pemasaran</a:t>
            </a:r>
            <a:endParaRPr lang="en-US" sz="2000" dirty="0" smtClean="0"/>
          </a:p>
          <a:p>
            <a:pPr marL="38100" indent="0"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 smtClean="0"/>
              <a:t>Pasar</a:t>
            </a:r>
            <a:r>
              <a:rPr lang="en-US" sz="2000" dirty="0" smtClean="0"/>
              <a:t>: </a:t>
            </a:r>
            <a:r>
              <a:rPr lang="en-US" sz="2000" dirty="0" err="1" smtClean="0"/>
              <a:t>sekumpulan</a:t>
            </a:r>
            <a:r>
              <a:rPr lang="en-US" sz="2000" dirty="0" smtClean="0"/>
              <a:t> orang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r>
              <a:rPr lang="en-US" sz="2000" dirty="0" smtClean="0"/>
              <a:t> </a:t>
            </a:r>
            <a:r>
              <a:rPr lang="en-US" sz="2000" dirty="0" err="1" smtClean="0"/>
              <a:t>beli</a:t>
            </a:r>
            <a:r>
              <a:rPr lang="en-US" sz="2000" dirty="0" smtClean="0"/>
              <a:t>, </a:t>
            </a:r>
            <a:r>
              <a:rPr lang="en-US" sz="2000" dirty="0" err="1" smtClean="0"/>
              <a:t>kemauan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kewenangan</a:t>
            </a:r>
            <a:r>
              <a:rPr lang="en-US" sz="2000" dirty="0" smtClean="0"/>
              <a:t> </a:t>
            </a:r>
            <a:r>
              <a:rPr lang="en-US" sz="2000" dirty="0" err="1" smtClean="0"/>
              <a:t>membeli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/>
              <a:t>Produk</a:t>
            </a:r>
            <a:r>
              <a:rPr lang="en-US" sz="1600" dirty="0"/>
              <a:t> </a:t>
            </a:r>
            <a:r>
              <a:rPr lang="en-US" sz="1600" dirty="0" err="1"/>
              <a:t>konsumen</a:t>
            </a:r>
            <a:r>
              <a:rPr lang="en-US" sz="1600" dirty="0"/>
              <a:t> (B2C)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/>
              <a:t>Produk</a:t>
            </a:r>
            <a:r>
              <a:rPr lang="en-US" sz="1600" dirty="0"/>
              <a:t> </a:t>
            </a:r>
            <a:r>
              <a:rPr lang="en-US" sz="1600" dirty="0" err="1"/>
              <a:t>bisnis</a:t>
            </a:r>
            <a:r>
              <a:rPr lang="en-US" sz="1600" dirty="0"/>
              <a:t> (B2B</a:t>
            </a:r>
            <a:r>
              <a:rPr lang="en-US" sz="1600" dirty="0" smtClean="0"/>
              <a:t>)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 smtClean="0"/>
              <a:t>Pasar</a:t>
            </a:r>
            <a:r>
              <a:rPr lang="en-US" sz="2000" dirty="0" smtClean="0"/>
              <a:t> target: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pelanggan</a:t>
            </a:r>
            <a:r>
              <a:rPr lang="en-US" sz="2000" dirty="0" smtClean="0"/>
              <a:t> </a:t>
            </a:r>
            <a:r>
              <a:rPr lang="en-US" sz="2000" dirty="0" err="1" smtClean="0"/>
              <a:t>potensial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sasaran</a:t>
            </a:r>
            <a:r>
              <a:rPr lang="en-US" sz="2000" dirty="0" smtClean="0"/>
              <a:t> </a:t>
            </a:r>
            <a:r>
              <a:rPr lang="en-US" sz="2000" dirty="0" err="1" smtClean="0"/>
              <a:t>pemasaran</a:t>
            </a:r>
            <a:endParaRPr lang="en-US" sz="2000" dirty="0" smtClean="0"/>
          </a:p>
        </p:txBody>
      </p:sp>
      <p:sp>
        <p:nvSpPr>
          <p:cNvPr id="128" name="Google Shape;128;p1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4BB0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rot="161729">
            <a:off x="985585" y="720405"/>
            <a:ext cx="7029878" cy="760139"/>
          </a:xfrm>
        </p:spPr>
        <p:txBody>
          <a:bodyPr/>
          <a:lstStyle/>
          <a:p>
            <a:r>
              <a:rPr lang="en-US" dirty="0" err="1" smtClean="0">
                <a:latin typeface="Sniglet" panose="020B0604020202020204" charset="0"/>
              </a:rPr>
              <a:t>Mengembangkan</a:t>
            </a:r>
            <a:r>
              <a:rPr lang="en-US" dirty="0">
                <a:latin typeface="Sniglet" panose="020B0604020202020204" charset="0"/>
              </a:rPr>
              <a:t> </a:t>
            </a:r>
            <a:r>
              <a:rPr lang="en-US" dirty="0" err="1" smtClean="0">
                <a:latin typeface="Sniglet" panose="020B0604020202020204" charset="0"/>
              </a:rPr>
              <a:t>Strategi</a:t>
            </a:r>
            <a:r>
              <a:rPr lang="en-US" dirty="0" smtClean="0">
                <a:latin typeface="Sniglet" panose="020B0604020202020204" charset="0"/>
              </a:rPr>
              <a:t> </a:t>
            </a:r>
            <a:r>
              <a:rPr lang="en-US" dirty="0" err="1" smtClean="0">
                <a:latin typeface="Sniglet" panose="020B0604020202020204" charset="0"/>
              </a:rPr>
              <a:t>Pemasaran</a:t>
            </a:r>
            <a:endParaRPr lang="id-ID" dirty="0">
              <a:latin typeface="Sniglet" panose="020B060402020202020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27584" y="1491630"/>
            <a:ext cx="7710900" cy="3303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err="1" smtClean="0"/>
              <a:t>Bauran</a:t>
            </a:r>
            <a:r>
              <a:rPr lang="en-US" sz="2000" dirty="0" smtClean="0"/>
              <a:t> </a:t>
            </a:r>
            <a:r>
              <a:rPr lang="en-US" sz="2000" dirty="0" err="1" smtClean="0"/>
              <a:t>pemasaran</a:t>
            </a:r>
            <a:r>
              <a:rPr lang="en-US" sz="2000" dirty="0" smtClean="0"/>
              <a:t> : </a:t>
            </a:r>
            <a:r>
              <a:rPr lang="en-US" sz="2000" dirty="0" err="1" smtClean="0"/>
              <a:t>penggabungan</a:t>
            </a:r>
            <a:r>
              <a:rPr lang="en-US" sz="2000" dirty="0" smtClean="0"/>
              <a:t> </a:t>
            </a:r>
            <a:r>
              <a:rPr lang="en-US" sz="2000" dirty="0" err="1" smtClean="0"/>
              <a:t>empat</a:t>
            </a:r>
            <a:r>
              <a:rPr lang="en-US" sz="2000" dirty="0" smtClean="0"/>
              <a:t> </a:t>
            </a:r>
            <a:r>
              <a:rPr lang="en-US" sz="2000" dirty="0" err="1" smtClean="0"/>
              <a:t>strategi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memenuhi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preferensi</a:t>
            </a:r>
            <a:r>
              <a:rPr lang="en-US" sz="2000" dirty="0" smtClean="0"/>
              <a:t> </a:t>
            </a:r>
            <a:r>
              <a:rPr lang="en-US" sz="2000" dirty="0" err="1" smtClean="0"/>
              <a:t>pasar</a:t>
            </a:r>
            <a:r>
              <a:rPr lang="en-US" sz="2000" dirty="0" smtClean="0"/>
              <a:t> target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/>
              <a:t>Produk</a:t>
            </a:r>
            <a:r>
              <a:rPr lang="en-US" sz="1600" dirty="0"/>
              <a:t>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 err="1">
                <a:sym typeface="Wingdings" panose="05000000000000000000" pitchFamily="2" charset="2"/>
              </a:rPr>
              <a:t>spesifikasi</a:t>
            </a:r>
            <a:r>
              <a:rPr lang="en-US" sz="1600" dirty="0">
                <a:sym typeface="Wingdings" panose="05000000000000000000" pitchFamily="2" charset="2"/>
              </a:rPr>
              <a:t>, </a:t>
            </a:r>
            <a:r>
              <a:rPr lang="en-US" sz="1600" dirty="0" err="1">
                <a:sym typeface="Wingdings" panose="05000000000000000000" pitchFamily="2" charset="2"/>
              </a:rPr>
              <a:t>merek</a:t>
            </a:r>
            <a:r>
              <a:rPr lang="en-US" sz="1600" dirty="0">
                <a:sym typeface="Wingdings" panose="05000000000000000000" pitchFamily="2" charset="2"/>
              </a:rPr>
              <a:t>, </a:t>
            </a:r>
            <a:r>
              <a:rPr lang="en-US" sz="1600" dirty="0" err="1">
                <a:sym typeface="Wingdings" panose="05000000000000000000" pitchFamily="2" charset="2"/>
              </a:rPr>
              <a:t>layanan</a:t>
            </a:r>
            <a:r>
              <a:rPr lang="en-US" sz="1600" dirty="0">
                <a:sym typeface="Wingdings" panose="05000000000000000000" pitchFamily="2" charset="2"/>
              </a:rPr>
              <a:t>, </a:t>
            </a:r>
            <a:r>
              <a:rPr lang="en-US" sz="1600" dirty="0" err="1">
                <a:sym typeface="Wingdings" panose="05000000000000000000" pitchFamily="2" charset="2"/>
              </a:rPr>
              <a:t>garansi</a:t>
            </a:r>
            <a:r>
              <a:rPr lang="en-US" sz="1600" dirty="0">
                <a:sym typeface="Wingdings" panose="05000000000000000000" pitchFamily="2" charset="2"/>
              </a:rPr>
              <a:t>, </a:t>
            </a:r>
            <a:r>
              <a:rPr lang="en-US" sz="1600" dirty="0" err="1">
                <a:sym typeface="Wingdings" panose="05000000000000000000" pitchFamily="2" charset="2"/>
              </a:rPr>
              <a:t>citra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produk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/>
              <a:t>Distribusi</a:t>
            </a:r>
            <a:r>
              <a:rPr lang="en-US" sz="1600" dirty="0"/>
              <a:t>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 err="1">
                <a:sym typeface="Wingdings" panose="05000000000000000000" pitchFamily="2" charset="2"/>
              </a:rPr>
              <a:t>cara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penyampaian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melalui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berbagai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saluran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/>
              <a:t>Promosi</a:t>
            </a:r>
            <a:r>
              <a:rPr lang="en-US" sz="1600" dirty="0"/>
              <a:t>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 err="1">
                <a:sym typeface="Wingdings" panose="05000000000000000000" pitchFamily="2" charset="2"/>
              </a:rPr>
              <a:t>pemberian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informasi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melalui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berbagai</a:t>
            </a:r>
            <a:r>
              <a:rPr lang="en-US" sz="1600" dirty="0">
                <a:sym typeface="Wingdings" panose="05000000000000000000" pitchFamily="2" charset="2"/>
              </a:rPr>
              <a:t> media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/>
              <a:t>Harga</a:t>
            </a:r>
            <a:r>
              <a:rPr lang="en-US" sz="1600" dirty="0"/>
              <a:t>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 err="1">
                <a:sym typeface="Wingdings" panose="05000000000000000000" pitchFamily="2" charset="2"/>
              </a:rPr>
              <a:t>penentuan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nilai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jual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 smtClean="0"/>
              <a:t>Bauran</a:t>
            </a:r>
            <a:r>
              <a:rPr lang="en-US" sz="2000" dirty="0" smtClean="0"/>
              <a:t> </a:t>
            </a:r>
            <a:r>
              <a:rPr lang="en-US" sz="2000" dirty="0" err="1" smtClean="0"/>
              <a:t>internasional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 smtClean="0"/>
              <a:t>Standardisasi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 smtClean="0"/>
              <a:t>Adaptasi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Mass customization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533400" lvl="1" indent="0">
              <a:buNone/>
            </a:pPr>
            <a:endParaRPr lang="en-US" sz="1600" dirty="0">
              <a:sym typeface="Wingdings" panose="05000000000000000000" pitchFamily="2" charset="2"/>
            </a:endParaRPr>
          </a:p>
        </p:txBody>
      </p:sp>
      <p:sp>
        <p:nvSpPr>
          <p:cNvPr id="128" name="Google Shape;128;p1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57324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D900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title"/>
          </p:nvPr>
        </p:nvSpPr>
        <p:spPr>
          <a:xfrm rot="161729">
            <a:off x="841569" y="7204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Sniglet" panose="020B0604020202020204" charset="0"/>
              </a:rPr>
              <a:t>Riset Pemasaran</a:t>
            </a:r>
            <a:endParaRPr dirty="0">
              <a:latin typeface="Sniglet" panose="020B0604020202020204" charset="0"/>
            </a:endParaRPr>
          </a:p>
        </p:txBody>
      </p:sp>
      <p:sp>
        <p:nvSpPr>
          <p:cNvPr id="106" name="Google Shape;106;p16"/>
          <p:cNvSpPr txBox="1">
            <a:spLocks noGrp="1"/>
          </p:cNvSpPr>
          <p:nvPr>
            <p:ph type="body" idx="1"/>
          </p:nvPr>
        </p:nvSpPr>
        <p:spPr>
          <a:xfrm>
            <a:off x="755576" y="1203598"/>
            <a:ext cx="6968100" cy="3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id-ID" sz="1800" dirty="0" smtClean="0"/>
              <a:t>P</a:t>
            </a:r>
            <a:r>
              <a:rPr lang="en" sz="1800" dirty="0" smtClean="0"/>
              <a:t>roses pengumpulan dan pengevaluasian informasi dalam pengambilan keputusan pemasaran</a:t>
            </a:r>
            <a:endParaRPr lang="en" sz="1800" dirty="0"/>
          </a:p>
          <a:p>
            <a:pPr marL="361950" indent="-285750">
              <a:buSzPts val="2400"/>
            </a:pPr>
            <a:r>
              <a:rPr lang="en-US" sz="1800" dirty="0" err="1" smtClean="0"/>
              <a:t>Memperoleh</a:t>
            </a:r>
            <a:r>
              <a:rPr lang="en-US" sz="1800" dirty="0" smtClean="0"/>
              <a:t> data </a:t>
            </a:r>
            <a:r>
              <a:rPr lang="en-US" sz="1800" dirty="0" err="1" smtClean="0"/>
              <a:t>pemasaran</a:t>
            </a:r>
            <a:endParaRPr lang="en-US" sz="1800" dirty="0" smtClean="0"/>
          </a:p>
          <a:p>
            <a:pPr marL="819150" lvl="1" indent="-285750"/>
            <a:r>
              <a:rPr lang="en-US" sz="1600" dirty="0" smtClean="0"/>
              <a:t>Data internal : data </a:t>
            </a:r>
            <a:r>
              <a:rPr lang="en-US" sz="1600" dirty="0" err="1" smtClean="0"/>
              <a:t>penjualan</a:t>
            </a:r>
            <a:r>
              <a:rPr lang="en-US" sz="1600" dirty="0" smtClean="0"/>
              <a:t>, </a:t>
            </a:r>
            <a:r>
              <a:rPr lang="en-US" sz="1600" dirty="0" err="1" smtClean="0"/>
              <a:t>persediaan</a:t>
            </a:r>
            <a:r>
              <a:rPr lang="en-US" sz="1600" dirty="0" smtClean="0"/>
              <a:t>, </a:t>
            </a:r>
            <a:r>
              <a:rPr lang="en-US" sz="1600" dirty="0" err="1" smtClean="0"/>
              <a:t>profitabilitas</a:t>
            </a:r>
            <a:endParaRPr lang="en-US" sz="1600" dirty="0" smtClean="0"/>
          </a:p>
          <a:p>
            <a:pPr marL="819150" lvl="1" indent="-285750"/>
            <a:r>
              <a:rPr lang="en-US" sz="1600" dirty="0" smtClean="0"/>
              <a:t>Data </a:t>
            </a:r>
            <a:r>
              <a:rPr lang="en-US" sz="1600" dirty="0" err="1" smtClean="0"/>
              <a:t>eksternal</a:t>
            </a:r>
            <a:r>
              <a:rPr lang="en-US" sz="1600" dirty="0" smtClean="0"/>
              <a:t> : data </a:t>
            </a:r>
            <a:r>
              <a:rPr lang="en-US" sz="1600" dirty="0" err="1" smtClean="0"/>
              <a:t>informasi</a:t>
            </a:r>
            <a:r>
              <a:rPr lang="en-US" sz="1600" dirty="0" smtClean="0"/>
              <a:t> </a:t>
            </a:r>
            <a:r>
              <a:rPr lang="en-US" sz="1600" dirty="0" err="1" smtClean="0"/>
              <a:t>pihak</a:t>
            </a:r>
            <a:r>
              <a:rPr lang="en-US" sz="1600" dirty="0" smtClean="0"/>
              <a:t> lain</a:t>
            </a:r>
          </a:p>
          <a:p>
            <a:pPr marL="819150" lvl="1" indent="-285750"/>
            <a:r>
              <a:rPr lang="en-US" sz="1600" dirty="0" smtClean="0"/>
              <a:t>Data primer : </a:t>
            </a:r>
            <a:r>
              <a:rPr lang="en-US" sz="1600" dirty="0" err="1" smtClean="0"/>
              <a:t>metode</a:t>
            </a:r>
            <a:r>
              <a:rPr lang="en-US" sz="1600" dirty="0" smtClean="0"/>
              <a:t> </a:t>
            </a:r>
            <a:r>
              <a:rPr lang="en-US" sz="1600" dirty="0" err="1" smtClean="0"/>
              <a:t>observasi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survei</a:t>
            </a:r>
            <a:r>
              <a:rPr lang="en-US" sz="1600" dirty="0" smtClean="0"/>
              <a:t> </a:t>
            </a:r>
            <a:r>
              <a:rPr lang="en-US" sz="1600" dirty="0" err="1" smtClean="0"/>
              <a:t>pelanggan</a:t>
            </a:r>
            <a:endParaRPr lang="en-US" sz="1600" dirty="0" smtClean="0"/>
          </a:p>
          <a:p>
            <a:pPr marL="819150" lvl="1" indent="-285750"/>
            <a:r>
              <a:rPr lang="en-US" sz="1600" dirty="0" smtClean="0"/>
              <a:t>Data </a:t>
            </a:r>
            <a:r>
              <a:rPr lang="en-US" sz="1600" dirty="0" err="1" smtClean="0"/>
              <a:t>sekunder</a:t>
            </a:r>
            <a:r>
              <a:rPr lang="en-US" sz="1600" dirty="0"/>
              <a:t> </a:t>
            </a:r>
            <a:r>
              <a:rPr lang="en-US" sz="1600" dirty="0" smtClean="0"/>
              <a:t>: </a:t>
            </a:r>
            <a:r>
              <a:rPr lang="en-US" sz="1600" dirty="0" err="1" smtClean="0"/>
              <a:t>publikasi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pihak</a:t>
            </a:r>
            <a:r>
              <a:rPr lang="en-US" sz="1600" dirty="0" smtClean="0"/>
              <a:t> lain</a:t>
            </a:r>
          </a:p>
          <a:p>
            <a:pPr marL="819150" lvl="1" indent="-285750"/>
            <a:r>
              <a:rPr lang="en-US" sz="1600" dirty="0" err="1" smtClean="0"/>
              <a:t>Kelompok</a:t>
            </a:r>
            <a:r>
              <a:rPr lang="en-US" sz="1600" dirty="0" smtClean="0"/>
              <a:t> </a:t>
            </a:r>
            <a:r>
              <a:rPr lang="en-US" sz="1600" dirty="0" err="1" smtClean="0"/>
              <a:t>fokus</a:t>
            </a:r>
            <a:r>
              <a:rPr lang="en-US" sz="1600" dirty="0" smtClean="0"/>
              <a:t> : </a:t>
            </a:r>
            <a:r>
              <a:rPr lang="en-US" sz="1600" dirty="0" err="1" smtClean="0"/>
              <a:t>diskusi</a:t>
            </a:r>
            <a:r>
              <a:rPr lang="en-US" sz="1600" dirty="0" smtClean="0"/>
              <a:t> </a:t>
            </a:r>
            <a:r>
              <a:rPr lang="en-US" sz="1600" dirty="0" err="1" smtClean="0"/>
              <a:t>beberapa</a:t>
            </a:r>
            <a:r>
              <a:rPr lang="en-US" sz="1600" dirty="0" smtClean="0"/>
              <a:t> </a:t>
            </a:r>
            <a:r>
              <a:rPr lang="en-US" sz="1600" dirty="0" err="1" smtClean="0"/>
              <a:t>pihak</a:t>
            </a:r>
            <a:endParaRPr lang="en-US" sz="1600" dirty="0" smtClean="0"/>
          </a:p>
          <a:p>
            <a:pPr marL="361950" indent="-285750">
              <a:buSzPts val="2400"/>
            </a:pPr>
            <a:r>
              <a:rPr lang="en-US" sz="1800" dirty="0" err="1" smtClean="0"/>
              <a:t>Menerapkan</a:t>
            </a:r>
            <a:r>
              <a:rPr lang="en-US" sz="1800" dirty="0" smtClean="0"/>
              <a:t> data </a:t>
            </a:r>
            <a:r>
              <a:rPr lang="en-US" sz="1800" dirty="0" err="1" smtClean="0"/>
              <a:t>riset</a:t>
            </a:r>
            <a:r>
              <a:rPr lang="en-US" sz="1800" dirty="0" smtClean="0"/>
              <a:t> </a:t>
            </a:r>
            <a:r>
              <a:rPr lang="en-US" sz="1800" dirty="0" err="1" smtClean="0"/>
              <a:t>pemasaran</a:t>
            </a:r>
            <a:endParaRPr lang="en-US" sz="1800" dirty="0" smtClean="0"/>
          </a:p>
          <a:p>
            <a:pPr marL="819150" lvl="1" indent="-285750"/>
            <a:r>
              <a:rPr lang="en-US" sz="1600" dirty="0" err="1" smtClean="0"/>
              <a:t>Penggunaan</a:t>
            </a:r>
            <a:r>
              <a:rPr lang="en-US" sz="1600" dirty="0" smtClean="0"/>
              <a:t> </a:t>
            </a:r>
            <a:r>
              <a:rPr lang="en-US" sz="1600" dirty="0" err="1" smtClean="0"/>
              <a:t>inteligen</a:t>
            </a:r>
            <a:r>
              <a:rPr lang="en-US" sz="1600" dirty="0" smtClean="0"/>
              <a:t> </a:t>
            </a:r>
            <a:r>
              <a:rPr lang="en-US" sz="1600" dirty="0" err="1" smtClean="0"/>
              <a:t>bisnis</a:t>
            </a:r>
            <a:r>
              <a:rPr lang="en-US" sz="1600" dirty="0" smtClean="0"/>
              <a:t> (</a:t>
            </a:r>
            <a:r>
              <a:rPr lang="en-US" sz="1600" dirty="0" err="1" smtClean="0"/>
              <a:t>mengumpulkan</a:t>
            </a:r>
            <a:r>
              <a:rPr lang="en-US" sz="1600" dirty="0" smtClean="0"/>
              <a:t>, </a:t>
            </a:r>
            <a:r>
              <a:rPr lang="en-US" sz="1600" dirty="0" err="1" smtClean="0"/>
              <a:t>menyimpan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menganalisis</a:t>
            </a:r>
            <a:r>
              <a:rPr lang="en-US" sz="1600" dirty="0" smtClean="0"/>
              <a:t> data</a:t>
            </a:r>
          </a:p>
          <a:p>
            <a:pPr marL="361950" indent="-285750">
              <a:buSzPts val="2400"/>
            </a:pPr>
            <a:r>
              <a:rPr lang="en-US" sz="1800" dirty="0" err="1" smtClean="0"/>
              <a:t>Penggalian</a:t>
            </a:r>
            <a:r>
              <a:rPr lang="en-US" sz="1800" dirty="0" smtClean="0"/>
              <a:t> data</a:t>
            </a:r>
          </a:p>
        </p:txBody>
      </p:sp>
      <p:sp>
        <p:nvSpPr>
          <p:cNvPr id="107" name="Google Shape;107;p1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54760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9651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>
            <a:spLocks noGrp="1"/>
          </p:cNvSpPr>
          <p:nvPr>
            <p:ph type="title"/>
          </p:nvPr>
        </p:nvSpPr>
        <p:spPr>
          <a:xfrm rot="161729">
            <a:off x="841569" y="7204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Sniglet" panose="020B0604020202020204" charset="0"/>
              </a:rPr>
              <a:t>Segmentasi Pasar</a:t>
            </a:r>
            <a:endParaRPr dirty="0">
              <a:latin typeface="Sniglet" panose="020B060402020202020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99592" y="1347614"/>
            <a:ext cx="7710900" cy="3303600"/>
          </a:xfrm>
        </p:spPr>
        <p:txBody>
          <a:bodyPr/>
          <a:lstStyle/>
          <a:p>
            <a:r>
              <a:rPr lang="en-US" sz="2000" dirty="0" err="1" smtClean="0"/>
              <a:t>Pembagian</a:t>
            </a:r>
            <a:r>
              <a:rPr lang="en-US" sz="2000" dirty="0"/>
              <a:t> </a:t>
            </a:r>
            <a:r>
              <a:rPr lang="en-US" sz="2000" dirty="0" err="1" smtClean="0"/>
              <a:t>pasar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yang </a:t>
            </a:r>
            <a:r>
              <a:rPr lang="en-US" sz="2000" dirty="0" err="1" smtClean="0"/>
              <a:t>homogen</a:t>
            </a:r>
            <a:endParaRPr lang="en-US" sz="2000" dirty="0" smtClean="0"/>
          </a:p>
          <a:p>
            <a:r>
              <a:rPr lang="en-US" sz="2000" dirty="0" err="1" smtClean="0"/>
              <a:t>Segmentasi</a:t>
            </a:r>
            <a:r>
              <a:rPr lang="en-US" sz="2000" dirty="0" smtClean="0"/>
              <a:t> </a:t>
            </a:r>
            <a:r>
              <a:rPr lang="en-US" sz="2000" dirty="0" err="1" smtClean="0"/>
              <a:t>pasar</a:t>
            </a:r>
            <a:r>
              <a:rPr lang="en-US" sz="2000" dirty="0" smtClean="0"/>
              <a:t> </a:t>
            </a:r>
            <a:r>
              <a:rPr lang="en-US" sz="2000" dirty="0" err="1" smtClean="0"/>
              <a:t>konsumen</a:t>
            </a:r>
            <a:endParaRPr lang="en-US" sz="2000" dirty="0" smtClean="0"/>
          </a:p>
          <a:p>
            <a:pPr lvl="1"/>
            <a:r>
              <a:rPr lang="en-US" sz="1600" dirty="0" err="1"/>
              <a:t>Geografis</a:t>
            </a:r>
            <a:endParaRPr lang="en-US" sz="1600" dirty="0"/>
          </a:p>
          <a:p>
            <a:pPr lvl="1"/>
            <a:r>
              <a:rPr lang="en-US" sz="1600" dirty="0" err="1"/>
              <a:t>Demografis</a:t>
            </a:r>
            <a:endParaRPr lang="en-US" sz="1600" dirty="0"/>
          </a:p>
          <a:p>
            <a:pPr lvl="1"/>
            <a:r>
              <a:rPr lang="en-US" sz="1600" dirty="0" err="1"/>
              <a:t>Psikografis</a:t>
            </a:r>
            <a:endParaRPr lang="en-US" sz="1600" dirty="0"/>
          </a:p>
          <a:p>
            <a:pPr lvl="1"/>
            <a:r>
              <a:rPr lang="en-US" sz="1600" dirty="0" err="1"/>
              <a:t>Terkait</a:t>
            </a:r>
            <a:r>
              <a:rPr lang="en-US" sz="1600" dirty="0"/>
              <a:t> </a:t>
            </a:r>
            <a:r>
              <a:rPr lang="en-US" sz="1600" dirty="0" err="1"/>
              <a:t>produk</a:t>
            </a:r>
            <a:r>
              <a:rPr lang="en-US" sz="1600" dirty="0"/>
              <a:t> : </a:t>
            </a:r>
            <a:r>
              <a:rPr lang="en-US" sz="1600" dirty="0" err="1"/>
              <a:t>manfaat</a:t>
            </a:r>
            <a:r>
              <a:rPr lang="en-US" sz="1600" dirty="0"/>
              <a:t>, </a:t>
            </a:r>
            <a:r>
              <a:rPr lang="en-US" sz="1600" dirty="0" err="1"/>
              <a:t>tingkat</a:t>
            </a:r>
            <a:r>
              <a:rPr lang="en-US" sz="1600" dirty="0"/>
              <a:t> </a:t>
            </a:r>
            <a:r>
              <a:rPr lang="en-US" sz="1600" dirty="0" err="1"/>
              <a:t>penggunaan</a:t>
            </a:r>
            <a:r>
              <a:rPr lang="en-US" sz="1600" dirty="0"/>
              <a:t>, </a:t>
            </a:r>
            <a:r>
              <a:rPr lang="en-US" sz="1600" dirty="0" err="1"/>
              <a:t>loyalitas</a:t>
            </a:r>
            <a:r>
              <a:rPr lang="en-US" sz="1600" dirty="0"/>
              <a:t> </a:t>
            </a:r>
            <a:r>
              <a:rPr lang="en-US" sz="1600" dirty="0" err="1"/>
              <a:t>merek</a:t>
            </a:r>
            <a:endParaRPr lang="en-US" sz="1600" dirty="0"/>
          </a:p>
          <a:p>
            <a:r>
              <a:rPr lang="en-US" sz="2000" dirty="0" err="1" smtClean="0"/>
              <a:t>Segmentasi</a:t>
            </a:r>
            <a:r>
              <a:rPr lang="en-US" sz="2000" dirty="0" smtClean="0"/>
              <a:t> </a:t>
            </a:r>
            <a:r>
              <a:rPr lang="en-US" sz="2000" dirty="0" err="1" smtClean="0"/>
              <a:t>pasar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endParaRPr lang="en-US" sz="2000" dirty="0" smtClean="0"/>
          </a:p>
          <a:p>
            <a:pPr lvl="1"/>
            <a:r>
              <a:rPr lang="en-US" sz="1600" dirty="0" err="1" smtClean="0"/>
              <a:t>Geografis</a:t>
            </a:r>
            <a:endParaRPr lang="en-US" sz="1600" dirty="0" smtClean="0"/>
          </a:p>
          <a:p>
            <a:pPr lvl="1"/>
            <a:r>
              <a:rPr lang="en-US" sz="1600" dirty="0" err="1" smtClean="0"/>
              <a:t>Demografis</a:t>
            </a:r>
            <a:endParaRPr lang="en-US" sz="1600" dirty="0" smtClean="0"/>
          </a:p>
          <a:p>
            <a:pPr lvl="1"/>
            <a:r>
              <a:rPr lang="en-US" sz="1600" dirty="0" err="1" smtClean="0"/>
              <a:t>Pemakaian</a:t>
            </a:r>
            <a:r>
              <a:rPr lang="en-US" sz="1600" dirty="0" smtClean="0"/>
              <a:t> </a:t>
            </a:r>
            <a:r>
              <a:rPr lang="en-US" sz="1600" dirty="0" err="1" smtClean="0"/>
              <a:t>akhir</a:t>
            </a:r>
            <a:endParaRPr lang="en-US" sz="1600" dirty="0" smtClean="0"/>
          </a:p>
          <a:p>
            <a:endParaRPr lang="en-US" sz="2000" dirty="0" smtClean="0"/>
          </a:p>
        </p:txBody>
      </p:sp>
      <p:sp>
        <p:nvSpPr>
          <p:cNvPr id="136" name="Google Shape;136;p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achim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417</Words>
  <Application>Microsoft Office PowerPoint</Application>
  <PresentationFormat>On-screen Show (16:9)</PresentationFormat>
  <Paragraphs>107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Sniglet</vt:lpstr>
      <vt:lpstr>Bangers</vt:lpstr>
      <vt:lpstr>Wingdings</vt:lpstr>
      <vt:lpstr>Jachimo template</vt:lpstr>
      <vt:lpstr>Strategi – Strategi Pemasaran</vt:lpstr>
      <vt:lpstr>Apa yang dipelajari?</vt:lpstr>
      <vt:lpstr>Pemasaran</vt:lpstr>
      <vt:lpstr>Evolusi Konsep Pemasaran</vt:lpstr>
      <vt:lpstr>Slide 5</vt:lpstr>
      <vt:lpstr>Mengembangkan Strategi Pemasaran</vt:lpstr>
      <vt:lpstr>Mengembangkan Strategi Pemasaran</vt:lpstr>
      <vt:lpstr>Riset Pemasaran</vt:lpstr>
      <vt:lpstr>Segmentasi Pasar</vt:lpstr>
      <vt:lpstr>Perilaku Konsumen</vt:lpstr>
      <vt:lpstr>Langkah Perilaku Konsumen</vt:lpstr>
      <vt:lpstr>Pemasaran Hubungan</vt:lpstr>
      <vt:lpstr>Alat Pemasaran Hubungan</vt:lpstr>
      <vt:lpstr>THANKS!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– Strategi Pemasaran</dc:title>
  <dc:creator>Akhmad Fandy Muhammad</dc:creator>
  <cp:lastModifiedBy>DIANA</cp:lastModifiedBy>
  <cp:revision>11</cp:revision>
  <dcterms:modified xsi:type="dcterms:W3CDTF">2020-05-04T00:27:44Z</dcterms:modified>
</cp:coreProperties>
</file>