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60" r:id="rId6"/>
    <p:sldId id="259" r:id="rId7"/>
    <p:sldId id="264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9C1C756-09C2-4AC6-A04A-53C90232A37D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4DE3D52-2E1B-439F-8216-9D9F7B0135AE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C756-09C2-4AC6-A04A-53C90232A37D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3D52-2E1B-439F-8216-9D9F7B0135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C756-09C2-4AC6-A04A-53C90232A37D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3D52-2E1B-439F-8216-9D9F7B0135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C756-09C2-4AC6-A04A-53C90232A37D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3D52-2E1B-439F-8216-9D9F7B0135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C756-09C2-4AC6-A04A-53C90232A37D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3D52-2E1B-439F-8216-9D9F7B0135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C756-09C2-4AC6-A04A-53C90232A37D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3D52-2E1B-439F-8216-9D9F7B0135AE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C756-09C2-4AC6-A04A-53C90232A37D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3D52-2E1B-439F-8216-9D9F7B0135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C756-09C2-4AC6-A04A-53C90232A37D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3D52-2E1B-439F-8216-9D9F7B0135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C756-09C2-4AC6-A04A-53C90232A37D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3D52-2E1B-439F-8216-9D9F7B0135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C756-09C2-4AC6-A04A-53C90232A37D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3D52-2E1B-439F-8216-9D9F7B0135AE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C756-09C2-4AC6-A04A-53C90232A37D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3D52-2E1B-439F-8216-9D9F7B0135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9C1C756-09C2-4AC6-A04A-53C90232A37D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4DE3D52-2E1B-439F-8216-9D9F7B0135A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TERMINOLOGI </a:t>
            </a:r>
            <a:r>
              <a:rPr lang="it-IT" b="1" dirty="0"/>
              <a:t>DESAIN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Daniar Wikan Setyanto, M.Sn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3980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3456502" cy="529128"/>
          </a:xfrm>
        </p:spPr>
        <p:txBody>
          <a:bodyPr>
            <a:normAutofit/>
          </a:bodyPr>
          <a:lstStyle/>
          <a:p>
            <a:r>
              <a:rPr lang="id-ID" sz="2800" b="1" dirty="0" smtClean="0"/>
              <a:t>SKEMA ILMU DKV</a:t>
            </a:r>
            <a:endParaRPr lang="id-ID" sz="28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246623"/>
              </p:ext>
            </p:extLst>
          </p:nvPr>
        </p:nvGraphicFramePr>
        <p:xfrm>
          <a:off x="467544" y="766727"/>
          <a:ext cx="8229600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orelDRAW" r:id="rId3" imgW="6419698" imgH="5806745" progId="CorelDRAW.Graphic.13">
                  <p:embed/>
                </p:oleObj>
              </mc:Choice>
              <mc:Fallback>
                <p:oleObj name="CorelDRAW" r:id="rId3" imgW="6419698" imgH="5806745" progId="CorelDRAW.Graphic.1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766727"/>
                        <a:ext cx="8229600" cy="609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681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PERANAN DESAIN Peranan desain bagi manusia 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id-ID" dirty="0"/>
              <a:t>Mendesain adalah kegiatan manusia untuk meningkatkan kehidupan manusia – membuat hidup manusia lebih baik.</a:t>
            </a:r>
          </a:p>
        </p:txBody>
      </p:sp>
    </p:spTree>
    <p:extLst>
      <p:ext uri="{BB962C8B-B14F-4D97-AF65-F5344CB8AC3E}">
        <p14:creationId xmlns:p14="http://schemas.microsoft.com/office/powerpoint/2010/main" val="136961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THE MEANING OF DESIGN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Terminologi kata DESAIN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Asal kata “</a:t>
            </a:r>
            <a:r>
              <a:rPr lang="id-ID" i="1" dirty="0"/>
              <a:t>designo</a:t>
            </a:r>
            <a:r>
              <a:rPr lang="id-ID" dirty="0"/>
              <a:t>” (Itali) : </a:t>
            </a:r>
            <a:r>
              <a:rPr lang="id-ID" dirty="0" smtClean="0"/>
              <a:t>gambaran</a:t>
            </a:r>
          </a:p>
          <a:p>
            <a:r>
              <a:rPr lang="id-ID" dirty="0" smtClean="0"/>
              <a:t> </a:t>
            </a:r>
            <a:r>
              <a:rPr lang="id-ID" b="1" dirty="0" smtClean="0"/>
              <a:t>KBBI : </a:t>
            </a:r>
            <a:r>
              <a:rPr lang="id-ID" dirty="0" smtClean="0"/>
              <a:t>desain/de·sain</a:t>
            </a:r>
            <a:r>
              <a:rPr lang="id-ID" dirty="0"/>
              <a:t>/ /désain/ </a:t>
            </a:r>
            <a:r>
              <a:rPr lang="id-ID" i="1" dirty="0"/>
              <a:t>n</a:t>
            </a:r>
            <a:r>
              <a:rPr lang="id-ID" dirty="0"/>
              <a:t> </a:t>
            </a:r>
            <a:r>
              <a:rPr lang="id-ID" dirty="0" smtClean="0"/>
              <a:t> </a:t>
            </a:r>
            <a:r>
              <a:rPr lang="id-ID" dirty="0"/>
              <a:t>kerangka bentuk; rancangan:</a:t>
            </a:r>
          </a:p>
        </p:txBody>
      </p:sp>
    </p:spTree>
    <p:extLst>
      <p:ext uri="{BB962C8B-B14F-4D97-AF65-F5344CB8AC3E}">
        <p14:creationId xmlns:p14="http://schemas.microsoft.com/office/powerpoint/2010/main" val="222742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648072"/>
          </a:xfrm>
        </p:spPr>
        <p:txBody>
          <a:bodyPr>
            <a:normAutofit fontScale="90000"/>
          </a:bodyPr>
          <a:lstStyle/>
          <a:p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56792"/>
            <a:ext cx="7488948" cy="4275837"/>
          </a:xfrm>
        </p:spPr>
        <p:txBody>
          <a:bodyPr>
            <a:normAutofit fontScale="92500" lnSpcReduction="10000"/>
          </a:bodyPr>
          <a:lstStyle/>
          <a:p>
            <a:r>
              <a:rPr lang="id-ID" b="1" dirty="0" smtClean="0"/>
              <a:t>M</a:t>
            </a:r>
            <a:r>
              <a:rPr lang="id-ID" b="1" dirty="0"/>
              <a:t>. Asimow (Amerika Serikat, </a:t>
            </a:r>
            <a:r>
              <a:rPr lang="id-ID" b="1" dirty="0" smtClean="0"/>
              <a:t>1962)</a:t>
            </a:r>
          </a:p>
          <a:p>
            <a:pPr marL="0" indent="0">
              <a:buNone/>
            </a:pPr>
            <a:r>
              <a:rPr lang="id-ID" i="1" dirty="0" smtClean="0"/>
              <a:t>Decision </a:t>
            </a:r>
            <a:r>
              <a:rPr lang="id-ID" i="1" dirty="0"/>
              <a:t>making in the face of uncertainty with high penalties for error. </a:t>
            </a:r>
          </a:p>
          <a:p>
            <a:pPr marL="0" indent="0">
              <a:buNone/>
            </a:pPr>
            <a:r>
              <a:rPr lang="id-ID" dirty="0" smtClean="0"/>
              <a:t>(</a:t>
            </a:r>
            <a:r>
              <a:rPr lang="id-ID" dirty="0"/>
              <a:t>Pengambilan keputusan menghadapi ketidak-pastian dengan risiko tinggi bila melakukan kekeliruan). </a:t>
            </a: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r>
              <a:rPr lang="id-ID" b="1" dirty="0" smtClean="0"/>
              <a:t>Christopher </a:t>
            </a:r>
            <a:r>
              <a:rPr lang="id-ID" b="1" dirty="0"/>
              <a:t>Alexander (Amerika Serikat, 1962) </a:t>
            </a:r>
          </a:p>
          <a:p>
            <a:pPr marL="0" indent="0">
              <a:buNone/>
            </a:pPr>
            <a:r>
              <a:rPr lang="id-ID" i="1" dirty="0" smtClean="0"/>
              <a:t>Finding </a:t>
            </a:r>
            <a:r>
              <a:rPr lang="id-ID" i="1" dirty="0"/>
              <a:t>the right physical components of a physical structure </a:t>
            </a:r>
            <a:endParaRPr lang="id-ID" i="1" dirty="0" smtClean="0"/>
          </a:p>
          <a:p>
            <a:pPr marL="0" indent="0">
              <a:buNone/>
            </a:pPr>
            <a:r>
              <a:rPr lang="id-ID" dirty="0" smtClean="0"/>
              <a:t>(</a:t>
            </a:r>
            <a:r>
              <a:rPr lang="id-ID" dirty="0"/>
              <a:t>Menemukan komponen fisik yang tepat untuk menciptakan suatu struktur fisik).</a:t>
            </a:r>
          </a:p>
        </p:txBody>
      </p:sp>
    </p:spTree>
    <p:extLst>
      <p:ext uri="{BB962C8B-B14F-4D97-AF65-F5344CB8AC3E}">
        <p14:creationId xmlns:p14="http://schemas.microsoft.com/office/powerpoint/2010/main" val="185974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52736"/>
            <a:ext cx="7200916" cy="4779893"/>
          </a:xfrm>
        </p:spPr>
        <p:txBody>
          <a:bodyPr>
            <a:normAutofit/>
          </a:bodyPr>
          <a:lstStyle/>
          <a:p>
            <a:r>
              <a:rPr lang="id-ID" b="1" dirty="0"/>
              <a:t>DESAIN P.J. Booker (Inggris, </a:t>
            </a:r>
            <a:r>
              <a:rPr lang="id-ID" b="1" dirty="0" smtClean="0"/>
              <a:t>1964)</a:t>
            </a:r>
            <a:endParaRPr lang="id-ID" dirty="0" smtClean="0"/>
          </a:p>
          <a:p>
            <a:pPr marL="68580" indent="0">
              <a:buNone/>
            </a:pPr>
            <a:r>
              <a:rPr lang="id-ID" i="1" dirty="0" smtClean="0"/>
              <a:t>Simulating </a:t>
            </a:r>
            <a:r>
              <a:rPr lang="id-ID" i="1" dirty="0"/>
              <a:t>what we want to make (or do), before we make (or do) it as many times as may be necessary to feel confident in the final result </a:t>
            </a:r>
            <a:endParaRPr lang="id-ID" i="1" dirty="0" smtClean="0"/>
          </a:p>
          <a:p>
            <a:pPr marL="68580" indent="0">
              <a:buNone/>
            </a:pPr>
            <a:endParaRPr lang="id-ID" i="1" dirty="0" smtClean="0"/>
          </a:p>
          <a:p>
            <a:pPr marL="68580" indent="0">
              <a:buNone/>
            </a:pPr>
            <a:r>
              <a:rPr lang="id-ID" dirty="0" smtClean="0"/>
              <a:t>(</a:t>
            </a:r>
            <a:r>
              <a:rPr lang="id-ID" dirty="0"/>
              <a:t>Melakukan simulasi atas sesuatu yang ingin diciptakan atau dilakukan sebelum benar-benar menciptakan atau melakukan sesuatu yang diinginkan tersebut. Simulasi dilakukan berulang-ulang, sesering yang dianggap perlu sehingga dirasa yakin akan hasil akhirnya).</a:t>
            </a:r>
          </a:p>
        </p:txBody>
      </p:sp>
    </p:spTree>
    <p:extLst>
      <p:ext uri="{BB962C8B-B14F-4D97-AF65-F5344CB8AC3E}">
        <p14:creationId xmlns:p14="http://schemas.microsoft.com/office/powerpoint/2010/main" val="168270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24744"/>
            <a:ext cx="7200916" cy="4896544"/>
          </a:xfrm>
        </p:spPr>
        <p:txBody>
          <a:bodyPr>
            <a:normAutofit fontScale="92500" lnSpcReduction="20000"/>
          </a:bodyPr>
          <a:lstStyle/>
          <a:p>
            <a:r>
              <a:rPr lang="id-ID" b="1" dirty="0"/>
              <a:t>DESAIN J.B. Reswick (Amerika Serikat, </a:t>
            </a:r>
            <a:r>
              <a:rPr lang="id-ID" b="1" dirty="0" smtClean="0"/>
              <a:t>1965)</a:t>
            </a:r>
            <a:endParaRPr lang="id-ID" dirty="0" smtClean="0"/>
          </a:p>
          <a:p>
            <a:pPr marL="68580" indent="0">
              <a:buNone/>
            </a:pPr>
            <a:r>
              <a:rPr lang="id-ID" i="1" dirty="0" smtClean="0"/>
              <a:t>A </a:t>
            </a:r>
            <a:r>
              <a:rPr lang="id-ID" i="1" dirty="0"/>
              <a:t>creative activity – it involves bringing into being something new and useful that has not existed previously </a:t>
            </a:r>
            <a:endParaRPr lang="id-ID" i="1" dirty="0" smtClean="0"/>
          </a:p>
          <a:p>
            <a:pPr marL="68580" indent="0">
              <a:buNone/>
            </a:pPr>
            <a:r>
              <a:rPr lang="id-ID" dirty="0" smtClean="0"/>
              <a:t>(</a:t>
            </a:r>
            <a:r>
              <a:rPr lang="id-ID" dirty="0"/>
              <a:t>Aktivitas kreatif yang di dalamnya terkandung penciptaan sesuatu yang baru dan bermanfaat yang sebelumnya tidak ada). </a:t>
            </a:r>
            <a:endParaRPr lang="id-ID" dirty="0" smtClean="0"/>
          </a:p>
          <a:p>
            <a:pPr marL="68580" indent="0">
              <a:buNone/>
            </a:pPr>
            <a:endParaRPr lang="id-ID" dirty="0" smtClean="0"/>
          </a:p>
          <a:p>
            <a:r>
              <a:rPr lang="id-ID" b="1" dirty="0" smtClean="0"/>
              <a:t>J.K</a:t>
            </a:r>
            <a:r>
              <a:rPr lang="id-ID" b="1" dirty="0"/>
              <a:t>. Page (Inggris, 1963) </a:t>
            </a:r>
            <a:endParaRPr lang="id-ID" b="1" dirty="0" smtClean="0"/>
          </a:p>
          <a:p>
            <a:pPr marL="68580" indent="0">
              <a:buNone/>
            </a:pPr>
            <a:r>
              <a:rPr lang="id-ID" i="1" dirty="0" smtClean="0"/>
              <a:t>The </a:t>
            </a:r>
            <a:r>
              <a:rPr lang="id-ID" i="1" dirty="0"/>
              <a:t>imaginative jump from present facts to future possibilities</a:t>
            </a:r>
            <a:r>
              <a:rPr lang="id-ID" dirty="0"/>
              <a:t>. </a:t>
            </a:r>
            <a:endParaRPr lang="id-ID" dirty="0" smtClean="0"/>
          </a:p>
          <a:p>
            <a:pPr marL="68580" indent="0">
              <a:buNone/>
            </a:pPr>
            <a:r>
              <a:rPr lang="id-ID" dirty="0" smtClean="0"/>
              <a:t>(</a:t>
            </a:r>
            <a:r>
              <a:rPr lang="id-ID" dirty="0"/>
              <a:t>Lompatan imajinatif atau maya dari suatu keadaan atau fakta yang ada menuju ke kemungkinan-kemungkinan yang dapat dicapai pada waktu yang akan datang.</a:t>
            </a:r>
          </a:p>
        </p:txBody>
      </p:sp>
    </p:spTree>
    <p:extLst>
      <p:ext uri="{BB962C8B-B14F-4D97-AF65-F5344CB8AC3E}">
        <p14:creationId xmlns:p14="http://schemas.microsoft.com/office/powerpoint/2010/main" val="185121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DESAIN Bruce L. Archer (Inggris, </a:t>
            </a:r>
            <a:r>
              <a:rPr lang="id-ID" b="1" dirty="0" smtClean="0"/>
              <a:t>1965)</a:t>
            </a:r>
            <a:endParaRPr lang="id-ID" dirty="0" smtClean="0"/>
          </a:p>
          <a:p>
            <a:pPr marL="68580" indent="0">
              <a:buNone/>
            </a:pPr>
            <a:r>
              <a:rPr lang="id-ID" i="1" dirty="0" smtClean="0"/>
              <a:t>A </a:t>
            </a:r>
            <a:r>
              <a:rPr lang="id-ID" i="1" dirty="0"/>
              <a:t>goal directed problem-solving activity </a:t>
            </a:r>
            <a:endParaRPr lang="id-ID" i="1" dirty="0" smtClean="0"/>
          </a:p>
          <a:p>
            <a:pPr marL="68580" indent="0">
              <a:buNone/>
            </a:pPr>
            <a:r>
              <a:rPr lang="id-ID" dirty="0" smtClean="0"/>
              <a:t>(</a:t>
            </a:r>
            <a:r>
              <a:rPr lang="id-ID" dirty="0"/>
              <a:t>Aktivitas atau upaya pemecahan suatu masalah yang dipandu oleh suatu sasaran yang telah ditetapkan).</a:t>
            </a:r>
          </a:p>
        </p:txBody>
      </p:sp>
    </p:spTree>
    <p:extLst>
      <p:ext uri="{BB962C8B-B14F-4D97-AF65-F5344CB8AC3E}">
        <p14:creationId xmlns:p14="http://schemas.microsoft.com/office/powerpoint/2010/main" val="300485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DESAIN KOMUNIKASI VISUAL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id-ID" b="1" dirty="0"/>
              <a:t>Desain Komunikasi Visual</a:t>
            </a:r>
            <a:r>
              <a:rPr lang="id-ID" dirty="0"/>
              <a:t> bisa dikatakan adalah seni menyampaikan pesan </a:t>
            </a:r>
            <a:r>
              <a:rPr lang="id-ID" i="1" dirty="0"/>
              <a:t>(arts of commmunication)</a:t>
            </a:r>
            <a:r>
              <a:rPr lang="id-ID" dirty="0"/>
              <a:t> dengan menggunakan bahasa rupa </a:t>
            </a:r>
            <a:r>
              <a:rPr lang="id-ID" i="1" dirty="0"/>
              <a:t>(visual language) </a:t>
            </a:r>
            <a:r>
              <a:rPr lang="id-ID" dirty="0"/>
              <a:t>yang disampaikan melalui media berupa desain.</a:t>
            </a:r>
          </a:p>
          <a:p>
            <a:pPr algn="r">
              <a:lnSpc>
                <a:spcPct val="90000"/>
              </a:lnSpc>
            </a:pPr>
            <a:r>
              <a:rPr lang="id-ID" dirty="0"/>
              <a:t>Dengan tujuan menginformasikan, mempengaruhi hingga merubah perilaku </a:t>
            </a:r>
            <a:r>
              <a:rPr lang="id-ID" i="1" dirty="0"/>
              <a:t>target audience</a:t>
            </a:r>
            <a:r>
              <a:rPr lang="id-ID" dirty="0"/>
              <a:t> sesuai dengan tujuan yang diinginkan</a:t>
            </a:r>
          </a:p>
        </p:txBody>
      </p:sp>
    </p:spTree>
    <p:extLst>
      <p:ext uri="{BB962C8B-B14F-4D97-AF65-F5344CB8AC3E}">
        <p14:creationId xmlns:p14="http://schemas.microsoft.com/office/powerpoint/2010/main" val="140203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836712"/>
            <a:ext cx="7632848" cy="5616624"/>
          </a:xfrm>
        </p:spPr>
        <p:txBody>
          <a:bodyPr>
            <a:normAutofit/>
          </a:bodyPr>
          <a:lstStyle/>
          <a:p>
            <a:r>
              <a:rPr lang="id-ID" dirty="0"/>
              <a:t>DKV merupakan profesi yang mengkaji dan mempelajari desain dengan pertimbangan komunikasi, media, citra, tanda, dan nilai. Desain komunikasi visual dari aspek keilmuan, mengkaji hal-hal yang berkaitan dengan komunikasi dan pesan, teknologi percetakan, penggunaan teknologi multimedia, dan teknik persuasi pada masyarakat. </a:t>
            </a:r>
            <a:endParaRPr lang="id-ID" dirty="0" smtClean="0"/>
          </a:p>
          <a:p>
            <a:r>
              <a:rPr lang="id-ID" dirty="0"/>
              <a:t>Men’DESAIN Mendesain merupakan kegiatan </a:t>
            </a:r>
            <a:r>
              <a:rPr lang="id-ID" b="1" dirty="0"/>
              <a:t>:</a:t>
            </a:r>
            <a:r>
              <a:rPr lang="id-ID" dirty="0"/>
              <a:t/>
            </a:r>
            <a:br>
              <a:rPr lang="id-ID" dirty="0"/>
            </a:br>
            <a:r>
              <a:rPr lang="id-ID" b="1" dirty="0" smtClean="0"/>
              <a:t>DEFINISI PERMASALAHAN</a:t>
            </a:r>
            <a:r>
              <a:rPr lang="id-ID" dirty="0" smtClean="0"/>
              <a:t> – </a:t>
            </a:r>
            <a:r>
              <a:rPr lang="id-ID" b="1" dirty="0" smtClean="0"/>
              <a:t>SOLUTION</a:t>
            </a:r>
          </a:p>
          <a:p>
            <a:r>
              <a:rPr lang="id-ID" dirty="0" smtClean="0"/>
              <a:t> </a:t>
            </a:r>
            <a:r>
              <a:rPr lang="id-ID" dirty="0"/>
              <a:t>Proyek Konsep Desain DESAIN Adalah PROSES Desain merujuk kepada proses pembuatan, metoda merancang </a:t>
            </a:r>
            <a:r>
              <a:rPr lang="id-ID" dirty="0" smtClean="0"/>
              <a:t>- </a:t>
            </a:r>
            <a:r>
              <a:rPr lang="id-ID" dirty="0"/>
              <a:t>produk yang dihasilkan berupa </a:t>
            </a:r>
            <a:r>
              <a:rPr lang="id-ID" dirty="0" smtClean="0"/>
              <a:t>rancangan</a:t>
            </a:r>
          </a:p>
        </p:txBody>
      </p:sp>
    </p:spTree>
    <p:extLst>
      <p:ext uri="{BB962C8B-B14F-4D97-AF65-F5344CB8AC3E}">
        <p14:creationId xmlns:p14="http://schemas.microsoft.com/office/powerpoint/2010/main" val="88402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Fungsi Desain Komunikasi Visual: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b="1" dirty="0" smtClean="0"/>
              <a:t>1</a:t>
            </a:r>
            <a:r>
              <a:rPr lang="id-ID" b="1" dirty="0"/>
              <a:t>. To inform, </a:t>
            </a:r>
            <a:r>
              <a:rPr lang="id-ID" dirty="0"/>
              <a:t>memberi informasi, menjelaskan, menerangkan, dan mengenalkan. </a:t>
            </a:r>
            <a:endParaRPr lang="id-ID" dirty="0" smtClean="0"/>
          </a:p>
          <a:p>
            <a:r>
              <a:rPr lang="id-ID" b="1" dirty="0" smtClean="0"/>
              <a:t>2</a:t>
            </a:r>
            <a:r>
              <a:rPr lang="id-ID" b="1" dirty="0"/>
              <a:t>. To enlighten</a:t>
            </a:r>
            <a:r>
              <a:rPr lang="id-ID" dirty="0"/>
              <a:t>, memberi penerangan, membuka pikiran dan menguraikan. </a:t>
            </a:r>
            <a:endParaRPr lang="id-ID" dirty="0" smtClean="0"/>
          </a:p>
          <a:p>
            <a:r>
              <a:rPr lang="id-ID" b="1" dirty="0" smtClean="0"/>
              <a:t>3</a:t>
            </a:r>
            <a:r>
              <a:rPr lang="id-ID" b="1" dirty="0"/>
              <a:t>. To persuade, </a:t>
            </a:r>
            <a:r>
              <a:rPr lang="id-ID" dirty="0"/>
              <a:t>membujuk atau menganjurkan. Dengan menggunakan unsur kepercayaan, logika, dan daya tarik. </a:t>
            </a:r>
            <a:endParaRPr lang="id-ID" dirty="0" smtClean="0"/>
          </a:p>
          <a:p>
            <a:r>
              <a:rPr lang="id-ID" b="1" dirty="0" smtClean="0"/>
              <a:t>4</a:t>
            </a:r>
            <a:r>
              <a:rPr lang="id-ID" b="1" dirty="0"/>
              <a:t>. To protect</a:t>
            </a:r>
            <a:r>
              <a:rPr lang="id-ID" dirty="0"/>
              <a:t>, melindungi objek lain seperti desain kemasan dan kantong belanja.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5089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118</TotalTime>
  <Words>467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Austin</vt:lpstr>
      <vt:lpstr>CorelDRAW X3 Graphic</vt:lpstr>
      <vt:lpstr>TERMINOLOGI DESAIN</vt:lpstr>
      <vt:lpstr>THE MEANING OF DESIGN</vt:lpstr>
      <vt:lpstr>PowerPoint Presentation</vt:lpstr>
      <vt:lpstr>PowerPoint Presentation</vt:lpstr>
      <vt:lpstr>PowerPoint Presentation</vt:lpstr>
      <vt:lpstr>PowerPoint Presentation</vt:lpstr>
      <vt:lpstr>DESAIN KOMUNIKASI VISUAL</vt:lpstr>
      <vt:lpstr>PowerPoint Presentation</vt:lpstr>
      <vt:lpstr>Fungsi Desain Komunikasi Visual:</vt:lpstr>
      <vt:lpstr>SKEMA ILMU DKV</vt:lpstr>
      <vt:lpstr>PERANAN DESAIN Peranan desain bagi manusia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TERMINOLOGI DESAIN</dc:title>
  <dc:creator>USER</dc:creator>
  <cp:lastModifiedBy>USER</cp:lastModifiedBy>
  <cp:revision>8</cp:revision>
  <dcterms:created xsi:type="dcterms:W3CDTF">2018-03-09T11:02:12Z</dcterms:created>
  <dcterms:modified xsi:type="dcterms:W3CDTF">2018-03-09T13:01:08Z</dcterms:modified>
</cp:coreProperties>
</file>