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C963-F69C-42A0-AEE8-950C9FFD486B}" type="datetimeFigureOut">
              <a:rPr lang="id-ID" smtClean="0"/>
              <a:pPr/>
              <a:t>15/03/2016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CFF-2013-469C-996B-11EF64DC88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C963-F69C-42A0-AEE8-950C9FFD486B}" type="datetimeFigureOut">
              <a:rPr lang="id-ID" smtClean="0"/>
              <a:pPr/>
              <a:t>15/03/2016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CFF-2013-469C-996B-11EF64DC88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C963-F69C-42A0-AEE8-950C9FFD486B}" type="datetimeFigureOut">
              <a:rPr lang="id-ID" smtClean="0"/>
              <a:pPr/>
              <a:t>15/03/2016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CFF-2013-469C-996B-11EF64DC88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C963-F69C-42A0-AEE8-950C9FFD486B}" type="datetimeFigureOut">
              <a:rPr lang="id-ID" smtClean="0"/>
              <a:pPr/>
              <a:t>15/03/2016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CFF-2013-469C-996B-11EF64DC88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C963-F69C-42A0-AEE8-950C9FFD486B}" type="datetimeFigureOut">
              <a:rPr lang="id-ID" smtClean="0"/>
              <a:pPr/>
              <a:t>15/03/2016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CFF-2013-469C-996B-11EF64DC88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C963-F69C-42A0-AEE8-950C9FFD486B}" type="datetimeFigureOut">
              <a:rPr lang="id-ID" smtClean="0"/>
              <a:pPr/>
              <a:t>15/03/2016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CFF-2013-469C-996B-11EF64DC88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C963-F69C-42A0-AEE8-950C9FFD486B}" type="datetimeFigureOut">
              <a:rPr lang="id-ID" smtClean="0"/>
              <a:pPr/>
              <a:t>15/03/2016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CFF-2013-469C-996B-11EF64DC88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C963-F69C-42A0-AEE8-950C9FFD486B}" type="datetimeFigureOut">
              <a:rPr lang="id-ID" smtClean="0"/>
              <a:pPr/>
              <a:t>15/03/2016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CFF-2013-469C-996B-11EF64DC88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C963-F69C-42A0-AEE8-950C9FFD486B}" type="datetimeFigureOut">
              <a:rPr lang="id-ID" smtClean="0"/>
              <a:pPr/>
              <a:t>15/03/2016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CFF-2013-469C-996B-11EF64DC88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C963-F69C-42A0-AEE8-950C9FFD486B}" type="datetimeFigureOut">
              <a:rPr lang="id-ID" smtClean="0"/>
              <a:pPr/>
              <a:t>15/03/2016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CFF-2013-469C-996B-11EF64DC88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C963-F69C-42A0-AEE8-950C9FFD486B}" type="datetimeFigureOut">
              <a:rPr lang="id-ID" smtClean="0"/>
              <a:pPr/>
              <a:t>15/03/2016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CFF-2013-469C-996B-11EF64DC88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AC963-F69C-42A0-AEE8-950C9FFD486B}" type="datetimeFigureOut">
              <a:rPr lang="id-ID" smtClean="0"/>
              <a:pPr/>
              <a:t>15/03/2016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24CFF-2013-469C-996B-11EF64DC88F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ko.hartini@dsn.dinus.ac.i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Analisis Kualitas Lingkungan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Eko Hartini</a:t>
            </a:r>
          </a:p>
          <a:p>
            <a:r>
              <a:rPr lang="id-ID" dirty="0" smtClean="0">
                <a:hlinkClick r:id="rId2"/>
              </a:rPr>
              <a:t>eko.hartini@dsn.dinus.ac.id</a:t>
            </a:r>
            <a:endParaRPr lang="id-ID" dirty="0" smtClean="0"/>
          </a:p>
          <a:p>
            <a:r>
              <a:rPr lang="id-ID" dirty="0" smtClean="0"/>
              <a:t>082323543777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KONTRAK KULIAH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marL="514350" indent="-514350">
              <a:buFontTx/>
              <a:buAutoNum type="arabicPeriod"/>
              <a:defRPr/>
            </a:pPr>
            <a:r>
              <a:rPr lang="id-ID" dirty="0"/>
              <a:t>Kehadiran kuliah minimal 75%.</a:t>
            </a:r>
          </a:p>
          <a:p>
            <a:pPr marL="514350" indent="-514350">
              <a:buFontTx/>
              <a:buAutoNum type="arabicPeriod"/>
              <a:defRPr/>
            </a:pPr>
            <a:r>
              <a:rPr lang="id-ID" dirty="0"/>
              <a:t>Kuliah dimulai tepat </a:t>
            </a:r>
            <a:r>
              <a:rPr lang="id-ID" dirty="0" smtClean="0"/>
              <a:t>waktu.</a:t>
            </a:r>
            <a:endParaRPr lang="id-ID" dirty="0"/>
          </a:p>
          <a:p>
            <a:pPr marL="514350" indent="-514350">
              <a:buFontTx/>
              <a:buAutoNum type="arabicPeriod"/>
              <a:defRPr/>
            </a:pPr>
            <a:r>
              <a:rPr lang="id-ID" dirty="0"/>
              <a:t>Tugas dikumpulkan tepat </a:t>
            </a:r>
            <a:r>
              <a:rPr lang="id-ID" dirty="0" smtClean="0"/>
              <a:t>waktu.</a:t>
            </a:r>
            <a:endParaRPr lang="id-ID" dirty="0"/>
          </a:p>
          <a:p>
            <a:pPr marL="514350" indent="-514350">
              <a:buFontTx/>
              <a:buAutoNum type="arabicPeriod"/>
              <a:defRPr/>
            </a:pPr>
            <a:r>
              <a:rPr lang="id-ID" dirty="0"/>
              <a:t>Tidak diperkenankan untuk titip absen atau </a:t>
            </a:r>
            <a:r>
              <a:rPr lang="id-ID" dirty="0" smtClean="0"/>
              <a:t>meng-absenkan.</a:t>
            </a:r>
            <a:endParaRPr lang="id-ID" dirty="0"/>
          </a:p>
          <a:p>
            <a:pPr marL="514350" indent="-514350">
              <a:buFontTx/>
              <a:buAutoNum type="arabicPeriod"/>
              <a:defRPr/>
            </a:pPr>
            <a:r>
              <a:rPr lang="id-ID" dirty="0"/>
              <a:t>Pada saat ujian dilarang </a:t>
            </a:r>
            <a:r>
              <a:rPr lang="id-ID" dirty="0" smtClean="0"/>
              <a:t>berbuat curang, sangsi: nilai </a:t>
            </a:r>
            <a:r>
              <a:rPr lang="id-ID" dirty="0"/>
              <a:t>ujian E.</a:t>
            </a:r>
          </a:p>
          <a:p>
            <a:pPr marL="514350" indent="-514350">
              <a:buFontTx/>
              <a:buAutoNum type="arabicPeriod"/>
              <a:defRPr/>
            </a:pPr>
            <a:r>
              <a:rPr lang="id-ID" dirty="0"/>
              <a:t>Setiap mahasiswa punya kewajiban menjaga kelancaran jalannya perkuliahan, sebelum kuliah LCD dan perlengkapannya harap disiapkan terlebih dahulu</a:t>
            </a:r>
          </a:p>
          <a:p>
            <a:pPr marL="514350" indent="-514350">
              <a:buFontTx/>
              <a:buAutoNum type="arabicPeriod"/>
              <a:defRPr/>
            </a:pPr>
            <a:r>
              <a:rPr lang="id-ID" dirty="0"/>
              <a:t>Jika dosen tidak hadir, maka akan dicari jadwal pergantian kuliah.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PENILAIAN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514350" indent="-514350">
              <a:buNone/>
              <a:defRPr/>
            </a:pPr>
            <a:r>
              <a:rPr lang="id-ID" dirty="0" smtClean="0"/>
              <a:t>Nilai Akhir = </a:t>
            </a:r>
          </a:p>
          <a:p>
            <a:pPr marL="514350" indent="-514350">
              <a:buNone/>
              <a:defRPr/>
            </a:pPr>
            <a:r>
              <a:rPr lang="id-ID" dirty="0"/>
              <a:t>	</a:t>
            </a:r>
            <a:r>
              <a:rPr lang="id-ID" dirty="0" smtClean="0"/>
              <a:t>(40%*N.UTS) + </a:t>
            </a:r>
            <a:r>
              <a:rPr lang="id-ID" dirty="0"/>
              <a:t>(40</a:t>
            </a:r>
            <a:r>
              <a:rPr lang="id-ID" dirty="0" smtClean="0"/>
              <a:t>%*N.UAS) + (20%*TUGAS)</a:t>
            </a:r>
          </a:p>
          <a:p>
            <a:pPr marL="514350" indent="-514350">
              <a:buNone/>
              <a:defRPr/>
            </a:pPr>
            <a:r>
              <a:rPr lang="id-ID" dirty="0" smtClean="0"/>
              <a:t>TUGAS =</a:t>
            </a:r>
          </a:p>
          <a:p>
            <a:pPr marL="514350" indent="-514350">
              <a:buAutoNum type="arabicPeriod"/>
              <a:defRPr/>
            </a:pPr>
            <a:r>
              <a:rPr lang="id-ID" dirty="0" smtClean="0"/>
              <a:t>Studi Literatur</a:t>
            </a:r>
            <a:endParaRPr lang="id-ID" dirty="0">
              <a:sym typeface="Wingdings" pitchFamily="2" charset="2"/>
            </a:endParaRPr>
          </a:p>
          <a:p>
            <a:pPr marL="514350" indent="-514350">
              <a:buAutoNum type="arabicPeriod"/>
              <a:defRPr/>
            </a:pPr>
            <a:r>
              <a:rPr lang="id-ID" dirty="0" smtClean="0">
                <a:sym typeface="Wingdings" pitchFamily="2" charset="2"/>
              </a:rPr>
              <a:t>Studi Jurnal Penelitian</a:t>
            </a:r>
          </a:p>
          <a:p>
            <a:pPr marL="514350" indent="-514350">
              <a:buAutoNum type="arabicPeriod"/>
              <a:defRPr/>
            </a:pPr>
            <a:r>
              <a:rPr lang="id-ID" dirty="0" smtClean="0">
                <a:sym typeface="Wingdings" pitchFamily="2" charset="2"/>
              </a:rPr>
              <a:t>Observasi Lapangan</a:t>
            </a:r>
          </a:p>
          <a:p>
            <a:pPr marL="514350" indent="-514350">
              <a:buAutoNum type="arabicPeriod"/>
              <a:defRPr/>
            </a:pPr>
            <a:r>
              <a:rPr lang="id-ID" dirty="0" smtClean="0">
                <a:sym typeface="Wingdings" pitchFamily="2" charset="2"/>
              </a:rPr>
              <a:t>Studi Kasus  Analisis Observasi Lapangan</a:t>
            </a:r>
          </a:p>
          <a:p>
            <a:pPr marL="514350" indent="-514350">
              <a:buAutoNum type="arabicPeriod"/>
              <a:defRPr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METODE PEMBELAJARAN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rabicPeriod"/>
              <a:defRPr/>
            </a:pPr>
            <a:r>
              <a:rPr lang="id-ID" dirty="0" smtClean="0"/>
              <a:t>Ceramah</a:t>
            </a:r>
            <a:r>
              <a:rPr lang="id-ID" dirty="0"/>
              <a:t>, </a:t>
            </a:r>
            <a:endParaRPr lang="id-ID" dirty="0" smtClean="0"/>
          </a:p>
          <a:p>
            <a:pPr marL="514350" indent="-514350">
              <a:buAutoNum type="arabicPeriod"/>
              <a:defRPr/>
            </a:pPr>
            <a:r>
              <a:rPr lang="id-ID" dirty="0" smtClean="0"/>
              <a:t>Tanya Jawab</a:t>
            </a:r>
            <a:r>
              <a:rPr lang="id-ID" dirty="0"/>
              <a:t>, </a:t>
            </a:r>
            <a:endParaRPr lang="id-ID" dirty="0" smtClean="0"/>
          </a:p>
          <a:p>
            <a:pPr marL="514350" indent="-514350">
              <a:buAutoNum type="arabicPeriod"/>
              <a:defRPr/>
            </a:pPr>
            <a:r>
              <a:rPr lang="id-ID" dirty="0" smtClean="0"/>
              <a:t>Diskusi </a:t>
            </a:r>
            <a:r>
              <a:rPr lang="id-ID" dirty="0"/>
              <a:t>kelas, </a:t>
            </a:r>
            <a:endParaRPr lang="id-ID" dirty="0" smtClean="0"/>
          </a:p>
          <a:p>
            <a:pPr marL="514350" indent="-514350">
              <a:buAutoNum type="arabicPeriod"/>
              <a:defRPr/>
            </a:pPr>
            <a:r>
              <a:rPr lang="id-ID" dirty="0" smtClean="0"/>
              <a:t>Pemberian </a:t>
            </a:r>
            <a:r>
              <a:rPr lang="id-ID" dirty="0"/>
              <a:t>tugas membaca referensi, </a:t>
            </a:r>
            <a:r>
              <a:rPr lang="id-ID" dirty="0" smtClean="0"/>
              <a:t> </a:t>
            </a:r>
          </a:p>
          <a:p>
            <a:pPr marL="514350" indent="-514350">
              <a:buAutoNum type="arabicPeriod"/>
              <a:defRPr/>
            </a:pPr>
            <a:r>
              <a:rPr lang="id-ID" dirty="0" smtClean="0"/>
              <a:t>Membuat </a:t>
            </a:r>
            <a:r>
              <a:rPr lang="id-ID" dirty="0"/>
              <a:t>ringkasan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ORGANISASI KELAS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rabicPeriod"/>
              <a:defRPr/>
            </a:pPr>
            <a:r>
              <a:rPr lang="id-ID" dirty="0" smtClean="0"/>
              <a:t>Ketua Kelas</a:t>
            </a:r>
          </a:p>
          <a:p>
            <a:pPr marL="514350" indent="-514350">
              <a:buAutoNum type="arabicPeriod"/>
              <a:defRPr/>
            </a:pPr>
            <a:r>
              <a:rPr lang="id-ID" dirty="0" smtClean="0"/>
              <a:t>Sekretaris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Pokok Bahasan (UTS)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Keterkaitan</a:t>
            </a:r>
            <a:r>
              <a:rPr lang="en-US" dirty="0" smtClean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 smtClean="0"/>
              <a:t>Masyarakat</a:t>
            </a:r>
            <a:endParaRPr lang="id-ID" dirty="0" smtClean="0"/>
          </a:p>
          <a:p>
            <a:pPr marL="514350" indent="-514350">
              <a:buAutoNum type="arabicPeriod"/>
            </a:pP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 smtClean="0"/>
              <a:t>Lingkungan</a:t>
            </a:r>
            <a:endParaRPr lang="id-ID" dirty="0" smtClean="0"/>
          </a:p>
          <a:p>
            <a:pPr marL="514350" indent="-514350">
              <a:buAutoNum type="arabicPeriod"/>
            </a:pPr>
            <a:r>
              <a:rPr lang="en-US" dirty="0"/>
              <a:t>Parameter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 smtClean="0"/>
              <a:t>Lingkungan</a:t>
            </a:r>
            <a:endParaRPr lang="id-ID" dirty="0" smtClean="0"/>
          </a:p>
          <a:p>
            <a:pPr marL="514350" indent="-514350">
              <a:buAutoNum type="arabicPeriod"/>
            </a:pPr>
            <a:r>
              <a:rPr lang="id-ID" dirty="0"/>
              <a:t>Baku Mutu Lingkungan (BML) dan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Ambang</a:t>
            </a:r>
            <a:r>
              <a:rPr lang="en-US" dirty="0"/>
              <a:t> Batas</a:t>
            </a:r>
            <a:r>
              <a:rPr lang="id-ID" dirty="0"/>
              <a:t> (NAB</a:t>
            </a:r>
            <a:r>
              <a:rPr lang="id-ID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err="1"/>
              <a:t>Teknik</a:t>
            </a:r>
            <a:r>
              <a:rPr lang="en-US" dirty="0"/>
              <a:t> Sampling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Parameter </a:t>
            </a:r>
            <a:r>
              <a:rPr lang="en-US" dirty="0" err="1" smtClean="0"/>
              <a:t>Lingkungan</a:t>
            </a:r>
            <a:endParaRPr lang="id-ID" dirty="0" smtClean="0"/>
          </a:p>
          <a:p>
            <a:pPr marL="514350" indent="-514350">
              <a:buAutoNum type="arabicPeriod"/>
            </a:pPr>
            <a:r>
              <a:rPr lang="id-ID" dirty="0"/>
              <a:t>Indeks Kualitas Lingkungan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Pokok Bahasan (UAS)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rabicPeriod" startAt="6"/>
            </a:pPr>
            <a:r>
              <a:rPr lang="id-ID" dirty="0" smtClean="0"/>
              <a:t>Analisis </a:t>
            </a:r>
            <a:r>
              <a:rPr lang="id-ID" dirty="0"/>
              <a:t>Potensi </a:t>
            </a:r>
            <a:r>
              <a:rPr lang="id-ID" dirty="0" smtClean="0"/>
              <a:t>Air</a:t>
            </a:r>
          </a:p>
          <a:p>
            <a:pPr marL="514350" indent="-514350">
              <a:buAutoNum type="arabicPeriod" startAt="6"/>
            </a:pPr>
            <a:r>
              <a:rPr lang="id-ID" dirty="0"/>
              <a:t>Analisis Kualitas </a:t>
            </a:r>
            <a:r>
              <a:rPr lang="id-ID" dirty="0" smtClean="0"/>
              <a:t>Udara</a:t>
            </a:r>
          </a:p>
          <a:p>
            <a:pPr marL="514350" indent="-514350">
              <a:buAutoNum type="arabicPeriod" startAt="6"/>
            </a:pPr>
            <a:r>
              <a:rPr lang="id-ID" dirty="0"/>
              <a:t>Penentuan Indeks  Kualitas </a:t>
            </a:r>
            <a:r>
              <a:rPr lang="id-ID" dirty="0" smtClean="0"/>
              <a:t>Lingkungan</a:t>
            </a:r>
          </a:p>
          <a:p>
            <a:pPr marL="514350" indent="-514350">
              <a:buAutoNum type="arabicPeriod" startAt="6"/>
            </a:pPr>
            <a:r>
              <a:rPr lang="id-ID" dirty="0"/>
              <a:t>Surveilans Kualitas Air dan Penyakit Berbasis 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Referensi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dirty="0"/>
              <a:t>Anwar Daud. </a:t>
            </a:r>
            <a:r>
              <a:rPr lang="id-ID" i="1" dirty="0"/>
              <a:t>Analisis Kualitas Lingkungan. Penerbit Ombak</a:t>
            </a:r>
            <a:r>
              <a:rPr lang="id-ID" dirty="0"/>
              <a:t>. Yogyakarta. 2010.</a:t>
            </a:r>
          </a:p>
          <a:p>
            <a:r>
              <a:rPr lang="en-US" dirty="0" smtClean="0"/>
              <a:t>Anwar </a:t>
            </a:r>
            <a:r>
              <a:rPr lang="en-US" dirty="0" err="1"/>
              <a:t>Hadi</a:t>
            </a:r>
            <a:r>
              <a:rPr lang="en-US" dirty="0"/>
              <a:t>. </a:t>
            </a:r>
            <a:r>
              <a:rPr lang="en-US" i="1" dirty="0" err="1"/>
              <a:t>Prinsip</a:t>
            </a:r>
            <a:r>
              <a:rPr lang="en-US" i="1" dirty="0"/>
              <a:t> </a:t>
            </a:r>
            <a:r>
              <a:rPr lang="en-US" i="1" dirty="0" err="1"/>
              <a:t>Pengelolaan</a:t>
            </a:r>
            <a:r>
              <a:rPr lang="en-US" i="1" dirty="0"/>
              <a:t> </a:t>
            </a:r>
            <a:r>
              <a:rPr lang="en-US" i="1" dirty="0" err="1"/>
              <a:t>Pengambilan</a:t>
            </a:r>
            <a:r>
              <a:rPr lang="en-US" i="1" dirty="0"/>
              <a:t> </a:t>
            </a:r>
            <a:r>
              <a:rPr lang="en-US" i="1" dirty="0" err="1"/>
              <a:t>Sampel</a:t>
            </a:r>
            <a:r>
              <a:rPr lang="en-US" i="1" dirty="0"/>
              <a:t> </a:t>
            </a:r>
            <a:r>
              <a:rPr lang="en-US" i="1" dirty="0" err="1"/>
              <a:t>Lingkungan</a:t>
            </a:r>
            <a:r>
              <a:rPr lang="en-US" dirty="0"/>
              <a:t>. </a:t>
            </a:r>
            <a:r>
              <a:rPr lang="en-US" dirty="0" err="1"/>
              <a:t>Penerbit</a:t>
            </a:r>
            <a:r>
              <a:rPr lang="en-US" dirty="0"/>
              <a:t> PT </a:t>
            </a:r>
            <a:r>
              <a:rPr lang="en-US" dirty="0" err="1"/>
              <a:t>Gramedia</a:t>
            </a:r>
            <a:r>
              <a:rPr lang="en-US" dirty="0"/>
              <a:t> </a:t>
            </a:r>
            <a:r>
              <a:rPr lang="en-US" dirty="0" err="1"/>
              <a:t>Pustaka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. Jakarta. </a:t>
            </a:r>
            <a:r>
              <a:rPr lang="en-US" dirty="0" smtClean="0"/>
              <a:t>2005.</a:t>
            </a:r>
            <a:endParaRPr lang="id-ID" dirty="0" smtClean="0"/>
          </a:p>
          <a:p>
            <a:r>
              <a:rPr lang="id-ID" dirty="0" smtClean="0"/>
              <a:t>Badrus Zaman, </a:t>
            </a:r>
            <a:r>
              <a:rPr lang="id-ID" dirty="0"/>
              <a:t>Syafrudin. </a:t>
            </a:r>
            <a:r>
              <a:rPr lang="id-ID" i="1" dirty="0"/>
              <a:t>Buku Ajar Pengelolaan Kualitas Lingkungan</a:t>
            </a:r>
            <a:r>
              <a:rPr lang="id-ID" dirty="0"/>
              <a:t>. Undip. Semarang. 2012.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215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Analisis Kualitas Lingkungan</vt:lpstr>
      <vt:lpstr>KONTRAK KULIAH</vt:lpstr>
      <vt:lpstr>PENILAIAN</vt:lpstr>
      <vt:lpstr>METODE PEMBELAJARAN</vt:lpstr>
      <vt:lpstr>ORGANISASI KELAS</vt:lpstr>
      <vt:lpstr>Pokok Bahasan (UTS)</vt:lpstr>
      <vt:lpstr>Pokok Bahasan (UAS)</vt:lpstr>
      <vt:lpstr>Referensi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Kualitas Lingkungan</dc:title>
  <dc:creator>FKMDN</dc:creator>
  <cp:lastModifiedBy>FKMDN</cp:lastModifiedBy>
  <cp:revision>21</cp:revision>
  <dcterms:created xsi:type="dcterms:W3CDTF">2016-02-28T17:45:40Z</dcterms:created>
  <dcterms:modified xsi:type="dcterms:W3CDTF">2016-03-15T16:14:06Z</dcterms:modified>
</cp:coreProperties>
</file>