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1" r:id="rId4"/>
    <p:sldId id="258" r:id="rId5"/>
    <p:sldId id="264" r:id="rId6"/>
    <p:sldId id="278" r:id="rId7"/>
    <p:sldId id="281" r:id="rId8"/>
    <p:sldId id="277" r:id="rId9"/>
    <p:sldId id="282" r:id="rId10"/>
    <p:sldId id="280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E650"/>
    <a:srgbClr val="4EDDF0"/>
    <a:srgbClr val="99FF33"/>
    <a:srgbClr val="FFFF66"/>
    <a:srgbClr val="00FF00"/>
    <a:srgbClr val="003300"/>
    <a:srgbClr val="9FE6FF"/>
    <a:srgbClr val="FF9021"/>
    <a:srgbClr val="34C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1528" autoAdjust="0"/>
  </p:normalViewPr>
  <p:slideViewPr>
    <p:cSldViewPr>
      <p:cViewPr>
        <p:scale>
          <a:sx n="66" d="100"/>
          <a:sy n="66" d="100"/>
        </p:scale>
        <p:origin x="-139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AEBB2-8D0C-4406-993A-7AFD4FC7AA9E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B20123A8-A037-4D86-97C3-87148A1F53D7}">
      <dgm:prSet phldrT="[Text]" custT="1"/>
      <dgm:spPr>
        <a:solidFill>
          <a:srgbClr val="00FF00"/>
        </a:solidFill>
      </dgm:spPr>
      <dgm:t>
        <a:bodyPr/>
        <a:lstStyle/>
        <a:p>
          <a:r>
            <a:rPr lang="id-ID" sz="4400" b="1" i="0" dirty="0" smtClean="0">
              <a:solidFill>
                <a:sysClr val="windowText" lastClr="000000"/>
              </a:solidFill>
            </a:rPr>
            <a:t>Data dan Laporan</a:t>
          </a:r>
          <a:endParaRPr lang="id-ID" sz="4400" b="1" i="0" dirty="0">
            <a:solidFill>
              <a:sysClr val="windowText" lastClr="000000"/>
            </a:solidFill>
          </a:endParaRPr>
        </a:p>
      </dgm:t>
    </dgm:pt>
    <dgm:pt modelId="{BBF5575F-172A-430F-978C-46D7074D5EE4}" type="parTrans" cxnId="{66C7238F-FA2E-4B65-B050-4A5777E44E75}">
      <dgm:prSet/>
      <dgm:spPr/>
      <dgm:t>
        <a:bodyPr/>
        <a:lstStyle/>
        <a:p>
          <a:endParaRPr lang="id-ID" sz="1600" b="1" i="0">
            <a:solidFill>
              <a:sysClr val="windowText" lastClr="000000"/>
            </a:solidFill>
          </a:endParaRPr>
        </a:p>
      </dgm:t>
    </dgm:pt>
    <dgm:pt modelId="{1EC456A6-E20D-4A3B-B856-16E88618D940}" type="sibTrans" cxnId="{66C7238F-FA2E-4B65-B050-4A5777E44E75}">
      <dgm:prSet/>
      <dgm:spPr/>
      <dgm:t>
        <a:bodyPr/>
        <a:lstStyle/>
        <a:p>
          <a:endParaRPr lang="id-ID" sz="1600" b="1" i="0">
            <a:solidFill>
              <a:sysClr val="windowText" lastClr="000000"/>
            </a:solidFill>
          </a:endParaRPr>
        </a:p>
      </dgm:t>
    </dgm:pt>
    <dgm:pt modelId="{2BF266F4-4BEB-47E1-B242-F692057F5BDD}">
      <dgm:prSet phldrT="[Text]" custT="1"/>
      <dgm:spPr>
        <a:solidFill>
          <a:srgbClr val="FFFF66"/>
        </a:solidFill>
      </dgm:spPr>
      <dgm:t>
        <a:bodyPr/>
        <a:lstStyle/>
        <a:p>
          <a:r>
            <a:rPr lang="id-ID" sz="4400" b="1" i="0" dirty="0" smtClean="0">
              <a:solidFill>
                <a:sysClr val="windowText" lastClr="000000"/>
              </a:solidFill>
            </a:rPr>
            <a:t>Keputusan</a:t>
          </a:r>
          <a:endParaRPr lang="id-ID" sz="4400" b="1" i="0" dirty="0">
            <a:solidFill>
              <a:sysClr val="windowText" lastClr="000000"/>
            </a:solidFill>
          </a:endParaRPr>
        </a:p>
      </dgm:t>
    </dgm:pt>
    <dgm:pt modelId="{41411E5E-9D17-4702-AD54-5231279A18B3}" type="parTrans" cxnId="{588ECB41-393C-47F7-82A8-19DD056795AD}">
      <dgm:prSet/>
      <dgm:spPr/>
      <dgm:t>
        <a:bodyPr/>
        <a:lstStyle/>
        <a:p>
          <a:endParaRPr lang="id-ID" sz="1600" b="1" i="0">
            <a:solidFill>
              <a:sysClr val="windowText" lastClr="000000"/>
            </a:solidFill>
          </a:endParaRPr>
        </a:p>
      </dgm:t>
    </dgm:pt>
    <dgm:pt modelId="{19579F64-41BA-4169-AF68-AB07AD907A18}" type="sibTrans" cxnId="{588ECB41-393C-47F7-82A8-19DD056795AD}">
      <dgm:prSet/>
      <dgm:spPr/>
      <dgm:t>
        <a:bodyPr/>
        <a:lstStyle/>
        <a:p>
          <a:endParaRPr lang="id-ID" sz="1600" b="1" i="0">
            <a:solidFill>
              <a:sysClr val="windowText" lastClr="000000"/>
            </a:solidFill>
          </a:endParaRPr>
        </a:p>
      </dgm:t>
    </dgm:pt>
    <dgm:pt modelId="{A0E0E8E9-C882-4785-959A-6C280C8C50DB}" type="pres">
      <dgm:prSet presAssocID="{C12AEBB2-8D0C-4406-993A-7AFD4FC7AA9E}" presName="CompostProcess" presStyleCnt="0">
        <dgm:presLayoutVars>
          <dgm:dir/>
          <dgm:resizeHandles val="exact"/>
        </dgm:presLayoutVars>
      </dgm:prSet>
      <dgm:spPr/>
    </dgm:pt>
    <dgm:pt modelId="{2C55D84E-0FC6-474A-A85F-D9592EF8B6FF}" type="pres">
      <dgm:prSet presAssocID="{C12AEBB2-8D0C-4406-993A-7AFD4FC7AA9E}" presName="arrow" presStyleLbl="bgShp" presStyleIdx="0" presStyleCnt="1"/>
      <dgm:spPr/>
    </dgm:pt>
    <dgm:pt modelId="{9C0C1348-79A3-42E7-8568-19118CC17C94}" type="pres">
      <dgm:prSet presAssocID="{C12AEBB2-8D0C-4406-993A-7AFD4FC7AA9E}" presName="linearProcess" presStyleCnt="0"/>
      <dgm:spPr/>
    </dgm:pt>
    <dgm:pt modelId="{BF102C79-7F69-4147-ABF1-5170253A94C5}" type="pres">
      <dgm:prSet presAssocID="{B20123A8-A037-4D86-97C3-87148A1F53D7}" presName="textNode" presStyleLbl="node1" presStyleIdx="0" presStyleCnt="2" custScaleX="207910" custScaleY="760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42FBB7-36EB-41C3-B578-2142E9F41DAA}" type="pres">
      <dgm:prSet presAssocID="{1EC456A6-E20D-4A3B-B856-16E88618D940}" presName="sibTrans" presStyleCnt="0"/>
      <dgm:spPr/>
    </dgm:pt>
    <dgm:pt modelId="{B0A2F09E-46EF-4E7E-B210-D8BE7940FF44}" type="pres">
      <dgm:prSet presAssocID="{2BF266F4-4BEB-47E1-B242-F692057F5BDD}" presName="textNode" presStyleLbl="node1" presStyleIdx="1" presStyleCnt="2" custScaleX="135153" custScaleY="760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302B88F-F6A2-46C9-8B25-5C2A0AADFE43}" type="presOf" srcId="{C12AEBB2-8D0C-4406-993A-7AFD4FC7AA9E}" destId="{A0E0E8E9-C882-4785-959A-6C280C8C50DB}" srcOrd="0" destOrd="0" presId="urn:microsoft.com/office/officeart/2005/8/layout/hProcess9"/>
    <dgm:cxn modelId="{588ECB41-393C-47F7-82A8-19DD056795AD}" srcId="{C12AEBB2-8D0C-4406-993A-7AFD4FC7AA9E}" destId="{2BF266F4-4BEB-47E1-B242-F692057F5BDD}" srcOrd="1" destOrd="0" parTransId="{41411E5E-9D17-4702-AD54-5231279A18B3}" sibTransId="{19579F64-41BA-4169-AF68-AB07AD907A18}"/>
    <dgm:cxn modelId="{C7B15FF1-134E-4F5C-AF65-30B79BD755A6}" type="presOf" srcId="{B20123A8-A037-4D86-97C3-87148A1F53D7}" destId="{BF102C79-7F69-4147-ABF1-5170253A94C5}" srcOrd="0" destOrd="0" presId="urn:microsoft.com/office/officeart/2005/8/layout/hProcess9"/>
    <dgm:cxn modelId="{BEE90F27-EE32-43DA-BDE0-933EB241A43F}" type="presOf" srcId="{2BF266F4-4BEB-47E1-B242-F692057F5BDD}" destId="{B0A2F09E-46EF-4E7E-B210-D8BE7940FF44}" srcOrd="0" destOrd="0" presId="urn:microsoft.com/office/officeart/2005/8/layout/hProcess9"/>
    <dgm:cxn modelId="{66C7238F-FA2E-4B65-B050-4A5777E44E75}" srcId="{C12AEBB2-8D0C-4406-993A-7AFD4FC7AA9E}" destId="{B20123A8-A037-4D86-97C3-87148A1F53D7}" srcOrd="0" destOrd="0" parTransId="{BBF5575F-172A-430F-978C-46D7074D5EE4}" sibTransId="{1EC456A6-E20D-4A3B-B856-16E88618D940}"/>
    <dgm:cxn modelId="{43785268-6059-4E52-9A93-8D43CE48A61B}" type="presParOf" srcId="{A0E0E8E9-C882-4785-959A-6C280C8C50DB}" destId="{2C55D84E-0FC6-474A-A85F-D9592EF8B6FF}" srcOrd="0" destOrd="0" presId="urn:microsoft.com/office/officeart/2005/8/layout/hProcess9"/>
    <dgm:cxn modelId="{068EB321-FDF5-4EBF-8792-314BFF97ED2E}" type="presParOf" srcId="{A0E0E8E9-C882-4785-959A-6C280C8C50DB}" destId="{9C0C1348-79A3-42E7-8568-19118CC17C94}" srcOrd="1" destOrd="0" presId="urn:microsoft.com/office/officeart/2005/8/layout/hProcess9"/>
    <dgm:cxn modelId="{0DDA3F23-1CFC-4E09-AC85-CE2C478439D0}" type="presParOf" srcId="{9C0C1348-79A3-42E7-8568-19118CC17C94}" destId="{BF102C79-7F69-4147-ABF1-5170253A94C5}" srcOrd="0" destOrd="0" presId="urn:microsoft.com/office/officeart/2005/8/layout/hProcess9"/>
    <dgm:cxn modelId="{22CBD939-B8DC-449D-824D-5295023B1FDC}" type="presParOf" srcId="{9C0C1348-79A3-42E7-8568-19118CC17C94}" destId="{E642FBB7-36EB-41C3-B578-2142E9F41DAA}" srcOrd="1" destOrd="0" presId="urn:microsoft.com/office/officeart/2005/8/layout/hProcess9"/>
    <dgm:cxn modelId="{A30E8284-68C2-4660-A5A7-4D30D9C1990E}" type="presParOf" srcId="{9C0C1348-79A3-42E7-8568-19118CC17C94}" destId="{B0A2F09E-46EF-4E7E-B210-D8BE7940FF4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1CBF8-27FA-4580-A47C-9D1E668B276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469745D5-72A5-4A6F-A54F-57385A1C23B5}">
      <dgm:prSet phldrT="[Text]"/>
      <dgm:spPr/>
      <dgm:t>
        <a:bodyPr/>
        <a:lstStyle/>
        <a:p>
          <a:pPr algn="l"/>
          <a:r>
            <a:rPr lang="id-ID" b="1" dirty="0" smtClean="0">
              <a:solidFill>
                <a:schemeClr val="tx1"/>
              </a:solidFill>
            </a:rPr>
            <a:t>Gottfried Achenwall (1749</a:t>
          </a:r>
          <a:r>
            <a:rPr lang="id-ID" dirty="0" smtClean="0">
              <a:solidFill>
                <a:schemeClr val="tx1"/>
              </a:solidFill>
            </a:rPr>
            <a:t>) menggunakan statistika untuk analisis data kenegaraan,  yang lebih dikenal sebagai "ilmu tentang negara (</a:t>
          </a:r>
          <a:r>
            <a:rPr lang="id-ID" i="1" dirty="0" smtClean="0">
              <a:solidFill>
                <a:schemeClr val="tx1"/>
              </a:solidFill>
            </a:rPr>
            <a:t>state</a:t>
          </a:r>
          <a:r>
            <a:rPr lang="id-ID" dirty="0" smtClean="0">
              <a:solidFill>
                <a:schemeClr val="tx1"/>
              </a:solidFill>
            </a:rPr>
            <a:t>)"</a:t>
          </a:r>
          <a:endParaRPr lang="id-ID" dirty="0">
            <a:solidFill>
              <a:schemeClr val="tx1"/>
            </a:solidFill>
          </a:endParaRPr>
        </a:p>
      </dgm:t>
    </dgm:pt>
    <dgm:pt modelId="{F76F9BC4-9B6D-438A-B963-AF386CEDF25A}" type="parTrans" cxnId="{4B8E701D-C0E9-45BB-9B7D-321C10E973BA}">
      <dgm:prSet/>
      <dgm:spPr/>
      <dgm:t>
        <a:bodyPr/>
        <a:lstStyle/>
        <a:p>
          <a:endParaRPr lang="id-ID"/>
        </a:p>
      </dgm:t>
    </dgm:pt>
    <dgm:pt modelId="{65731E2A-A414-4695-8D48-55B74AC759B7}" type="sibTrans" cxnId="{4B8E701D-C0E9-45BB-9B7D-321C10E973BA}">
      <dgm:prSet/>
      <dgm:spPr/>
      <dgm:t>
        <a:bodyPr/>
        <a:lstStyle/>
        <a:p>
          <a:endParaRPr lang="id-ID"/>
        </a:p>
      </dgm:t>
    </dgm:pt>
    <dgm:pt modelId="{7389A8F6-85CB-4A0B-ABB8-4B6F081D19CC}">
      <dgm:prSet phldrT="[Text]"/>
      <dgm:spPr/>
      <dgm:t>
        <a:bodyPr/>
        <a:lstStyle/>
        <a:p>
          <a:pPr algn="l"/>
          <a:r>
            <a:rPr lang="id-ID" b="1" dirty="0" smtClean="0">
              <a:solidFill>
                <a:schemeClr val="tx1"/>
              </a:solidFill>
            </a:rPr>
            <a:t>Sir John Sinclair </a:t>
          </a:r>
          <a:r>
            <a:rPr lang="id-ID" dirty="0" smtClean="0">
              <a:solidFill>
                <a:schemeClr val="tx1"/>
              </a:solidFill>
            </a:rPr>
            <a:t>memperkenalkan nama </a:t>
          </a:r>
          <a:r>
            <a:rPr lang="id-ID" b="1" dirty="0" smtClean="0">
              <a:solidFill>
                <a:schemeClr val="tx1"/>
              </a:solidFill>
            </a:rPr>
            <a:t>statistics</a:t>
          </a:r>
          <a:r>
            <a:rPr lang="id-ID" dirty="0" smtClean="0">
              <a:solidFill>
                <a:schemeClr val="tx1"/>
              </a:solidFill>
            </a:rPr>
            <a:t> dan pengertian ini ke dalam bahasa Inggris (abad 19). </a:t>
          </a:r>
          <a:endParaRPr lang="id-ID" dirty="0">
            <a:solidFill>
              <a:schemeClr val="tx1"/>
            </a:solidFill>
          </a:endParaRPr>
        </a:p>
      </dgm:t>
    </dgm:pt>
    <dgm:pt modelId="{3335DEFC-1361-4BC7-8DAF-671C6E3FF520}" type="parTrans" cxnId="{491A6499-A186-486A-B3B1-2360CB240D88}">
      <dgm:prSet/>
      <dgm:spPr/>
      <dgm:t>
        <a:bodyPr/>
        <a:lstStyle/>
        <a:p>
          <a:endParaRPr lang="id-ID"/>
        </a:p>
      </dgm:t>
    </dgm:pt>
    <dgm:pt modelId="{F6195985-95C0-4DB2-8412-59415E8F71D7}" type="sibTrans" cxnId="{491A6499-A186-486A-B3B1-2360CB240D88}">
      <dgm:prSet/>
      <dgm:spPr/>
      <dgm:t>
        <a:bodyPr/>
        <a:lstStyle/>
        <a:p>
          <a:endParaRPr lang="id-ID"/>
        </a:p>
      </dgm:t>
    </dgm:pt>
    <dgm:pt modelId="{D08AA39D-16CE-4595-846E-BE9437CA0281}">
      <dgm:prSet phldrT="[Text]"/>
      <dgm:spPr/>
      <dgm:t>
        <a:bodyPr/>
        <a:lstStyle/>
        <a:p>
          <a:pPr algn="l"/>
          <a:r>
            <a:rPr lang="id-ID" dirty="0" smtClean="0">
              <a:solidFill>
                <a:schemeClr val="tx1"/>
              </a:solidFill>
            </a:rPr>
            <a:t>Statistika inferensial dikembangkan pada paruh kedua abad ke-19 dan awal abad ke-20 oleh </a:t>
          </a:r>
          <a:r>
            <a:rPr lang="id-ID" b="1" dirty="0" smtClean="0">
              <a:solidFill>
                <a:schemeClr val="tx1"/>
              </a:solidFill>
            </a:rPr>
            <a:t>Ronald Fisher </a:t>
          </a:r>
          <a:r>
            <a:rPr lang="id-ID" dirty="0" smtClean="0">
              <a:solidFill>
                <a:schemeClr val="tx1"/>
              </a:solidFill>
            </a:rPr>
            <a:t>sebagai peletak dasar statistikaa inferensi</a:t>
          </a:r>
          <a:endParaRPr lang="id-ID" dirty="0">
            <a:solidFill>
              <a:schemeClr val="tx1"/>
            </a:solidFill>
          </a:endParaRPr>
        </a:p>
      </dgm:t>
    </dgm:pt>
    <dgm:pt modelId="{C28D305D-1ACC-48D1-B94E-ABF3547FE409}" type="parTrans" cxnId="{CF5A7ADB-0201-4C49-AF9B-DBC0BC958F03}">
      <dgm:prSet/>
      <dgm:spPr/>
      <dgm:t>
        <a:bodyPr/>
        <a:lstStyle/>
        <a:p>
          <a:endParaRPr lang="id-ID"/>
        </a:p>
      </dgm:t>
    </dgm:pt>
    <dgm:pt modelId="{6EA154A8-FE82-488A-9867-C5419988BFFD}" type="sibTrans" cxnId="{CF5A7ADB-0201-4C49-AF9B-DBC0BC958F03}">
      <dgm:prSet/>
      <dgm:spPr/>
      <dgm:t>
        <a:bodyPr/>
        <a:lstStyle/>
        <a:p>
          <a:endParaRPr lang="id-ID"/>
        </a:p>
      </dgm:t>
    </dgm:pt>
    <dgm:pt modelId="{2ABEC72B-B851-444D-A8E4-1D10D0626BA3}" type="pres">
      <dgm:prSet presAssocID="{E581CBF8-27FA-4580-A47C-9D1E668B2764}" presName="linearFlow" presStyleCnt="0">
        <dgm:presLayoutVars>
          <dgm:dir/>
          <dgm:resizeHandles val="exact"/>
        </dgm:presLayoutVars>
      </dgm:prSet>
      <dgm:spPr/>
    </dgm:pt>
    <dgm:pt modelId="{1837DBF3-C16A-4D2E-B41A-D1927828E82F}" type="pres">
      <dgm:prSet presAssocID="{469745D5-72A5-4A6F-A54F-57385A1C23B5}" presName="composite" presStyleCnt="0"/>
      <dgm:spPr/>
    </dgm:pt>
    <dgm:pt modelId="{967B097B-2E96-43F7-B18A-00B7B3D55441}" type="pres">
      <dgm:prSet presAssocID="{469745D5-72A5-4A6F-A54F-57385A1C23B5}" presName="imgShp" presStyleLbl="fgImgPlace1" presStyleIdx="0" presStyleCnt="3" custLinFactNeighborX="-29211" custLinFactNeighborY="-17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ABBA4DDD-360E-4106-AADA-B7F9D977DBC6}" type="pres">
      <dgm:prSet presAssocID="{469745D5-72A5-4A6F-A54F-57385A1C23B5}" presName="txShp" presStyleLbl="node1" presStyleIdx="0" presStyleCnt="3" custScaleX="137458" custLinFactNeighborX="6101" custLinFactNeighborY="278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762380-293D-47F6-B621-B598B9E20A81}" type="pres">
      <dgm:prSet presAssocID="{65731E2A-A414-4695-8D48-55B74AC759B7}" presName="spacing" presStyleCnt="0"/>
      <dgm:spPr/>
    </dgm:pt>
    <dgm:pt modelId="{BFCA1D16-7EE0-4BF9-9EE3-5F7163947677}" type="pres">
      <dgm:prSet presAssocID="{7389A8F6-85CB-4A0B-ABB8-4B6F081D19CC}" presName="composite" presStyleCnt="0"/>
      <dgm:spPr/>
    </dgm:pt>
    <dgm:pt modelId="{4ED7673E-E06A-46BC-A429-2120A36084DA}" type="pres">
      <dgm:prSet presAssocID="{7389A8F6-85CB-4A0B-ABB8-4B6F081D19CC}" presName="imgShp" presStyleLbl="fgImgPlace1" presStyleIdx="1" presStyleCnt="3" custLinFactNeighborX="-33096" custLinFactNeighborY="-80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EC53FE26-60B4-49B5-B92B-5FDCD3B9D7FF}" type="pres">
      <dgm:prSet presAssocID="{7389A8F6-85CB-4A0B-ABB8-4B6F081D19CC}" presName="txShp" presStyleLbl="node1" presStyleIdx="1" presStyleCnt="3" custScaleX="138118" custLinFactNeighborX="5535" custLinFactNeighborY="-35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13FFCD-B603-4F9F-9278-49E040A37137}" type="pres">
      <dgm:prSet presAssocID="{F6195985-95C0-4DB2-8412-59415E8F71D7}" presName="spacing" presStyleCnt="0"/>
      <dgm:spPr/>
    </dgm:pt>
    <dgm:pt modelId="{4639704D-F859-4C87-A491-89108E7B268D}" type="pres">
      <dgm:prSet presAssocID="{D08AA39D-16CE-4595-846E-BE9437CA0281}" presName="composite" presStyleCnt="0"/>
      <dgm:spPr/>
    </dgm:pt>
    <dgm:pt modelId="{D319DBE7-A9DC-4DD6-8076-D4F87809FADB}" type="pres">
      <dgm:prSet presAssocID="{D08AA39D-16CE-4595-846E-BE9437CA0281}" presName="imgShp" presStyleLbl="fgImgPlace1" presStyleIdx="2" presStyleCnt="3" custLinFactNeighborX="-28507" custLinFactNeighborY="-45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B0749582-78F4-4D94-A01A-92BE04B29A0A}" type="pres">
      <dgm:prSet presAssocID="{D08AA39D-16CE-4595-846E-BE9437CA0281}" presName="txShp" presStyleLbl="node1" presStyleIdx="2" presStyleCnt="3" custScaleX="136675" custLinFactNeighborX="5599" custLinFactNeighborY="-69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E84814A-B252-4C99-9865-82981C311628}" type="presOf" srcId="{469745D5-72A5-4A6F-A54F-57385A1C23B5}" destId="{ABBA4DDD-360E-4106-AADA-B7F9D977DBC6}" srcOrd="0" destOrd="0" presId="urn:microsoft.com/office/officeart/2005/8/layout/vList3"/>
    <dgm:cxn modelId="{38EE4367-0551-4527-9180-F5534EDCDB5B}" type="presOf" srcId="{E581CBF8-27FA-4580-A47C-9D1E668B2764}" destId="{2ABEC72B-B851-444D-A8E4-1D10D0626BA3}" srcOrd="0" destOrd="0" presId="urn:microsoft.com/office/officeart/2005/8/layout/vList3"/>
    <dgm:cxn modelId="{491A6499-A186-486A-B3B1-2360CB240D88}" srcId="{E581CBF8-27FA-4580-A47C-9D1E668B2764}" destId="{7389A8F6-85CB-4A0B-ABB8-4B6F081D19CC}" srcOrd="1" destOrd="0" parTransId="{3335DEFC-1361-4BC7-8DAF-671C6E3FF520}" sibTransId="{F6195985-95C0-4DB2-8412-59415E8F71D7}"/>
    <dgm:cxn modelId="{B962BD43-4ADC-482C-BC5A-7B11F97C04ED}" type="presOf" srcId="{D08AA39D-16CE-4595-846E-BE9437CA0281}" destId="{B0749582-78F4-4D94-A01A-92BE04B29A0A}" srcOrd="0" destOrd="0" presId="urn:microsoft.com/office/officeart/2005/8/layout/vList3"/>
    <dgm:cxn modelId="{4B8E701D-C0E9-45BB-9B7D-321C10E973BA}" srcId="{E581CBF8-27FA-4580-A47C-9D1E668B2764}" destId="{469745D5-72A5-4A6F-A54F-57385A1C23B5}" srcOrd="0" destOrd="0" parTransId="{F76F9BC4-9B6D-438A-B963-AF386CEDF25A}" sibTransId="{65731E2A-A414-4695-8D48-55B74AC759B7}"/>
    <dgm:cxn modelId="{CF5A7ADB-0201-4C49-AF9B-DBC0BC958F03}" srcId="{E581CBF8-27FA-4580-A47C-9D1E668B2764}" destId="{D08AA39D-16CE-4595-846E-BE9437CA0281}" srcOrd="2" destOrd="0" parTransId="{C28D305D-1ACC-48D1-B94E-ABF3547FE409}" sibTransId="{6EA154A8-FE82-488A-9867-C5419988BFFD}"/>
    <dgm:cxn modelId="{4944676D-43B4-4E19-B0BE-452461B75A63}" type="presOf" srcId="{7389A8F6-85CB-4A0B-ABB8-4B6F081D19CC}" destId="{EC53FE26-60B4-49B5-B92B-5FDCD3B9D7FF}" srcOrd="0" destOrd="0" presId="urn:microsoft.com/office/officeart/2005/8/layout/vList3"/>
    <dgm:cxn modelId="{6F1CC00F-2544-47F7-9835-CF2CB38A81E4}" type="presParOf" srcId="{2ABEC72B-B851-444D-A8E4-1D10D0626BA3}" destId="{1837DBF3-C16A-4D2E-B41A-D1927828E82F}" srcOrd="0" destOrd="0" presId="urn:microsoft.com/office/officeart/2005/8/layout/vList3"/>
    <dgm:cxn modelId="{1FE7E2A3-0A58-44E3-BEF7-9108FD567B5F}" type="presParOf" srcId="{1837DBF3-C16A-4D2E-B41A-D1927828E82F}" destId="{967B097B-2E96-43F7-B18A-00B7B3D55441}" srcOrd="0" destOrd="0" presId="urn:microsoft.com/office/officeart/2005/8/layout/vList3"/>
    <dgm:cxn modelId="{488D6763-48AE-46F7-A270-33E806B53543}" type="presParOf" srcId="{1837DBF3-C16A-4D2E-B41A-D1927828E82F}" destId="{ABBA4DDD-360E-4106-AADA-B7F9D977DBC6}" srcOrd="1" destOrd="0" presId="urn:microsoft.com/office/officeart/2005/8/layout/vList3"/>
    <dgm:cxn modelId="{E1814BD4-3BF4-47B6-AA87-7DB298A62F30}" type="presParOf" srcId="{2ABEC72B-B851-444D-A8E4-1D10D0626BA3}" destId="{B3762380-293D-47F6-B621-B598B9E20A81}" srcOrd="1" destOrd="0" presId="urn:microsoft.com/office/officeart/2005/8/layout/vList3"/>
    <dgm:cxn modelId="{53DC7E61-5C49-44FD-985C-B8F08B3D710F}" type="presParOf" srcId="{2ABEC72B-B851-444D-A8E4-1D10D0626BA3}" destId="{BFCA1D16-7EE0-4BF9-9EE3-5F7163947677}" srcOrd="2" destOrd="0" presId="urn:microsoft.com/office/officeart/2005/8/layout/vList3"/>
    <dgm:cxn modelId="{376815DF-3A0E-4143-B1F9-470D5030F8C9}" type="presParOf" srcId="{BFCA1D16-7EE0-4BF9-9EE3-5F7163947677}" destId="{4ED7673E-E06A-46BC-A429-2120A36084DA}" srcOrd="0" destOrd="0" presId="urn:microsoft.com/office/officeart/2005/8/layout/vList3"/>
    <dgm:cxn modelId="{D94C6867-9010-4FD7-AA04-C6534B3587C4}" type="presParOf" srcId="{BFCA1D16-7EE0-4BF9-9EE3-5F7163947677}" destId="{EC53FE26-60B4-49B5-B92B-5FDCD3B9D7FF}" srcOrd="1" destOrd="0" presId="urn:microsoft.com/office/officeart/2005/8/layout/vList3"/>
    <dgm:cxn modelId="{434ACD28-EAD8-417B-BC73-1A4D2513BDF1}" type="presParOf" srcId="{2ABEC72B-B851-444D-A8E4-1D10D0626BA3}" destId="{8113FFCD-B603-4F9F-9278-49E040A37137}" srcOrd="3" destOrd="0" presId="urn:microsoft.com/office/officeart/2005/8/layout/vList3"/>
    <dgm:cxn modelId="{706BC5AF-70F1-47E8-BFA2-1217BE6316B2}" type="presParOf" srcId="{2ABEC72B-B851-444D-A8E4-1D10D0626BA3}" destId="{4639704D-F859-4C87-A491-89108E7B268D}" srcOrd="4" destOrd="0" presId="urn:microsoft.com/office/officeart/2005/8/layout/vList3"/>
    <dgm:cxn modelId="{E3EC1716-A46C-4C53-A16B-3E729453A05D}" type="presParOf" srcId="{4639704D-F859-4C87-A491-89108E7B268D}" destId="{D319DBE7-A9DC-4DD6-8076-D4F87809FADB}" srcOrd="0" destOrd="0" presId="urn:microsoft.com/office/officeart/2005/8/layout/vList3"/>
    <dgm:cxn modelId="{33E6314C-1E98-4108-A23E-1FFD756B3783}" type="presParOf" srcId="{4639704D-F859-4C87-A491-89108E7B268D}" destId="{B0749582-78F4-4D94-A01A-92BE04B29A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81CBF8-27FA-4580-A47C-9D1E668B276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469745D5-72A5-4A6F-A54F-57385A1C23B5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Statistika inferensial dikembangkan pada paruh kedua abad ke-19 dan awal abad ke-20 oleh </a:t>
          </a:r>
          <a:r>
            <a:rPr lang="id-ID" b="1" dirty="0" smtClean="0">
              <a:solidFill>
                <a:schemeClr val="tx1"/>
              </a:solidFill>
            </a:rPr>
            <a:t>Karl Pearson </a:t>
          </a:r>
          <a:r>
            <a:rPr lang="id-ID" b="0" dirty="0" smtClean="0">
              <a:solidFill>
                <a:schemeClr val="tx1"/>
              </a:solidFill>
            </a:rPr>
            <a:t>Sebagai</a:t>
          </a:r>
          <a:r>
            <a:rPr lang="id-ID" b="1" dirty="0" smtClean="0">
              <a:solidFill>
                <a:schemeClr val="tx1"/>
              </a:solidFill>
            </a:rPr>
            <a:t> </a:t>
          </a:r>
          <a:r>
            <a:rPr lang="id-ID" b="0" dirty="0" smtClean="0">
              <a:solidFill>
                <a:schemeClr val="tx1"/>
              </a:solidFill>
            </a:rPr>
            <a:t>penemu</a:t>
          </a:r>
          <a:r>
            <a:rPr lang="id-ID" b="1" dirty="0" smtClean="0">
              <a:solidFill>
                <a:schemeClr val="tx1"/>
              </a:solidFill>
            </a:rPr>
            <a:t> metode regresi linear </a:t>
          </a:r>
          <a:endParaRPr lang="id-ID" dirty="0">
            <a:solidFill>
              <a:schemeClr val="tx1"/>
            </a:solidFill>
          </a:endParaRPr>
        </a:p>
      </dgm:t>
    </dgm:pt>
    <dgm:pt modelId="{F76F9BC4-9B6D-438A-B963-AF386CEDF25A}" type="parTrans" cxnId="{4B8E701D-C0E9-45BB-9B7D-321C10E973BA}">
      <dgm:prSet/>
      <dgm:spPr/>
      <dgm:t>
        <a:bodyPr/>
        <a:lstStyle/>
        <a:p>
          <a:endParaRPr lang="id-ID"/>
        </a:p>
      </dgm:t>
    </dgm:pt>
    <dgm:pt modelId="{65731E2A-A414-4695-8D48-55B74AC759B7}" type="sibTrans" cxnId="{4B8E701D-C0E9-45BB-9B7D-321C10E973BA}">
      <dgm:prSet/>
      <dgm:spPr/>
      <dgm:t>
        <a:bodyPr/>
        <a:lstStyle/>
        <a:p>
          <a:endParaRPr lang="id-ID"/>
        </a:p>
      </dgm:t>
    </dgm:pt>
    <dgm:pt modelId="{7389A8F6-85CB-4A0B-ABB8-4B6F081D19CC}">
      <dgm:prSet phldrT="[Text]"/>
      <dgm:spPr/>
      <dgm:t>
        <a:bodyPr/>
        <a:lstStyle/>
        <a:p>
          <a:pPr algn="l"/>
          <a:r>
            <a:rPr lang="id-ID" dirty="0" smtClean="0">
              <a:solidFill>
                <a:schemeClr val="tx1"/>
              </a:solidFill>
            </a:rPr>
            <a:t>Statistika inferensial dikembangkan pada paruh kedua abad ke-19 dan awal abad ke-20 oleh</a:t>
          </a:r>
          <a:r>
            <a:rPr lang="id-ID" b="1" dirty="0" smtClean="0">
              <a:solidFill>
                <a:schemeClr val="tx1"/>
              </a:solidFill>
            </a:rPr>
            <a:t> William Sealey Gosset </a:t>
          </a:r>
          <a:r>
            <a:rPr lang="id-ID" b="0" dirty="0" smtClean="0">
              <a:solidFill>
                <a:schemeClr val="tx1"/>
              </a:solidFill>
            </a:rPr>
            <a:t>yang meneliti</a:t>
          </a:r>
          <a:r>
            <a:rPr lang="id-ID" b="1" dirty="0" smtClean="0">
              <a:solidFill>
                <a:schemeClr val="tx1"/>
              </a:solidFill>
            </a:rPr>
            <a:t> problem sampel berukuran kecil</a:t>
          </a:r>
          <a:endParaRPr lang="id-ID" dirty="0">
            <a:solidFill>
              <a:schemeClr val="tx1"/>
            </a:solidFill>
          </a:endParaRPr>
        </a:p>
      </dgm:t>
    </dgm:pt>
    <dgm:pt modelId="{3335DEFC-1361-4BC7-8DAF-671C6E3FF520}" type="parTrans" cxnId="{491A6499-A186-486A-B3B1-2360CB240D88}">
      <dgm:prSet/>
      <dgm:spPr/>
      <dgm:t>
        <a:bodyPr/>
        <a:lstStyle/>
        <a:p>
          <a:endParaRPr lang="id-ID"/>
        </a:p>
      </dgm:t>
    </dgm:pt>
    <dgm:pt modelId="{F6195985-95C0-4DB2-8412-59415E8F71D7}" type="sibTrans" cxnId="{491A6499-A186-486A-B3B1-2360CB240D88}">
      <dgm:prSet/>
      <dgm:spPr/>
      <dgm:t>
        <a:bodyPr/>
        <a:lstStyle/>
        <a:p>
          <a:endParaRPr lang="id-ID"/>
        </a:p>
      </dgm:t>
    </dgm:pt>
    <dgm:pt modelId="{D08AA39D-16CE-4595-846E-BE9437CA0281}">
      <dgm:prSet phldrT="[Text]"/>
      <dgm:spPr/>
      <dgm:t>
        <a:bodyPr/>
        <a:lstStyle/>
        <a:p>
          <a:pPr algn="l"/>
          <a:r>
            <a:rPr lang="id-ID" dirty="0" smtClean="0">
              <a:solidFill>
                <a:schemeClr val="tx1"/>
              </a:solidFill>
            </a:rPr>
            <a:t>Penggunaan statistika pada masa sekarang telah menyentuh semua bidang ilmu pengetahuan.</a:t>
          </a:r>
          <a:endParaRPr lang="id-ID" dirty="0">
            <a:solidFill>
              <a:schemeClr val="tx1"/>
            </a:solidFill>
          </a:endParaRPr>
        </a:p>
      </dgm:t>
    </dgm:pt>
    <dgm:pt modelId="{C28D305D-1ACC-48D1-B94E-ABF3547FE409}" type="parTrans" cxnId="{CF5A7ADB-0201-4C49-AF9B-DBC0BC958F03}">
      <dgm:prSet/>
      <dgm:spPr/>
      <dgm:t>
        <a:bodyPr/>
        <a:lstStyle/>
        <a:p>
          <a:endParaRPr lang="id-ID"/>
        </a:p>
      </dgm:t>
    </dgm:pt>
    <dgm:pt modelId="{6EA154A8-FE82-488A-9867-C5419988BFFD}" type="sibTrans" cxnId="{CF5A7ADB-0201-4C49-AF9B-DBC0BC958F03}">
      <dgm:prSet/>
      <dgm:spPr/>
      <dgm:t>
        <a:bodyPr/>
        <a:lstStyle/>
        <a:p>
          <a:endParaRPr lang="id-ID"/>
        </a:p>
      </dgm:t>
    </dgm:pt>
    <dgm:pt modelId="{2ABEC72B-B851-444D-A8E4-1D10D0626BA3}" type="pres">
      <dgm:prSet presAssocID="{E581CBF8-27FA-4580-A47C-9D1E668B2764}" presName="linearFlow" presStyleCnt="0">
        <dgm:presLayoutVars>
          <dgm:dir/>
          <dgm:resizeHandles val="exact"/>
        </dgm:presLayoutVars>
      </dgm:prSet>
      <dgm:spPr/>
    </dgm:pt>
    <dgm:pt modelId="{1837DBF3-C16A-4D2E-B41A-D1927828E82F}" type="pres">
      <dgm:prSet presAssocID="{469745D5-72A5-4A6F-A54F-57385A1C23B5}" presName="composite" presStyleCnt="0"/>
      <dgm:spPr/>
    </dgm:pt>
    <dgm:pt modelId="{967B097B-2E96-43F7-B18A-00B7B3D55441}" type="pres">
      <dgm:prSet presAssocID="{469745D5-72A5-4A6F-A54F-57385A1C23B5}" presName="imgShp" presStyleLbl="fgImgPlace1" presStyleIdx="0" presStyleCnt="3" custLinFactNeighborX="-29211" custLinFactNeighborY="-17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ABBA4DDD-360E-4106-AADA-B7F9D977DBC6}" type="pres">
      <dgm:prSet presAssocID="{469745D5-72A5-4A6F-A54F-57385A1C23B5}" presName="txShp" presStyleLbl="node1" presStyleIdx="0" presStyleCnt="3" custScaleX="137458" custLinFactNeighborX="6101" custLinFactNeighborY="278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762380-293D-47F6-B621-B598B9E20A81}" type="pres">
      <dgm:prSet presAssocID="{65731E2A-A414-4695-8D48-55B74AC759B7}" presName="spacing" presStyleCnt="0"/>
      <dgm:spPr/>
    </dgm:pt>
    <dgm:pt modelId="{BFCA1D16-7EE0-4BF9-9EE3-5F7163947677}" type="pres">
      <dgm:prSet presAssocID="{7389A8F6-85CB-4A0B-ABB8-4B6F081D19CC}" presName="composite" presStyleCnt="0"/>
      <dgm:spPr/>
    </dgm:pt>
    <dgm:pt modelId="{4ED7673E-E06A-46BC-A429-2120A36084DA}" type="pres">
      <dgm:prSet presAssocID="{7389A8F6-85CB-4A0B-ABB8-4B6F081D19CC}" presName="imgShp" presStyleLbl="fgImgPlace1" presStyleIdx="1" presStyleCnt="3" custLinFactNeighborX="-33096" custLinFactNeighborY="-80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EC53FE26-60B4-49B5-B92B-5FDCD3B9D7FF}" type="pres">
      <dgm:prSet presAssocID="{7389A8F6-85CB-4A0B-ABB8-4B6F081D19CC}" presName="txShp" presStyleLbl="node1" presStyleIdx="1" presStyleCnt="3" custScaleX="138118" custLinFactNeighborX="5535" custLinFactNeighborY="-35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13FFCD-B603-4F9F-9278-49E040A37137}" type="pres">
      <dgm:prSet presAssocID="{F6195985-95C0-4DB2-8412-59415E8F71D7}" presName="spacing" presStyleCnt="0"/>
      <dgm:spPr/>
    </dgm:pt>
    <dgm:pt modelId="{4639704D-F859-4C87-A491-89108E7B268D}" type="pres">
      <dgm:prSet presAssocID="{D08AA39D-16CE-4595-846E-BE9437CA0281}" presName="composite" presStyleCnt="0"/>
      <dgm:spPr/>
    </dgm:pt>
    <dgm:pt modelId="{D319DBE7-A9DC-4DD6-8076-D4F87809FADB}" type="pres">
      <dgm:prSet presAssocID="{D08AA39D-16CE-4595-846E-BE9437CA0281}" presName="imgShp" presStyleLbl="fgImgPlace1" presStyleIdx="2" presStyleCnt="3" custLinFactNeighborX="-28507" custLinFactNeighborY="-452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0749582-78F4-4D94-A01A-92BE04B29A0A}" type="pres">
      <dgm:prSet presAssocID="{D08AA39D-16CE-4595-846E-BE9437CA0281}" presName="txShp" presStyleLbl="node1" presStyleIdx="2" presStyleCnt="3" custScaleX="134168" custLinFactNeighborX="5599" custLinFactNeighborY="-69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B80B84-5E96-4D61-9CA5-0AF8642AD3E7}" type="presOf" srcId="{469745D5-72A5-4A6F-A54F-57385A1C23B5}" destId="{ABBA4DDD-360E-4106-AADA-B7F9D977DBC6}" srcOrd="0" destOrd="0" presId="urn:microsoft.com/office/officeart/2005/8/layout/vList3"/>
    <dgm:cxn modelId="{CF5A7ADB-0201-4C49-AF9B-DBC0BC958F03}" srcId="{E581CBF8-27FA-4580-A47C-9D1E668B2764}" destId="{D08AA39D-16CE-4595-846E-BE9437CA0281}" srcOrd="2" destOrd="0" parTransId="{C28D305D-1ACC-48D1-B94E-ABF3547FE409}" sibTransId="{6EA154A8-FE82-488A-9867-C5419988BFFD}"/>
    <dgm:cxn modelId="{C76EBAF7-EA51-41EF-98C3-005680BD42B4}" type="presOf" srcId="{D08AA39D-16CE-4595-846E-BE9437CA0281}" destId="{B0749582-78F4-4D94-A01A-92BE04B29A0A}" srcOrd="0" destOrd="0" presId="urn:microsoft.com/office/officeart/2005/8/layout/vList3"/>
    <dgm:cxn modelId="{4B8E701D-C0E9-45BB-9B7D-321C10E973BA}" srcId="{E581CBF8-27FA-4580-A47C-9D1E668B2764}" destId="{469745D5-72A5-4A6F-A54F-57385A1C23B5}" srcOrd="0" destOrd="0" parTransId="{F76F9BC4-9B6D-438A-B963-AF386CEDF25A}" sibTransId="{65731E2A-A414-4695-8D48-55B74AC759B7}"/>
    <dgm:cxn modelId="{491A6499-A186-486A-B3B1-2360CB240D88}" srcId="{E581CBF8-27FA-4580-A47C-9D1E668B2764}" destId="{7389A8F6-85CB-4A0B-ABB8-4B6F081D19CC}" srcOrd="1" destOrd="0" parTransId="{3335DEFC-1361-4BC7-8DAF-671C6E3FF520}" sibTransId="{F6195985-95C0-4DB2-8412-59415E8F71D7}"/>
    <dgm:cxn modelId="{93691CF6-DA03-405C-8DE5-42343644DB8C}" type="presOf" srcId="{E581CBF8-27FA-4580-A47C-9D1E668B2764}" destId="{2ABEC72B-B851-444D-A8E4-1D10D0626BA3}" srcOrd="0" destOrd="0" presId="urn:microsoft.com/office/officeart/2005/8/layout/vList3"/>
    <dgm:cxn modelId="{41C0C2DE-C166-4F57-B5FC-AA4EE3797194}" type="presOf" srcId="{7389A8F6-85CB-4A0B-ABB8-4B6F081D19CC}" destId="{EC53FE26-60B4-49B5-B92B-5FDCD3B9D7FF}" srcOrd="0" destOrd="0" presId="urn:microsoft.com/office/officeart/2005/8/layout/vList3"/>
    <dgm:cxn modelId="{D2FD4AB7-9D23-4AC6-9A15-DD21A45CAEFE}" type="presParOf" srcId="{2ABEC72B-B851-444D-A8E4-1D10D0626BA3}" destId="{1837DBF3-C16A-4D2E-B41A-D1927828E82F}" srcOrd="0" destOrd="0" presId="urn:microsoft.com/office/officeart/2005/8/layout/vList3"/>
    <dgm:cxn modelId="{EC2F8D80-9F96-4938-8C93-48D597536BD9}" type="presParOf" srcId="{1837DBF3-C16A-4D2E-B41A-D1927828E82F}" destId="{967B097B-2E96-43F7-B18A-00B7B3D55441}" srcOrd="0" destOrd="0" presId="urn:microsoft.com/office/officeart/2005/8/layout/vList3"/>
    <dgm:cxn modelId="{0F6C64E2-26C5-4C67-935E-992E5FDC3A21}" type="presParOf" srcId="{1837DBF3-C16A-4D2E-B41A-D1927828E82F}" destId="{ABBA4DDD-360E-4106-AADA-B7F9D977DBC6}" srcOrd="1" destOrd="0" presId="urn:microsoft.com/office/officeart/2005/8/layout/vList3"/>
    <dgm:cxn modelId="{8F6A6515-CD1A-4447-BFC0-A8E6C2652917}" type="presParOf" srcId="{2ABEC72B-B851-444D-A8E4-1D10D0626BA3}" destId="{B3762380-293D-47F6-B621-B598B9E20A81}" srcOrd="1" destOrd="0" presId="urn:microsoft.com/office/officeart/2005/8/layout/vList3"/>
    <dgm:cxn modelId="{2485E8FC-A3B2-4122-AD33-5C467C913E92}" type="presParOf" srcId="{2ABEC72B-B851-444D-A8E4-1D10D0626BA3}" destId="{BFCA1D16-7EE0-4BF9-9EE3-5F7163947677}" srcOrd="2" destOrd="0" presId="urn:microsoft.com/office/officeart/2005/8/layout/vList3"/>
    <dgm:cxn modelId="{47B06E98-E429-475C-9732-AE5708E2DC5D}" type="presParOf" srcId="{BFCA1D16-7EE0-4BF9-9EE3-5F7163947677}" destId="{4ED7673E-E06A-46BC-A429-2120A36084DA}" srcOrd="0" destOrd="0" presId="urn:microsoft.com/office/officeart/2005/8/layout/vList3"/>
    <dgm:cxn modelId="{7CCB6AF0-AF62-4C9D-8D29-7217F5194F10}" type="presParOf" srcId="{BFCA1D16-7EE0-4BF9-9EE3-5F7163947677}" destId="{EC53FE26-60B4-49B5-B92B-5FDCD3B9D7FF}" srcOrd="1" destOrd="0" presId="urn:microsoft.com/office/officeart/2005/8/layout/vList3"/>
    <dgm:cxn modelId="{D0EA6E5A-3A32-4240-BD80-E6069E47EE78}" type="presParOf" srcId="{2ABEC72B-B851-444D-A8E4-1D10D0626BA3}" destId="{8113FFCD-B603-4F9F-9278-49E040A37137}" srcOrd="3" destOrd="0" presId="urn:microsoft.com/office/officeart/2005/8/layout/vList3"/>
    <dgm:cxn modelId="{7D67A3BA-2566-4F09-BFB3-9EABB58731CF}" type="presParOf" srcId="{2ABEC72B-B851-444D-A8E4-1D10D0626BA3}" destId="{4639704D-F859-4C87-A491-89108E7B268D}" srcOrd="4" destOrd="0" presId="urn:microsoft.com/office/officeart/2005/8/layout/vList3"/>
    <dgm:cxn modelId="{8AB48586-2C40-4A65-BB73-8A17FCAAE378}" type="presParOf" srcId="{4639704D-F859-4C87-A491-89108E7B268D}" destId="{D319DBE7-A9DC-4DD6-8076-D4F87809FADB}" srcOrd="0" destOrd="0" presId="urn:microsoft.com/office/officeart/2005/8/layout/vList3"/>
    <dgm:cxn modelId="{B1FA7022-6A46-41D6-B517-0D2CAFF44697}" type="presParOf" srcId="{4639704D-F859-4C87-A491-89108E7B268D}" destId="{B0749582-78F4-4D94-A01A-92BE04B29A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5D84E-0FC6-474A-A85F-D9592EF8B6FF}">
      <dsp:nvSpPr>
        <dsp:cNvPr id="0" name=""/>
        <dsp:cNvSpPr/>
      </dsp:nvSpPr>
      <dsp:spPr>
        <a:xfrm>
          <a:off x="683721" y="0"/>
          <a:ext cx="7748847" cy="32766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102C79-7F69-4147-ABF1-5170253A94C5}">
      <dsp:nvSpPr>
        <dsp:cNvPr id="0" name=""/>
        <dsp:cNvSpPr/>
      </dsp:nvSpPr>
      <dsp:spPr>
        <a:xfrm>
          <a:off x="4769" y="1139686"/>
          <a:ext cx="5361783" cy="997226"/>
        </a:xfrm>
        <a:prstGeom prst="roundRect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b="1" i="0" kern="1200" dirty="0" smtClean="0">
              <a:solidFill>
                <a:sysClr val="windowText" lastClr="000000"/>
              </a:solidFill>
            </a:rPr>
            <a:t>Data dan Laporan</a:t>
          </a:r>
          <a:endParaRPr lang="id-ID" sz="4400" b="1" i="0" kern="1200" dirty="0">
            <a:solidFill>
              <a:sysClr val="windowText" lastClr="000000"/>
            </a:solidFill>
          </a:endParaRPr>
        </a:p>
      </dsp:txBody>
      <dsp:txXfrm>
        <a:off x="53450" y="1188367"/>
        <a:ext cx="5264421" cy="899864"/>
      </dsp:txXfrm>
    </dsp:sp>
    <dsp:sp modelId="{B0A2F09E-46EF-4E7E-B210-D8BE7940FF44}">
      <dsp:nvSpPr>
        <dsp:cNvPr id="0" name=""/>
        <dsp:cNvSpPr/>
      </dsp:nvSpPr>
      <dsp:spPr>
        <a:xfrm>
          <a:off x="5626065" y="1139686"/>
          <a:ext cx="3485456" cy="997226"/>
        </a:xfrm>
        <a:prstGeom prst="roundRect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b="1" i="0" kern="1200" dirty="0" smtClean="0">
              <a:solidFill>
                <a:sysClr val="windowText" lastClr="000000"/>
              </a:solidFill>
            </a:rPr>
            <a:t>Keputusan</a:t>
          </a:r>
          <a:endParaRPr lang="id-ID" sz="4400" b="1" i="0" kern="1200" dirty="0">
            <a:solidFill>
              <a:sysClr val="windowText" lastClr="000000"/>
            </a:solidFill>
          </a:endParaRPr>
        </a:p>
      </dsp:txBody>
      <dsp:txXfrm>
        <a:off x="5674746" y="1188367"/>
        <a:ext cx="3388094" cy="899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A4DDD-360E-4106-AADA-B7F9D977DBC6}">
      <dsp:nvSpPr>
        <dsp:cNvPr id="0" name=""/>
        <dsp:cNvSpPr/>
      </dsp:nvSpPr>
      <dsp:spPr>
        <a:xfrm rot="10800000">
          <a:off x="763287" y="46312"/>
          <a:ext cx="8353515" cy="166524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326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>
              <a:solidFill>
                <a:schemeClr val="tx1"/>
              </a:solidFill>
            </a:rPr>
            <a:t>Gottfried Achenwall (1749</a:t>
          </a:r>
          <a:r>
            <a:rPr lang="id-ID" sz="2500" kern="1200" dirty="0" smtClean="0">
              <a:solidFill>
                <a:schemeClr val="tx1"/>
              </a:solidFill>
            </a:rPr>
            <a:t>) menggunakan statistika untuk analisis data kenegaraan,  yang lebih dikenal sebagai "ilmu tentang negara (</a:t>
          </a:r>
          <a:r>
            <a:rPr lang="id-ID" sz="2500" i="1" kern="1200" dirty="0" smtClean="0">
              <a:solidFill>
                <a:schemeClr val="tx1"/>
              </a:solidFill>
            </a:rPr>
            <a:t>state</a:t>
          </a:r>
          <a:r>
            <a:rPr lang="id-ID" sz="2500" kern="1200" dirty="0" smtClean="0">
              <a:solidFill>
                <a:schemeClr val="tx1"/>
              </a:solidFill>
            </a:rPr>
            <a:t>)"</a:t>
          </a:r>
          <a:endParaRPr lang="id-ID" sz="2500" kern="1200" dirty="0">
            <a:solidFill>
              <a:schemeClr val="tx1"/>
            </a:solidFill>
          </a:endParaRPr>
        </a:p>
      </dsp:txBody>
      <dsp:txXfrm rot="10800000">
        <a:off x="1179598" y="46312"/>
        <a:ext cx="7937204" cy="1665243"/>
      </dsp:txXfrm>
    </dsp:sp>
    <dsp:sp modelId="{967B097B-2E96-43F7-B18A-00B7B3D55441}">
      <dsp:nvSpPr>
        <dsp:cNvPr id="0" name=""/>
        <dsp:cNvSpPr/>
      </dsp:nvSpPr>
      <dsp:spPr>
        <a:xfrm>
          <a:off x="211652" y="0"/>
          <a:ext cx="1665243" cy="16652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3FE26-60B4-49B5-B92B-5FDCD3B9D7FF}">
      <dsp:nvSpPr>
        <dsp:cNvPr id="0" name=""/>
        <dsp:cNvSpPr/>
      </dsp:nvSpPr>
      <dsp:spPr>
        <a:xfrm rot="10800000">
          <a:off x="708835" y="2103715"/>
          <a:ext cx="8393624" cy="1665243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326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dirty="0" smtClean="0">
              <a:solidFill>
                <a:schemeClr val="tx1"/>
              </a:solidFill>
            </a:rPr>
            <a:t>Sir John Sinclair </a:t>
          </a:r>
          <a:r>
            <a:rPr lang="id-ID" sz="2500" kern="1200" dirty="0" smtClean="0">
              <a:solidFill>
                <a:schemeClr val="tx1"/>
              </a:solidFill>
            </a:rPr>
            <a:t>memperkenalkan nama </a:t>
          </a:r>
          <a:r>
            <a:rPr lang="id-ID" sz="2500" b="1" kern="1200" dirty="0" smtClean="0">
              <a:solidFill>
                <a:schemeClr val="tx1"/>
              </a:solidFill>
            </a:rPr>
            <a:t>statistics</a:t>
          </a:r>
          <a:r>
            <a:rPr lang="id-ID" sz="2500" kern="1200" dirty="0" smtClean="0">
              <a:solidFill>
                <a:schemeClr val="tx1"/>
              </a:solidFill>
            </a:rPr>
            <a:t> dan pengertian ini ke dalam bahasa Inggris (abad 19). </a:t>
          </a:r>
          <a:endParaRPr lang="id-ID" sz="2500" kern="1200" dirty="0">
            <a:solidFill>
              <a:schemeClr val="tx1"/>
            </a:solidFill>
          </a:endParaRPr>
        </a:p>
      </dsp:txBody>
      <dsp:txXfrm rot="10800000">
        <a:off x="1125146" y="2103715"/>
        <a:ext cx="7977313" cy="1665243"/>
      </dsp:txXfrm>
    </dsp:sp>
    <dsp:sp modelId="{4ED7673E-E06A-46BC-A429-2120A36084DA}">
      <dsp:nvSpPr>
        <dsp:cNvPr id="0" name=""/>
        <dsp:cNvSpPr/>
      </dsp:nvSpPr>
      <dsp:spPr>
        <a:xfrm>
          <a:off x="146957" y="2027514"/>
          <a:ext cx="1665243" cy="16652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9582-78F4-4D94-A01A-92BE04B29A0A}">
      <dsp:nvSpPr>
        <dsp:cNvPr id="0" name=""/>
        <dsp:cNvSpPr/>
      </dsp:nvSpPr>
      <dsp:spPr>
        <a:xfrm rot="10800000">
          <a:off x="756571" y="4209211"/>
          <a:ext cx="8305931" cy="166524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326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>
              <a:solidFill>
                <a:schemeClr val="tx1"/>
              </a:solidFill>
            </a:rPr>
            <a:t>Statistika inferensial dikembangkan pada paruh kedua abad ke-19 dan awal abad ke-20 oleh </a:t>
          </a:r>
          <a:r>
            <a:rPr lang="id-ID" sz="2500" b="1" kern="1200" dirty="0" smtClean="0">
              <a:solidFill>
                <a:schemeClr val="tx1"/>
              </a:solidFill>
            </a:rPr>
            <a:t>Ronald Fisher </a:t>
          </a:r>
          <a:r>
            <a:rPr lang="id-ID" sz="2500" kern="1200" dirty="0" smtClean="0">
              <a:solidFill>
                <a:schemeClr val="tx1"/>
              </a:solidFill>
            </a:rPr>
            <a:t>sebagai peletak dasar statistikaa inferensi</a:t>
          </a:r>
          <a:endParaRPr lang="id-ID" sz="2500" kern="1200" dirty="0">
            <a:solidFill>
              <a:schemeClr val="tx1"/>
            </a:solidFill>
          </a:endParaRPr>
        </a:p>
      </dsp:txBody>
      <dsp:txXfrm rot="10800000">
        <a:off x="1172882" y="4209211"/>
        <a:ext cx="7889620" cy="1665243"/>
      </dsp:txXfrm>
    </dsp:sp>
    <dsp:sp modelId="{D319DBE7-A9DC-4DD6-8076-D4F87809FADB}">
      <dsp:nvSpPr>
        <dsp:cNvPr id="0" name=""/>
        <dsp:cNvSpPr/>
      </dsp:nvSpPr>
      <dsp:spPr>
        <a:xfrm>
          <a:off x="223375" y="4249327"/>
          <a:ext cx="1665243" cy="16652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A4DDD-360E-4106-AADA-B7F9D977DBC6}">
      <dsp:nvSpPr>
        <dsp:cNvPr id="0" name=""/>
        <dsp:cNvSpPr/>
      </dsp:nvSpPr>
      <dsp:spPr>
        <a:xfrm rot="10800000">
          <a:off x="763287" y="46312"/>
          <a:ext cx="8353515" cy="166524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32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>
              <a:solidFill>
                <a:schemeClr val="tx1"/>
              </a:solidFill>
            </a:rPr>
            <a:t>Statistika inferensial dikembangkan pada paruh kedua abad ke-19 dan awal abad ke-20 oleh </a:t>
          </a:r>
          <a:r>
            <a:rPr lang="id-ID" sz="2500" b="1" kern="1200" dirty="0" smtClean="0">
              <a:solidFill>
                <a:schemeClr val="tx1"/>
              </a:solidFill>
            </a:rPr>
            <a:t>Karl Pearson </a:t>
          </a:r>
          <a:r>
            <a:rPr lang="id-ID" sz="2500" b="0" kern="1200" dirty="0" smtClean="0">
              <a:solidFill>
                <a:schemeClr val="tx1"/>
              </a:solidFill>
            </a:rPr>
            <a:t>Sebagai</a:t>
          </a:r>
          <a:r>
            <a:rPr lang="id-ID" sz="2500" b="1" kern="1200" dirty="0" smtClean="0">
              <a:solidFill>
                <a:schemeClr val="tx1"/>
              </a:solidFill>
            </a:rPr>
            <a:t> </a:t>
          </a:r>
          <a:r>
            <a:rPr lang="id-ID" sz="2500" b="0" kern="1200" dirty="0" smtClean="0">
              <a:solidFill>
                <a:schemeClr val="tx1"/>
              </a:solidFill>
            </a:rPr>
            <a:t>penemu</a:t>
          </a:r>
          <a:r>
            <a:rPr lang="id-ID" sz="2500" b="1" kern="1200" dirty="0" smtClean="0">
              <a:solidFill>
                <a:schemeClr val="tx1"/>
              </a:solidFill>
            </a:rPr>
            <a:t> metode regresi linear </a:t>
          </a:r>
          <a:endParaRPr lang="id-ID" sz="2500" kern="1200" dirty="0">
            <a:solidFill>
              <a:schemeClr val="tx1"/>
            </a:solidFill>
          </a:endParaRPr>
        </a:p>
      </dsp:txBody>
      <dsp:txXfrm rot="10800000">
        <a:off x="1179598" y="46312"/>
        <a:ext cx="7937204" cy="1665243"/>
      </dsp:txXfrm>
    </dsp:sp>
    <dsp:sp modelId="{967B097B-2E96-43F7-B18A-00B7B3D55441}">
      <dsp:nvSpPr>
        <dsp:cNvPr id="0" name=""/>
        <dsp:cNvSpPr/>
      </dsp:nvSpPr>
      <dsp:spPr>
        <a:xfrm>
          <a:off x="211652" y="0"/>
          <a:ext cx="1665243" cy="16652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3FE26-60B4-49B5-B92B-5FDCD3B9D7FF}">
      <dsp:nvSpPr>
        <dsp:cNvPr id="0" name=""/>
        <dsp:cNvSpPr/>
      </dsp:nvSpPr>
      <dsp:spPr>
        <a:xfrm rot="10800000">
          <a:off x="708835" y="2103715"/>
          <a:ext cx="8393624" cy="1665243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326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>
              <a:solidFill>
                <a:schemeClr val="tx1"/>
              </a:solidFill>
            </a:rPr>
            <a:t>Statistika inferensial dikembangkan pada paruh kedua abad ke-19 dan awal abad ke-20 oleh</a:t>
          </a:r>
          <a:r>
            <a:rPr lang="id-ID" sz="2500" b="1" kern="1200" dirty="0" smtClean="0">
              <a:solidFill>
                <a:schemeClr val="tx1"/>
              </a:solidFill>
            </a:rPr>
            <a:t> William Sealey Gosset </a:t>
          </a:r>
          <a:r>
            <a:rPr lang="id-ID" sz="2500" b="0" kern="1200" dirty="0" smtClean="0">
              <a:solidFill>
                <a:schemeClr val="tx1"/>
              </a:solidFill>
            </a:rPr>
            <a:t>yang meneliti</a:t>
          </a:r>
          <a:r>
            <a:rPr lang="id-ID" sz="2500" b="1" kern="1200" dirty="0" smtClean="0">
              <a:solidFill>
                <a:schemeClr val="tx1"/>
              </a:solidFill>
            </a:rPr>
            <a:t> problem sampel berukuran kecil</a:t>
          </a:r>
          <a:endParaRPr lang="id-ID" sz="2500" kern="1200" dirty="0">
            <a:solidFill>
              <a:schemeClr val="tx1"/>
            </a:solidFill>
          </a:endParaRPr>
        </a:p>
      </dsp:txBody>
      <dsp:txXfrm rot="10800000">
        <a:off x="1125146" y="2103715"/>
        <a:ext cx="7977313" cy="1665243"/>
      </dsp:txXfrm>
    </dsp:sp>
    <dsp:sp modelId="{4ED7673E-E06A-46BC-A429-2120A36084DA}">
      <dsp:nvSpPr>
        <dsp:cNvPr id="0" name=""/>
        <dsp:cNvSpPr/>
      </dsp:nvSpPr>
      <dsp:spPr>
        <a:xfrm>
          <a:off x="146957" y="2027514"/>
          <a:ext cx="1665243" cy="16652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9582-78F4-4D94-A01A-92BE04B29A0A}">
      <dsp:nvSpPr>
        <dsp:cNvPr id="0" name=""/>
        <dsp:cNvSpPr/>
      </dsp:nvSpPr>
      <dsp:spPr>
        <a:xfrm rot="10800000">
          <a:off x="832748" y="4209211"/>
          <a:ext cx="8153577" cy="166524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326" tIns="95250" rIns="17780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>
              <a:solidFill>
                <a:schemeClr val="tx1"/>
              </a:solidFill>
            </a:rPr>
            <a:t>Penggunaan statistika pada masa sekarang telah menyentuh semua bidang ilmu pengetahuan.</a:t>
          </a:r>
          <a:endParaRPr lang="id-ID" sz="2500" kern="1200" dirty="0">
            <a:solidFill>
              <a:schemeClr val="tx1"/>
            </a:solidFill>
          </a:endParaRPr>
        </a:p>
      </dsp:txBody>
      <dsp:txXfrm rot="10800000">
        <a:off x="1249059" y="4209211"/>
        <a:ext cx="7737266" cy="1665243"/>
      </dsp:txXfrm>
    </dsp:sp>
    <dsp:sp modelId="{D319DBE7-A9DC-4DD6-8076-D4F87809FADB}">
      <dsp:nvSpPr>
        <dsp:cNvPr id="0" name=""/>
        <dsp:cNvSpPr/>
      </dsp:nvSpPr>
      <dsp:spPr>
        <a:xfrm>
          <a:off x="223375" y="4249327"/>
          <a:ext cx="1665243" cy="166524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863F5-B00E-4A69-84E3-D74955A8666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A098-8607-4C01-8087-CFD2A4643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A098-8607-4C01-8087-CFD2A4643A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Data yang akurat dan handal diperlukan untuk membuat laporan dan keputusan</a:t>
            </a:r>
          </a:p>
          <a:p>
            <a:r>
              <a:rPr lang="sv-SE" dirty="0" smtClean="0"/>
              <a:t>penting pada setiap fasilitas pelayanan kesehatan. Banyak data yang digunakan dalam</a:t>
            </a:r>
          </a:p>
          <a:p>
            <a:r>
              <a:rPr lang="id-ID" dirty="0" smtClean="0"/>
              <a:t>proses pengambilan keputusan disajikan sebagai statistika berupa tabel dan grafik atau</a:t>
            </a:r>
          </a:p>
          <a:p>
            <a:r>
              <a:rPr lang="id-ID" dirty="0" smtClean="0"/>
              <a:t>bentuk laporan lainnya. Pembuatan laporan atau statistika pada fasilitas pelayanan</a:t>
            </a:r>
          </a:p>
          <a:p>
            <a:r>
              <a:rPr lang="id-ID" dirty="0" smtClean="0"/>
              <a:t>kesehatan sebagian besar berasal dari rekam medis pasien, karenanya Perekam Medis dan</a:t>
            </a:r>
          </a:p>
          <a:p>
            <a:r>
              <a:rPr lang="nb-NO" dirty="0" smtClean="0"/>
              <a:t>Informasi Kesehatan (PMIK) berperan penting pada proses pengumpulan data sampai</a:t>
            </a:r>
          </a:p>
          <a:p>
            <a:r>
              <a:rPr lang="id-ID" dirty="0" smtClean="0"/>
              <a:t>menjadi informasi berharga yang dibutuhkan oleh para pengambil keputusan.</a:t>
            </a:r>
          </a:p>
          <a:p>
            <a:r>
              <a:rPr lang="id-ID" dirty="0" smtClean="0"/>
              <a:t>Para PMIK harus mampu memastikan data pasien terisi secara lengkap dan akurat</a:t>
            </a:r>
          </a:p>
          <a:p>
            <a:r>
              <a:rPr lang="id-ID" dirty="0" smtClean="0"/>
              <a:t>sehingga statistika dan informasi yang digunakan di seluruh fasilitas pelayanan kesehatan</a:t>
            </a:r>
          </a:p>
          <a:p>
            <a:r>
              <a:rPr lang="id-ID" dirty="0" smtClean="0"/>
              <a:t>dapat diandalkan.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A098-8607-4C01-8087-CFD2A4643A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84D2-9ACE-497D-A3EF-B9127249ADD6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5332-F5EB-4167-AB88-F523E30A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asil gambar untuk statistics gif imag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1201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003300"/>
                </a:solidFill>
              </a:rPr>
              <a:t>List </a:t>
            </a:r>
            <a:r>
              <a:rPr lang="en-US" b="1" dirty="0" err="1" smtClean="0">
                <a:solidFill>
                  <a:srgbClr val="003300"/>
                </a:solidFill>
              </a:rPr>
              <a:t>Materi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dan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</a:rPr>
              <a:t>Tugas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id-ID" b="1" dirty="0" smtClean="0">
                <a:solidFill>
                  <a:srgbClr val="003300"/>
                </a:solidFill>
              </a:rPr>
              <a:t>SI</a:t>
            </a:r>
            <a:r>
              <a:rPr lang="en-US" b="1" dirty="0" smtClean="0">
                <a:solidFill>
                  <a:srgbClr val="003300"/>
                </a:solidFill>
              </a:rPr>
              <a:t>K 1</a:t>
            </a:r>
            <a:br>
              <a:rPr lang="en-US" b="1" dirty="0" smtClean="0">
                <a:solidFill>
                  <a:srgbClr val="003300"/>
                </a:solidFill>
              </a:rPr>
            </a:br>
            <a:r>
              <a:rPr lang="en-US" b="1" dirty="0" err="1" smtClean="0">
                <a:solidFill>
                  <a:srgbClr val="003300"/>
                </a:solidFill>
              </a:rPr>
              <a:t>Tahun</a:t>
            </a:r>
            <a:r>
              <a:rPr lang="en-US" b="1" dirty="0" smtClean="0">
                <a:solidFill>
                  <a:srgbClr val="003300"/>
                </a:solidFill>
              </a:rPr>
              <a:t> </a:t>
            </a:r>
            <a:r>
              <a:rPr lang="en-US" b="1" dirty="0" smtClean="0">
                <a:solidFill>
                  <a:srgbClr val="003300"/>
                </a:solidFill>
              </a:rPr>
              <a:t>201</a:t>
            </a:r>
            <a:r>
              <a:rPr lang="id-ID" b="1" dirty="0" smtClean="0">
                <a:solidFill>
                  <a:srgbClr val="003300"/>
                </a:solidFill>
              </a:rPr>
              <a:t>8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4953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Dosen</a:t>
            </a:r>
            <a:r>
              <a:rPr lang="en-US" sz="2800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2800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MAULANA TOMY ABIYASA</a:t>
            </a:r>
            <a:endParaRPr lang="en-US" sz="2800" dirty="0" smtClean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HP/WA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085712349370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maulana.tomy@dsn.dinus.ac.id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asil gambar untuk statistics gif imag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81398"/>
            <a:ext cx="3276600" cy="3276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21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838200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id-ID" dirty="0" smtClean="0">
                <a:solidFill>
                  <a:srgbClr val="FFC000"/>
                </a:solidFill>
              </a:rPr>
              <a:t>What are statistics ?</a:t>
            </a: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3962400" y="838200"/>
            <a:ext cx="5181600" cy="914400"/>
          </a:xfrm>
          <a:prstGeom prst="flowChartDocument">
            <a:avLst/>
          </a:prstGeom>
          <a:solidFill>
            <a:srgbClr val="4E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rial Rounded MT Bold" pitchFamily="34" charset="0"/>
              </a:rPr>
              <a:t>Data </a:t>
            </a:r>
            <a:r>
              <a:rPr lang="id-ID" sz="2400" dirty="0" smtClean="0">
                <a:solidFill>
                  <a:schemeClr val="tx1"/>
                </a:solidFill>
                <a:latin typeface="Arial Rounded MT Bold" pitchFamily="34" charset="0"/>
                <a:sym typeface="Wingdings" pitchFamily="2" charset="2"/>
              </a:rPr>
              <a:t> </a:t>
            </a:r>
            <a:r>
              <a:rPr lang="id-ID" sz="2400" dirty="0" smtClean="0">
                <a:solidFill>
                  <a:schemeClr val="tx1"/>
                </a:solidFill>
                <a:latin typeface="Arial Rounded MT Bold" pitchFamily="34" charset="0"/>
              </a:rPr>
              <a:t>Items of information</a:t>
            </a:r>
          </a:p>
        </p:txBody>
      </p:sp>
      <p:pic>
        <p:nvPicPr>
          <p:cNvPr id="1029" name="Picture 5" descr="C:\Users\dell\Documents\photobooth dafam\PNG\Statistics-Bars-816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021" y="4267200"/>
            <a:ext cx="3504088" cy="2743200"/>
          </a:xfrm>
          <a:prstGeom prst="rect">
            <a:avLst/>
          </a:prstGeom>
          <a:noFill/>
        </p:spPr>
      </p:pic>
      <p:sp>
        <p:nvSpPr>
          <p:cNvPr id="12" name="Diamond 11"/>
          <p:cNvSpPr/>
          <p:nvPr/>
        </p:nvSpPr>
        <p:spPr>
          <a:xfrm>
            <a:off x="2819400" y="3657600"/>
            <a:ext cx="2895600" cy="2971800"/>
          </a:xfrm>
          <a:prstGeom prst="diamond">
            <a:avLst/>
          </a:prstGeom>
          <a:solidFill>
            <a:srgbClr val="FFFF6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4343400" y="2133600"/>
            <a:ext cx="2895600" cy="2971800"/>
          </a:xfrm>
          <a:prstGeom prst="diamond">
            <a:avLst/>
          </a:prstGeom>
          <a:solidFill>
            <a:srgbClr val="99F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Diamond 13"/>
          <p:cNvSpPr/>
          <p:nvPr/>
        </p:nvSpPr>
        <p:spPr>
          <a:xfrm>
            <a:off x="5867400" y="3657600"/>
            <a:ext cx="2895600" cy="2971800"/>
          </a:xfrm>
          <a:prstGeom prst="diamond">
            <a:avLst/>
          </a:prstGeom>
          <a:solidFill>
            <a:srgbClr val="FFFF6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4953000" y="3200400"/>
            <a:ext cx="1614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Arial Rounded MT Bold" pitchFamily="34" charset="0"/>
              </a:rPr>
              <a:t>Describe </a:t>
            </a:r>
          </a:p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Arial Rounded MT Bold" pitchFamily="34" charset="0"/>
              </a:rPr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4648200"/>
            <a:ext cx="1972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Arial Rounded MT Bold" pitchFamily="34" charset="0"/>
              </a:rPr>
              <a:t>Draw </a:t>
            </a:r>
          </a:p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Arial Rounded MT Bold" pitchFamily="34" charset="0"/>
              </a:rPr>
              <a:t>conclusions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0" y="4648200"/>
            <a:ext cx="1888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Arial Rounded MT Bold" pitchFamily="34" charset="0"/>
              </a:rPr>
              <a:t>Make</a:t>
            </a:r>
          </a:p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Arial Rounded MT Bold" pitchFamily="34" charset="0"/>
              </a:rPr>
              <a:t>Predictions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7086600" y="2286000"/>
            <a:ext cx="2057400" cy="990600"/>
          </a:xfrm>
          <a:prstGeom prst="borderCallout1">
            <a:avLst>
              <a:gd name="adj1" fmla="val 51605"/>
              <a:gd name="adj2" fmla="val 706"/>
              <a:gd name="adj3" fmla="val 84338"/>
              <a:gd name="adj4" fmla="val -30047"/>
            </a:avLst>
          </a:prstGeom>
          <a:solidFill>
            <a:srgbClr val="99FF3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C00000"/>
                </a:solidFill>
              </a:rPr>
              <a:t>Descriptive Statistics</a:t>
            </a:r>
            <a:endParaRPr lang="id-ID" sz="2400" b="1" dirty="0">
              <a:solidFill>
                <a:srgbClr val="C00000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4800600" y="5867400"/>
            <a:ext cx="2057400" cy="990600"/>
          </a:xfrm>
          <a:prstGeom prst="borderCallout1">
            <a:avLst>
              <a:gd name="adj1" fmla="val 51605"/>
              <a:gd name="adj2" fmla="val 706"/>
              <a:gd name="adj3" fmla="val 103112"/>
              <a:gd name="adj4" fmla="val -668"/>
            </a:avLst>
          </a:prstGeom>
          <a:solidFill>
            <a:srgbClr val="FFFF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C00000"/>
                </a:solidFill>
              </a:rPr>
              <a:t>Inferential</a:t>
            </a:r>
          </a:p>
          <a:p>
            <a:pPr algn="ctr"/>
            <a:r>
              <a:rPr lang="id-ID" sz="2400" b="1" dirty="0" smtClean="0">
                <a:solidFill>
                  <a:srgbClr val="C00000"/>
                </a:solidFill>
              </a:rPr>
              <a:t>Statistics</a:t>
            </a:r>
            <a:endParaRPr lang="id-ID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asil gambar untuk prediction png"/>
          <p:cNvPicPr>
            <a:picLocks noChangeAspect="1" noChangeArrowheads="1"/>
          </p:cNvPicPr>
          <p:nvPr/>
        </p:nvPicPr>
        <p:blipFill>
          <a:blip r:embed="rId4"/>
          <a:srcRect l="21212" r="21212"/>
          <a:stretch>
            <a:fillRect/>
          </a:stretch>
        </p:blipFill>
        <p:spPr bwMode="auto">
          <a:xfrm>
            <a:off x="7543800" y="5447029"/>
            <a:ext cx="1447800" cy="1410971"/>
          </a:xfrm>
          <a:prstGeom prst="rect">
            <a:avLst/>
          </a:prstGeom>
          <a:noFill/>
        </p:spPr>
      </p:pic>
      <p:pic>
        <p:nvPicPr>
          <p:cNvPr id="2052" name="Picture 4" descr="Hasil gambar untuk conclusion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334000"/>
            <a:ext cx="1333500" cy="1524000"/>
          </a:xfrm>
          <a:prstGeom prst="rect">
            <a:avLst/>
          </a:prstGeom>
          <a:noFill/>
        </p:spPr>
      </p:pic>
      <p:pic>
        <p:nvPicPr>
          <p:cNvPr id="2054" name="Picture 6" descr="Hasil gambar untuk descriptiv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133600"/>
            <a:ext cx="1676400" cy="1143357"/>
          </a:xfrm>
          <a:prstGeom prst="rect">
            <a:avLst/>
          </a:prstGeom>
          <a:noFill/>
        </p:spPr>
      </p:pic>
      <p:pic>
        <p:nvPicPr>
          <p:cNvPr id="28" name="Picture 2" descr="Hasil gambar untuk basic statistics gif"/>
          <p:cNvPicPr>
            <a:picLocks noChangeAspect="1" noChangeArrowheads="1"/>
          </p:cNvPicPr>
          <p:nvPr/>
        </p:nvPicPr>
        <p:blipFill>
          <a:blip r:embed="rId7"/>
          <a:srcRect t="8475"/>
          <a:stretch>
            <a:fillRect/>
          </a:stretch>
        </p:blipFill>
        <p:spPr bwMode="auto">
          <a:xfrm>
            <a:off x="0" y="0"/>
            <a:ext cx="4100448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5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89614" y="0"/>
            <a:ext cx="5181600" cy="838200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id-ID" dirty="0" smtClean="0">
                <a:solidFill>
                  <a:srgbClr val="FFC000"/>
                </a:solidFill>
              </a:rPr>
              <a:t>Sejarah Statistik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08016939"/>
              </p:ext>
            </p:extLst>
          </p:nvPr>
        </p:nvGraphicFramePr>
        <p:xfrm>
          <a:off x="5442" y="868092"/>
          <a:ext cx="9138557" cy="598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41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5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89614" y="0"/>
            <a:ext cx="5181600" cy="838200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id-ID" dirty="0" smtClean="0">
                <a:solidFill>
                  <a:srgbClr val="FFC000"/>
                </a:solidFill>
              </a:rPr>
              <a:t>Sejarah Statistik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01124486"/>
              </p:ext>
            </p:extLst>
          </p:nvPr>
        </p:nvGraphicFramePr>
        <p:xfrm>
          <a:off x="5442" y="868092"/>
          <a:ext cx="9138557" cy="598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49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21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838200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Kegunaan Statistika</a:t>
            </a: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005" y="1524000"/>
            <a:ext cx="84582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b="1" dirty="0">
                <a:latin typeface="Arial Narrow" pitchFamily="34" charset="0"/>
              </a:rPr>
              <a:t>Sebagai perbandingan dari penampilan rumah sakit masa lalu dan </a:t>
            </a:r>
            <a:r>
              <a:rPr lang="id-ID" sz="2400" b="1" dirty="0" smtClean="0">
                <a:latin typeface="Arial Narrow" pitchFamily="34" charset="0"/>
              </a:rPr>
              <a:t>sekarang,</a:t>
            </a:r>
          </a:p>
          <a:p>
            <a:pPr marL="342900" indent="-342900">
              <a:buFont typeface="Arial" pitchFamily="34" charset="0"/>
              <a:buChar char="•"/>
            </a:pPr>
            <a:endParaRPr lang="id-ID" sz="2400" b="1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2400" b="1" dirty="0" smtClean="0">
                <a:latin typeface="Arial Narrow" pitchFamily="34" charset="0"/>
              </a:rPr>
              <a:t>Sebagai </a:t>
            </a:r>
            <a:r>
              <a:rPr lang="id-ID" sz="2400" b="1" dirty="0">
                <a:latin typeface="Arial Narrow" pitchFamily="34" charset="0"/>
              </a:rPr>
              <a:t>bahan acuan untuk perencanaan pengembangan rumah sakit atau klinik </a:t>
            </a:r>
            <a:r>
              <a:rPr lang="id-ID" sz="2400" b="1" dirty="0" smtClean="0">
                <a:latin typeface="Arial Narrow" pitchFamily="34" charset="0"/>
              </a:rPr>
              <a:t>di masa </a:t>
            </a:r>
            <a:r>
              <a:rPr lang="id-ID" sz="2400" b="1" dirty="0">
                <a:latin typeface="Arial Narrow" pitchFamily="34" charset="0"/>
              </a:rPr>
              <a:t>yang akan </a:t>
            </a:r>
            <a:r>
              <a:rPr lang="id-ID" sz="2400" b="1" dirty="0" smtClean="0">
                <a:latin typeface="Arial Narrow" pitchFamily="34" charset="0"/>
              </a:rPr>
              <a:t>datang,</a:t>
            </a:r>
          </a:p>
          <a:p>
            <a:pPr marL="342900" indent="-342900">
              <a:buFont typeface="Arial" pitchFamily="34" charset="0"/>
              <a:buChar char="•"/>
            </a:pPr>
            <a:endParaRPr lang="id-ID" sz="2400" b="1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2400" b="1" dirty="0" smtClean="0">
                <a:latin typeface="Arial Narrow" pitchFamily="34" charset="0"/>
              </a:rPr>
              <a:t>Penilaian </a:t>
            </a:r>
            <a:r>
              <a:rPr lang="id-ID" sz="2400" b="1" dirty="0">
                <a:latin typeface="Arial Narrow" pitchFamily="34" charset="0"/>
              </a:rPr>
              <a:t>penampilan kerja tenaga medis, perawat dan staf </a:t>
            </a:r>
            <a:r>
              <a:rPr lang="id-ID" sz="2400" b="1" dirty="0" smtClean="0">
                <a:latin typeface="Arial Narrow" pitchFamily="34" charset="0"/>
              </a:rPr>
              <a:t>lain,</a:t>
            </a:r>
          </a:p>
          <a:p>
            <a:pPr marL="342900" indent="-342900">
              <a:buFont typeface="Arial" pitchFamily="34" charset="0"/>
              <a:buChar char="•"/>
            </a:pPr>
            <a:endParaRPr lang="id-ID" sz="2400" b="1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2400" b="1" dirty="0" smtClean="0">
                <a:latin typeface="Arial Narrow" pitchFamily="34" charset="0"/>
              </a:rPr>
              <a:t>Perhitungan </a:t>
            </a:r>
            <a:r>
              <a:rPr lang="sv-SE" sz="2400" b="1" dirty="0">
                <a:latin typeface="Arial Narrow" pitchFamily="34" charset="0"/>
              </a:rPr>
              <a:t>biaya rumah sakit atau klinik jika disponsori oleh pemerintah, </a:t>
            </a:r>
            <a:r>
              <a:rPr lang="sv-SE" sz="2400" b="1" dirty="0" smtClean="0">
                <a:latin typeface="Arial Narrow" pitchFamily="34" charset="0"/>
              </a:rPr>
              <a:t>dan</a:t>
            </a:r>
            <a:endParaRPr lang="id-ID" sz="2400" b="1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id-ID" sz="2400" b="1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2400" b="1" dirty="0" smtClean="0">
                <a:latin typeface="Arial Narrow" pitchFamily="34" charset="0"/>
              </a:rPr>
              <a:t>Penelitian</a:t>
            </a:r>
            <a:r>
              <a:rPr lang="id-ID" sz="2400" b="1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1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21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838200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C000"/>
                </a:solidFill>
              </a:rPr>
              <a:t>Sumber Data</a:t>
            </a: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76400"/>
            <a:ext cx="7696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b="1" dirty="0" smtClean="0">
                <a:latin typeface="Arial Narrow" pitchFamily="34" charset="0"/>
              </a:rPr>
              <a:t>Rekam </a:t>
            </a:r>
            <a:r>
              <a:rPr lang="id-ID" sz="2400" b="1" dirty="0">
                <a:latin typeface="Arial Narrow" pitchFamily="34" charset="0"/>
              </a:rPr>
              <a:t>medis pasien </a:t>
            </a:r>
            <a:r>
              <a:rPr lang="id-ID" sz="2400" b="1" dirty="0" smtClean="0">
                <a:latin typeface="Arial Narrow" pitchFamily="34" charset="0"/>
              </a:rPr>
              <a:t>atau </a:t>
            </a:r>
            <a:r>
              <a:rPr lang="id-ID" sz="2400" b="1" dirty="0">
                <a:latin typeface="Arial Narrow" pitchFamily="34" charset="0"/>
              </a:rPr>
              <a:t>rekam kesehatan merupakan sumber data primer, </a:t>
            </a:r>
          </a:p>
          <a:p>
            <a:pPr marL="342900" indent="-342900">
              <a:buFont typeface="Arial" pitchFamily="34" charset="0"/>
              <a:buChar char="•"/>
            </a:pPr>
            <a:endParaRPr lang="id-ID" sz="2400" b="1" dirty="0" smtClean="0"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2400" b="1" dirty="0" smtClean="0">
                <a:latin typeface="Arial Narrow" pitchFamily="34" charset="0"/>
              </a:rPr>
              <a:t>Sumber </a:t>
            </a:r>
            <a:r>
              <a:rPr lang="id-ID" sz="2400" b="1" dirty="0">
                <a:latin typeface="Arial Narrow" pitchFamily="34" charset="0"/>
              </a:rPr>
              <a:t>data sekunder berupa indeks, register, dan laporan di rumah sakit </a:t>
            </a:r>
            <a:r>
              <a:rPr lang="id-ID" sz="2400" b="1" dirty="0" smtClean="0">
                <a:latin typeface="Arial Narrow" pitchFamily="34" charset="0"/>
              </a:rPr>
              <a:t>dibuat dengan </a:t>
            </a:r>
            <a:r>
              <a:rPr lang="id-ID" sz="2400" b="1" dirty="0">
                <a:latin typeface="Arial Narrow" pitchFamily="34" charset="0"/>
              </a:rPr>
              <a:t>menggunakan informasi dari rekam medis atau sumber data primer. </a:t>
            </a:r>
          </a:p>
        </p:txBody>
      </p:sp>
    </p:spTree>
    <p:extLst>
      <p:ext uri="{BB962C8B-B14F-4D97-AF65-F5344CB8AC3E}">
        <p14:creationId xmlns:p14="http://schemas.microsoft.com/office/powerpoint/2010/main" val="33008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4648200" cy="6553200"/>
          </a:xfrm>
          <a:prstGeom prst="rect">
            <a:avLst/>
          </a:prstGeom>
          <a:noFill/>
        </p:spPr>
      </p:pic>
      <p:pic>
        <p:nvPicPr>
          <p:cNvPr id="13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648200" y="0"/>
            <a:ext cx="4495800" cy="6553200"/>
          </a:xfrm>
          <a:prstGeom prst="rect">
            <a:avLst/>
          </a:prstGeom>
          <a:noFill/>
        </p:spPr>
      </p:pic>
      <p:sp>
        <p:nvSpPr>
          <p:cNvPr id="11" name="Pentagon 10"/>
          <p:cNvSpPr/>
          <p:nvPr/>
        </p:nvSpPr>
        <p:spPr>
          <a:xfrm>
            <a:off x="4953000" y="3962400"/>
            <a:ext cx="4191000" cy="1219200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BAB V = Pengenalan Aplikasi SPSS, Entry Data dan Analisa Statistik Deskriptif (TM 6-7)</a:t>
            </a:r>
          </a:p>
        </p:txBody>
      </p:sp>
      <p:sp>
        <p:nvSpPr>
          <p:cNvPr id="10" name="Pentagon 9"/>
          <p:cNvSpPr/>
          <p:nvPr/>
        </p:nvSpPr>
        <p:spPr>
          <a:xfrm flipH="1">
            <a:off x="0" y="4114800"/>
            <a:ext cx="3733800" cy="1143000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BAB IV = Jenis Analisis Statistik dan Analisis Data Deskriptif “Tendency Central”  (TM 4-5)</a:t>
            </a:r>
          </a:p>
        </p:txBody>
      </p:sp>
      <p:sp>
        <p:nvSpPr>
          <p:cNvPr id="7" name="Pentagon 6"/>
          <p:cNvSpPr/>
          <p:nvPr/>
        </p:nvSpPr>
        <p:spPr>
          <a:xfrm>
            <a:off x="4648200" y="2667000"/>
            <a:ext cx="4495800" cy="1066800"/>
          </a:xfrm>
          <a:prstGeom prst="homePlate">
            <a:avLst/>
          </a:prstGeom>
          <a:gradFill flip="none" rotWithShape="1">
            <a:gsLst>
              <a:gs pos="0">
                <a:srgbClr val="FF9021">
                  <a:tint val="66000"/>
                  <a:satMod val="160000"/>
                </a:srgbClr>
              </a:gs>
              <a:gs pos="50000">
                <a:srgbClr val="FF9021">
                  <a:tint val="44500"/>
                  <a:satMod val="160000"/>
                </a:srgbClr>
              </a:gs>
              <a:gs pos="100000">
                <a:srgbClr val="FF902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BAB III =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engumpulan, Pengolahan dan Penyajian Data Statistik (TM 3)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0" y="2514600"/>
            <a:ext cx="3962400" cy="990600"/>
          </a:xfrm>
          <a:prstGeom prst="homePlat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B</a:t>
            </a:r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AB II = Jenis dan Sumber Data Statistik. (TM  2)</a:t>
            </a:r>
          </a:p>
        </p:txBody>
      </p:sp>
      <p:sp>
        <p:nvSpPr>
          <p:cNvPr id="5" name="Pentagon 4"/>
          <p:cNvSpPr/>
          <p:nvPr/>
        </p:nvSpPr>
        <p:spPr>
          <a:xfrm>
            <a:off x="4648200" y="1143000"/>
            <a:ext cx="2971800" cy="914400"/>
          </a:xfrm>
          <a:prstGeom prst="homePlate">
            <a:avLst/>
          </a:prstGeom>
          <a:gradFill flip="none" rotWithShape="1">
            <a:gsLst>
              <a:gs pos="0">
                <a:srgbClr val="34C3CA">
                  <a:tint val="66000"/>
                  <a:satMod val="160000"/>
                </a:srgbClr>
              </a:gs>
              <a:gs pos="50000">
                <a:srgbClr val="34C3CA">
                  <a:tint val="44500"/>
                  <a:satMod val="160000"/>
                </a:srgbClr>
              </a:gs>
              <a:gs pos="100000">
                <a:srgbClr val="34C3C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BAB I =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asar Statistik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2" algn="r"/>
            <a:r>
              <a:rPr lang="id-ID" sz="2000" b="1" dirty="0" smtClean="0">
                <a:solidFill>
                  <a:schemeClr val="accent4">
                    <a:lumMod val="50000"/>
                  </a:schemeClr>
                </a:solidFill>
              </a:rPr>
              <a:t>(TM 1)</a:t>
            </a:r>
          </a:p>
        </p:txBody>
      </p:sp>
      <p:sp>
        <p:nvSpPr>
          <p:cNvPr id="2050" name="AutoShape 2" descr="Hasil gambar untuk road lamp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52" name="AutoShape 4" descr="Street Lamp, Lighting, Iron Street Lamp, Brigh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Materi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 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SI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K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1028" name="Picture 4" descr="Hasil gambar untuk statistic icon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066800"/>
            <a:ext cx="2438400" cy="5257800"/>
          </a:xfrm>
          <a:prstGeom prst="rect">
            <a:avLst/>
          </a:prstGeom>
          <a:noFill/>
        </p:spPr>
      </p:pic>
      <p:pic>
        <p:nvPicPr>
          <p:cNvPr id="15" name="Picture 6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162424"/>
            <a:ext cx="91440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4648200" cy="6553200"/>
          </a:xfrm>
          <a:prstGeom prst="rect">
            <a:avLst/>
          </a:prstGeom>
          <a:noFill/>
        </p:spPr>
      </p:pic>
      <p:pic>
        <p:nvPicPr>
          <p:cNvPr id="10" name="Picture 2" descr="C:\Users\dell\Downloads\gif\150219-nature-hobbies-nature.gif"/>
          <p:cNvPicPr>
            <a:picLocks noChangeAspect="1" noChangeArrowheads="1" noCrop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648200" y="0"/>
            <a:ext cx="4495800" cy="6553200"/>
          </a:xfrm>
          <a:prstGeom prst="rect">
            <a:avLst/>
          </a:prstGeom>
          <a:noFill/>
        </p:spPr>
      </p:pic>
      <p:pic>
        <p:nvPicPr>
          <p:cNvPr id="25602" name="Picture 2" descr="Hasil gambar untuk statistic icon png"/>
          <p:cNvPicPr>
            <a:picLocks noChangeAspect="1" noChangeArrowheads="1"/>
          </p:cNvPicPr>
          <p:nvPr/>
        </p:nvPicPr>
        <p:blipFill>
          <a:blip r:embed="rId3"/>
          <a:srcRect r="26087"/>
          <a:stretch>
            <a:fillRect/>
          </a:stretch>
        </p:blipFill>
        <p:spPr bwMode="auto">
          <a:xfrm rot="5400000">
            <a:off x="403499" y="22500"/>
            <a:ext cx="3124200" cy="3384000"/>
          </a:xfrm>
          <a:prstGeom prst="rect">
            <a:avLst/>
          </a:prstGeom>
          <a:noFill/>
        </p:spPr>
      </p:pic>
      <p:pic>
        <p:nvPicPr>
          <p:cNvPr id="3" name="Picture 2" descr="Hasil gambar untuk statistic icon 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74868"/>
          <a:stretch>
            <a:fillRect/>
          </a:stretch>
        </p:blipFill>
        <p:spPr bwMode="auto">
          <a:xfrm rot="5400000">
            <a:off x="1289684" y="2235884"/>
            <a:ext cx="1163432" cy="3204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57600" y="304800"/>
            <a:ext cx="54864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d-ID" sz="2300" b="1" dirty="0" smtClean="0">
                <a:solidFill>
                  <a:srgbClr val="0070C0"/>
                </a:solidFill>
                <a:latin typeface="Arial Narrow" pitchFamily="34" charset="0"/>
              </a:rPr>
              <a:t>BAB VI = Distribusi Data Statistik (Ukuran Posisi, Ukuran Variasi, Normalitas) (TM 8-9)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id-ID" sz="16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d-ID" sz="2300" b="1" dirty="0" smtClean="0">
                <a:solidFill>
                  <a:srgbClr val="00B050"/>
                </a:solidFill>
                <a:latin typeface="Arial Narrow" pitchFamily="34" charset="0"/>
              </a:rPr>
              <a:t>BAB VII= Hipotesis dan Variabel Penelitian dalam Statistik (TM 10)</a:t>
            </a:r>
          </a:p>
          <a:p>
            <a:pPr marL="342900" indent="-342900">
              <a:spcBef>
                <a:spcPct val="20000"/>
              </a:spcBef>
            </a:pPr>
            <a:endParaRPr lang="id-ID" sz="12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d-ID" sz="2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BAB VIII = Jenis-Jenis Analisis Statistik Inferensial (TM 11-12)</a:t>
            </a:r>
          </a:p>
          <a:p>
            <a:pPr marL="342900" indent="-342900">
              <a:spcBef>
                <a:spcPct val="20000"/>
              </a:spcBef>
            </a:pPr>
            <a:endParaRPr lang="id-ID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d-ID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BAB IX = Aplikasi Analisis Statistik Inferensial dengan SPSS (TM 13-14)</a:t>
            </a:r>
          </a:p>
        </p:txBody>
      </p:sp>
      <p:sp>
        <p:nvSpPr>
          <p:cNvPr id="25604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5606" name="Picture 6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162424"/>
            <a:ext cx="9144000" cy="2695576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4800600"/>
            <a:ext cx="82296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Materi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 </a:t>
            </a: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SI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Aharoni" pitchFamily="2" charset="-79"/>
              </a:rPr>
              <a:t>K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itchFamily="34" charset="0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ambar terkait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8" name="Snip Diagonal Corner Rectangle 7"/>
          <p:cNvSpPr/>
          <p:nvPr/>
        </p:nvSpPr>
        <p:spPr>
          <a:xfrm>
            <a:off x="0" y="4267200"/>
            <a:ext cx="5181600" cy="533400"/>
          </a:xfrm>
          <a:prstGeom prst="snip2Diag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nip Diagonal Corner Rectangle 6"/>
          <p:cNvSpPr/>
          <p:nvPr/>
        </p:nvSpPr>
        <p:spPr>
          <a:xfrm>
            <a:off x="0" y="1066800"/>
            <a:ext cx="8534400" cy="2971800"/>
          </a:xfrm>
          <a:prstGeom prst="snip2Diag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8" name="Picture 6" descr="Hasil gambar untuk student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1722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838200"/>
          </a:xfrm>
          <a:solidFill>
            <a:srgbClr val="FFFF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Tugas</a:t>
            </a:r>
            <a:r>
              <a:rPr lang="en-US" b="1" dirty="0" smtClean="0">
                <a:solidFill>
                  <a:sysClr val="windowText" lastClr="000000"/>
                </a:solidFill>
              </a:rPr>
              <a:t> (40%)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Tugas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id-I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%)</a:t>
            </a:r>
            <a:endParaRPr lang="id-ID" sz="3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Tugas Rangkuman Jenis dan Sumber Data Statistik </a:t>
            </a:r>
          </a:p>
          <a:p>
            <a:pPr lvl="1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Tugas Analisis Tendency Central</a:t>
            </a:r>
          </a:p>
          <a:p>
            <a:pPr lvl="1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Tugas Rancangan Entry Data Statistik SPSS (softfile)</a:t>
            </a:r>
          </a:p>
          <a:p>
            <a:pPr lvl="1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Tugas Analisis Distribusi Data Statistik</a:t>
            </a:r>
          </a:p>
          <a:p>
            <a:pPr lvl="1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Tugas Penjelasan dan Contoh Skala Data Statistik Berdasarkan Hipotesis dan Variabel.</a:t>
            </a:r>
          </a:p>
          <a:p>
            <a:pPr lvl="1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Tugas Analisis Statistik Deskriptif  dan pembahasan hasil (Softfile)</a:t>
            </a:r>
          </a:p>
          <a:p>
            <a:pPr lvl="1"/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Tugas Analisis Statistik Inferensial  dan pembahasan hasil (Softfile)</a:t>
            </a:r>
          </a:p>
          <a:p>
            <a:pPr lvl="1">
              <a:buNone/>
            </a:pPr>
            <a:endParaRPr lang="id-ID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Nilai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Keaktifan</a:t>
            </a: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dan soft skill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</a:t>
            </a:r>
            <a:r>
              <a:rPr lang="id-ID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48768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Keterlambatan</a:t>
            </a:r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 &gt; 15 </a:t>
            </a:r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menit</a:t>
            </a:r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 : </a:t>
            </a:r>
            <a:r>
              <a:rPr lang="id-ID" dirty="0" smtClean="0">
                <a:solidFill>
                  <a:srgbClr val="002060"/>
                </a:solidFill>
                <a:latin typeface="Brush Script MT" pitchFamily="66" charset="0"/>
              </a:rPr>
              <a:t>........</a:t>
            </a:r>
            <a:endParaRPr lang="en-US" dirty="0" smtClean="0">
              <a:solidFill>
                <a:srgbClr val="002060"/>
              </a:solidFill>
              <a:latin typeface="Brush Script MT" pitchFamily="66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Absensi</a:t>
            </a:r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 75% 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Tugas</a:t>
            </a:r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wajib</a:t>
            </a:r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dikumpulkan</a:t>
            </a:r>
            <a:endParaRPr lang="en-US" dirty="0" smtClean="0">
              <a:solidFill>
                <a:srgbClr val="002060"/>
              </a:solidFill>
              <a:latin typeface="Brush Script MT" pitchFamily="66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Komting</a:t>
            </a:r>
            <a:r>
              <a:rPr lang="en-US" dirty="0" smtClean="0">
                <a:solidFill>
                  <a:srgbClr val="002060"/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rush Script MT" pitchFamily="66" charset="0"/>
              </a:rPr>
              <a:t>Kelas</a:t>
            </a:r>
            <a:r>
              <a:rPr lang="id-ID" dirty="0" smtClean="0">
                <a:solidFill>
                  <a:srgbClr val="002060"/>
                </a:solidFill>
                <a:latin typeface="Brush Script MT" pitchFamily="66" charset="0"/>
              </a:rPr>
              <a:t> : ......</a:t>
            </a:r>
            <a:endParaRPr lang="en-US" dirty="0" smtClean="0">
              <a:solidFill>
                <a:srgbClr val="002060"/>
              </a:solidFill>
              <a:latin typeface="Brush Script MT" pitchFamily="66" charset="0"/>
            </a:endParaRPr>
          </a:p>
          <a:p>
            <a:endParaRPr lang="en-US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pic>
        <p:nvPicPr>
          <p:cNvPr id="5126" name="Picture 6" descr="Hasil gambar untuk signing contract cartoon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3581399"/>
            <a:ext cx="3276600" cy="3276601"/>
          </a:xfrm>
          <a:prstGeom prst="rect">
            <a:avLst/>
          </a:prstGeom>
          <a:noFill/>
        </p:spPr>
      </p:pic>
      <p:pic>
        <p:nvPicPr>
          <p:cNvPr id="2051" name="Picture 3" descr="C:\Users\dell\Documents\photobooth dafam\PNG\8840e0124b9faa3ab8353e644ca325c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34C3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KONTRAK KULIAH </a:t>
            </a:r>
            <a:r>
              <a:rPr lang="en-US" dirty="0" err="1" smtClean="0"/>
              <a:t>kelas</a:t>
            </a:r>
            <a:r>
              <a:rPr lang="en-US" dirty="0" smtClean="0"/>
              <a:t> 32</a:t>
            </a:r>
            <a:endParaRPr lang="en-US" dirty="0"/>
          </a:p>
        </p:txBody>
      </p:sp>
      <p:sp>
        <p:nvSpPr>
          <p:cNvPr id="5124" name="AutoShape 4" descr="Hasil gambar untuk signing contract cartoon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asil gambar untuk cartoon statis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C:\Users\dell\Documents\photobooth dafam\PNG\36e9e3078ed3ea38306fba50de9f91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042" y="0"/>
            <a:ext cx="9160042" cy="6870032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838200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rgbClr val="FFC000"/>
                </a:solidFill>
              </a:rPr>
              <a:t>What are </a:t>
            </a:r>
            <a:r>
              <a:rPr lang="id-ID" dirty="0">
                <a:solidFill>
                  <a:srgbClr val="FFC000"/>
                </a:solidFill>
              </a:rPr>
              <a:t>S</a:t>
            </a:r>
            <a:r>
              <a:rPr lang="id-ID" dirty="0" smtClean="0">
                <a:solidFill>
                  <a:srgbClr val="FFC000"/>
                </a:solidFill>
              </a:rPr>
              <a:t>tatistics ?</a:t>
            </a:r>
            <a:endParaRPr lang="id-ID" dirty="0">
              <a:solidFill>
                <a:srgbClr val="FFC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3874374"/>
              </p:ext>
            </p:extLst>
          </p:nvPr>
        </p:nvGraphicFramePr>
        <p:xfrm>
          <a:off x="0" y="609600"/>
          <a:ext cx="9116291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5" descr="C:\Users\dell\Documents\photobooth dafam\PNG\Statistics-Bars-8161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5274" y="2253916"/>
            <a:ext cx="3017409" cy="2362200"/>
          </a:xfrm>
          <a:prstGeom prst="rect">
            <a:avLst/>
          </a:prstGeom>
          <a:noFill/>
        </p:spPr>
      </p:pic>
      <p:sp>
        <p:nvSpPr>
          <p:cNvPr id="12" name="Up Arrow Callout 11"/>
          <p:cNvSpPr/>
          <p:nvPr/>
        </p:nvSpPr>
        <p:spPr>
          <a:xfrm>
            <a:off x="304800" y="2819400"/>
            <a:ext cx="2590800" cy="3505200"/>
          </a:xfrm>
          <a:prstGeom prst="upArrowCallout">
            <a:avLst>
              <a:gd name="adj1" fmla="val 13423"/>
              <a:gd name="adj2" fmla="val 13423"/>
              <a:gd name="adj3" fmla="val 25000"/>
              <a:gd name="adj4" fmla="val 64977"/>
            </a:avLst>
          </a:prstGeom>
          <a:solidFill>
            <a:srgbClr val="99FF33"/>
          </a:solidFill>
          <a:ln>
            <a:solidFill>
              <a:srgbClr val="4ED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  <a:latin typeface="Agency FB" pitchFamily="34" charset="0"/>
              </a:rPr>
              <a:t>Perekam Medis dan</a:t>
            </a:r>
          </a:p>
          <a:p>
            <a:pPr algn="ctr"/>
            <a:r>
              <a:rPr lang="nb-NO" sz="2800" b="1" dirty="0">
                <a:solidFill>
                  <a:schemeClr val="tx1"/>
                </a:solidFill>
                <a:latin typeface="Agency FB" pitchFamily="34" charset="0"/>
              </a:rPr>
              <a:t>Informasi Kesehatan (PMIK)</a:t>
            </a:r>
            <a:endParaRPr lang="id-ID" sz="28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6148" y="4963180"/>
            <a:ext cx="5622052" cy="523220"/>
          </a:xfrm>
          <a:prstGeom prst="rect">
            <a:avLst/>
          </a:prstGeom>
          <a:solidFill>
            <a:srgbClr val="82E650"/>
          </a:solidFill>
        </p:spPr>
        <p:txBody>
          <a:bodyPr wrap="none">
            <a:spAutoFit/>
          </a:bodyPr>
          <a:lstStyle/>
          <a:p>
            <a:r>
              <a:rPr lang="id-ID" sz="2800" b="1" dirty="0">
                <a:latin typeface="Agency FB" pitchFamily="34" charset="0"/>
              </a:rPr>
              <a:t>data pasien terisi secara lengkap dan akurat</a:t>
            </a:r>
          </a:p>
        </p:txBody>
      </p:sp>
    </p:spTree>
    <p:extLst>
      <p:ext uri="{BB962C8B-B14F-4D97-AF65-F5344CB8AC3E}">
        <p14:creationId xmlns:p14="http://schemas.microsoft.com/office/powerpoint/2010/main" val="35087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sil gambar untuk demography d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asil gambar untuk hospital statis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41551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1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610</Words>
  <Application>Microsoft Office PowerPoint</Application>
  <PresentationFormat>On-screen Show (4:3)</PresentationFormat>
  <Paragraphs>86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List Materi dan Tugas SIK 1 Tahun 2018</vt:lpstr>
      <vt:lpstr>PowerPoint Presentation</vt:lpstr>
      <vt:lpstr>PowerPoint Presentation</vt:lpstr>
      <vt:lpstr>Tugas (40%)</vt:lpstr>
      <vt:lpstr>KONTRAK KULIAH kelas 32</vt:lpstr>
      <vt:lpstr>PowerPoint Presentation</vt:lpstr>
      <vt:lpstr>What are Statistics ?</vt:lpstr>
      <vt:lpstr>PowerPoint Presentation</vt:lpstr>
      <vt:lpstr>PowerPoint Presentation</vt:lpstr>
      <vt:lpstr>What are statistics ?</vt:lpstr>
      <vt:lpstr>Sejarah Statistik</vt:lpstr>
      <vt:lpstr>Sejarah Statistik</vt:lpstr>
      <vt:lpstr>Kegunaan Statistika</vt:lpstr>
      <vt:lpstr>Sumber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Materi dan Tugas MUK 2 Tahun 2016</dc:title>
  <dc:creator>user</dc:creator>
  <cp:lastModifiedBy>Windows User</cp:lastModifiedBy>
  <cp:revision>158</cp:revision>
  <dcterms:created xsi:type="dcterms:W3CDTF">2016-02-29T05:02:57Z</dcterms:created>
  <dcterms:modified xsi:type="dcterms:W3CDTF">2018-09-12T04:05:33Z</dcterms:modified>
</cp:coreProperties>
</file>