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BF06-3BD0-4C74-8A6F-CFE9419C16D5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F9FF-8663-48BB-9DF3-1444E0B4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1371600" y="533400"/>
            <a:ext cx="6400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FAKTOR PENGHAMBAT GHK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2FBE3-5EC3-4FDF-9281-D1936E6CC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990600" y="1219200"/>
            <a:ext cx="73152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  <a:sym typeface="Wingdings"/>
              </a:rPr>
              <a:t>Faktor Internal: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Sulit menerima perubahan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Faktor teknis-kurangnay informasi tentang produksi bersih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Faktor finansiil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Kultur perusahaan</a:t>
            </a: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>
            <a:off x="914400" y="3657600"/>
            <a:ext cx="73914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  <a:sym typeface="Wingdings"/>
              </a:rPr>
              <a:t>Faktor Eksternal: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Rendahnya penegakan regulasi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Terlalu ketat regulasi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Tendahnya kepedulian masy  thd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Rendahnya insentif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1371600" y="381000"/>
            <a:ext cx="6400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  <a:sym typeface="Wingdings"/>
              </a:rPr>
              <a:t>MANFAAT PRODUKSI BERSIH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D8F45-BFD6-4D07-83E3-0261DB53BAE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769960" y="990600"/>
            <a:ext cx="7620000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Sebagai pedoman perbaikan produk dan proses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Penggunaan sda dan energi yg lebih efektif serta efisien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Mengurang/mencegah terbentuknya bahan pencemar dan atau limbah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Mengurangi terjadinya resiko thd kesehatan manusia dan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/>
              </a:rPr>
              <a:t>Mendorong pengembangan teknologi pengurangan limbah, serta teknologi bersih yg ramah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Menghindari baiya pemulihan lingkungan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/>
              </a:rPr>
              <a:t>Meningkatkan daya saing produk melalui penggunaan teknologi baru – perbaikan tekno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Meningkatkan efisiensi dlm proses prod, shg mengurangi biaya penolahan limbah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TM 3 &amp; 4</a:t>
            </a:r>
            <a:br>
              <a:rPr lang="en-US" dirty="0" smtClean="0"/>
            </a:b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r>
              <a:rPr lang="en-US" dirty="0" smtClean="0"/>
              <a:t>Good House Keeping / Tata </a:t>
            </a:r>
            <a:r>
              <a:rPr lang="en-US" dirty="0" err="1" smtClean="0"/>
              <a:t>Kelola</a:t>
            </a:r>
            <a:r>
              <a:rPr lang="en-US" dirty="0" smtClean="0"/>
              <a:t> yang </a:t>
            </a:r>
            <a:r>
              <a:rPr lang="en-US" dirty="0" err="1" smtClean="0"/>
              <a:t>Apik</a:t>
            </a:r>
            <a:endParaRPr lang="en-US" dirty="0" smtClean="0"/>
          </a:p>
          <a:p>
            <a:r>
              <a:rPr lang="en-US" dirty="0" smtClean="0"/>
              <a:t>Chemical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2590800" y="914400"/>
            <a:ext cx="3733800" cy="461665"/>
          </a:xfrm>
          <a:prstGeom prst="rect">
            <a:avLst/>
          </a:prstGeom>
          <a:ln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PRODUKSI BERSIH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9D80B-2492-439A-A563-5EAD2534D0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26"/>
          <p:cNvSpPr txBox="1">
            <a:spLocks noChangeArrowheads="1"/>
          </p:cNvSpPr>
          <p:nvPr/>
        </p:nvSpPr>
        <p:spPr bwMode="auto">
          <a:xfrm>
            <a:off x="533400" y="2426732"/>
            <a:ext cx="3429000" cy="1569660"/>
          </a:xfrm>
          <a:prstGeom prst="rect">
            <a:avLst/>
          </a:prstGeom>
          <a:ln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4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/>
              </a:rPr>
              <a:t>TATA KELOLA YG APIK                </a:t>
            </a:r>
            <a:r>
              <a:rPr lang="id-ID" sz="24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(</a:t>
            </a:r>
            <a:r>
              <a:rPr lang="id-ID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GOOD HOUSEKEEPING</a:t>
            </a:r>
            <a:r>
              <a:rPr lang="id-ID" sz="2400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)</a:t>
            </a:r>
            <a:r>
              <a:rPr lang="id-ID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     </a:t>
            </a:r>
            <a:r>
              <a:rPr lang="id-ID" sz="2400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GHK</a:t>
            </a:r>
            <a:endParaRPr lang="id-ID" sz="24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>
            <a:off x="4419600" y="2426732"/>
            <a:ext cx="3962400" cy="1569660"/>
          </a:xfrm>
          <a:prstGeom prst="rect">
            <a:avLst/>
          </a:prstGeom>
          <a:ln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400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  <a:sym typeface="Wingdings"/>
              </a:rPr>
              <a:t>PENGELOLAAN BAHAN KIMIA                          </a:t>
            </a:r>
            <a:r>
              <a:rPr lang="id-ID" sz="24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(</a:t>
            </a:r>
            <a:r>
              <a:rPr lang="id-ID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CHEMICAL  MANAGEMENT</a:t>
            </a:r>
            <a:r>
              <a:rPr lang="id-ID" sz="2400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) CM</a:t>
            </a:r>
            <a:endParaRPr lang="id-ID" sz="24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1893888"/>
            <a:ext cx="3886200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076701" y="1625600"/>
            <a:ext cx="533400" cy="31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199482" y="2159794"/>
            <a:ext cx="533400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042819" y="2159794"/>
            <a:ext cx="533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838200" y="4221540"/>
            <a:ext cx="7467600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id-ID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Fokus GHK dan CM</a:t>
            </a: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id-ID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Peningkatan produktivitas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Penghematan biaya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id-ID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Pengurangan dampak lingkungan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Peningkatan prosedur organisasi dan keselamatan di tempat kerja</a:t>
            </a:r>
          </a:p>
          <a:p>
            <a:pPr marL="342900" indent="-342900">
              <a:defRPr/>
            </a:pP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98DFB-D200-4BFA-90D5-62D4283B44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838200" y="914400"/>
            <a:ext cx="7467600" cy="4893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id-ID" sz="2400" b="1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Good Housekeeping</a:t>
            </a:r>
            <a:r>
              <a:rPr lang="id-ID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 (Adiputra, 2005)</a:t>
            </a:r>
          </a:p>
          <a:p>
            <a:pPr>
              <a:defRPr/>
            </a:pPr>
            <a:r>
              <a:rPr lang="id-ID" sz="2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  <a:sym typeface="Wingdings"/>
              </a:rPr>
              <a:t>Suatu metodologi yg berbasis manajemen untuk meningkatkan produktivitas, memperoleh penghematan biaya, mengurangi dampak lingkungan  dan meningkatkan prosedur organisasi serta keselamatan kerja</a:t>
            </a:r>
          </a:p>
          <a:p>
            <a:pPr marL="342900" indent="-342900">
              <a:defRPr/>
            </a:pPr>
            <a:endParaRPr lang="id-ID" sz="2400" b="1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342900" indent="-342900">
              <a:defRPr/>
            </a:pPr>
            <a:r>
              <a:rPr lang="id-ID" sz="2400" b="1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Chemical Management</a:t>
            </a:r>
            <a:r>
              <a:rPr lang="id-ID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/>
              </a:rPr>
              <a:t> (Agusni, 2005)</a:t>
            </a:r>
          </a:p>
          <a:p>
            <a:pPr>
              <a:defRPr/>
            </a:pPr>
            <a:r>
              <a:rPr lang="id-ID" sz="24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Upaya peningkatan pengelolaan bahan kimia agar dapat diperoleh pengurangan biaya, peningkatan kesehatan dan keselamatan pekerja, mengurangi dampak negatif ke lingkungan dan meningkatkan daya saing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990600" y="914400"/>
            <a:ext cx="7315200" cy="461665"/>
          </a:xfrm>
          <a:prstGeom prst="rect">
            <a:avLst/>
          </a:prstGeom>
          <a:ln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TATA KELOLA YG APIK - GHK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4279B-26DB-4765-B58D-20632CB516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2286000" y="2190750"/>
            <a:ext cx="2590800" cy="4000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Efisiensi Ekonomi</a:t>
            </a: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>
            <a:off x="457200" y="3048000"/>
            <a:ext cx="2057400" cy="708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0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Kinerja Lingkungan</a:t>
            </a: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2362200" y="4611688"/>
            <a:ext cx="2362200" cy="646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Pembelajaran Organisasi</a:t>
            </a:r>
          </a:p>
        </p:txBody>
      </p:sp>
      <p:sp>
        <p:nvSpPr>
          <p:cNvPr id="7" name="Right Triangle 6"/>
          <p:cNvSpPr/>
          <p:nvPr/>
        </p:nvSpPr>
        <p:spPr>
          <a:xfrm rot="2617955">
            <a:off x="2949575" y="2962275"/>
            <a:ext cx="1308100" cy="1344613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867400" y="1905000"/>
            <a:ext cx="3048000" cy="1066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Penghematan Biaya &amp; Peningkatan Produktivitas</a:t>
            </a:r>
          </a:p>
        </p:txBody>
      </p:sp>
      <p:sp>
        <p:nvSpPr>
          <p:cNvPr id="9" name="Oval 8"/>
          <p:cNvSpPr/>
          <p:nvPr/>
        </p:nvSpPr>
        <p:spPr>
          <a:xfrm>
            <a:off x="5867400" y="3124200"/>
            <a:ext cx="3048000" cy="1066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Berkurangnya limbah padat, emisi udara &amp; efluen</a:t>
            </a:r>
          </a:p>
        </p:txBody>
      </p:sp>
      <p:sp>
        <p:nvSpPr>
          <p:cNvPr id="10" name="Oval 9"/>
          <p:cNvSpPr/>
          <p:nvPr/>
        </p:nvSpPr>
        <p:spPr>
          <a:xfrm>
            <a:off x="5867400" y="4343400"/>
            <a:ext cx="3048000" cy="1066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Peningkatan kemampuan dalam penerapan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029200" y="2057400"/>
            <a:ext cx="609600" cy="6858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Right Arrow 11"/>
          <p:cNvSpPr/>
          <p:nvPr/>
        </p:nvSpPr>
        <p:spPr>
          <a:xfrm>
            <a:off x="5029200" y="3276600"/>
            <a:ext cx="609600" cy="6858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3" name="Right Arrow 12"/>
          <p:cNvSpPr/>
          <p:nvPr/>
        </p:nvSpPr>
        <p:spPr>
          <a:xfrm>
            <a:off x="5029200" y="4572000"/>
            <a:ext cx="609600" cy="6858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520" name="TextBox 13"/>
          <p:cNvSpPr txBox="1">
            <a:spLocks noChangeArrowheads="1"/>
          </p:cNvSpPr>
          <p:nvPr/>
        </p:nvSpPr>
        <p:spPr bwMode="auto">
          <a:xfrm>
            <a:off x="1066800" y="5715000"/>
            <a:ext cx="70866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>
                <a:solidFill>
                  <a:srgbClr val="000099"/>
                </a:solidFill>
              </a:rPr>
              <a:t>Gb. Keuntungan Tata Kelola Yg Apik bagi Perusahaan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990600" y="1062335"/>
            <a:ext cx="7162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LANGKAH-LANGKAH </a:t>
            </a:r>
            <a:r>
              <a:rPr lang="id-ID" sz="2800" b="1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GHK</a:t>
            </a:r>
            <a:endParaRPr lang="id-ID" sz="2800" b="1" dirty="0">
              <a:solidFill>
                <a:srgbClr val="C00000"/>
              </a:solidFill>
              <a:latin typeface="Tahoma" pitchFamily="34" charset="0"/>
              <a:cs typeface="Tahoma" pitchFamily="34" charset="0"/>
              <a:sym typeface="Wingdings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C1869-F7C3-439B-9762-65BA1C35E2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914400" y="1828800"/>
            <a:ext cx="7467600" cy="38164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endParaRPr lang="id-ID" sz="22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Rasionalisasi pemakaian bahan baku, air, dan </a:t>
            </a:r>
            <a:r>
              <a:rPr lang="id-ID" sz="2200" b="1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input </a:t>
            </a: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energi </a:t>
            </a: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pe</a:t>
            </a: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ngurangan kerugian bahan </a:t>
            </a:r>
            <a:r>
              <a:rPr lang="id-ID" sz="2200" b="1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input </a:t>
            </a: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– akan mengurangi biaya operasioanl</a:t>
            </a:r>
            <a:endParaRPr lang="id-ID" sz="22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Mengurangi volume dan atau toksisitas limbah, limbah cair serta emisi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Pemakaian kembali dan atau daur ulang scr maksimal atas </a:t>
            </a:r>
            <a:r>
              <a:rPr lang="id-ID" sz="2200" b="1" i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input </a:t>
            </a: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utama dan bahan kemasan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Meningkatkan kondisi kerja dan keselamatan kerja di perusahaan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Peningkatan kinerja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990600" y="1610380"/>
            <a:ext cx="7162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PRINSIP LANGKAH-LANGKAH </a:t>
            </a:r>
            <a:r>
              <a:rPr lang="id-ID" sz="2800" b="1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GHK</a:t>
            </a:r>
            <a:endParaRPr lang="id-ID" sz="2800" b="1" dirty="0">
              <a:solidFill>
                <a:srgbClr val="C00000"/>
              </a:solidFill>
              <a:latin typeface="Tahoma" pitchFamily="34" charset="0"/>
              <a:cs typeface="Tahoma" pitchFamily="34" charset="0"/>
              <a:sym typeface="Wingdings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8EE5A-0710-47CF-8DB5-C29BDE8354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2057400" y="2926140"/>
            <a:ext cx="52578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>
              <a:buFontTx/>
              <a:buAutoNum type="alphaLcPeriod"/>
              <a:defRPr/>
            </a:pPr>
            <a:r>
              <a:rPr lang="id-ID" sz="48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 No-cost</a:t>
            </a:r>
            <a:endParaRPr lang="id-ID" sz="48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457200" indent="-457200" algn="ctr">
              <a:buFontTx/>
              <a:buAutoNum type="alphaLcPeriod"/>
              <a:defRPr/>
            </a:pPr>
            <a:r>
              <a:rPr lang="id-ID" sz="48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 Low-cost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1295400" y="1229380"/>
            <a:ext cx="6400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LANGKAH-LANGKAH </a:t>
            </a:r>
            <a:r>
              <a:rPr lang="id-ID" sz="2800" b="1" i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/>
              </a:rPr>
              <a:t>CM</a:t>
            </a:r>
            <a:endParaRPr lang="id-ID" sz="2800" b="1" dirty="0">
              <a:solidFill>
                <a:srgbClr val="C00000"/>
              </a:solidFill>
              <a:latin typeface="Tahoma" pitchFamily="34" charset="0"/>
              <a:cs typeface="Tahoma" pitchFamily="34" charset="0"/>
              <a:sym typeface="Wingdings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CF3B3-CE79-4A8E-8F0F-C43ACFD26F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990600" y="2152233"/>
            <a:ext cx="7315200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Pengelolaan CM :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Mengetahui semua bahan kimia yang ada.</a:t>
            </a:r>
            <a:endParaRPr lang="id-ID" sz="22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Menentukan jumlah yang hilang, terbuang, terkontaminasi dan kadaluwarsa.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Menerapkan langkah-langkah penggunaan bahan kimia yang efisian dan aman.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Mengidentifikasi situasi dan kondisi timbulnya.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Monitoring pelaksanaan.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26"/>
          <p:cNvSpPr txBox="1">
            <a:spLocks noChangeArrowheads="1"/>
          </p:cNvSpPr>
          <p:nvPr/>
        </p:nvSpPr>
        <p:spPr bwMode="auto">
          <a:xfrm>
            <a:off x="1371600" y="1000780"/>
            <a:ext cx="6400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id-ID" sz="28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FAKTOR PENDORONG GHK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27978-2E24-4826-AF18-C9FEC717C4A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990600" y="2152233"/>
            <a:ext cx="7315200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Komitmen manajemen puncak</a:t>
            </a:r>
            <a:endParaRPr lang="id-ID" sz="2200" b="1" dirty="0">
              <a:solidFill>
                <a:srgbClr val="660033"/>
              </a:solidFill>
              <a:latin typeface="Tahoma" pitchFamily="34" charset="0"/>
              <a:cs typeface="Tahoma" pitchFamily="34" charset="0"/>
              <a:sym typeface="Wingdings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Analisis </a:t>
            </a:r>
            <a:r>
              <a:rPr lang="id-ID" sz="2200" b="1" i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stakeholder                                   </a:t>
            </a: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(pemerintah-konsumen-karyawan-lembaga swadaya masyarakat-masyarakat internasional-pengecer-distributor-pemasok-kontaktor, dsb)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Keterlibatan karyawan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660033"/>
                </a:solidFill>
                <a:latin typeface="Tahoma" pitchFamily="34" charset="0"/>
                <a:cs typeface="Tahoma" pitchFamily="34" charset="0"/>
                <a:sym typeface="Wingdings"/>
              </a:rPr>
              <a:t>Komunikasi dalam organisasi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id-ID" sz="22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  <a:sym typeface="Wingdings"/>
              </a:rPr>
              <a:t>Pengukuran kinerja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422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Teknologi Produksi Bersih</vt:lpstr>
      <vt:lpstr>TM 3 &amp; 4 Teknologi Produksi Bersih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Produksi Bersih</dc:title>
  <dc:creator>EKO H</dc:creator>
  <cp:lastModifiedBy>FKMDN</cp:lastModifiedBy>
  <cp:revision>5</cp:revision>
  <dcterms:created xsi:type="dcterms:W3CDTF">2015-09-29T16:34:19Z</dcterms:created>
  <dcterms:modified xsi:type="dcterms:W3CDTF">2016-10-25T03:52:38Z</dcterms:modified>
</cp:coreProperties>
</file>